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62" r:id="rId12"/>
    <p:sldId id="263" r:id="rId13"/>
    <p:sldId id="264" r:id="rId14"/>
    <p:sldId id="265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1D267-F92F-4EDF-8AF6-03D4BFD96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94425-425D-4DE6-88D8-07BD3EFFC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1E37D-E713-4163-AE1E-6B837754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719D-DE47-46B0-AB76-578C96B1552C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61442-3C4B-4B1D-BE79-67B03B6D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D6E34-DB98-4795-89DE-69B824DA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6D95-58FB-42A5-8AC2-7E7ED29AA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37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92DD-F1AB-4DB2-BD3B-75D17477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1B132-A75C-4A19-89AD-0C79E6F7B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ABB07-424A-4EDA-8DA3-CFEC413B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719D-DE47-46B0-AB76-578C96B1552C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FC232-D6C0-4380-BC02-55F78E84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87B9F-8431-4C7E-B4D8-8ED7AB1D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6D95-58FB-42A5-8AC2-7E7ED29AA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7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8EDBBA-297E-4D83-B4E8-0B76A78A2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CD88F-E9E6-4F20-9741-A186DF770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B977C-2567-48BA-AEF8-DAFB65C3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719D-DE47-46B0-AB76-578C96B1552C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916E1-0450-47FB-BA21-47AE20C0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DF154-B79D-4090-B67B-EE25B4AB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6D95-58FB-42A5-8AC2-7E7ED29AA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67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18F0-270E-48F8-A19E-DB553A877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59B25-95C7-44EB-823C-6D0DC7501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20C2C-BECD-46D7-A5C7-6112AD72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719D-DE47-46B0-AB76-578C96B1552C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762B5-5EA0-47D6-B1C7-256AF3386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9A3AE-42CE-4148-8DE0-0A34E6D1C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6D95-58FB-42A5-8AC2-7E7ED29AA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74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DCB76-577B-4A53-A84D-0952AA7A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581D4-B957-421B-9062-F90818A11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79959-23CF-40F6-905C-79C979B29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719D-DE47-46B0-AB76-578C96B1552C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60973-58F1-48C8-A0CE-7392BF5C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DA0F6-0A45-46DD-B909-EA7E37F7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6D95-58FB-42A5-8AC2-7E7ED29AA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72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B566-0AEE-4567-B162-C4A5A9E06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E06-18A2-4F2F-B5C1-38836D97B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61521-5A29-4185-9BE2-440C1E311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76F81-D070-4068-8BF1-D2277A6E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719D-DE47-46B0-AB76-578C96B1552C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998BC-8EA8-4145-A039-90A21A26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0C9EB-8730-4B05-8B83-24492527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6D95-58FB-42A5-8AC2-7E7ED29AA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56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1A6B-C922-40F2-B350-A2686B22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F94E6-F4AA-4B7E-BBBE-B108C860F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024A4-C014-48AC-9CF8-74649C442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23C8D-D38B-41AA-8BE9-EE49BE861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9F17D-3B56-46E4-B35E-5127211E7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37714-4036-4ADD-B9B4-2CCA0BE6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719D-DE47-46B0-AB76-578C96B1552C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D0E44C-116A-4C21-A3C0-B1C268D4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AEA9B-2F51-48DB-9B77-89FE602B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6D95-58FB-42A5-8AC2-7E7ED29AA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43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1C72-85DE-4338-8FB8-77F1F236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3FC44-586E-4CEB-970F-2A3820FE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719D-DE47-46B0-AB76-578C96B1552C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23587-E05B-49D0-AA7A-99BDBAB9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2EAC3-022A-4A74-8836-07FF3ED7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6D95-58FB-42A5-8AC2-7E7ED29AA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17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C9936-5492-478B-9EB9-CD82BF42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719D-DE47-46B0-AB76-578C96B1552C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3EA5C-19D9-47F3-930A-41C83172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F3334-97C4-4591-B5AB-F8C985A0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6D95-58FB-42A5-8AC2-7E7ED29AA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47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97DB-C892-4FC4-A888-FB890D4C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E4FDB-D3FE-4301-ADE7-091D38951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EEC1D-3F4D-4D02-8444-BD8FFE7C6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0CA82-C6A9-4DF0-A8C8-24F84CC86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719D-DE47-46B0-AB76-578C96B1552C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FB119-90C7-48F0-A114-E29A7DD6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251F0-C958-4898-BD9E-7E0E2B5F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6D95-58FB-42A5-8AC2-7E7ED29AA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63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5037-4942-4795-B564-DA03D863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B7F085-5A29-4473-BF29-FB852E982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358A3-9BB0-4907-8C2F-1C6D9642C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D60BB-7A7B-4826-98D8-B122868F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719D-DE47-46B0-AB76-578C96B1552C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CB987-9BEF-44F9-BBFC-50FA10E0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15F73-0FB3-4DB3-BA92-E14E4E3E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6D95-58FB-42A5-8AC2-7E7ED29AA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06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82137-5BFA-46B7-8CAB-11FBB6AE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3BD97-EF5E-4954-B9BB-B807433BC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FD42F-AB5C-4B13-A8D5-F56D78C04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719D-DE47-46B0-AB76-578C96B1552C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8A55-42BB-4A83-A3EB-371662604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8FC8A-5D05-4BAD-9ED8-A548E0B38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E6D95-58FB-42A5-8AC2-7E7ED29AA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4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5CD1-EF1A-42B2-853E-BBE18F333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844" y="509804"/>
            <a:ext cx="10585142" cy="555516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Object Oriented Programming Theory</a:t>
            </a:r>
            <a:endParaRPr lang="en-I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9A6C9-980F-4040-A280-AD5BF363C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35" y="2793784"/>
            <a:ext cx="1838325" cy="2495550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4FC06329-B288-4213-8D14-58B8381794E7}"/>
              </a:ext>
            </a:extLst>
          </p:cNvPr>
          <p:cNvSpPr/>
          <p:nvPr/>
        </p:nvSpPr>
        <p:spPr>
          <a:xfrm>
            <a:off x="2157273" y="1633491"/>
            <a:ext cx="3346882" cy="1553592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 are surrounded with Objects!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515B7A-C8E9-4916-A76F-1CDF4A1BD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978" y="2016987"/>
            <a:ext cx="1602802" cy="15535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1349D-8519-42DF-ADC8-3BBE2577E5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127" y="1762125"/>
            <a:ext cx="2556770" cy="15535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EB3475-1895-49F8-8E80-60CC84AF86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383" y="3941733"/>
            <a:ext cx="2292601" cy="155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20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357F7-25B5-467C-890F-C052BCBA7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09" y="603682"/>
            <a:ext cx="6294267" cy="561956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Example—&gt;multiple __</a:t>
            </a:r>
            <a:r>
              <a:rPr lang="en-US" dirty="0" err="1"/>
              <a:t>init</a:t>
            </a:r>
            <a:r>
              <a:rPr lang="en-US" dirty="0"/>
              <a:t>__() functions not allowed</a:t>
            </a:r>
          </a:p>
          <a:p>
            <a:pPr marL="0" indent="0">
              <a:buNone/>
            </a:pPr>
            <a:r>
              <a:rPr lang="en-US" dirty="0"/>
              <a:t> class Hello:</a:t>
            </a:r>
          </a:p>
          <a:p>
            <a:pPr marL="0" indent="0">
              <a:buNone/>
            </a:pPr>
            <a:r>
              <a:rPr lang="en-US" dirty="0"/>
              <a:t>      def __</a:t>
            </a:r>
            <a:r>
              <a:rPr lang="en-US" dirty="0" err="1"/>
              <a:t>init</a:t>
            </a:r>
            <a:r>
              <a:rPr lang="en-US" dirty="0"/>
              <a:t>__(self): pass</a:t>
            </a:r>
          </a:p>
          <a:p>
            <a:pPr marL="0" indent="0">
              <a:buNone/>
            </a:pPr>
            <a:r>
              <a:rPr lang="en-US" dirty="0"/>
              <a:t>       def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self,name</a:t>
            </a:r>
            <a:r>
              <a:rPr lang="en-US" dirty="0"/>
              <a:t>):pass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H=Hello()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H=Hello(‘name’)</a:t>
            </a:r>
          </a:p>
          <a:p>
            <a:pPr marL="0" indent="0">
              <a:buNone/>
            </a:pPr>
            <a:r>
              <a:rPr lang="en-US" dirty="0"/>
              <a:t>#Creating __</a:t>
            </a:r>
            <a:r>
              <a:rPr lang="en-US" dirty="0" err="1"/>
              <a:t>init</a:t>
            </a:r>
            <a:r>
              <a:rPr lang="en-US" dirty="0"/>
              <a:t>__ method with default parameters</a:t>
            </a:r>
          </a:p>
          <a:p>
            <a:pPr marL="0" indent="0">
              <a:buNone/>
            </a:pPr>
            <a:r>
              <a:rPr lang="en-US" dirty="0"/>
              <a:t> class Hello:</a:t>
            </a:r>
          </a:p>
          <a:p>
            <a:pPr marL="0" indent="0">
              <a:buNone/>
            </a:pPr>
            <a:r>
              <a:rPr lang="en-US" dirty="0"/>
              <a:t>       def __</a:t>
            </a:r>
            <a:r>
              <a:rPr lang="en-US" dirty="0" err="1"/>
              <a:t>init</a:t>
            </a:r>
            <a:r>
              <a:rPr lang="en-US" dirty="0"/>
              <a:t>__(self, name=‘Tom’): pass</a:t>
            </a:r>
          </a:p>
          <a:p>
            <a:pPr marL="0" indent="0">
              <a:buNone/>
            </a:pPr>
            <a:r>
              <a:rPr lang="en-US" dirty="0"/>
              <a:t>H=Hello()</a:t>
            </a:r>
          </a:p>
          <a:p>
            <a:pPr marL="0" indent="0">
              <a:buNone/>
            </a:pPr>
            <a:r>
              <a:rPr lang="en-US" dirty="0"/>
              <a:t>H=Hello(‘name’) #No error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A895EB-CE63-4D2D-B815-72D553FDB34C}"/>
              </a:ext>
            </a:extLst>
          </p:cNvPr>
          <p:cNvSpPr txBox="1"/>
          <p:nvPr/>
        </p:nvSpPr>
        <p:spPr>
          <a:xfrm>
            <a:off x="7395099" y="417250"/>
            <a:ext cx="46015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#Passing *</a:t>
            </a:r>
            <a:r>
              <a:rPr lang="en-US" dirty="0" err="1"/>
              <a:t>args</a:t>
            </a:r>
            <a:r>
              <a:rPr lang="en-US" dirty="0"/>
              <a:t> to </a:t>
            </a:r>
            <a:r>
              <a:rPr lang="en-US" dirty="0" err="1"/>
              <a:t>init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class Hello:</a:t>
            </a:r>
          </a:p>
          <a:p>
            <a:pPr marL="0" indent="0">
              <a:buNone/>
            </a:pPr>
            <a:r>
              <a:rPr lang="en-US" dirty="0"/>
              <a:t>       def __</a:t>
            </a:r>
            <a:r>
              <a:rPr lang="en-US" dirty="0" err="1"/>
              <a:t>init</a:t>
            </a:r>
            <a:r>
              <a:rPr lang="en-US" dirty="0"/>
              <a:t>__(self,*</a:t>
            </a:r>
            <a:r>
              <a:rPr lang="en-US" dirty="0" err="1"/>
              <a:t>args</a:t>
            </a:r>
            <a:r>
              <a:rPr lang="en-US" dirty="0"/>
              <a:t>):pass</a:t>
            </a:r>
          </a:p>
          <a:p>
            <a:pPr marL="0" indent="0">
              <a:buNone/>
            </a:pPr>
            <a:r>
              <a:rPr lang="en-IN" dirty="0"/>
              <a:t>H=Hello()</a:t>
            </a:r>
          </a:p>
          <a:p>
            <a:pPr marL="0" indent="0">
              <a:buNone/>
            </a:pPr>
            <a:r>
              <a:rPr lang="en-IN" dirty="0"/>
              <a:t>H=Hello(‘</a:t>
            </a:r>
            <a:r>
              <a:rPr lang="en-IN" dirty="0" err="1"/>
              <a:t>name’,’Tom’,’Max</a:t>
            </a:r>
            <a:r>
              <a:rPr lang="en-IN" dirty="0"/>
              <a:t>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#Passing **</a:t>
            </a:r>
            <a:r>
              <a:rPr lang="en-US" dirty="0" err="1"/>
              <a:t>kwargs</a:t>
            </a:r>
            <a:r>
              <a:rPr lang="en-US" dirty="0"/>
              <a:t> to </a:t>
            </a:r>
            <a:r>
              <a:rPr lang="en-US" dirty="0" err="1"/>
              <a:t>init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class Hello:</a:t>
            </a:r>
          </a:p>
          <a:p>
            <a:pPr marL="0" indent="0">
              <a:buNone/>
            </a:pPr>
            <a:r>
              <a:rPr lang="en-US" dirty="0"/>
              <a:t>       def __</a:t>
            </a:r>
            <a:r>
              <a:rPr lang="en-US" dirty="0" err="1"/>
              <a:t>init</a:t>
            </a:r>
            <a:r>
              <a:rPr lang="en-US" dirty="0"/>
              <a:t>__(self,**</a:t>
            </a:r>
            <a:r>
              <a:rPr lang="en-US" dirty="0" err="1"/>
              <a:t>kwargs</a:t>
            </a:r>
            <a:r>
              <a:rPr lang="en-US" dirty="0"/>
              <a:t>):pass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H=Hello()</a:t>
            </a:r>
          </a:p>
          <a:p>
            <a:pPr marL="0" indent="0">
              <a:buNone/>
            </a:pPr>
            <a:r>
              <a:rPr lang="en-IN" dirty="0"/>
              <a:t>H=Hello(‘</a:t>
            </a:r>
            <a:r>
              <a:rPr lang="en-IN" dirty="0" err="1"/>
              <a:t>name’,’Tom’,’Max’,name</a:t>
            </a:r>
            <a:r>
              <a:rPr lang="en-IN" dirty="0"/>
              <a:t>=‘Jack’)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8269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E9C0-8641-4587-9CDA-6211907B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19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the first Class</a:t>
            </a:r>
            <a:endParaRPr lang="en-IN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8B588A3E-DB06-4181-9CA8-6CC6E09D6721}"/>
              </a:ext>
            </a:extLst>
          </p:cNvPr>
          <p:cNvSpPr/>
          <p:nvPr/>
        </p:nvSpPr>
        <p:spPr>
          <a:xfrm>
            <a:off x="1065323" y="1438183"/>
            <a:ext cx="4563123" cy="1990817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class Phone:</a:t>
            </a:r>
          </a:p>
          <a:p>
            <a:r>
              <a:rPr lang="en-US" dirty="0"/>
              <a:t>       def </a:t>
            </a:r>
            <a:r>
              <a:rPr lang="en-US" dirty="0" err="1"/>
              <a:t>make_call</a:t>
            </a:r>
            <a:r>
              <a:rPr lang="en-US" dirty="0"/>
              <a:t>(self):</a:t>
            </a:r>
          </a:p>
          <a:p>
            <a:r>
              <a:rPr lang="en-US" dirty="0"/>
              <a:t>              print(“Making Phone Call”)</a:t>
            </a:r>
          </a:p>
          <a:p>
            <a:endParaRPr lang="en-US" dirty="0"/>
          </a:p>
          <a:p>
            <a:r>
              <a:rPr lang="en-US" dirty="0"/>
              <a:t>        def </a:t>
            </a:r>
            <a:r>
              <a:rPr lang="en-US" dirty="0" err="1"/>
              <a:t>play_game</a:t>
            </a:r>
            <a:r>
              <a:rPr lang="en-US" dirty="0"/>
              <a:t>(self):</a:t>
            </a:r>
          </a:p>
          <a:p>
            <a:r>
              <a:rPr lang="en-US" dirty="0"/>
              <a:t>             print(“Playing Game”)</a:t>
            </a:r>
          </a:p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DD18B-AC71-4E9C-9AFB-35B7601D8ABE}"/>
              </a:ext>
            </a:extLst>
          </p:cNvPr>
          <p:cNvSpPr txBox="1"/>
          <p:nvPr/>
        </p:nvSpPr>
        <p:spPr>
          <a:xfrm>
            <a:off x="6096000" y="2192784"/>
            <a:ext cx="259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the ‘Phone’ class</a:t>
            </a:r>
            <a:endParaRPr lang="en-IN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0B30F6B3-51D4-4782-B5DE-F79847584EA6}"/>
              </a:ext>
            </a:extLst>
          </p:cNvPr>
          <p:cNvSpPr/>
          <p:nvPr/>
        </p:nvSpPr>
        <p:spPr>
          <a:xfrm>
            <a:off x="1109710" y="3941685"/>
            <a:ext cx="2743200" cy="75460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p1=Phone()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714A1-623A-4722-871D-65D3FBB7ED82}"/>
              </a:ext>
            </a:extLst>
          </p:cNvPr>
          <p:cNvSpPr txBox="1"/>
          <p:nvPr/>
        </p:nvSpPr>
        <p:spPr>
          <a:xfrm>
            <a:off x="6161103" y="4101483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Instantiating the ‘p1’ object</a:t>
            </a:r>
            <a:endParaRPr lang="en-IN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E1FD0E93-F843-4E50-AA9B-517C4484CEBD}"/>
              </a:ext>
            </a:extLst>
          </p:cNvPr>
          <p:cNvSpPr/>
          <p:nvPr/>
        </p:nvSpPr>
        <p:spPr>
          <a:xfrm>
            <a:off x="1109710" y="5060272"/>
            <a:ext cx="3604333" cy="143260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p1.make_call()</a:t>
            </a:r>
          </a:p>
          <a:p>
            <a:r>
              <a:rPr lang="en-US" dirty="0"/>
              <a:t> p1.play_game()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7C9839-230C-47E4-AF7A-E1107F0AC87F}"/>
              </a:ext>
            </a:extLst>
          </p:cNvPr>
          <p:cNvSpPr txBox="1"/>
          <p:nvPr/>
        </p:nvSpPr>
        <p:spPr>
          <a:xfrm>
            <a:off x="6096000" y="5407241"/>
            <a:ext cx="329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Invoking methods through object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63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8CC19-791E-44B4-90AD-9F9D8C4B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F2B79-EC0E-4D7E-9138-6A38AC4FB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class Phone:</a:t>
            </a:r>
          </a:p>
          <a:p>
            <a:pPr marL="0" indent="0">
              <a:buNone/>
            </a:pPr>
            <a:r>
              <a:rPr lang="en-US" dirty="0"/>
              <a:t>      def </a:t>
            </a:r>
            <a:r>
              <a:rPr lang="en-US" dirty="0" err="1"/>
              <a:t>make_call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      print(“Making Call”)</a:t>
            </a:r>
          </a:p>
          <a:p>
            <a:pPr marL="0" indent="0">
              <a:buNone/>
            </a:pPr>
            <a:r>
              <a:rPr lang="en-US" dirty="0"/>
              <a:t>      def </a:t>
            </a:r>
            <a:r>
              <a:rPr lang="en-US" dirty="0" err="1"/>
              <a:t>play_game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       print(“I am Playing game”)</a:t>
            </a:r>
          </a:p>
          <a:p>
            <a:pPr marL="0" indent="0">
              <a:buNone/>
            </a:pPr>
            <a:r>
              <a:rPr lang="en-US" dirty="0"/>
              <a:t> p1=Phone()   # object created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IN" dirty="0"/>
              <a:t> p1.make_call()</a:t>
            </a:r>
          </a:p>
          <a:p>
            <a:pPr marL="0" indent="0">
              <a:buNone/>
            </a:pPr>
            <a:r>
              <a:rPr lang="en-IN" dirty="0"/>
              <a:t> p1.play_game()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592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5B9D-A4B9-43CE-B67E-633CEA20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/>
          <a:lstStyle/>
          <a:p>
            <a:r>
              <a:rPr lang="en-US" dirty="0"/>
              <a:t>Adding Parameters to class method</a:t>
            </a:r>
            <a:endParaRPr lang="en-IN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0ABC8FA-6FCE-49A3-A0DC-A70F9732E1C9}"/>
              </a:ext>
            </a:extLst>
          </p:cNvPr>
          <p:cNvSpPr/>
          <p:nvPr/>
        </p:nvSpPr>
        <p:spPr>
          <a:xfrm>
            <a:off x="1118586" y="1180729"/>
            <a:ext cx="4421080" cy="5433135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class Phone:</a:t>
            </a:r>
          </a:p>
          <a:p>
            <a:r>
              <a:rPr lang="en-US" dirty="0"/>
              <a:t>      def </a:t>
            </a:r>
            <a:r>
              <a:rPr lang="en-US" dirty="0" err="1"/>
              <a:t>set_color</a:t>
            </a:r>
            <a:r>
              <a:rPr lang="en-US" dirty="0"/>
              <a:t>(</a:t>
            </a:r>
            <a:r>
              <a:rPr lang="en-US" dirty="0" err="1"/>
              <a:t>self,color</a:t>
            </a:r>
            <a:r>
              <a:rPr lang="en-US" dirty="0"/>
              <a:t>):</a:t>
            </a:r>
          </a:p>
          <a:p>
            <a:r>
              <a:rPr lang="en-US" dirty="0"/>
              <a:t>              </a:t>
            </a:r>
            <a:r>
              <a:rPr lang="en-US" dirty="0" err="1"/>
              <a:t>self.color</a:t>
            </a:r>
            <a:r>
              <a:rPr lang="en-US" dirty="0"/>
              <a:t>=color</a:t>
            </a:r>
          </a:p>
          <a:p>
            <a:endParaRPr lang="en-US" dirty="0"/>
          </a:p>
          <a:p>
            <a:r>
              <a:rPr lang="en-US" dirty="0"/>
              <a:t>      def </a:t>
            </a:r>
            <a:r>
              <a:rPr lang="en-US" dirty="0" err="1"/>
              <a:t>set_cost</a:t>
            </a:r>
            <a:r>
              <a:rPr lang="en-US" dirty="0"/>
              <a:t>(</a:t>
            </a:r>
            <a:r>
              <a:rPr lang="en-US" dirty="0" err="1"/>
              <a:t>self,cost</a:t>
            </a:r>
            <a:r>
              <a:rPr lang="en-US" dirty="0"/>
              <a:t>):</a:t>
            </a:r>
          </a:p>
          <a:p>
            <a:r>
              <a:rPr lang="en-US" dirty="0"/>
              <a:t>            </a:t>
            </a:r>
            <a:r>
              <a:rPr lang="en-US" dirty="0" err="1"/>
              <a:t>self.cost</a:t>
            </a:r>
            <a:r>
              <a:rPr lang="en-US" dirty="0"/>
              <a:t>=cost</a:t>
            </a:r>
          </a:p>
          <a:p>
            <a:endParaRPr lang="en-US" dirty="0"/>
          </a:p>
          <a:p>
            <a:r>
              <a:rPr lang="en-US" dirty="0"/>
              <a:t>      def </a:t>
            </a:r>
            <a:r>
              <a:rPr lang="en-US" dirty="0" err="1"/>
              <a:t>show_color</a:t>
            </a:r>
            <a:r>
              <a:rPr lang="en-US" dirty="0"/>
              <a:t>(self):</a:t>
            </a:r>
          </a:p>
          <a:p>
            <a:r>
              <a:rPr lang="en-US" dirty="0"/>
              <a:t>            return </a:t>
            </a:r>
            <a:r>
              <a:rPr lang="en-US" dirty="0" err="1"/>
              <a:t>self.color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def </a:t>
            </a:r>
            <a:r>
              <a:rPr lang="en-US" dirty="0" err="1"/>
              <a:t>show_cost</a:t>
            </a:r>
            <a:r>
              <a:rPr lang="en-US" dirty="0"/>
              <a:t>(self):</a:t>
            </a:r>
          </a:p>
          <a:p>
            <a:r>
              <a:rPr lang="en-US" dirty="0"/>
              <a:t>            return </a:t>
            </a:r>
            <a:r>
              <a:rPr lang="en-US" dirty="0" err="1"/>
              <a:t>self.cost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def </a:t>
            </a:r>
            <a:r>
              <a:rPr lang="en-US" dirty="0" err="1"/>
              <a:t>make_call</a:t>
            </a:r>
            <a:r>
              <a:rPr lang="en-US" dirty="0"/>
              <a:t>(self):</a:t>
            </a:r>
          </a:p>
          <a:p>
            <a:r>
              <a:rPr lang="en-US" dirty="0"/>
              <a:t>           print(“making phone call”)</a:t>
            </a:r>
          </a:p>
          <a:p>
            <a:endParaRPr lang="en-US" dirty="0"/>
          </a:p>
          <a:p>
            <a:r>
              <a:rPr lang="en-US" dirty="0"/>
              <a:t>       def </a:t>
            </a:r>
            <a:r>
              <a:rPr lang="en-US" dirty="0" err="1"/>
              <a:t>play_game</a:t>
            </a:r>
            <a:r>
              <a:rPr lang="en-US" dirty="0"/>
              <a:t>(self):</a:t>
            </a:r>
          </a:p>
          <a:p>
            <a:r>
              <a:rPr lang="en-US" dirty="0"/>
              <a:t>          print(“I am playing game”)</a:t>
            </a:r>
          </a:p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88839FF-2755-44CF-81B1-3A3863352882}"/>
              </a:ext>
            </a:extLst>
          </p:cNvPr>
          <p:cNvSpPr/>
          <p:nvPr/>
        </p:nvSpPr>
        <p:spPr>
          <a:xfrm>
            <a:off x="5681709" y="1804841"/>
            <a:ext cx="1154097" cy="382627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0E9AC1-EA7A-4EFA-A826-F1CEA4BCBA00}"/>
              </a:ext>
            </a:extLst>
          </p:cNvPr>
          <p:cNvSpPr txBox="1"/>
          <p:nvPr/>
        </p:nvSpPr>
        <p:spPr>
          <a:xfrm>
            <a:off x="6835806" y="3533313"/>
            <a:ext cx="406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Setting and returning the attribute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376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BDB6-1703-49B0-91E2-F156E70E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764621"/>
            <a:ext cx="3636145" cy="45162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Object Creation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CC82C-15C9-4501-8CED-9946B32A9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p2=Phone()</a:t>
            </a:r>
          </a:p>
          <a:p>
            <a:pPr marL="0" indent="0">
              <a:buNone/>
            </a:pPr>
            <a:r>
              <a:rPr lang="en-US" dirty="0"/>
              <a:t> p2.set_color(“Blue”)</a:t>
            </a:r>
          </a:p>
          <a:p>
            <a:pPr marL="0" indent="0">
              <a:buNone/>
            </a:pPr>
            <a:r>
              <a:rPr lang="en-US" dirty="0"/>
              <a:t>  p2.set_cost(5000)</a:t>
            </a:r>
          </a:p>
          <a:p>
            <a:pPr marL="0" indent="0">
              <a:buNone/>
            </a:pPr>
            <a:r>
              <a:rPr lang="en-US" dirty="0"/>
              <a:t> p2.show_color()</a:t>
            </a:r>
          </a:p>
          <a:p>
            <a:pPr marL="0" indent="0">
              <a:buNone/>
            </a:pPr>
            <a:r>
              <a:rPr lang="en-US" dirty="0"/>
              <a:t> p2.show_cost()</a:t>
            </a:r>
          </a:p>
          <a:p>
            <a:pPr marL="0" indent="0">
              <a:buNone/>
            </a:pPr>
            <a:r>
              <a:rPr lang="en-US" dirty="0"/>
              <a:t> p2.make_call()</a:t>
            </a:r>
          </a:p>
          <a:p>
            <a:pPr marL="0" indent="0">
              <a:buNone/>
            </a:pPr>
            <a:r>
              <a:rPr lang="en-US" dirty="0"/>
              <a:t> p2.play_game()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0949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64AF9-AEE2-49E0-AFB1-240BAD13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8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Encapsulation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737B7-C8FF-415E-9AC4-067D8073A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10"/>
            <a:ext cx="10515600" cy="582819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class Car:</a:t>
            </a:r>
          </a:p>
          <a:p>
            <a:pPr marL="0" indent="0"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self,speed,color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self.speed</a:t>
            </a:r>
            <a:r>
              <a:rPr lang="en-US" dirty="0"/>
              <a:t>=speed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self.color</a:t>
            </a:r>
            <a:r>
              <a:rPr lang="en-US" dirty="0"/>
              <a:t>=color</a:t>
            </a:r>
          </a:p>
          <a:p>
            <a:pPr marL="0" indent="0">
              <a:buNone/>
            </a:pPr>
            <a:r>
              <a:rPr lang="en-US" dirty="0"/>
              <a:t>   #set and get values</a:t>
            </a:r>
          </a:p>
          <a:p>
            <a:pPr marL="0" indent="0">
              <a:buNone/>
            </a:pPr>
            <a:r>
              <a:rPr lang="en-US" dirty="0"/>
              <a:t> def </a:t>
            </a:r>
            <a:r>
              <a:rPr lang="en-US" dirty="0" err="1"/>
              <a:t>set_speed</a:t>
            </a:r>
            <a:r>
              <a:rPr lang="en-US" dirty="0"/>
              <a:t>(</a:t>
            </a:r>
            <a:r>
              <a:rPr lang="en-US" dirty="0" err="1"/>
              <a:t>self,value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self.speed</a:t>
            </a:r>
            <a:r>
              <a:rPr lang="en-US" dirty="0"/>
              <a:t>=value</a:t>
            </a:r>
          </a:p>
          <a:p>
            <a:pPr marL="0" indent="0">
              <a:buNone/>
            </a:pPr>
            <a:r>
              <a:rPr lang="en-US" dirty="0"/>
              <a:t> def </a:t>
            </a:r>
            <a:r>
              <a:rPr lang="en-US" dirty="0" err="1"/>
              <a:t>get_speed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return </a:t>
            </a:r>
            <a:r>
              <a:rPr lang="en-US" dirty="0" err="1"/>
              <a:t>self.speed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ford=Car(200,’red’)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honda</a:t>
            </a:r>
            <a:r>
              <a:rPr lang="en-US" dirty="0"/>
              <a:t>=Car(220,’blue’)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audi</a:t>
            </a:r>
            <a:r>
              <a:rPr lang="en-US" dirty="0"/>
              <a:t>=Car(250,’Balck’)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ford.set_speed</a:t>
            </a:r>
            <a:r>
              <a:rPr lang="en-US" dirty="0"/>
              <a:t>(300)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ford.speed</a:t>
            </a:r>
            <a:r>
              <a:rPr lang="en-US" dirty="0"/>
              <a:t>=‘</a:t>
            </a:r>
            <a:r>
              <a:rPr lang="en-US" dirty="0" err="1"/>
              <a:t>ssfsd</a:t>
            </a:r>
            <a:r>
              <a:rPr lang="en-US" dirty="0"/>
              <a:t>’ #trying to modify speed value, so we need to protect data</a:t>
            </a:r>
          </a:p>
          <a:p>
            <a:pPr marL="0" indent="0">
              <a:buNone/>
            </a:pPr>
            <a:r>
              <a:rPr lang="en-US" dirty="0"/>
              <a:t> print(</a:t>
            </a:r>
            <a:r>
              <a:rPr lang="en-US" dirty="0" err="1"/>
              <a:t>ford.get_speed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 print(</a:t>
            </a:r>
            <a:r>
              <a:rPr lang="en-US" dirty="0" err="1"/>
              <a:t>ford.speed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print(</a:t>
            </a:r>
            <a:r>
              <a:rPr lang="en-US" dirty="0" err="1"/>
              <a:t>ford.color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488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B07E-CFFA-4A9B-8ECF-DA0FFCBBF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8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__&lt;</a:t>
            </a:r>
            <a:r>
              <a:rPr lang="en-US" dirty="0" err="1"/>
              <a:t>variablename</a:t>
            </a:r>
            <a:r>
              <a:rPr lang="en-US" dirty="0"/>
              <a:t>&gt; to make Private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DCD38-1168-4E7B-AD5A-7E2B0ECFD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10515600" cy="5468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class Hello:</a:t>
            </a:r>
          </a:p>
          <a:p>
            <a:pPr marL="0" indent="0">
              <a:buNone/>
            </a:pPr>
            <a:r>
              <a:rPr lang="en-US" dirty="0"/>
              <a:t>      def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self,name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self.a</a:t>
            </a:r>
            <a:r>
              <a:rPr lang="en-US" dirty="0"/>
              <a:t>=10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self._b</a:t>
            </a:r>
            <a:r>
              <a:rPr lang="en-US" dirty="0"/>
              <a:t>=20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self.__c</a:t>
            </a:r>
            <a:r>
              <a:rPr lang="en-US" dirty="0"/>
              <a:t>=30 #private member variable</a:t>
            </a:r>
          </a:p>
          <a:p>
            <a:pPr marL="0" indent="0">
              <a:buNone/>
            </a:pPr>
            <a:r>
              <a:rPr lang="en-US" dirty="0"/>
              <a:t>H=Hello(‘name’)</a:t>
            </a:r>
          </a:p>
          <a:p>
            <a:pPr marL="0" indent="0">
              <a:buNone/>
            </a:pPr>
            <a:r>
              <a:rPr lang="en-US" dirty="0"/>
              <a:t> print(</a:t>
            </a:r>
            <a:r>
              <a:rPr lang="en-US" dirty="0" err="1"/>
              <a:t>H.a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print(</a:t>
            </a:r>
            <a:r>
              <a:rPr lang="en-US" dirty="0" err="1"/>
              <a:t>H._b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print(</a:t>
            </a:r>
            <a:r>
              <a:rPr lang="en-US" dirty="0" err="1"/>
              <a:t>H.__c</a:t>
            </a:r>
            <a:r>
              <a:rPr lang="en-US" dirty="0"/>
              <a:t>) #not allowed outside the class because it is private variable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362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BC20-F613-4E73-BD4D-5C446D3E6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7969"/>
            <a:ext cx="4257583" cy="596579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class Car:</a:t>
            </a:r>
          </a:p>
          <a:p>
            <a:pPr marL="0" indent="0"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self,speed,color</a:t>
            </a:r>
            <a:r>
              <a:rPr lang="en-US" dirty="0"/>
              <a:t>):                                  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self.__speed</a:t>
            </a:r>
            <a:r>
              <a:rPr lang="en-US" dirty="0"/>
              <a:t>=speed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self.__color</a:t>
            </a:r>
            <a:r>
              <a:rPr lang="en-US" dirty="0"/>
              <a:t>=color</a:t>
            </a:r>
          </a:p>
          <a:p>
            <a:pPr marL="0" indent="0">
              <a:buNone/>
            </a:pPr>
            <a:r>
              <a:rPr lang="en-US" dirty="0"/>
              <a:t>   #set and get values</a:t>
            </a:r>
          </a:p>
          <a:p>
            <a:pPr marL="0" indent="0">
              <a:buNone/>
            </a:pPr>
            <a:r>
              <a:rPr lang="en-US" dirty="0"/>
              <a:t> def </a:t>
            </a:r>
            <a:r>
              <a:rPr lang="en-US" dirty="0" err="1"/>
              <a:t>set_speed</a:t>
            </a:r>
            <a:r>
              <a:rPr lang="en-US" dirty="0"/>
              <a:t>(</a:t>
            </a:r>
            <a:r>
              <a:rPr lang="en-US" dirty="0" err="1"/>
              <a:t>self,value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self.__speed</a:t>
            </a:r>
            <a:r>
              <a:rPr lang="en-US" dirty="0"/>
              <a:t>=value</a:t>
            </a:r>
          </a:p>
          <a:p>
            <a:pPr marL="0" indent="0">
              <a:buNone/>
            </a:pPr>
            <a:r>
              <a:rPr lang="en-US" dirty="0"/>
              <a:t> def </a:t>
            </a:r>
            <a:r>
              <a:rPr lang="en-US" dirty="0" err="1"/>
              <a:t>get_speed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return </a:t>
            </a:r>
            <a:r>
              <a:rPr lang="en-US" dirty="0" err="1"/>
              <a:t>self.__speed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def </a:t>
            </a:r>
            <a:r>
              <a:rPr lang="en-US" dirty="0" err="1"/>
              <a:t>set_color</a:t>
            </a:r>
            <a:r>
              <a:rPr lang="en-US" dirty="0"/>
              <a:t>(</a:t>
            </a:r>
            <a:r>
              <a:rPr lang="en-US" dirty="0" err="1"/>
              <a:t>self,value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self.__color</a:t>
            </a:r>
            <a:r>
              <a:rPr lang="en-US" dirty="0"/>
              <a:t>=value</a:t>
            </a:r>
          </a:p>
          <a:p>
            <a:pPr marL="0" indent="0">
              <a:buNone/>
            </a:pPr>
            <a:r>
              <a:rPr lang="en-US" dirty="0"/>
              <a:t> def </a:t>
            </a:r>
            <a:r>
              <a:rPr lang="en-US" dirty="0" err="1"/>
              <a:t>get_color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return </a:t>
            </a:r>
            <a:r>
              <a:rPr lang="en-US" dirty="0" err="1"/>
              <a:t>self.__color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AF4D8-8461-48C8-8FBA-C692A486DDC1}"/>
              </a:ext>
            </a:extLst>
          </p:cNvPr>
          <p:cNvSpPr txBox="1"/>
          <p:nvPr/>
        </p:nvSpPr>
        <p:spPr>
          <a:xfrm>
            <a:off x="6096000" y="932155"/>
            <a:ext cx="51608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ford=Car(200,’red’)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honda</a:t>
            </a:r>
            <a:r>
              <a:rPr lang="en-US" dirty="0"/>
              <a:t>=Car(220,’blue’)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audi</a:t>
            </a:r>
            <a:r>
              <a:rPr lang="en-US" dirty="0"/>
              <a:t>=Car(250,’Balck’)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ford.set_speed</a:t>
            </a:r>
            <a:r>
              <a:rPr lang="en-US" dirty="0"/>
              <a:t>(300)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ford.set_color</a:t>
            </a:r>
            <a:r>
              <a:rPr lang="en-US" dirty="0"/>
              <a:t>(‘Yellow’)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ford.__speed</a:t>
            </a:r>
            <a:r>
              <a:rPr lang="en-US" dirty="0"/>
              <a:t>=‘</a:t>
            </a:r>
            <a:r>
              <a:rPr lang="en-US" dirty="0" err="1"/>
              <a:t>ssfsd</a:t>
            </a:r>
            <a:r>
              <a:rPr lang="en-US" dirty="0"/>
              <a:t>’ #Error!!..trying to modify speed value, so we need to protect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print(</a:t>
            </a:r>
            <a:r>
              <a:rPr lang="en-US" dirty="0" err="1"/>
              <a:t>ford.get_speed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 print(</a:t>
            </a:r>
            <a:r>
              <a:rPr lang="en-US" dirty="0" err="1"/>
              <a:t>ford.get_color</a:t>
            </a:r>
            <a:r>
              <a:rPr lang="en-US" dirty="0"/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print(</a:t>
            </a:r>
            <a:r>
              <a:rPr lang="en-US" dirty="0" err="1"/>
              <a:t>ford.__color</a:t>
            </a:r>
            <a:r>
              <a:rPr lang="en-US" dirty="0"/>
              <a:t>) #Error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2318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AEB4-957C-4E40-AB97-E669B88C7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7131"/>
          </a:xfrm>
        </p:spPr>
        <p:txBody>
          <a:bodyPr>
            <a:normAutofit fontScale="90000"/>
          </a:bodyPr>
          <a:lstStyle/>
          <a:p>
            <a:r>
              <a:rPr lang="en-US" dirty="0"/>
              <a:t>Private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A8735-F559-40D4-B623-20EC5723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10"/>
            <a:ext cx="6477000" cy="582819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class Hello:</a:t>
            </a:r>
          </a:p>
          <a:p>
            <a:pPr marL="0" indent="0">
              <a:buNone/>
            </a:pPr>
            <a:r>
              <a:rPr lang="en-US" dirty="0"/>
              <a:t>         def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self,name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self.a</a:t>
            </a:r>
            <a:r>
              <a:rPr lang="en-US" dirty="0"/>
              <a:t>=10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self._b</a:t>
            </a:r>
            <a:r>
              <a:rPr lang="en-US" dirty="0"/>
              <a:t>=20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self.__c</a:t>
            </a:r>
            <a:r>
              <a:rPr lang="en-US" dirty="0"/>
              <a:t>=30</a:t>
            </a:r>
          </a:p>
          <a:p>
            <a:pPr marL="0" indent="0">
              <a:buNone/>
            </a:pPr>
            <a:r>
              <a:rPr lang="en-US" dirty="0"/>
              <a:t>  def </a:t>
            </a:r>
            <a:r>
              <a:rPr lang="en-US" dirty="0" err="1"/>
              <a:t>public_method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  print(</a:t>
            </a:r>
            <a:r>
              <a:rPr lang="en-US" dirty="0" err="1"/>
              <a:t>self.a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print(</a:t>
            </a:r>
            <a:r>
              <a:rPr lang="en-US" dirty="0" err="1"/>
              <a:t>self.__c</a:t>
            </a:r>
            <a:r>
              <a:rPr lang="en-US" dirty="0"/>
              <a:t>) # No Error</a:t>
            </a:r>
          </a:p>
          <a:p>
            <a:pPr marL="0" indent="0">
              <a:buNone/>
            </a:pPr>
            <a:r>
              <a:rPr lang="en-US" dirty="0"/>
              <a:t>           print(“Public”)</a:t>
            </a:r>
          </a:p>
          <a:p>
            <a:pPr marL="0" indent="0">
              <a:buNone/>
            </a:pPr>
            <a:r>
              <a:rPr lang="en-US" dirty="0"/>
              <a:t>  def __</a:t>
            </a:r>
            <a:r>
              <a:rPr lang="en-US" dirty="0" err="1"/>
              <a:t>private_method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   print(“Private”)</a:t>
            </a:r>
          </a:p>
          <a:p>
            <a:pPr marL="0" indent="0">
              <a:buNone/>
            </a:pPr>
            <a:r>
              <a:rPr lang="en-US" dirty="0"/>
              <a:t> h=Hello(‘name’)</a:t>
            </a:r>
          </a:p>
          <a:p>
            <a:pPr marL="0" indent="0">
              <a:buNone/>
            </a:pPr>
            <a:r>
              <a:rPr lang="en-US" dirty="0"/>
              <a:t> print(</a:t>
            </a:r>
            <a:r>
              <a:rPr lang="en-US" dirty="0" err="1"/>
              <a:t>h.a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print(</a:t>
            </a:r>
            <a:r>
              <a:rPr lang="en-US" dirty="0" err="1"/>
              <a:t>h._b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print(h.__</a:t>
            </a:r>
            <a:r>
              <a:rPr lang="en-US" dirty="0" err="1"/>
              <a:t>private_method</a:t>
            </a:r>
            <a:r>
              <a:rPr lang="en-US" dirty="0"/>
              <a:t>()) # Error, So invoke private methods inside the class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BE788-A262-4503-8264-8AB9ECB9D459}"/>
              </a:ext>
            </a:extLst>
          </p:cNvPr>
          <p:cNvSpPr txBox="1"/>
          <p:nvPr/>
        </p:nvSpPr>
        <p:spPr>
          <a:xfrm>
            <a:off x="7155402" y="1029810"/>
            <a:ext cx="44062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class Hello:</a:t>
            </a:r>
          </a:p>
          <a:p>
            <a:pPr marL="0" indent="0">
              <a:buNone/>
            </a:pPr>
            <a:r>
              <a:rPr lang="en-US" dirty="0"/>
              <a:t>         def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self,name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self.a</a:t>
            </a:r>
            <a:r>
              <a:rPr lang="en-US" dirty="0"/>
              <a:t>=10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self._b</a:t>
            </a:r>
            <a:r>
              <a:rPr lang="en-US" dirty="0"/>
              <a:t>=20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self.__c</a:t>
            </a:r>
            <a:r>
              <a:rPr lang="en-US" dirty="0"/>
              <a:t>=30</a:t>
            </a:r>
          </a:p>
          <a:p>
            <a:pPr marL="0" indent="0">
              <a:buNone/>
            </a:pPr>
            <a:r>
              <a:rPr lang="en-US" dirty="0"/>
              <a:t>  def </a:t>
            </a:r>
            <a:r>
              <a:rPr lang="en-US" dirty="0" err="1"/>
              <a:t>public_method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  print(</a:t>
            </a:r>
            <a:r>
              <a:rPr lang="en-US" dirty="0" err="1"/>
              <a:t>self.a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print(</a:t>
            </a:r>
            <a:r>
              <a:rPr lang="en-US" dirty="0" err="1"/>
              <a:t>self.__c</a:t>
            </a:r>
            <a:r>
              <a:rPr lang="en-US" dirty="0"/>
              <a:t>) # No Error</a:t>
            </a:r>
          </a:p>
          <a:p>
            <a:pPr marL="0" indent="0">
              <a:buNone/>
            </a:pPr>
            <a:r>
              <a:rPr lang="en-US" dirty="0"/>
              <a:t>           print(“Public”)</a:t>
            </a:r>
          </a:p>
          <a:p>
            <a:pPr marL="0" indent="0">
              <a:buNone/>
            </a:pPr>
            <a:r>
              <a:rPr lang="en-US" dirty="0"/>
              <a:t>          self.__</a:t>
            </a:r>
            <a:r>
              <a:rPr lang="en-US" dirty="0" err="1"/>
              <a:t>private_method</a:t>
            </a:r>
            <a:r>
              <a:rPr lang="en-US" dirty="0"/>
              <a:t>()  #Correct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def __</a:t>
            </a:r>
            <a:r>
              <a:rPr lang="en-US" dirty="0" err="1"/>
              <a:t>private_method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   print(“Private”)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h=Hello(‘name’)</a:t>
            </a:r>
          </a:p>
          <a:p>
            <a:pPr marL="0" indent="0">
              <a:buNone/>
            </a:pPr>
            <a:r>
              <a:rPr lang="en-US" dirty="0"/>
              <a:t> print(</a:t>
            </a:r>
            <a:r>
              <a:rPr lang="en-US" dirty="0" err="1"/>
              <a:t>h.a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print(</a:t>
            </a:r>
            <a:r>
              <a:rPr lang="en-US" dirty="0" err="1"/>
              <a:t>h._b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48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CB97-7033-4E11-AA5C-81A808FE4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685"/>
          </a:xfrm>
        </p:spPr>
        <p:txBody>
          <a:bodyPr>
            <a:normAutofit fontScale="90000"/>
          </a:bodyPr>
          <a:lstStyle/>
          <a:p>
            <a:r>
              <a:rPr lang="en-US" dirty="0"/>
              <a:t>Classes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C3ADB5-32D6-494B-9F47-8FD0E7F2BFC5}"/>
              </a:ext>
            </a:extLst>
          </p:cNvPr>
          <p:cNvSpPr/>
          <p:nvPr/>
        </p:nvSpPr>
        <p:spPr>
          <a:xfrm>
            <a:off x="2024109" y="1216241"/>
            <a:ext cx="6462943" cy="532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is a template/ blueprint for real world entities.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33D676-1103-46BD-B1F4-8F171695D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179" y="1935333"/>
            <a:ext cx="1245604" cy="120736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8A8FCD-F550-4D82-8528-18F1CD2A6375}"/>
              </a:ext>
            </a:extLst>
          </p:cNvPr>
          <p:cNvCxnSpPr/>
          <p:nvPr/>
        </p:nvCxnSpPr>
        <p:spPr>
          <a:xfrm>
            <a:off x="2530136" y="3429000"/>
            <a:ext cx="5193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1DA938-999F-40D4-A7E6-9BEDF8548FFC}"/>
              </a:ext>
            </a:extLst>
          </p:cNvPr>
          <p:cNvCxnSpPr/>
          <p:nvPr/>
        </p:nvCxnSpPr>
        <p:spPr>
          <a:xfrm>
            <a:off x="2521258" y="3429000"/>
            <a:ext cx="0" cy="83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912020-0806-4D91-BF53-5BB421830474}"/>
              </a:ext>
            </a:extLst>
          </p:cNvPr>
          <p:cNvCxnSpPr/>
          <p:nvPr/>
        </p:nvCxnSpPr>
        <p:spPr>
          <a:xfrm>
            <a:off x="7723573" y="3429000"/>
            <a:ext cx="0" cy="83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1A5757-1D88-4E9D-8B89-1E7E77A5F85F}"/>
              </a:ext>
            </a:extLst>
          </p:cNvPr>
          <p:cNvSpPr/>
          <p:nvPr/>
        </p:nvSpPr>
        <p:spPr>
          <a:xfrm>
            <a:off x="1615736" y="4261282"/>
            <a:ext cx="1935326" cy="5326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945EAE6-8018-420B-986B-78C0510DC2B3}"/>
              </a:ext>
            </a:extLst>
          </p:cNvPr>
          <p:cNvSpPr/>
          <p:nvPr/>
        </p:nvSpPr>
        <p:spPr>
          <a:xfrm>
            <a:off x="6755910" y="4261282"/>
            <a:ext cx="1935326" cy="5326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Behaviour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85948B8-9441-4EF4-90E5-1BF3AA55E8D2}"/>
              </a:ext>
            </a:extLst>
          </p:cNvPr>
          <p:cNvSpPr/>
          <p:nvPr/>
        </p:nvSpPr>
        <p:spPr>
          <a:xfrm>
            <a:off x="1615736" y="4980373"/>
            <a:ext cx="1935326" cy="15602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Battery life</a:t>
            </a:r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7FD0E2C-958E-4134-AA1B-493D41C39E30}"/>
              </a:ext>
            </a:extLst>
          </p:cNvPr>
          <p:cNvSpPr/>
          <p:nvPr/>
        </p:nvSpPr>
        <p:spPr>
          <a:xfrm>
            <a:off x="6755910" y="4980373"/>
            <a:ext cx="1935326" cy="15602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Watch Videos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 Games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89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EA56-19CF-425A-83D3-0002DD91B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871"/>
          </a:xfrm>
        </p:spPr>
        <p:txBody>
          <a:bodyPr/>
          <a:lstStyle/>
          <a:p>
            <a:r>
              <a:rPr lang="en-US" dirty="0"/>
              <a:t>Class in Python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7FA8F7-45B2-4A2A-BEF6-6AEBC463E936}"/>
              </a:ext>
            </a:extLst>
          </p:cNvPr>
          <p:cNvSpPr/>
          <p:nvPr/>
        </p:nvSpPr>
        <p:spPr>
          <a:xfrm>
            <a:off x="2059619" y="1296140"/>
            <a:ext cx="6542843" cy="5237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is a user-defined data type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5A59A6-862A-4C2C-9D81-0D77251E8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21" y="2270463"/>
            <a:ext cx="3565089" cy="3455634"/>
          </a:xfrm>
          <a:prstGeom prst="rect">
            <a:avLst/>
          </a:prstGeom>
        </p:spPr>
      </p:pic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E93A8BC9-449C-4D98-9666-E795626D5CAE}"/>
              </a:ext>
            </a:extLst>
          </p:cNvPr>
          <p:cNvSpPr/>
          <p:nvPr/>
        </p:nvSpPr>
        <p:spPr>
          <a:xfrm>
            <a:off x="3249226" y="1882066"/>
            <a:ext cx="2846774" cy="1322773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am user-defined data type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7DC24F-6824-48FB-8302-B331EB30B60C}"/>
              </a:ext>
            </a:extLst>
          </p:cNvPr>
          <p:cNvSpPr/>
          <p:nvPr/>
        </p:nvSpPr>
        <p:spPr>
          <a:xfrm>
            <a:off x="7350711" y="2512381"/>
            <a:ext cx="754602" cy="5237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int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A20ADA-C34C-40D7-B72C-98AD99EA1E01}"/>
              </a:ext>
            </a:extLst>
          </p:cNvPr>
          <p:cNvSpPr/>
          <p:nvPr/>
        </p:nvSpPr>
        <p:spPr>
          <a:xfrm>
            <a:off x="9207624" y="2512381"/>
            <a:ext cx="754602" cy="5237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float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5BEEA94-A482-4963-B39E-E7A23F8D7C5B}"/>
              </a:ext>
            </a:extLst>
          </p:cNvPr>
          <p:cNvSpPr/>
          <p:nvPr/>
        </p:nvSpPr>
        <p:spPr>
          <a:xfrm>
            <a:off x="7350711" y="3559947"/>
            <a:ext cx="754602" cy="5237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bool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890C1ED-B8A9-4929-9BFA-D686C60BF76B}"/>
              </a:ext>
            </a:extLst>
          </p:cNvPr>
          <p:cNvSpPr/>
          <p:nvPr/>
        </p:nvSpPr>
        <p:spPr>
          <a:xfrm>
            <a:off x="9207624" y="3559947"/>
            <a:ext cx="754602" cy="5237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str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E353B99-A83E-4349-867C-A1B92F105EC8}"/>
              </a:ext>
            </a:extLst>
          </p:cNvPr>
          <p:cNvSpPr/>
          <p:nvPr/>
        </p:nvSpPr>
        <p:spPr>
          <a:xfrm>
            <a:off x="1713390" y="5939161"/>
            <a:ext cx="1349406" cy="4083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Mobile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047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0FBBA-53AB-4C1E-BFAE-7B06CC40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</p:spPr>
        <p:txBody>
          <a:bodyPr/>
          <a:lstStyle/>
          <a:p>
            <a:r>
              <a:rPr lang="en-US" dirty="0"/>
              <a:t>Attributes and Methods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F6200-C2C6-45ED-AAC0-13A13D041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730" y="1622393"/>
            <a:ext cx="4095566" cy="396982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7D9CD0-2795-4CBF-885F-E3B674FCE5D1}"/>
              </a:ext>
            </a:extLst>
          </p:cNvPr>
          <p:cNvSpPr/>
          <p:nvPr/>
        </p:nvSpPr>
        <p:spPr>
          <a:xfrm>
            <a:off x="4015665" y="2414726"/>
            <a:ext cx="745724" cy="284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7C37E5-AFB0-4183-B0DE-CB2552FED382}"/>
              </a:ext>
            </a:extLst>
          </p:cNvPr>
          <p:cNvSpPr/>
          <p:nvPr/>
        </p:nvSpPr>
        <p:spPr>
          <a:xfrm>
            <a:off x="4015665" y="2854167"/>
            <a:ext cx="745724" cy="284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Cost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56C58E-F479-4D6B-9646-78FC35A1BA9B}"/>
              </a:ext>
            </a:extLst>
          </p:cNvPr>
          <p:cNvSpPr/>
          <p:nvPr/>
        </p:nvSpPr>
        <p:spPr>
          <a:xfrm>
            <a:off x="4163627" y="3728621"/>
            <a:ext cx="1278385" cy="2840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 Game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93C8015-6536-47DA-BD9A-0FA46B6C97D2}"/>
              </a:ext>
            </a:extLst>
          </p:cNvPr>
          <p:cNvSpPr/>
          <p:nvPr/>
        </p:nvSpPr>
        <p:spPr>
          <a:xfrm>
            <a:off x="4163626" y="4161406"/>
            <a:ext cx="1278385" cy="2840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Make Call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EE8854-B903-46A3-843A-982006A7C50C}"/>
              </a:ext>
            </a:extLst>
          </p:cNvPr>
          <p:cNvCxnSpPr>
            <a:cxnSpLocks/>
          </p:cNvCxnSpPr>
          <p:nvPr/>
        </p:nvCxnSpPr>
        <p:spPr>
          <a:xfrm flipH="1">
            <a:off x="2823099" y="2414726"/>
            <a:ext cx="10031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33C3CC-11DD-4F71-BD3F-096A9432F8D4}"/>
              </a:ext>
            </a:extLst>
          </p:cNvPr>
          <p:cNvCxnSpPr/>
          <p:nvPr/>
        </p:nvCxnSpPr>
        <p:spPr>
          <a:xfrm>
            <a:off x="2805344" y="2414726"/>
            <a:ext cx="0" cy="648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DAFE4C-40B7-4D34-98DC-13293A38A230}"/>
              </a:ext>
            </a:extLst>
          </p:cNvPr>
          <p:cNvCxnSpPr>
            <a:cxnSpLocks/>
          </p:cNvCxnSpPr>
          <p:nvPr/>
        </p:nvCxnSpPr>
        <p:spPr>
          <a:xfrm>
            <a:off x="2823099" y="3071674"/>
            <a:ext cx="10031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90ACE61-D533-4D2E-80FD-3093D13E9DDF}"/>
              </a:ext>
            </a:extLst>
          </p:cNvPr>
          <p:cNvCxnSpPr/>
          <p:nvPr/>
        </p:nvCxnSpPr>
        <p:spPr>
          <a:xfrm flipH="1">
            <a:off x="2361460" y="2698811"/>
            <a:ext cx="443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F2BB0C0-2185-48BA-9E56-680BD0BAC9D8}"/>
              </a:ext>
            </a:extLst>
          </p:cNvPr>
          <p:cNvSpPr txBox="1"/>
          <p:nvPr/>
        </p:nvSpPr>
        <p:spPr>
          <a:xfrm>
            <a:off x="1146577" y="2514145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</a:t>
            </a:r>
            <a:endParaRPr lang="en-IN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316811-DACE-48D0-A97C-47186AB4B9AE}"/>
              </a:ext>
            </a:extLst>
          </p:cNvPr>
          <p:cNvCxnSpPr/>
          <p:nvPr/>
        </p:nvCxnSpPr>
        <p:spPr>
          <a:xfrm>
            <a:off x="5717219" y="3870663"/>
            <a:ext cx="8611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EB0769-280A-4C5C-A0D7-6103B9B49D9D}"/>
              </a:ext>
            </a:extLst>
          </p:cNvPr>
          <p:cNvCxnSpPr/>
          <p:nvPr/>
        </p:nvCxnSpPr>
        <p:spPr>
          <a:xfrm>
            <a:off x="5699464" y="4303448"/>
            <a:ext cx="9055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971CF8E-1DD5-4906-8BE1-18D4EE243559}"/>
              </a:ext>
            </a:extLst>
          </p:cNvPr>
          <p:cNvCxnSpPr/>
          <p:nvPr/>
        </p:nvCxnSpPr>
        <p:spPr>
          <a:xfrm>
            <a:off x="6578353" y="3870663"/>
            <a:ext cx="0" cy="432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DB9FA44-B157-447E-9DEB-A3D651B402F8}"/>
              </a:ext>
            </a:extLst>
          </p:cNvPr>
          <p:cNvCxnSpPr/>
          <p:nvPr/>
        </p:nvCxnSpPr>
        <p:spPr>
          <a:xfrm>
            <a:off x="6604986" y="4012706"/>
            <a:ext cx="585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B737376-A705-44AD-83C6-9EDCB1FB5547}"/>
              </a:ext>
            </a:extLst>
          </p:cNvPr>
          <p:cNvSpPr txBox="1"/>
          <p:nvPr/>
        </p:nvSpPr>
        <p:spPr>
          <a:xfrm>
            <a:off x="7239617" y="3828040"/>
            <a:ext cx="10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6003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93CAC-2EAE-49C4-871E-4ACC7178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C3432-9742-4F01-97D0-231725013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21" y="2270463"/>
            <a:ext cx="2356119" cy="228378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4AAA3F-9D8B-4561-8EEF-98A5929B7304}"/>
              </a:ext>
            </a:extLst>
          </p:cNvPr>
          <p:cNvCxnSpPr/>
          <p:nvPr/>
        </p:nvCxnSpPr>
        <p:spPr>
          <a:xfrm>
            <a:off x="2450237" y="3429000"/>
            <a:ext cx="18643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F044277-7361-43BB-B2BE-5F298361D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548" y="1804232"/>
            <a:ext cx="2404580" cy="18267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57E08C-402E-4685-BF37-5419BE49D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522" y="1877473"/>
            <a:ext cx="1296505" cy="15515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8DB176-5179-4881-BE8A-048AC02970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406" y="1877473"/>
            <a:ext cx="1551527" cy="1551527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F23A929-A14F-4FCF-AAC3-A4072C8C2774}"/>
              </a:ext>
            </a:extLst>
          </p:cNvPr>
          <p:cNvSpPr/>
          <p:nvPr/>
        </p:nvSpPr>
        <p:spPr>
          <a:xfrm>
            <a:off x="4953740" y="3826276"/>
            <a:ext cx="1242874" cy="4172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08AB259-7F4A-445C-A176-3947F36B7F17}"/>
              </a:ext>
            </a:extLst>
          </p:cNvPr>
          <p:cNvSpPr/>
          <p:nvPr/>
        </p:nvSpPr>
        <p:spPr>
          <a:xfrm>
            <a:off x="7361068" y="3826276"/>
            <a:ext cx="1242874" cy="4172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Motorola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987F40E-3A54-48F9-A204-3AF81ABCE2A6}"/>
              </a:ext>
            </a:extLst>
          </p:cNvPr>
          <p:cNvSpPr/>
          <p:nvPr/>
        </p:nvSpPr>
        <p:spPr>
          <a:xfrm>
            <a:off x="9580485" y="3826276"/>
            <a:ext cx="1242874" cy="4172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Samsung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BFB6118-BF8C-4D93-8CD1-0DD00368EE85}"/>
              </a:ext>
            </a:extLst>
          </p:cNvPr>
          <p:cNvSpPr/>
          <p:nvPr/>
        </p:nvSpPr>
        <p:spPr>
          <a:xfrm>
            <a:off x="2334827" y="1056444"/>
            <a:ext cx="7395099" cy="5458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Objects are specific instances of a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968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CAB22-DCB3-44D2-BB02-C3C6A416C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875843" cy="584786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Objects in Python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26E3A2-2AB3-43BC-AB1C-811B272FC0BB}"/>
              </a:ext>
            </a:extLst>
          </p:cNvPr>
          <p:cNvSpPr txBox="1"/>
          <p:nvPr/>
        </p:nvSpPr>
        <p:spPr>
          <a:xfrm>
            <a:off x="3532103" y="1331650"/>
            <a:ext cx="374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Specific instances of Mobile Data type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260796-B2CB-42C1-9BC1-9862A2611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391" y="1976188"/>
            <a:ext cx="2404580" cy="1826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382ECE-D882-42FB-8E24-85C7F6FE7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358" y="1976188"/>
            <a:ext cx="1296505" cy="15515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7BF57F-8262-4DA6-840C-945D40F1C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267" y="1976188"/>
            <a:ext cx="1551527" cy="1551527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284DB5E-58B7-4073-AFBE-3AF441175D33}"/>
              </a:ext>
            </a:extLst>
          </p:cNvPr>
          <p:cNvSpPr/>
          <p:nvPr/>
        </p:nvSpPr>
        <p:spPr>
          <a:xfrm>
            <a:off x="2294244" y="3994952"/>
            <a:ext cx="1242874" cy="4172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CFE7F2-5448-4137-A3DC-C83B89456537}"/>
              </a:ext>
            </a:extLst>
          </p:cNvPr>
          <p:cNvSpPr/>
          <p:nvPr/>
        </p:nvSpPr>
        <p:spPr>
          <a:xfrm>
            <a:off x="5028989" y="3994952"/>
            <a:ext cx="1242874" cy="4172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Motorola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18F1CCB-366B-4E25-AFB8-A1DE719A2D1E}"/>
              </a:ext>
            </a:extLst>
          </p:cNvPr>
          <p:cNvSpPr/>
          <p:nvPr/>
        </p:nvSpPr>
        <p:spPr>
          <a:xfrm>
            <a:off x="7520866" y="3994952"/>
            <a:ext cx="1242874" cy="4172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Samsung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C2C8BEB-EDC4-42B1-B41C-9271505F4772}"/>
              </a:ext>
            </a:extLst>
          </p:cNvPr>
          <p:cNvCxnSpPr/>
          <p:nvPr/>
        </p:nvCxnSpPr>
        <p:spPr>
          <a:xfrm flipV="1">
            <a:off x="1518082" y="4651899"/>
            <a:ext cx="7998780" cy="62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2653DCA-6ADF-47AE-AD62-BD4C290DC543}"/>
              </a:ext>
            </a:extLst>
          </p:cNvPr>
          <p:cNvSpPr/>
          <p:nvPr/>
        </p:nvSpPr>
        <p:spPr>
          <a:xfrm>
            <a:off x="2183907" y="5104660"/>
            <a:ext cx="1571347" cy="6569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a=10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F38DA88-04F0-4FC7-A763-53BAE84F5E35}"/>
              </a:ext>
            </a:extLst>
          </p:cNvPr>
          <p:cNvSpPr/>
          <p:nvPr/>
        </p:nvSpPr>
        <p:spPr>
          <a:xfrm>
            <a:off x="4975358" y="5021229"/>
            <a:ext cx="1571347" cy="6569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b=20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84154ED-F2E7-439F-A797-F1E66D3B32F0}"/>
              </a:ext>
            </a:extLst>
          </p:cNvPr>
          <p:cNvSpPr/>
          <p:nvPr/>
        </p:nvSpPr>
        <p:spPr>
          <a:xfrm>
            <a:off x="7520866" y="5009071"/>
            <a:ext cx="1571347" cy="6569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c=30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0947BBB-8B83-4D8F-874C-B23AF451029C}"/>
              </a:ext>
            </a:extLst>
          </p:cNvPr>
          <p:cNvSpPr/>
          <p:nvPr/>
        </p:nvSpPr>
        <p:spPr>
          <a:xfrm>
            <a:off x="2969580" y="6125592"/>
            <a:ext cx="5428696" cy="3672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Specific instances of integer data type.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0437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94D1-B6AD-429E-B438-F57A6123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 –Oriented Programming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A3AF1-34E1-419B-804B-2933F64FA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241"/>
            <a:ext cx="5257800" cy="4960722"/>
          </a:xfrm>
        </p:spPr>
        <p:txBody>
          <a:bodyPr/>
          <a:lstStyle/>
          <a:p>
            <a:r>
              <a:rPr lang="en-US" dirty="0"/>
              <a:t>C++,</a:t>
            </a:r>
            <a:r>
              <a:rPr lang="en-US" dirty="0" err="1"/>
              <a:t>Java,Python</a:t>
            </a:r>
            <a:endParaRPr lang="en-US" dirty="0"/>
          </a:p>
          <a:p>
            <a:r>
              <a:rPr lang="en-US" dirty="0"/>
              <a:t>Unit-class</a:t>
            </a:r>
          </a:p>
          <a:p>
            <a:r>
              <a:rPr lang="en-US" dirty="0"/>
              <a:t>Centered on creating objects</a:t>
            </a:r>
          </a:p>
          <a:p>
            <a:r>
              <a:rPr lang="en-US" dirty="0" err="1"/>
              <a:t>Object:A</a:t>
            </a:r>
            <a:r>
              <a:rPr lang="en-US" dirty="0"/>
              <a:t> single software unit that combines data and methods</a:t>
            </a:r>
          </a:p>
          <a:p>
            <a:r>
              <a:rPr lang="en-US" dirty="0"/>
              <a:t>Data in an object are known as attributes.</a:t>
            </a:r>
          </a:p>
          <a:p>
            <a:r>
              <a:rPr lang="en-US" dirty="0"/>
              <a:t>Procedures/Functions in an object are known as methods.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E0173-19D7-4E33-961F-D9B8FD89D642}"/>
              </a:ext>
            </a:extLst>
          </p:cNvPr>
          <p:cNvSpPr txBox="1"/>
          <p:nvPr/>
        </p:nvSpPr>
        <p:spPr>
          <a:xfrm>
            <a:off x="6924583" y="1526959"/>
            <a:ext cx="452399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class Cab{</a:t>
            </a:r>
          </a:p>
          <a:p>
            <a:r>
              <a:rPr lang="en-US" dirty="0"/>
              <a:t>  </a:t>
            </a:r>
            <a:r>
              <a:rPr lang="en-US" dirty="0" err="1"/>
              <a:t>cabService,make,location,numberPlate</a:t>
            </a:r>
            <a:r>
              <a:rPr lang="en-US" dirty="0"/>
              <a:t> </a:t>
            </a:r>
            <a:r>
              <a:rPr lang="en-US" i="1" dirty="0"/>
              <a:t>#data</a:t>
            </a:r>
          </a:p>
          <a:p>
            <a:r>
              <a:rPr lang="en-US" dirty="0"/>
              <a:t>  book(), arrival(),start() </a:t>
            </a:r>
            <a:r>
              <a:rPr lang="en-US" i="1" dirty="0"/>
              <a:t>#methods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 class </a:t>
            </a:r>
            <a:r>
              <a:rPr lang="en-US" dirty="0" err="1"/>
              <a:t>CabDriver</a:t>
            </a:r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name,employeeId</a:t>
            </a:r>
            <a:r>
              <a:rPr lang="en-US" dirty="0"/>
              <a:t> </a:t>
            </a:r>
            <a:r>
              <a:rPr lang="en-US" i="1" dirty="0"/>
              <a:t>#data</a:t>
            </a:r>
          </a:p>
          <a:p>
            <a:r>
              <a:rPr lang="en-US" dirty="0"/>
              <a:t>   </a:t>
            </a:r>
            <a:r>
              <a:rPr lang="en-US" dirty="0" err="1"/>
              <a:t>openDoor</a:t>
            </a:r>
            <a:r>
              <a:rPr lang="en-US" dirty="0"/>
              <a:t>(), drive() </a:t>
            </a:r>
            <a:r>
              <a:rPr lang="en-US" i="1" dirty="0"/>
              <a:t>#methods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 class Passenger{</a:t>
            </a:r>
          </a:p>
          <a:p>
            <a:r>
              <a:rPr lang="en-US" dirty="0"/>
              <a:t>  name, address </a:t>
            </a:r>
            <a:r>
              <a:rPr lang="en-US" i="1" dirty="0"/>
              <a:t>#data</a:t>
            </a:r>
          </a:p>
          <a:p>
            <a:r>
              <a:rPr lang="en-US" dirty="0"/>
              <a:t>  </a:t>
            </a:r>
            <a:r>
              <a:rPr lang="en-US" dirty="0" err="1"/>
              <a:t>openApp</a:t>
            </a:r>
            <a:r>
              <a:rPr lang="en-US" dirty="0"/>
              <a:t>(), </a:t>
            </a:r>
            <a:r>
              <a:rPr lang="en-US" dirty="0" err="1"/>
              <a:t>bookCab</a:t>
            </a:r>
            <a:r>
              <a:rPr lang="en-US" dirty="0"/>
              <a:t>(), walk() </a:t>
            </a:r>
            <a:r>
              <a:rPr lang="en-US" i="1" dirty="0"/>
              <a:t>#methods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45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2E1E-5756-422B-9397-16489EE2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611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1ABDA-9450-4C1E-81E5-0EB048DC1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788"/>
            <a:ext cx="3795944" cy="58992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class Car:</a:t>
            </a:r>
          </a:p>
          <a:p>
            <a:pPr marL="0" indent="0">
              <a:buNone/>
            </a:pPr>
            <a:r>
              <a:rPr lang="en-US" dirty="0"/>
              <a:t>      pass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ford=Car()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honda</a:t>
            </a:r>
            <a:r>
              <a:rPr lang="en-US" dirty="0"/>
              <a:t>=Car()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audi</a:t>
            </a:r>
            <a:r>
              <a:rPr lang="en-US" dirty="0"/>
              <a:t>=Car()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ford.speed</a:t>
            </a:r>
            <a:r>
              <a:rPr lang="en-US" dirty="0"/>
              <a:t>=200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honda.speed</a:t>
            </a:r>
            <a:r>
              <a:rPr lang="en-US" dirty="0"/>
              <a:t>=220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audi.speed</a:t>
            </a:r>
            <a:r>
              <a:rPr lang="en-US" dirty="0"/>
              <a:t>=250</a:t>
            </a:r>
          </a:p>
          <a:p>
            <a:pPr marL="0" indent="0">
              <a:buNone/>
            </a:pPr>
            <a:r>
              <a:rPr lang="en-US" dirty="0"/>
              <a:t> print(</a:t>
            </a:r>
            <a:r>
              <a:rPr lang="en-US" dirty="0" err="1"/>
              <a:t>ford.speed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print(</a:t>
            </a:r>
            <a:r>
              <a:rPr lang="en-US" dirty="0" err="1"/>
              <a:t>honda.speed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ford.color</a:t>
            </a:r>
            <a:r>
              <a:rPr lang="en-US" dirty="0"/>
              <a:t>=‘red’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honda.color</a:t>
            </a:r>
            <a:r>
              <a:rPr lang="en-US" dirty="0"/>
              <a:t>=‘blue’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audi.color</a:t>
            </a:r>
            <a:r>
              <a:rPr lang="en-US" dirty="0"/>
              <a:t>=‘black’</a:t>
            </a:r>
          </a:p>
          <a:p>
            <a:pPr marL="0" indent="0">
              <a:buNone/>
            </a:pPr>
            <a:r>
              <a:rPr lang="en-US" dirty="0"/>
              <a:t> print(</a:t>
            </a:r>
            <a:r>
              <a:rPr lang="en-US" dirty="0" err="1"/>
              <a:t>ford.color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audi.color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686278-2F78-4F4C-88B2-991F0F7290A3}"/>
              </a:ext>
            </a:extLst>
          </p:cNvPr>
          <p:cNvSpPr txBox="1"/>
          <p:nvPr/>
        </p:nvSpPr>
        <p:spPr>
          <a:xfrm>
            <a:off x="6096000" y="1189607"/>
            <a:ext cx="326211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class Rectangle:</a:t>
            </a:r>
          </a:p>
          <a:p>
            <a:r>
              <a:rPr lang="en-US" dirty="0"/>
              <a:t>      pass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Rect1=Rectangle()</a:t>
            </a:r>
          </a:p>
          <a:p>
            <a:r>
              <a:rPr lang="en-US" dirty="0"/>
              <a:t>Rect2=Rectangle()</a:t>
            </a:r>
          </a:p>
          <a:p>
            <a:endParaRPr lang="en-US" dirty="0"/>
          </a:p>
          <a:p>
            <a:r>
              <a:rPr lang="en-IN" dirty="0"/>
              <a:t>Rect1.height=20</a:t>
            </a:r>
          </a:p>
          <a:p>
            <a:r>
              <a:rPr lang="en-IN" dirty="0"/>
              <a:t>Rect2.height=30</a:t>
            </a:r>
          </a:p>
          <a:p>
            <a:endParaRPr lang="en-IN" dirty="0"/>
          </a:p>
          <a:p>
            <a:r>
              <a:rPr lang="en-IN" dirty="0"/>
              <a:t>Rect1.width=40</a:t>
            </a:r>
          </a:p>
          <a:p>
            <a:r>
              <a:rPr lang="en-IN" dirty="0"/>
              <a:t>Rect2.width=10</a:t>
            </a:r>
          </a:p>
          <a:p>
            <a:endParaRPr lang="en-IN" dirty="0"/>
          </a:p>
          <a:p>
            <a:r>
              <a:rPr lang="en-IN" dirty="0"/>
              <a:t>#now to </a:t>
            </a:r>
            <a:r>
              <a:rPr lang="en-IN" dirty="0" err="1"/>
              <a:t>cal</a:t>
            </a:r>
            <a:r>
              <a:rPr lang="en-IN" dirty="0"/>
              <a:t> area of </a:t>
            </a:r>
            <a:r>
              <a:rPr lang="en-IN" dirty="0" err="1"/>
              <a:t>rect</a:t>
            </a:r>
            <a:endParaRPr lang="en-IN" dirty="0"/>
          </a:p>
          <a:p>
            <a:r>
              <a:rPr lang="en-IN" dirty="0"/>
              <a:t> print(rect1.height * rect1.width)</a:t>
            </a:r>
          </a:p>
          <a:p>
            <a:r>
              <a:rPr lang="en-IN" dirty="0"/>
              <a:t>print(rect2.height * rect2.width)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512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8FA7-1304-4F9A-99A4-4BB090FA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7131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__</a:t>
            </a:r>
            <a:r>
              <a:rPr lang="en-US" dirty="0" err="1"/>
              <a:t>init</a:t>
            </a:r>
            <a:r>
              <a:rPr lang="en-US" dirty="0"/>
              <a:t>__ and self in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E3FC1-EE9B-4FB0-9A20-3E2E3FA18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544"/>
            <a:ext cx="10303276" cy="55163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Car:</a:t>
            </a:r>
          </a:p>
          <a:p>
            <a:pPr marL="0" indent="0">
              <a:buNone/>
            </a:pPr>
            <a:r>
              <a:rPr lang="en-US" dirty="0"/>
              <a:t>      def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self,speed,color</a:t>
            </a:r>
            <a:r>
              <a:rPr lang="en-US" dirty="0"/>
              <a:t>): #serves as constructor for the class</a:t>
            </a:r>
          </a:p>
          <a:p>
            <a:pPr marL="0" indent="0">
              <a:buNone/>
            </a:pPr>
            <a:r>
              <a:rPr lang="en-US" dirty="0"/>
              <a:t>           print(speed)</a:t>
            </a:r>
          </a:p>
          <a:p>
            <a:pPr marL="0" indent="0">
              <a:buNone/>
            </a:pPr>
            <a:r>
              <a:rPr lang="en-US" dirty="0"/>
              <a:t>           print(color)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self.speed</a:t>
            </a:r>
            <a:r>
              <a:rPr lang="en-US" dirty="0"/>
              <a:t>=speed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self.color</a:t>
            </a:r>
            <a:r>
              <a:rPr lang="en-US" dirty="0"/>
              <a:t>=color</a:t>
            </a:r>
          </a:p>
          <a:p>
            <a:pPr marL="0" indent="0">
              <a:buNone/>
            </a:pPr>
            <a:r>
              <a:rPr lang="en-US" dirty="0"/>
              <a:t>           print(“the __</a:t>
            </a:r>
            <a:r>
              <a:rPr lang="en-US" dirty="0" err="1"/>
              <a:t>init</a:t>
            </a:r>
            <a:r>
              <a:rPr lang="en-US" dirty="0"/>
              <a:t>__ is called”)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ford=Car(200,’red’)  #object 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honda</a:t>
            </a:r>
            <a:r>
              <a:rPr lang="en-US" dirty="0"/>
              <a:t>=Car(220,’blue’)  #object 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audi</a:t>
            </a:r>
            <a:r>
              <a:rPr lang="en-US" dirty="0"/>
              <a:t>=Car(250,’black’)  #object 3</a:t>
            </a:r>
          </a:p>
          <a:p>
            <a:pPr marL="0" indent="0">
              <a:buNone/>
            </a:pPr>
            <a:r>
              <a:rPr lang="en-US" dirty="0"/>
              <a:t> print(</a:t>
            </a:r>
            <a:r>
              <a:rPr lang="en-US" dirty="0" err="1"/>
              <a:t>ford.speed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print(</a:t>
            </a:r>
            <a:r>
              <a:rPr lang="en-US" dirty="0" err="1"/>
              <a:t>ford.color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979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1552</Words>
  <Application>Microsoft Office PowerPoint</Application>
  <PresentationFormat>Widescreen</PresentationFormat>
  <Paragraphs>280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Object Oriented Programming Theory</vt:lpstr>
      <vt:lpstr>Classes</vt:lpstr>
      <vt:lpstr>Class in Python</vt:lpstr>
      <vt:lpstr>Attributes and Methods</vt:lpstr>
      <vt:lpstr>Objects</vt:lpstr>
      <vt:lpstr>Objects in Python</vt:lpstr>
      <vt:lpstr>Object –Oriented Programming</vt:lpstr>
      <vt:lpstr>Example…</vt:lpstr>
      <vt:lpstr>Python __init__ and self in class</vt:lpstr>
      <vt:lpstr>PowerPoint Presentation</vt:lpstr>
      <vt:lpstr>Creating the first Class</vt:lpstr>
      <vt:lpstr>Example:</vt:lpstr>
      <vt:lpstr>Adding Parameters to class method</vt:lpstr>
      <vt:lpstr>Object Creation</vt:lpstr>
      <vt:lpstr>Python Encapsulation</vt:lpstr>
      <vt:lpstr>Using __&lt;variablename&gt; to make Private</vt:lpstr>
      <vt:lpstr>PowerPoint Presentation</vt:lpstr>
      <vt:lpstr>Private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Theory</dc:title>
  <dc:creator>Sunanda Naik</dc:creator>
  <cp:lastModifiedBy>Sunanda Naik</cp:lastModifiedBy>
  <cp:revision>26</cp:revision>
  <dcterms:created xsi:type="dcterms:W3CDTF">2020-11-10T13:24:08Z</dcterms:created>
  <dcterms:modified xsi:type="dcterms:W3CDTF">2020-11-28T06:11:02Z</dcterms:modified>
</cp:coreProperties>
</file>