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B746-3C4A-4278-96B8-B3FC3EC77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AEB25-15F0-4A83-8501-76F780D8A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7D8B9-E027-4C29-BD14-C61DC505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07E8-29C4-4712-8635-58B68D8AED27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BADF-38B1-479A-B824-E99AE6D5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F8532-F68B-4AB9-95C2-12CC2D13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E705-53B4-45B2-8FCF-70954215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82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458-2F7E-43BE-8470-DB222D1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D63D7-FE76-42E7-B1B4-CF3497F3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00F7-A26B-4119-9260-2A1ADA6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07E8-29C4-4712-8635-58B68D8AED27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C35A-FF98-4D00-A315-09032BD6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867AB-E177-49ED-8DEB-2A16F231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E705-53B4-45B2-8FCF-70954215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98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47FD5-A07C-40C2-AB3A-DE259EF94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8735F-2016-4493-8126-AD6CD8691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1929-AD85-4071-B246-9452FEF6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07E8-29C4-4712-8635-58B68D8AED27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F0BB0-084D-4DE7-AB4B-E27AD794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2697-D0B2-4ABF-A6E0-F2B9FBF0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E705-53B4-45B2-8FCF-70954215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CC30-A878-4145-BC1A-04A9A51E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F3E3B-4BC9-4BD1-BEEC-03703C08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E26F-2AF2-4BA8-8C49-74667A7E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07E8-29C4-4712-8635-58B68D8AED27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119B7-D8A5-4A25-A12F-F80118EF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D461-F2D7-4250-AF28-1717BE26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E705-53B4-45B2-8FCF-70954215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6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291B-6EA4-4BEA-B5F3-1D74A97B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8AC6-86A6-4421-A061-62650DDBC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C1D6B-C0F6-47E1-8595-EEBE4F4D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07E8-29C4-4712-8635-58B68D8AED27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72D1E-3AB6-4DBF-8604-412E6795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76DB1-D6A0-43DB-BB39-0C371553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E705-53B4-45B2-8FCF-70954215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4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E71F-2F01-4AAB-8765-C05C0915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0E3C-F9E5-41E2-856B-A45600B30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047B2-C7AB-45DD-822E-83B1BC7E8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DB170-D63A-42A5-96A1-EDBDE491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07E8-29C4-4712-8635-58B68D8AED27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62D18-19DA-43E5-BA8D-2AA0B07A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0B7B5-9348-4F4F-99C7-FC53FCB5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E705-53B4-45B2-8FCF-70954215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96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FDE3-6BD4-41F5-9EB3-D7446D82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8AF70-2C7A-406A-B8EE-2A831094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82290-8661-4255-94A4-80F4093AA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CBE0C-8F5F-4EB9-9CE3-D4EA99B9B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BE80C-2265-4CF7-BD5B-43F42D04C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EB2D8-43F4-4E66-9245-65F7BFCC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07E8-29C4-4712-8635-58B68D8AED27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BC9C1-F6E4-40FD-9520-AA7A9AAC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199B7-EA9A-4C52-A58C-357F1D7C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E705-53B4-45B2-8FCF-70954215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83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B13D-700C-45E4-8225-BFCDCB5B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88D6D-A848-430E-B066-B80F7920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07E8-29C4-4712-8635-58B68D8AED27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28462-9787-4AE2-B7BE-520F9F90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7C816-3232-468C-A449-BA1691F3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E705-53B4-45B2-8FCF-70954215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7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D0BFF-AF5A-4A23-9467-31F28CB7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07E8-29C4-4712-8635-58B68D8AED27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050A-16CC-420B-9A06-65F0F9F4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C88BF-1C8E-4B92-B43D-BB7E9E82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E705-53B4-45B2-8FCF-70954215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15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060B-4151-456A-830C-A5BB7B8D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6169-C3A7-4C27-B216-DE370DA2A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76BB1-CA91-40AC-979F-768C18BA7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184C0-517F-458B-90CA-15602C03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07E8-29C4-4712-8635-58B68D8AED27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28892-3E4D-46DB-A0C7-5969AF5F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4338C-70D8-4200-AD88-C5965D42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E705-53B4-45B2-8FCF-70954215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3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140-19CF-40BB-AB4D-AC4AEA89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EA116-5A94-4D4D-9D3F-6FCA8141C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2B303-83E9-4379-8E0A-8C8CA3001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F2FC-761B-4270-8612-1DDA8E52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07E8-29C4-4712-8635-58B68D8AED27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92A9F-6BDD-40B5-8E2F-BB8B8C3C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7624F-6B0E-4BF4-ABFF-CDCD62CA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E705-53B4-45B2-8FCF-70954215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12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3A63B-B1E6-44CE-BCC9-7564C027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AF793-952E-4B3F-A038-5A69F14F3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FAB6-647C-46EF-845B-2B58D2FFF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C07E8-29C4-4712-8635-58B68D8AED27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A6533-5B90-4EE9-9299-42F7FC468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3FEA-3FBB-43DD-BC56-6AB8D5407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E705-53B4-45B2-8FCF-70954215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98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4C1D-1E99-49BE-800C-D8D0365EC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299" y="545314"/>
            <a:ext cx="7634797" cy="56439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Python Tokens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01A17-A5A0-429E-9FF6-DB5607C2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25" y="2586037"/>
            <a:ext cx="2705100" cy="1685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030DD0-89AD-466F-B736-DBFA3CFD3096}"/>
              </a:ext>
            </a:extLst>
          </p:cNvPr>
          <p:cNvSpPr/>
          <p:nvPr/>
        </p:nvSpPr>
        <p:spPr>
          <a:xfrm>
            <a:off x="4172505" y="1331650"/>
            <a:ext cx="5584054" cy="6480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Smaller meaningful Component in a Program.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128FA6-1663-46CB-B27F-30A2ECE743AF}"/>
              </a:ext>
            </a:extLst>
          </p:cNvPr>
          <p:cNvSpPr/>
          <p:nvPr/>
        </p:nvSpPr>
        <p:spPr>
          <a:xfrm>
            <a:off x="5956917" y="2689934"/>
            <a:ext cx="2858609" cy="577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998482-7A4A-4775-81F3-5F0BB21CDAA2}"/>
              </a:ext>
            </a:extLst>
          </p:cNvPr>
          <p:cNvSpPr/>
          <p:nvPr/>
        </p:nvSpPr>
        <p:spPr>
          <a:xfrm>
            <a:off x="5956917" y="3694913"/>
            <a:ext cx="2858609" cy="577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identifiers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C9FE77-DDAE-4DBE-9D56-5D8E661C5E15}"/>
              </a:ext>
            </a:extLst>
          </p:cNvPr>
          <p:cNvSpPr/>
          <p:nvPr/>
        </p:nvSpPr>
        <p:spPr>
          <a:xfrm>
            <a:off x="5956916" y="4589756"/>
            <a:ext cx="2858609" cy="577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Literals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343FF6-0B06-4F54-934A-DB2D250C8838}"/>
              </a:ext>
            </a:extLst>
          </p:cNvPr>
          <p:cNvSpPr/>
          <p:nvPr/>
        </p:nvSpPr>
        <p:spPr>
          <a:xfrm>
            <a:off x="5956916" y="5665433"/>
            <a:ext cx="2858609" cy="577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Operators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075650-283D-4025-AF75-AF457031FB31}"/>
              </a:ext>
            </a:extLst>
          </p:cNvPr>
          <p:cNvCxnSpPr/>
          <p:nvPr/>
        </p:nvCxnSpPr>
        <p:spPr>
          <a:xfrm>
            <a:off x="4172505" y="3515557"/>
            <a:ext cx="11274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28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86F759-DB96-426E-A972-629D04F9AFFC}"/>
              </a:ext>
            </a:extLst>
          </p:cNvPr>
          <p:cNvSpPr/>
          <p:nvPr/>
        </p:nvSpPr>
        <p:spPr>
          <a:xfrm>
            <a:off x="3089429" y="1411550"/>
            <a:ext cx="5841507" cy="4793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 are special reserved words.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CB8DEE-AC4D-434F-83D2-9679573B5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65862"/>
              </p:ext>
            </p:extLst>
          </p:nvPr>
        </p:nvGraphicFramePr>
        <p:xfrm>
          <a:off x="2351596" y="2903572"/>
          <a:ext cx="7653540" cy="28580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0708">
                  <a:extLst>
                    <a:ext uri="{9D8B030D-6E8A-4147-A177-3AD203B41FA5}">
                      <a16:colId xmlns:a16="http://schemas.microsoft.com/office/drawing/2014/main" val="1656491451"/>
                    </a:ext>
                  </a:extLst>
                </a:gridCol>
                <a:gridCol w="1530708">
                  <a:extLst>
                    <a:ext uri="{9D8B030D-6E8A-4147-A177-3AD203B41FA5}">
                      <a16:colId xmlns:a16="http://schemas.microsoft.com/office/drawing/2014/main" val="542423385"/>
                    </a:ext>
                  </a:extLst>
                </a:gridCol>
                <a:gridCol w="1530708">
                  <a:extLst>
                    <a:ext uri="{9D8B030D-6E8A-4147-A177-3AD203B41FA5}">
                      <a16:colId xmlns:a16="http://schemas.microsoft.com/office/drawing/2014/main" val="4132159622"/>
                    </a:ext>
                  </a:extLst>
                </a:gridCol>
                <a:gridCol w="1530708">
                  <a:extLst>
                    <a:ext uri="{9D8B030D-6E8A-4147-A177-3AD203B41FA5}">
                      <a16:colId xmlns:a16="http://schemas.microsoft.com/office/drawing/2014/main" val="2244504728"/>
                    </a:ext>
                  </a:extLst>
                </a:gridCol>
                <a:gridCol w="1530708">
                  <a:extLst>
                    <a:ext uri="{9D8B030D-6E8A-4147-A177-3AD203B41FA5}">
                      <a16:colId xmlns:a16="http://schemas.microsoft.com/office/drawing/2014/main" val="2305115930"/>
                    </a:ext>
                  </a:extLst>
                </a:gridCol>
              </a:tblGrid>
              <a:tr h="5716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Finally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Return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978269"/>
                  </a:ext>
                </a:extLst>
              </a:tr>
              <a:tr h="5716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None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Continue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Lambda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Try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334256"/>
                  </a:ext>
                </a:extLst>
              </a:tr>
              <a:tr h="5716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Def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From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Nonlocal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While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583140"/>
                  </a:ext>
                </a:extLst>
              </a:tr>
              <a:tr h="5716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And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Global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With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127749"/>
                  </a:ext>
                </a:extLst>
              </a:tr>
              <a:tr h="5716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As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Elif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Or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yield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219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1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335B-2C02-4F56-96FA-2A542777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37955" cy="665027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Identifiers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F97815-A511-4ED1-834E-F43AAD46A089}"/>
              </a:ext>
            </a:extLst>
          </p:cNvPr>
          <p:cNvSpPr/>
          <p:nvPr/>
        </p:nvSpPr>
        <p:spPr>
          <a:xfrm>
            <a:off x="3169328" y="1597981"/>
            <a:ext cx="5956917" cy="5149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Identifiers</a:t>
            </a:r>
            <a:r>
              <a:rPr lang="en-US" dirty="0"/>
              <a:t> are names used for variables, functions or objects.</a:t>
            </a:r>
            <a:endParaRPr lang="en-IN" dirty="0"/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E6EC5B62-F628-425A-9291-516D6074D415}"/>
              </a:ext>
            </a:extLst>
          </p:cNvPr>
          <p:cNvSpPr/>
          <p:nvPr/>
        </p:nvSpPr>
        <p:spPr>
          <a:xfrm rot="16200000">
            <a:off x="1877627" y="1631842"/>
            <a:ext cx="514905" cy="2068497"/>
          </a:xfrm>
          <a:prstGeom prst="flowChartOffpage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43341-49D0-4A10-AF7C-9BA521E310C1}"/>
              </a:ext>
            </a:extLst>
          </p:cNvPr>
          <p:cNvSpPr txBox="1"/>
          <p:nvPr/>
        </p:nvSpPr>
        <p:spPr>
          <a:xfrm>
            <a:off x="1589102" y="249639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IN" dirty="0"/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A44483F-1CBF-4183-A44A-0574111D1246}"/>
              </a:ext>
            </a:extLst>
          </p:cNvPr>
          <p:cNvSpPr/>
          <p:nvPr/>
        </p:nvSpPr>
        <p:spPr>
          <a:xfrm rot="16200000">
            <a:off x="4760650" y="815095"/>
            <a:ext cx="514905" cy="5766047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E56E3A5F-508A-44F4-86C1-473E4F4780BE}"/>
              </a:ext>
            </a:extLst>
          </p:cNvPr>
          <p:cNvSpPr/>
          <p:nvPr/>
        </p:nvSpPr>
        <p:spPr>
          <a:xfrm rot="16200000">
            <a:off x="4760650" y="1748730"/>
            <a:ext cx="514905" cy="5766047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959E4288-4CA9-41BB-99C6-893ADE04E6B7}"/>
              </a:ext>
            </a:extLst>
          </p:cNvPr>
          <p:cNvSpPr/>
          <p:nvPr/>
        </p:nvSpPr>
        <p:spPr>
          <a:xfrm rot="16200000">
            <a:off x="4760649" y="2687372"/>
            <a:ext cx="514905" cy="5766047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A61BD-C51E-4045-BFD4-F1D9D3BED360}"/>
              </a:ext>
            </a:extLst>
          </p:cNvPr>
          <p:cNvSpPr txBox="1"/>
          <p:nvPr/>
        </p:nvSpPr>
        <p:spPr>
          <a:xfrm>
            <a:off x="2556769" y="3528308"/>
            <a:ext cx="415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special character expect _(Underscore)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164FB-5CE1-4195-BCA7-C2D73D03827E}"/>
              </a:ext>
            </a:extLst>
          </p:cNvPr>
          <p:cNvSpPr txBox="1"/>
          <p:nvPr/>
        </p:nvSpPr>
        <p:spPr>
          <a:xfrm>
            <a:off x="2556769" y="4472693"/>
            <a:ext cx="282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Identifiers are case sensitive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0315DD-143D-4836-85BB-EC7EA7BD5ACE}"/>
              </a:ext>
            </a:extLst>
          </p:cNvPr>
          <p:cNvSpPr txBox="1"/>
          <p:nvPr/>
        </p:nvSpPr>
        <p:spPr>
          <a:xfrm>
            <a:off x="2556769" y="5385729"/>
            <a:ext cx="27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letter cannot be a digit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78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9612-A7D2-424D-A946-A888575C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3AA3-6B5B-4E41-8683-5F399101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&gt;&gt;student=“</a:t>
            </a:r>
            <a:r>
              <a:rPr lang="en-US" dirty="0">
                <a:solidFill>
                  <a:srgbClr val="FF0000"/>
                </a:solidFill>
              </a:rPr>
              <a:t>Martha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&gt;&gt;Student=“</a:t>
            </a:r>
            <a:r>
              <a:rPr lang="en-US" dirty="0">
                <a:solidFill>
                  <a:srgbClr val="FF0000"/>
                </a:solidFill>
              </a:rPr>
              <a:t>Julie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&gt;&gt;print(student)</a:t>
            </a:r>
          </a:p>
          <a:p>
            <a:pPr marL="0" indent="0">
              <a:buNone/>
            </a:pPr>
            <a:r>
              <a:rPr lang="en-US" dirty="0"/>
              <a:t> output: </a:t>
            </a:r>
            <a:r>
              <a:rPr lang="en-US" dirty="0">
                <a:solidFill>
                  <a:srgbClr val="FF0000"/>
                </a:solidFill>
              </a:rPr>
              <a:t>Martha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5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29D3-A5B0-421A-A0B0-6E60D192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Literals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F7DED-3A0E-4EFF-A7B7-92297B80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67" y="3844031"/>
            <a:ext cx="2143125" cy="21431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299D1D-EDB2-42DF-A4C9-C8FB1AFAF0D7}"/>
              </a:ext>
            </a:extLst>
          </p:cNvPr>
          <p:cNvSpPr/>
          <p:nvPr/>
        </p:nvSpPr>
        <p:spPr>
          <a:xfrm>
            <a:off x="3923930" y="1518082"/>
            <a:ext cx="5832629" cy="506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Literals are constants in python.</a:t>
            </a:r>
            <a:endParaRPr lang="en-IN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758DC541-7825-4A98-AB8A-CA68777A292B}"/>
              </a:ext>
            </a:extLst>
          </p:cNvPr>
          <p:cNvSpPr/>
          <p:nvPr/>
        </p:nvSpPr>
        <p:spPr>
          <a:xfrm>
            <a:off x="2938508" y="2277538"/>
            <a:ext cx="3488925" cy="1673025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a constant.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 don’t change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81DE4-B53B-4F3A-9BC2-D88DBD2688DB}"/>
              </a:ext>
            </a:extLst>
          </p:cNvPr>
          <p:cNvSpPr txBox="1"/>
          <p:nvPr/>
        </p:nvSpPr>
        <p:spPr>
          <a:xfrm>
            <a:off x="5699464" y="4740676"/>
            <a:ext cx="496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a=“hello world”-&gt;hello world is the literal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7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BA3A-E023-4CE5-8A7B-6BC20F1B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99" y="353133"/>
            <a:ext cx="4923409" cy="655807"/>
          </a:xfrm>
        </p:spPr>
        <p:txBody>
          <a:bodyPr>
            <a:normAutofit fontScale="90000"/>
          </a:bodyPr>
          <a:lstStyle/>
          <a:p>
            <a:r>
              <a:rPr lang="en-US" dirty="0"/>
              <a:t>Comment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8BF5-B3B1-4EA8-B72C-9B2BB357B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8" y="1411550"/>
            <a:ext cx="10474911" cy="4765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Comments</a:t>
            </a:r>
          </a:p>
          <a:p>
            <a:r>
              <a:rPr lang="en-US" sz="2000" dirty="0"/>
              <a:t>As program  get bigger and more complicated, they get more difficult to read.</a:t>
            </a:r>
          </a:p>
          <a:p>
            <a:r>
              <a:rPr lang="en-US" sz="2000" dirty="0"/>
              <a:t>It is often difficult to look at a piece of code and figure out what it is doing, or why.</a:t>
            </a:r>
          </a:p>
          <a:p>
            <a:r>
              <a:rPr lang="en-US" sz="2000" dirty="0"/>
              <a:t>For this reason, it is a good idea to add roles to your programs to explain what the program is doing.</a:t>
            </a:r>
          </a:p>
          <a:p>
            <a:r>
              <a:rPr lang="en-US" sz="2000" dirty="0"/>
              <a:t>A comment in a computer program is intended only for the human reader.- it is completely ignored by the interpreter.</a:t>
            </a:r>
          </a:p>
          <a:p>
            <a:r>
              <a:rPr lang="en-US" sz="2000" dirty="0"/>
              <a:t>In Python, the # token starts a comment. The rest of the line is ignored. Here is a new version of Hello World!.</a:t>
            </a:r>
          </a:p>
          <a:p>
            <a:pPr marL="0" indent="0">
              <a:buNone/>
            </a:pPr>
            <a:r>
              <a:rPr lang="en-US" sz="2000" dirty="0"/>
              <a:t>Example:</a:t>
            </a:r>
          </a:p>
          <a:p>
            <a:pPr marL="0" indent="0">
              <a:buNone/>
            </a:pPr>
            <a:r>
              <a:rPr lang="en-US" sz="2000" dirty="0"/>
              <a:t> print(“Hello”)   # printing Hello with print.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957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250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Python Tokens</vt:lpstr>
      <vt:lpstr>PowerPoint Presentation</vt:lpstr>
      <vt:lpstr>Python Identifiers</vt:lpstr>
      <vt:lpstr>Example:</vt:lpstr>
      <vt:lpstr>Python Literals</vt:lpstr>
      <vt:lpstr>Comment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Tokens</dc:title>
  <dc:creator>Sunanda Naik</dc:creator>
  <cp:lastModifiedBy>Sunanda Naik</cp:lastModifiedBy>
  <cp:revision>5</cp:revision>
  <dcterms:created xsi:type="dcterms:W3CDTF">2020-11-09T19:25:29Z</dcterms:created>
  <dcterms:modified xsi:type="dcterms:W3CDTF">2020-11-17T11:24:59Z</dcterms:modified>
</cp:coreProperties>
</file>