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92" r:id="rId11"/>
    <p:sldId id="298" r:id="rId12"/>
    <p:sldId id="265" r:id="rId13"/>
    <p:sldId id="266" r:id="rId14"/>
    <p:sldId id="267" r:id="rId15"/>
    <p:sldId id="297" r:id="rId16"/>
    <p:sldId id="287" r:id="rId17"/>
    <p:sldId id="288" r:id="rId18"/>
    <p:sldId id="268" r:id="rId19"/>
    <p:sldId id="289" r:id="rId20"/>
    <p:sldId id="269" r:id="rId21"/>
    <p:sldId id="270" r:id="rId22"/>
    <p:sldId id="301" r:id="rId23"/>
    <p:sldId id="285" r:id="rId24"/>
    <p:sldId id="290" r:id="rId25"/>
    <p:sldId id="291" r:id="rId26"/>
    <p:sldId id="286" r:id="rId27"/>
    <p:sldId id="271" r:id="rId28"/>
    <p:sldId id="272" r:id="rId29"/>
    <p:sldId id="273" r:id="rId30"/>
    <p:sldId id="281" r:id="rId31"/>
    <p:sldId id="282" r:id="rId32"/>
    <p:sldId id="283" r:id="rId33"/>
    <p:sldId id="284" r:id="rId34"/>
    <p:sldId id="293" r:id="rId35"/>
    <p:sldId id="294" r:id="rId36"/>
    <p:sldId id="295" r:id="rId37"/>
    <p:sldId id="296" r:id="rId38"/>
    <p:sldId id="279" r:id="rId39"/>
    <p:sldId id="280" r:id="rId40"/>
    <p:sldId id="300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7393-6F78-4FF9-902E-DF160A87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22BE5-6725-4A73-A669-7DC9F995B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A22C3-7F54-49A3-8047-F4EB40CA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88EF-6CAE-4DA3-9A6F-9FCCE8B4F01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A1750-A804-433D-9C61-7DF4125A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196D-2E94-44C6-BABE-692D401A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6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DAA8-544E-4397-81E8-0E9C30BE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B9C53-3C0E-4B6B-8029-89ABCA860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2E6E3-18CE-433E-9696-61775AD9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88EF-6CAE-4DA3-9A6F-9FCCE8B4F01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47D2D-BA6D-4E45-9B6D-BD246E1C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A9C25-F6F7-4EF2-B857-D61900DC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9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C2D79-3E47-4A22-8C35-AF7BE0FDB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A0527-AAE6-4CEB-BE3C-8C60F738F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0DE04-493C-4804-8D55-F41C750D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88EF-6CAE-4DA3-9A6F-9FCCE8B4F01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0A608-94A3-487B-ACDD-0893E3B7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C3ED-0668-4D76-9D4F-C53AF086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02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34B3-BB80-4C53-9990-BFB9CAC6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FDC2-2C92-4046-B585-AD4D555B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3247-1140-49ED-A5BE-3DAEB50C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88EF-6CAE-4DA3-9A6F-9FCCE8B4F01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101CC-4168-4484-925D-52703AC4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74558-1233-4C70-986C-75952AC4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29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0A49-00A0-430A-B05D-3F89F1DC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C8E27-9C5C-4ABD-BDA2-91483248D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C8517-D7A3-4CD5-BFDC-F8DC9BB3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88EF-6CAE-4DA3-9A6F-9FCCE8B4F01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F1953-9241-455C-B502-B15CB50A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07E7A-B7D3-4416-B592-7644B54D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3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71ED-9E21-4A2F-893F-AD49B134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A710-C9B3-4B5E-BEB4-44AA7BE24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09E27-DED5-4D7F-9D1E-69B6C0405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63074-BAC8-4607-8369-7A0ADC4F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88EF-6CAE-4DA3-9A6F-9FCCE8B4F01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AFE39-695B-4843-9C5D-2115DCC4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338F0-B7B8-462E-B576-CE21FF73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68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A3B7-EC83-4586-892A-7AFF95D7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FBBA1-E24E-4252-B8DD-C9DD0DDC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F4D76-5A58-4402-9F3A-1AA3591D1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E51B7-0A93-480C-A714-3676D826B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93ED2-7353-4AAB-88FE-3A7A9D784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8B98B-BB5E-4AD9-A843-8C6C6C02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88EF-6CAE-4DA3-9A6F-9FCCE8B4F01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87818-DE1A-4CC0-8654-0CE8C059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27332-94B9-4C3F-ABB8-FB186630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83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FC34-67E7-415A-B193-2FBF79C1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274B6-8A11-41EA-AB12-878EEE2D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88EF-6CAE-4DA3-9A6F-9FCCE8B4F01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CCCB0-113C-40DD-B861-0EA41AD7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2318A-DA51-4746-AD1E-B8337F9F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688F2-12A6-4E09-A26B-C36974C2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88EF-6CAE-4DA3-9A6F-9FCCE8B4F01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66ADE-CD14-4096-9B78-4AAD7D7D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0B7B2-E718-43EF-BA41-1E19F434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28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50FE-913D-4FEF-A0A2-A80C3C76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1613-4139-4263-AE77-10B94DAF1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7ADE7-5796-4C0B-915E-46231F90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0D10F-82A8-409B-955B-059E3298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88EF-6CAE-4DA3-9A6F-9FCCE8B4F01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AF779-6583-4F93-8D7A-A7E5600B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930A4-0169-42FE-9D0A-B9854479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4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EC6B-B89D-4D33-891B-73505B51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A0BD1-8A87-4F44-8466-1289012EE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F9D90-7321-44A6-A13D-C4981A689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49D69-C260-40C7-9935-B9AC2888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88EF-6CAE-4DA3-9A6F-9FCCE8B4F01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163D7-063E-49A6-9B1B-C380082A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CC047-3081-412B-9A46-C9530A61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85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D6CBE-5A49-43C7-AB14-ADBF1C71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7018B-94AE-4D6F-900C-A6299CC35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2C4E-69BB-4E78-8665-853819898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488EF-6CAE-4DA3-9A6F-9FCCE8B4F016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F99F-C601-4114-BF9B-56EEC75FA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EE637-5E33-47E5-9850-8EC8BA7F9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6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20D1-5E63-4054-AEF1-E19124A07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621" y="278984"/>
            <a:ext cx="7202750" cy="59990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File Handling in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982AD-A132-4238-A15D-5F6557547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621" y="958789"/>
            <a:ext cx="11117803" cy="5530127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Files are named locations on disk to store related information. They are used to permanently store data in a non-volatile memory (e.g. hard disk).</a:t>
            </a:r>
            <a:endParaRPr lang="en-IN" sz="1600" dirty="0">
              <a:effectLst/>
              <a:ea typeface="Times New Roman" panose="02020603050405020304" pitchFamily="18" charset="0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Since Random Access Memory (RAM) is volatile (which loses its data when the computer is turned off), we use files for future use of the data by permanently storing them.</a:t>
            </a:r>
            <a:endParaRPr lang="en-IN" sz="1600" dirty="0">
              <a:effectLst/>
              <a:ea typeface="Times New Roman" panose="02020603050405020304" pitchFamily="18" charset="0"/>
            </a:endParaRPr>
          </a:p>
          <a:p>
            <a:pPr marL="342900" indent="-342900" algn="l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cs typeface="Arial" panose="020B0604020202020204" pitchFamily="34" charset="0"/>
              </a:rPr>
              <a:t>Python treats file differently as text or binary and this is important. </a:t>
            </a:r>
          </a:p>
          <a:p>
            <a:pPr marL="342900" indent="-342900" algn="l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cs typeface="Arial" panose="020B0604020202020204" pitchFamily="34" charset="0"/>
              </a:rPr>
              <a:t>Each line of code includes a sequence of characters and they form text file. </a:t>
            </a:r>
          </a:p>
          <a:p>
            <a:pPr marL="342900" indent="-342900" algn="l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cs typeface="Arial" panose="020B0604020202020204" pitchFamily="34" charset="0"/>
              </a:rPr>
              <a:t>Each line of a file is terminated with a special character, called the EOL or End of Line characters like comma {,} or newline character. It ends the current line and tells the interpreter a new one has begun. </a:t>
            </a:r>
          </a:p>
          <a:p>
            <a:pPr marL="342900" indent="-342900" algn="l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</a:rPr>
              <a:t>Python provides inbuilt functions for creating, writing and reading files. </a:t>
            </a:r>
          </a:p>
          <a:p>
            <a:pPr marL="342900" indent="-342900" algn="l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</a:rPr>
              <a:t>There are two types of files that can be handled in python, normal text files and binary files (written in binary language, 0s and 1s).</a:t>
            </a:r>
          </a:p>
          <a:p>
            <a:pPr marL="800100" lvl="1" indent="-342900"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Text files:</a:t>
            </a:r>
            <a:r>
              <a:rPr lang="en-US" sz="1600" b="0" i="0" dirty="0">
                <a:effectLst/>
              </a:rPr>
              <a:t> In this type of file, Each line of text is terminated with a special character called EOL (End of Line), which is the new line character (‘\n’) in python by default.</a:t>
            </a:r>
          </a:p>
          <a:p>
            <a:pPr marL="800100" lvl="1" indent="-342900"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Binary files:</a:t>
            </a:r>
            <a:r>
              <a:rPr lang="en-US" sz="1600" b="0" i="0" dirty="0">
                <a:effectLst/>
              </a:rPr>
              <a:t> In this type of file, there is no terminator for a line and the data is stored after converting it into machine-understandable binary language.</a:t>
            </a:r>
          </a:p>
          <a:p>
            <a:pPr lvl="1" algn="l" fontAlgn="base"/>
            <a:br>
              <a:rPr lang="en-US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7314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0342-A68B-412A-836E-D9066D73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1CC7E-B2A8-453B-BE1D-B1DF5A450D11}"/>
              </a:ext>
            </a:extLst>
          </p:cNvPr>
          <p:cNvSpPr txBox="1"/>
          <p:nvPr/>
        </p:nvSpPr>
        <p:spPr>
          <a:xfrm>
            <a:off x="916619" y="1156641"/>
            <a:ext cx="880443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#Program to read each line from file and print word count from each line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f=open("D:\\Python_Tutorial\\Python_Programs-Solutions\\funny.txt","r")</a:t>
            </a:r>
          </a:p>
          <a:p>
            <a:r>
              <a:rPr lang="en-IN" dirty="0" err="1"/>
              <a:t>f_out</a:t>
            </a:r>
            <a:r>
              <a:rPr lang="en-IN" dirty="0"/>
              <a:t>=open("D:\\Python_Tutorial\\Python_Programs-Solutions\\funny_wc.txt","w")</a:t>
            </a:r>
          </a:p>
          <a:p>
            <a:r>
              <a:rPr lang="en-IN" dirty="0"/>
              <a:t>for line in f:</a:t>
            </a:r>
          </a:p>
          <a:p>
            <a:r>
              <a:rPr lang="en-IN" dirty="0"/>
              <a:t>    tokens= </a:t>
            </a:r>
            <a:r>
              <a:rPr lang="en-IN" dirty="0" err="1"/>
              <a:t>line.split</a:t>
            </a:r>
            <a:r>
              <a:rPr lang="en-IN" dirty="0"/>
              <a:t>(' ') </a:t>
            </a:r>
            <a:r>
              <a:rPr lang="en-IN" dirty="0">
                <a:solidFill>
                  <a:srgbClr val="FF0000"/>
                </a:solidFill>
              </a:rPr>
              <a:t>#split whenever space occurs and return list of array in output</a:t>
            </a:r>
          </a:p>
          <a:p>
            <a:r>
              <a:rPr lang="en-IN" dirty="0"/>
              <a:t>    </a:t>
            </a:r>
            <a:r>
              <a:rPr lang="en-IN" dirty="0" err="1"/>
              <a:t>f_out.write</a:t>
            </a:r>
            <a:r>
              <a:rPr lang="en-IN" dirty="0"/>
              <a:t>(" word count : "+str(</a:t>
            </a:r>
            <a:r>
              <a:rPr lang="en-IN" dirty="0" err="1"/>
              <a:t>len</a:t>
            </a:r>
            <a:r>
              <a:rPr lang="en-IN" dirty="0"/>
              <a:t>(tokens))+" "+line) </a:t>
            </a:r>
            <a:r>
              <a:rPr lang="en-IN" dirty="0">
                <a:solidFill>
                  <a:srgbClr val="FF0000"/>
                </a:solidFill>
              </a:rPr>
              <a:t>#it writes output into another file</a:t>
            </a:r>
          </a:p>
          <a:p>
            <a:r>
              <a:rPr lang="en-IN" dirty="0"/>
              <a:t>    print(</a:t>
            </a:r>
            <a:r>
              <a:rPr lang="en-IN" dirty="0" err="1"/>
              <a:t>len</a:t>
            </a:r>
            <a:r>
              <a:rPr lang="en-IN" dirty="0"/>
              <a:t>(tokens))</a:t>
            </a:r>
          </a:p>
          <a:p>
            <a:r>
              <a:rPr lang="en-IN" dirty="0"/>
              <a:t>    </a:t>
            </a:r>
          </a:p>
          <a:p>
            <a:r>
              <a:rPr lang="en-IN" dirty="0" err="1"/>
              <a:t>f.close</a:t>
            </a:r>
            <a:r>
              <a:rPr lang="en-IN" dirty="0"/>
              <a:t>()</a:t>
            </a:r>
          </a:p>
          <a:p>
            <a:r>
              <a:rPr lang="en-IN" dirty="0" err="1"/>
              <a:t>f_out.close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2664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76D5-320E-4B63-B241-5F6ACD01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 fontScale="90000"/>
          </a:bodyPr>
          <a:lstStyle/>
          <a:p>
            <a:r>
              <a:rPr lang="en-US" dirty="0"/>
              <a:t>Seek(), tell() Functions in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C729-E634-485F-9CCE-464E036D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&gt;&gt;f=open(“harry.txt”)</a:t>
            </a:r>
          </a:p>
          <a:p>
            <a:pPr marL="0" indent="0">
              <a:buNone/>
            </a:pPr>
            <a:r>
              <a:rPr lang="en-US" sz="1800" dirty="0"/>
              <a:t>&gt;&gt;print(</a:t>
            </a:r>
            <a:r>
              <a:rPr lang="en-US" sz="1800" dirty="0" err="1"/>
              <a:t>f.tell</a:t>
            </a:r>
            <a:r>
              <a:rPr lang="en-US" sz="1800" dirty="0"/>
              <a:t>()) # tells at which position the file pointer in file</a:t>
            </a:r>
          </a:p>
          <a:p>
            <a:pPr marL="0" indent="0">
              <a:buNone/>
            </a:pPr>
            <a:r>
              <a:rPr lang="en-US" sz="1800" dirty="0"/>
              <a:t>&gt;&gt;print(</a:t>
            </a:r>
            <a:r>
              <a:rPr lang="en-US" sz="1800" dirty="0" err="1"/>
              <a:t>f.readline</a:t>
            </a:r>
            <a:r>
              <a:rPr lang="en-US" sz="1800" dirty="0"/>
              <a:t>())</a:t>
            </a:r>
          </a:p>
          <a:p>
            <a:pPr marL="0" indent="0">
              <a:buNone/>
            </a:pPr>
            <a:r>
              <a:rPr lang="en-US" sz="1800" dirty="0"/>
              <a:t>&gt;&gt;print(</a:t>
            </a:r>
            <a:r>
              <a:rPr lang="en-US" sz="1800" dirty="0" err="1"/>
              <a:t>f.tell</a:t>
            </a:r>
            <a:r>
              <a:rPr lang="en-US" sz="1800" dirty="0"/>
              <a:t>())</a:t>
            </a:r>
          </a:p>
          <a:p>
            <a:pPr marL="0" indent="0">
              <a:buNone/>
            </a:pPr>
            <a:r>
              <a:rPr lang="en-US" sz="1800" dirty="0"/>
              <a:t>&gt;&gt;…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#To reset file pointer using seek()</a:t>
            </a:r>
          </a:p>
          <a:p>
            <a:pPr marL="0" indent="0">
              <a:buNone/>
            </a:pPr>
            <a:r>
              <a:rPr lang="en-US" sz="1800" dirty="0"/>
              <a:t>&gt;&gt;f=open(“harry.txt”)</a:t>
            </a:r>
          </a:p>
          <a:p>
            <a:pPr marL="0" indent="0">
              <a:buNone/>
            </a:pPr>
            <a:r>
              <a:rPr lang="en-US" sz="1800" dirty="0"/>
              <a:t>&gt;&gt;print(</a:t>
            </a:r>
            <a:r>
              <a:rPr lang="en-US" sz="1800" dirty="0" err="1"/>
              <a:t>f.readline</a:t>
            </a:r>
            <a:r>
              <a:rPr lang="en-US" sz="1800" dirty="0"/>
              <a:t>())</a:t>
            </a:r>
          </a:p>
          <a:p>
            <a:pPr marL="0" indent="0">
              <a:buNone/>
            </a:pPr>
            <a:r>
              <a:rPr lang="en-US" sz="1800" dirty="0"/>
              <a:t>&gt;&gt;</a:t>
            </a:r>
            <a:r>
              <a:rPr lang="en-US" sz="1800" dirty="0" err="1"/>
              <a:t>f.seek</a:t>
            </a:r>
            <a:r>
              <a:rPr lang="en-US" sz="1800" dirty="0"/>
              <a:t>(10) # it will reset file pointer from the specified position of char in file</a:t>
            </a:r>
          </a:p>
          <a:p>
            <a:pPr marL="0" indent="0">
              <a:buNone/>
            </a:pPr>
            <a:r>
              <a:rPr lang="en-US" sz="1800" dirty="0"/>
              <a:t>&gt;&gt;print(</a:t>
            </a:r>
            <a:r>
              <a:rPr lang="en-US" sz="1800" dirty="0" err="1"/>
              <a:t>f.readline</a:t>
            </a:r>
            <a:r>
              <a:rPr lang="en-US" sz="1800" dirty="0"/>
              <a:t>())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0363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E4A1-A417-4B7D-B521-DF08EDD4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87" y="920734"/>
            <a:ext cx="3653901" cy="469376"/>
          </a:xfrm>
        </p:spPr>
        <p:txBody>
          <a:bodyPr>
            <a:normAutofit fontScale="90000"/>
          </a:bodyPr>
          <a:lstStyle/>
          <a:p>
            <a:r>
              <a:rPr lang="en-IN" i="0" dirty="0">
                <a:effectLst/>
              </a:rPr>
              <a:t>With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0846-EAB3-4569-A179-6EBB53248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# Python code to illustrate split() function </a:t>
            </a:r>
          </a:p>
          <a:p>
            <a:pPr marL="457200" lvl="1" indent="0">
              <a:buNone/>
            </a:pPr>
            <a:r>
              <a:rPr lang="en-US"/>
              <a:t>&gt;&gt;with </a:t>
            </a:r>
            <a:r>
              <a:rPr lang="en-US" dirty="0"/>
              <a:t>open("</a:t>
            </a:r>
            <a:r>
              <a:rPr lang="en-US" dirty="0" err="1"/>
              <a:t>file.text</a:t>
            </a:r>
            <a:r>
              <a:rPr lang="en-US" dirty="0"/>
              <a:t>", "r") as file: </a:t>
            </a:r>
          </a:p>
          <a:p>
            <a:pPr marL="457200" lvl="1" indent="0">
              <a:buNone/>
            </a:pPr>
            <a:r>
              <a:rPr lang="en-US" dirty="0"/>
              <a:t>	data = </a:t>
            </a:r>
            <a:r>
              <a:rPr lang="en-US" dirty="0" err="1"/>
              <a:t>file.readlines</a:t>
            </a:r>
            <a:r>
              <a:rPr lang="en-US" dirty="0"/>
              <a:t>() </a:t>
            </a:r>
            <a:r>
              <a:rPr lang="en-US" dirty="0">
                <a:solidFill>
                  <a:srgbClr val="FF0000"/>
                </a:solidFill>
              </a:rPr>
              <a:t>#prints in list format</a:t>
            </a:r>
          </a:p>
          <a:p>
            <a:pPr marL="457200" lvl="1" indent="0">
              <a:buNone/>
            </a:pPr>
            <a:r>
              <a:rPr lang="en-US" dirty="0"/>
              <a:t>	 for line in data: </a:t>
            </a:r>
          </a:p>
          <a:p>
            <a:pPr marL="457200" lvl="1" indent="0">
              <a:buNone/>
            </a:pPr>
            <a:r>
              <a:rPr lang="en-US" dirty="0"/>
              <a:t>		word = </a:t>
            </a:r>
            <a:r>
              <a:rPr lang="en-US" dirty="0" err="1"/>
              <a:t>line.split</a:t>
            </a:r>
            <a:r>
              <a:rPr lang="en-US" dirty="0"/>
              <a:t>() </a:t>
            </a:r>
          </a:p>
          <a:p>
            <a:pPr marL="457200" lvl="1" indent="0">
              <a:buNone/>
            </a:pPr>
            <a:r>
              <a:rPr lang="en-US" dirty="0"/>
              <a:t>		print word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&gt;&gt;with open(“harry.txt”) as f:</a:t>
            </a:r>
          </a:p>
          <a:p>
            <a:pPr marL="457200" lvl="1" indent="0">
              <a:buNone/>
            </a:pPr>
            <a:r>
              <a:rPr lang="en-US" dirty="0"/>
              <a:t>      a=</a:t>
            </a:r>
            <a:r>
              <a:rPr lang="en-US" dirty="0" err="1"/>
              <a:t>f.read</a:t>
            </a:r>
            <a:r>
              <a:rPr lang="en-US" dirty="0"/>
              <a:t>(4)</a:t>
            </a:r>
          </a:p>
          <a:p>
            <a:pPr marL="457200" lvl="1" indent="0">
              <a:buNone/>
            </a:pPr>
            <a:r>
              <a:rPr lang="en-US" dirty="0"/>
              <a:t>      print(a)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44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8A8F-0547-4315-B244-4CC2AD33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014"/>
            <a:ext cx="2783889" cy="66468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CD152-A1E0-4BAC-9D2E-C77C7672E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5" y="917699"/>
            <a:ext cx="11407806" cy="5828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# Python program to demonstrate </a:t>
            </a:r>
            <a:r>
              <a:rPr lang="en-US" dirty="0"/>
              <a:t> writing to a file and Opening a file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file1 = open('myfile.txt', 'w') </a:t>
            </a:r>
          </a:p>
          <a:p>
            <a:pPr marL="457200" lvl="1" indent="0">
              <a:buNone/>
            </a:pPr>
            <a:r>
              <a:rPr lang="en-US" sz="2000" dirty="0"/>
              <a:t>L = ["This is Delhi \n", "This is Paris \n", "This is London \n"] </a:t>
            </a:r>
          </a:p>
          <a:p>
            <a:pPr marL="457200" lvl="1" indent="0">
              <a:buNone/>
            </a:pPr>
            <a:r>
              <a:rPr lang="en-US" sz="2000" dirty="0"/>
              <a:t>s = "Hello\n"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# Writing a string to file </a:t>
            </a:r>
          </a:p>
          <a:p>
            <a:pPr marL="457200" lvl="1" indent="0">
              <a:buNone/>
            </a:pPr>
            <a:r>
              <a:rPr lang="en-US" sz="2000" dirty="0"/>
              <a:t>file1.write(s) 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# Writing multiple strings at a time </a:t>
            </a:r>
          </a:p>
          <a:p>
            <a:pPr marL="457200" lvl="1" indent="0">
              <a:buNone/>
            </a:pPr>
            <a:r>
              <a:rPr lang="en-US" sz="2000" dirty="0"/>
              <a:t>file1.writelines(L) 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# Closing file </a:t>
            </a:r>
          </a:p>
          <a:p>
            <a:pPr marL="457200" lvl="1" indent="0">
              <a:buNone/>
            </a:pPr>
            <a:r>
              <a:rPr lang="en-US" sz="2000" dirty="0"/>
              <a:t>file1.close() 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# Checking if the data is written to file or not </a:t>
            </a:r>
          </a:p>
          <a:p>
            <a:pPr marL="457200" lvl="1" indent="0">
              <a:buNone/>
            </a:pPr>
            <a:r>
              <a:rPr lang="en-US" sz="2000" dirty="0"/>
              <a:t>file1 = open('myfile.txt', 'r') </a:t>
            </a:r>
          </a:p>
          <a:p>
            <a:pPr marL="457200" lvl="1" indent="0">
              <a:buNone/>
            </a:pPr>
            <a:r>
              <a:rPr lang="en-US" sz="2000" dirty="0"/>
              <a:t>print(file1.read()) </a:t>
            </a:r>
          </a:p>
          <a:p>
            <a:pPr marL="457200" lvl="1" indent="0">
              <a:buNone/>
            </a:pPr>
            <a:r>
              <a:rPr lang="en-US" sz="2000" dirty="0"/>
              <a:t>file1.close()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83032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0F1A-35E7-46E9-9D9D-09D7ECEA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0C2FE-EB00-4622-A626-454E56BDF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5485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#test.py </a:t>
            </a:r>
          </a:p>
          <a:p>
            <a:pPr marL="0" indent="0">
              <a:buNone/>
            </a:pPr>
            <a:r>
              <a:rPr lang="en-US" sz="2000" dirty="0" err="1"/>
              <a:t>fh</a:t>
            </a:r>
            <a:r>
              <a:rPr lang="en-US" sz="2000" dirty="0"/>
              <a:t>=open(‘</a:t>
            </a:r>
            <a:r>
              <a:rPr lang="en-US" sz="2000" dirty="0" err="1"/>
              <a:t>demo.txt’,’</a:t>
            </a:r>
            <a:r>
              <a:rPr lang="en-US" sz="2000" b="1" dirty="0" err="1"/>
              <a:t>w</a:t>
            </a:r>
            <a:r>
              <a:rPr lang="en-US" sz="2000" dirty="0"/>
              <a:t>’)  #to write into the file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fh.write</a:t>
            </a:r>
            <a:r>
              <a:rPr lang="en-US" sz="2000" dirty="0"/>
              <a:t>(‘Use open() function to open the file.’)</a:t>
            </a:r>
          </a:p>
          <a:p>
            <a:pPr marL="0" indent="0">
              <a:buNone/>
            </a:pPr>
            <a:r>
              <a:rPr lang="en-US" sz="2000" dirty="0"/>
              <a:t>#use for loop to print 10 lines</a:t>
            </a:r>
          </a:p>
          <a:p>
            <a:pPr marL="0" indent="0">
              <a:buNone/>
            </a:pPr>
            <a:r>
              <a:rPr lang="en-US" sz="2000" dirty="0"/>
              <a:t> for </a:t>
            </a:r>
            <a:r>
              <a:rPr lang="en-US" sz="2000" dirty="0" err="1"/>
              <a:t>i</a:t>
            </a:r>
            <a:r>
              <a:rPr lang="en-US" sz="2000" dirty="0"/>
              <a:t> in range(10):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en-US" sz="2000" dirty="0" err="1"/>
              <a:t>fh.write</a:t>
            </a:r>
            <a:r>
              <a:rPr lang="en-US" sz="2000" dirty="0"/>
              <a:t>("\</a:t>
            </a:r>
            <a:r>
              <a:rPr lang="en-US" sz="2000" dirty="0" err="1"/>
              <a:t>nThis</a:t>
            </a:r>
            <a:r>
              <a:rPr lang="en-US" sz="2000" dirty="0"/>
              <a:t> is line no {}\</a:t>
            </a:r>
            <a:r>
              <a:rPr lang="en-US" sz="2000" dirty="0" err="1"/>
              <a:t>n".format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fh.close</a:t>
            </a:r>
            <a:r>
              <a:rPr lang="en-US" sz="2000" dirty="0"/>
              <a:t>() #closes the file and immediate free up memory spaces.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#To avoid overriding of file content-use ‘a’ mode</a:t>
            </a:r>
          </a:p>
          <a:p>
            <a:pPr marL="0" indent="0">
              <a:buNone/>
            </a:pPr>
            <a:r>
              <a:rPr lang="en-US" sz="2000" dirty="0" err="1"/>
              <a:t>fh</a:t>
            </a:r>
            <a:r>
              <a:rPr lang="en-US" sz="2000" dirty="0"/>
              <a:t>=open(‘</a:t>
            </a:r>
            <a:r>
              <a:rPr lang="en-US" sz="2000" dirty="0" err="1"/>
              <a:t>demo.txt’,</a:t>
            </a:r>
            <a:r>
              <a:rPr lang="en-US" sz="2000" b="1" dirty="0" err="1"/>
              <a:t>a</a:t>
            </a:r>
            <a:r>
              <a:rPr lang="en-US" sz="2000" dirty="0"/>
              <a:t>’)  #to append into the file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fh.write</a:t>
            </a:r>
            <a:r>
              <a:rPr lang="en-US" sz="2000" dirty="0"/>
              <a:t>(‘Use open() function to open the file.’)</a:t>
            </a:r>
          </a:p>
          <a:p>
            <a:pPr marL="0" indent="0">
              <a:buNone/>
            </a:pPr>
            <a:r>
              <a:rPr lang="en-US" sz="2000" dirty="0"/>
              <a:t>#use for loop to print 10 lines</a:t>
            </a:r>
          </a:p>
          <a:p>
            <a:pPr marL="0" indent="0">
              <a:buNone/>
            </a:pPr>
            <a:r>
              <a:rPr lang="en-US" sz="2000" dirty="0"/>
              <a:t> for </a:t>
            </a:r>
            <a:r>
              <a:rPr lang="en-US" sz="2000" dirty="0" err="1"/>
              <a:t>i</a:t>
            </a:r>
            <a:r>
              <a:rPr lang="en-US" sz="2000" dirty="0"/>
              <a:t> in range(10):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en-US" sz="2000" dirty="0" err="1"/>
              <a:t>fh.write</a:t>
            </a:r>
            <a:r>
              <a:rPr lang="en-US" sz="2000" dirty="0"/>
              <a:t>("\</a:t>
            </a:r>
            <a:r>
              <a:rPr lang="en-US" sz="2000" dirty="0" err="1"/>
              <a:t>nThis</a:t>
            </a:r>
            <a:r>
              <a:rPr lang="en-US" sz="2000" dirty="0"/>
              <a:t> is line no {}\</a:t>
            </a:r>
            <a:r>
              <a:rPr lang="en-US" sz="2000" dirty="0" err="1"/>
              <a:t>n".format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fh.close</a:t>
            </a:r>
            <a:r>
              <a:rPr lang="en-US" sz="2000" dirty="0"/>
              <a:t>()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3973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53BC-940C-46EB-BD26-576587A7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723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E8FE-AA4F-4D74-8FB6-CCFA036A3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4898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#Print the count of characters written into the file</a:t>
            </a:r>
          </a:p>
          <a:p>
            <a:pPr marL="0" indent="0">
              <a:buNone/>
            </a:pPr>
            <a:r>
              <a:rPr lang="en-US" sz="1800" dirty="0"/>
              <a:t>&gt;&gt;f= open(“</a:t>
            </a:r>
            <a:r>
              <a:rPr lang="en-US" sz="1800" dirty="0" err="1"/>
              <a:t>harry.txt”,”w</a:t>
            </a:r>
            <a:r>
              <a:rPr lang="en-US" sz="1800" dirty="0"/>
              <a:t>”)</a:t>
            </a:r>
          </a:p>
          <a:p>
            <a:pPr marL="0" indent="0">
              <a:buNone/>
            </a:pPr>
            <a:r>
              <a:rPr lang="en-US" sz="1800" dirty="0"/>
              <a:t>&gt;&gt;a=</a:t>
            </a:r>
            <a:r>
              <a:rPr lang="en-US" sz="1800" dirty="0" err="1"/>
              <a:t>f.write</a:t>
            </a:r>
            <a:r>
              <a:rPr lang="en-US" sz="1800" dirty="0"/>
              <a:t>(“Programming is fun\n”)</a:t>
            </a:r>
          </a:p>
          <a:p>
            <a:pPr marL="0" indent="0">
              <a:buNone/>
            </a:pPr>
            <a:r>
              <a:rPr lang="en-US" sz="1800" dirty="0"/>
              <a:t>&gt;&gt;print(a)</a:t>
            </a:r>
          </a:p>
          <a:p>
            <a:pPr marL="0" indent="0">
              <a:buNone/>
            </a:pPr>
            <a:r>
              <a:rPr lang="en-US" sz="1800" dirty="0"/>
              <a:t>&gt;&gt;</a:t>
            </a:r>
            <a:r>
              <a:rPr lang="en-US" sz="1800" dirty="0" err="1"/>
              <a:t>f.close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#To read and write into and from file together</a:t>
            </a:r>
          </a:p>
          <a:p>
            <a:pPr marL="0" indent="0">
              <a:buNone/>
            </a:pPr>
            <a:r>
              <a:rPr lang="en-US" sz="1800" dirty="0"/>
              <a:t>&gt;&gt;f=open(“</a:t>
            </a:r>
            <a:r>
              <a:rPr lang="en-US" sz="1800" dirty="0" err="1"/>
              <a:t>harry.txt”,”r</a:t>
            </a:r>
            <a:r>
              <a:rPr lang="en-US" sz="1800" dirty="0"/>
              <a:t>+”)</a:t>
            </a:r>
          </a:p>
          <a:p>
            <a:pPr marL="0" indent="0">
              <a:buNone/>
            </a:pPr>
            <a:r>
              <a:rPr lang="en-US" sz="1800" dirty="0"/>
              <a:t>&gt;&gt;print(</a:t>
            </a:r>
            <a:r>
              <a:rPr lang="en-US" sz="1800" dirty="0" err="1"/>
              <a:t>f.read</a:t>
            </a:r>
            <a:r>
              <a:rPr lang="en-US" sz="1800" dirty="0"/>
              <a:t>())</a:t>
            </a:r>
          </a:p>
          <a:p>
            <a:pPr marL="0" indent="0">
              <a:buNone/>
            </a:pPr>
            <a:r>
              <a:rPr lang="en-US" sz="1800" dirty="0"/>
              <a:t>&gt;&gt;</a:t>
            </a:r>
            <a:r>
              <a:rPr lang="en-US" sz="1800" dirty="0" err="1"/>
              <a:t>f.write</a:t>
            </a:r>
            <a:r>
              <a:rPr lang="en-US" sz="1800" dirty="0"/>
              <a:t>(“thank you”)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724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F71145-5BE3-48E2-9B38-E69BC90FD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2" y="422031"/>
            <a:ext cx="9410329" cy="6132574"/>
          </a:xfrm>
        </p:spPr>
      </p:pic>
    </p:spTree>
    <p:extLst>
      <p:ext uri="{BB962C8B-B14F-4D97-AF65-F5344CB8AC3E}">
        <p14:creationId xmlns:p14="http://schemas.microsoft.com/office/powerpoint/2010/main" val="1185522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0F86D4-129F-47B4-B43D-66774E30D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8" y="508419"/>
            <a:ext cx="9401452" cy="6037467"/>
          </a:xfrm>
        </p:spPr>
      </p:pic>
    </p:spTree>
    <p:extLst>
      <p:ext uri="{BB962C8B-B14F-4D97-AF65-F5344CB8AC3E}">
        <p14:creationId xmlns:p14="http://schemas.microsoft.com/office/powerpoint/2010/main" val="26791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F22B-4C6E-47C7-8AC6-9E818CF1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r>
              <a:rPr lang="en-US" dirty="0"/>
              <a:t>File handling using try block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6FF3A-9060-45DE-B282-AAFA28BC7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64"/>
            <a:ext cx="10980938" cy="5628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#test.py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fh</a:t>
            </a:r>
            <a:r>
              <a:rPr lang="en-US" dirty="0"/>
              <a:t>=open(‘</a:t>
            </a:r>
            <a:r>
              <a:rPr lang="en-US" dirty="0" err="1"/>
              <a:t>demo.txt’,’a</a:t>
            </a:r>
            <a:r>
              <a:rPr lang="en-US" dirty="0"/>
              <a:t>’)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b="1" dirty="0"/>
              <a:t>try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marL="457200" lvl="1" indent="0">
              <a:buNone/>
            </a:pPr>
            <a:r>
              <a:rPr lang="en-US" dirty="0"/>
              <a:t>       </a:t>
            </a:r>
            <a:r>
              <a:rPr lang="en-US" dirty="0" err="1"/>
              <a:t>fh.write</a:t>
            </a:r>
            <a:r>
              <a:rPr lang="en-US" dirty="0"/>
              <a:t> ("\</a:t>
            </a:r>
            <a:r>
              <a:rPr lang="en-US" dirty="0" err="1"/>
              <a:t>nThis</a:t>
            </a:r>
            <a:r>
              <a:rPr lang="en-US" dirty="0"/>
              <a:t> is line no {}\</a:t>
            </a:r>
            <a:r>
              <a:rPr lang="en-US" dirty="0" err="1"/>
              <a:t>n".format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b="1" dirty="0"/>
              <a:t>finally</a:t>
            </a:r>
            <a:r>
              <a:rPr lang="en-IN" dirty="0"/>
              <a:t>:</a:t>
            </a:r>
          </a:p>
          <a:p>
            <a:pPr marL="457200" lvl="1" indent="0">
              <a:buNone/>
            </a:pPr>
            <a:r>
              <a:rPr lang="en-IN" dirty="0"/>
              <a:t>    </a:t>
            </a:r>
            <a:r>
              <a:rPr lang="en-IN" dirty="0" err="1"/>
              <a:t>fh.close</a:t>
            </a:r>
            <a:r>
              <a:rPr lang="en-IN" dirty="0"/>
              <a:t>()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#or with short notation- file closes automatically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b="1" dirty="0"/>
              <a:t>with</a:t>
            </a:r>
            <a:r>
              <a:rPr lang="en-IN" dirty="0"/>
              <a:t> open(‘</a:t>
            </a:r>
            <a:r>
              <a:rPr lang="en-IN" dirty="0" err="1"/>
              <a:t>demo.txt’,’a</a:t>
            </a:r>
            <a:r>
              <a:rPr lang="en-IN" dirty="0"/>
              <a:t>’) </a:t>
            </a:r>
            <a:r>
              <a:rPr lang="en-IN" b="1" dirty="0"/>
              <a:t>as</a:t>
            </a:r>
            <a:r>
              <a:rPr lang="en-IN" dirty="0"/>
              <a:t> </a:t>
            </a:r>
            <a:r>
              <a:rPr lang="en-IN" dirty="0" err="1"/>
              <a:t>fh</a:t>
            </a:r>
            <a:r>
              <a:rPr lang="en-IN" dirty="0"/>
              <a:t>:</a:t>
            </a:r>
          </a:p>
          <a:p>
            <a:pPr marL="457200" lvl="1" indent="0">
              <a:buNone/>
            </a:pPr>
            <a:r>
              <a:rPr lang="en-IN" dirty="0"/>
              <a:t>     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marL="457200" lvl="1" indent="0">
              <a:buNone/>
            </a:pPr>
            <a:r>
              <a:rPr lang="en-US" dirty="0"/>
              <a:t>          </a:t>
            </a:r>
            <a:r>
              <a:rPr lang="en-US" dirty="0" err="1"/>
              <a:t>fh.write</a:t>
            </a:r>
            <a:r>
              <a:rPr lang="en-US" dirty="0"/>
              <a:t> ("\</a:t>
            </a:r>
            <a:r>
              <a:rPr lang="en-US" dirty="0" err="1"/>
              <a:t>nThis</a:t>
            </a:r>
            <a:r>
              <a:rPr lang="en-US" dirty="0"/>
              <a:t> is line no {}\</a:t>
            </a:r>
            <a:r>
              <a:rPr lang="en-US" dirty="0" err="1"/>
              <a:t>n".format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830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E981F-3A47-4738-951C-17D3010D4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67" y="360864"/>
            <a:ext cx="9619020" cy="6136271"/>
          </a:xfrm>
        </p:spPr>
      </p:pic>
    </p:spTree>
    <p:extLst>
      <p:ext uri="{BB962C8B-B14F-4D97-AF65-F5344CB8AC3E}">
        <p14:creationId xmlns:p14="http://schemas.microsoft.com/office/powerpoint/2010/main" val="250930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4A7C-236D-46DF-B04C-0B13AA14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6"/>
          </a:xfrm>
        </p:spPr>
        <p:txBody>
          <a:bodyPr/>
          <a:lstStyle/>
          <a:p>
            <a:r>
              <a:rPr lang="en-IN" i="0" dirty="0">
                <a:effectLst/>
                <a:latin typeface="urw-din"/>
              </a:rPr>
              <a:t>Working of open()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8FB08-44A7-426E-83CD-1A7FFE15F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dirty="0">
                <a:latin typeface="var(--font-din)"/>
              </a:rPr>
              <a:t>T</a:t>
            </a:r>
            <a:r>
              <a:rPr lang="en-US" b="0" i="0" dirty="0">
                <a:effectLst/>
                <a:latin typeface="var(--font-din)"/>
              </a:rPr>
              <a:t>he syntax being: </a:t>
            </a:r>
            <a:r>
              <a:rPr lang="en-US" b="1" i="0" dirty="0">
                <a:effectLst/>
                <a:latin typeface="var(--font-din)"/>
              </a:rPr>
              <a:t>open(filename, mode)</a:t>
            </a:r>
            <a:r>
              <a:rPr lang="en-US" b="0" i="0" dirty="0">
                <a:effectLst/>
                <a:latin typeface="var(--font-din)"/>
              </a:rPr>
              <a:t>. There are three kinds of mode, that Python provides and how files can be opened: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ar(--font-din)"/>
              </a:rPr>
              <a:t>“</a:t>
            </a:r>
            <a:r>
              <a:rPr lang="en-US" b="1" i="0" dirty="0">
                <a:effectLst/>
                <a:latin typeface="var(--font-din)"/>
              </a:rPr>
              <a:t> r </a:t>
            </a:r>
            <a:r>
              <a:rPr lang="en-US" b="0" i="0" dirty="0">
                <a:effectLst/>
                <a:latin typeface="var(--font-din)"/>
              </a:rPr>
              <a:t>“, for reading.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ar(--font-din)"/>
              </a:rPr>
              <a:t>“</a:t>
            </a:r>
            <a:r>
              <a:rPr lang="en-US" b="1" i="0" dirty="0">
                <a:effectLst/>
                <a:latin typeface="var(--font-din)"/>
              </a:rPr>
              <a:t> w </a:t>
            </a:r>
            <a:r>
              <a:rPr lang="en-US" b="0" i="0" dirty="0">
                <a:effectLst/>
                <a:latin typeface="var(--font-din)"/>
              </a:rPr>
              <a:t>“, for writing.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ar(--font-din)"/>
              </a:rPr>
              <a:t>“</a:t>
            </a:r>
            <a:r>
              <a:rPr lang="en-US" b="1" i="0" dirty="0">
                <a:effectLst/>
                <a:latin typeface="var(--font-din)"/>
              </a:rPr>
              <a:t> a </a:t>
            </a:r>
            <a:r>
              <a:rPr lang="en-US" b="0" i="0" dirty="0">
                <a:effectLst/>
                <a:latin typeface="var(--font-din)"/>
              </a:rPr>
              <a:t>“, for appending.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ar(--font-din)"/>
              </a:rPr>
              <a:t>“</a:t>
            </a:r>
            <a:r>
              <a:rPr lang="en-US" b="1" i="0" dirty="0">
                <a:effectLst/>
                <a:latin typeface="var(--font-din)"/>
              </a:rPr>
              <a:t> r+ </a:t>
            </a:r>
            <a:r>
              <a:rPr lang="en-US" b="0" i="0" dirty="0">
                <a:effectLst/>
                <a:latin typeface="var(--font-din)"/>
              </a:rPr>
              <a:t>“, for both reading and writing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12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9625-62EF-4A55-8E9A-5503AA58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9" y="681037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To create file into another directory…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7E87-0BC0-4B72-AD97-D3DEB0ED9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901"/>
            <a:ext cx="10515600" cy="44280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#test.py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with open(‘C:\\Users\\DELL\\</a:t>
            </a:r>
            <a:r>
              <a:rPr lang="en-US" sz="2400" dirty="0" err="1"/>
              <a:t>demo.txt’,’a</a:t>
            </a:r>
            <a:r>
              <a:rPr lang="en-US" sz="2400" dirty="0"/>
              <a:t>’) as </a:t>
            </a:r>
            <a:r>
              <a:rPr lang="en-US" sz="2400" dirty="0" err="1"/>
              <a:t>fh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for </a:t>
            </a:r>
            <a:r>
              <a:rPr lang="en-US" sz="2400" dirty="0" err="1"/>
              <a:t>i</a:t>
            </a:r>
            <a:r>
              <a:rPr lang="en-US" sz="2400" dirty="0"/>
              <a:t> in range(10):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fh.write</a:t>
            </a:r>
            <a:r>
              <a:rPr lang="en-US" sz="2400" dirty="0"/>
              <a:t> ("\</a:t>
            </a:r>
            <a:r>
              <a:rPr lang="en-US" sz="2400" dirty="0" err="1"/>
              <a:t>nThis</a:t>
            </a:r>
            <a:r>
              <a:rPr lang="en-US" sz="2400" dirty="0"/>
              <a:t> is line no {}\</a:t>
            </a:r>
            <a:r>
              <a:rPr lang="en-US" sz="2400" dirty="0" err="1"/>
              <a:t>n".format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688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51BC-AECB-44A7-9737-C0E003F7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1" y="16093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372AF-C629-4981-80AA-37DC5B9F5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5" y="852258"/>
            <a:ext cx="5965794" cy="600574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/>
              <a:t> </a:t>
            </a:r>
            <a:r>
              <a:rPr lang="en-US" sz="8000" dirty="0" err="1"/>
              <a:t>fh</a:t>
            </a:r>
            <a:r>
              <a:rPr lang="en-US" sz="8000" dirty="0"/>
              <a:t>=open(‘demo.txt’ , ‘r’) #’r’ mode is a default mode</a:t>
            </a:r>
          </a:p>
          <a:p>
            <a:pPr marL="0" indent="0">
              <a:buNone/>
            </a:pPr>
            <a:r>
              <a:rPr lang="en-US" sz="8000" dirty="0"/>
              <a:t> print(</a:t>
            </a:r>
            <a:r>
              <a:rPr lang="en-US" sz="8000" dirty="0" err="1"/>
              <a:t>fh.read</a:t>
            </a:r>
            <a:r>
              <a:rPr lang="en-US" sz="8000" dirty="0"/>
              <a:t>())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/>
              <a:t> </a:t>
            </a:r>
            <a:r>
              <a:rPr lang="en-US" sz="8000" dirty="0">
                <a:highlight>
                  <a:srgbClr val="FFFF00"/>
                </a:highlight>
              </a:rPr>
              <a:t>#to read first 4 chars from file</a:t>
            </a:r>
          </a:p>
          <a:p>
            <a:pPr marL="0" indent="0">
              <a:buNone/>
            </a:pPr>
            <a:r>
              <a:rPr lang="en-US" sz="8000" dirty="0"/>
              <a:t> print(</a:t>
            </a:r>
            <a:r>
              <a:rPr lang="en-US" sz="8000" dirty="0" err="1"/>
              <a:t>fh.read</a:t>
            </a:r>
            <a:r>
              <a:rPr lang="en-US" sz="8000" dirty="0"/>
              <a:t>(4))</a:t>
            </a:r>
          </a:p>
          <a:p>
            <a:pPr marL="0" indent="0">
              <a:buNone/>
            </a:pPr>
            <a:r>
              <a:rPr lang="en-US" sz="8000" dirty="0"/>
              <a:t>#to read entire first line</a:t>
            </a:r>
          </a:p>
          <a:p>
            <a:pPr marL="0" indent="0">
              <a:buNone/>
            </a:pPr>
            <a:r>
              <a:rPr lang="en-US" sz="8000" dirty="0"/>
              <a:t> print(</a:t>
            </a:r>
            <a:r>
              <a:rPr lang="en-US" sz="8000" dirty="0" err="1"/>
              <a:t>fh.readline</a:t>
            </a:r>
            <a:r>
              <a:rPr lang="en-US" sz="8000" dirty="0"/>
              <a:t>(7))</a:t>
            </a:r>
          </a:p>
          <a:p>
            <a:pPr marL="0" indent="0">
              <a:buNone/>
            </a:pPr>
            <a:r>
              <a:rPr lang="en-US" sz="8000" dirty="0"/>
              <a:t>print(</a:t>
            </a:r>
            <a:r>
              <a:rPr lang="en-US" sz="8000" dirty="0" err="1"/>
              <a:t>fh.readline</a:t>
            </a:r>
            <a:r>
              <a:rPr lang="en-US" sz="8000" dirty="0"/>
              <a:t>())</a:t>
            </a:r>
          </a:p>
          <a:p>
            <a:pPr marL="0" indent="0">
              <a:buNone/>
            </a:pPr>
            <a:r>
              <a:rPr lang="en-US" sz="8000" dirty="0"/>
              <a:t>print(</a:t>
            </a:r>
            <a:r>
              <a:rPr lang="en-US" sz="8000" dirty="0" err="1"/>
              <a:t>fh.readline</a:t>
            </a:r>
            <a:r>
              <a:rPr lang="en-US" sz="8000" dirty="0"/>
              <a:t>())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>
                <a:highlight>
                  <a:srgbClr val="FFFF00"/>
                </a:highlight>
              </a:rPr>
              <a:t>#to read all lines in the form of list</a:t>
            </a:r>
          </a:p>
          <a:p>
            <a:pPr marL="0" indent="0">
              <a:buNone/>
            </a:pPr>
            <a:r>
              <a:rPr lang="en-US" sz="8000" dirty="0"/>
              <a:t> print(</a:t>
            </a:r>
            <a:r>
              <a:rPr lang="en-US" sz="8000" dirty="0" err="1"/>
              <a:t>fh.readlines</a:t>
            </a:r>
            <a:r>
              <a:rPr lang="en-US" sz="8000" dirty="0"/>
              <a:t>())</a:t>
            </a:r>
          </a:p>
          <a:p>
            <a:pPr marL="0" indent="0">
              <a:buNone/>
            </a:pPr>
            <a:r>
              <a:rPr lang="en-US" sz="8000" dirty="0">
                <a:highlight>
                  <a:srgbClr val="FFFF00"/>
                </a:highlight>
              </a:rPr>
              <a:t>#Since it reads in the form of list, we can access data using index</a:t>
            </a:r>
          </a:p>
          <a:p>
            <a:pPr marL="0" indent="0">
              <a:buNone/>
            </a:pPr>
            <a:r>
              <a:rPr lang="en-US" sz="8000" dirty="0"/>
              <a:t> print(</a:t>
            </a:r>
            <a:r>
              <a:rPr lang="en-US" sz="8000" dirty="0" err="1"/>
              <a:t>fh.readlines</a:t>
            </a:r>
            <a:r>
              <a:rPr lang="en-US" sz="8000" dirty="0"/>
              <a:t>() [4])</a:t>
            </a:r>
          </a:p>
          <a:p>
            <a:pPr marL="0" indent="0">
              <a:buNone/>
            </a:pPr>
            <a:r>
              <a:rPr lang="en-US" sz="8000" dirty="0"/>
              <a:t>#to iterate using for loop</a:t>
            </a:r>
          </a:p>
          <a:p>
            <a:pPr marL="0" indent="0">
              <a:buNone/>
            </a:pPr>
            <a:r>
              <a:rPr lang="en-US" sz="8000" dirty="0"/>
              <a:t> for line in </a:t>
            </a:r>
            <a:r>
              <a:rPr lang="en-US" sz="8000" dirty="0" err="1"/>
              <a:t>fh</a:t>
            </a:r>
            <a:r>
              <a:rPr lang="en-US" sz="8000" dirty="0"/>
              <a:t>:</a:t>
            </a:r>
          </a:p>
          <a:p>
            <a:pPr marL="0" indent="0">
              <a:buNone/>
            </a:pPr>
            <a:r>
              <a:rPr lang="en-US" sz="8000" dirty="0"/>
              <a:t>     print(line)</a:t>
            </a:r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5000" dirty="0"/>
              <a:t> </a:t>
            </a:r>
            <a:endParaRPr lang="en-IN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1B547-A33E-4170-A042-828EFED5EAD9}"/>
              </a:ext>
            </a:extLst>
          </p:cNvPr>
          <p:cNvSpPr txBox="1"/>
          <p:nvPr/>
        </p:nvSpPr>
        <p:spPr>
          <a:xfrm>
            <a:off x="7554897" y="1251751"/>
            <a:ext cx="4166397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#to count no of characters in each line</a:t>
            </a:r>
          </a:p>
          <a:p>
            <a:pPr marL="0" indent="0">
              <a:buNone/>
            </a:pPr>
            <a:r>
              <a:rPr lang="en-US" sz="2000" dirty="0"/>
              <a:t>for line in </a:t>
            </a:r>
            <a:r>
              <a:rPr lang="en-US" sz="2000" dirty="0" err="1"/>
              <a:t>fh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print(</a:t>
            </a:r>
            <a:r>
              <a:rPr lang="en-US" sz="2000" dirty="0" err="1"/>
              <a:t>len</a:t>
            </a:r>
            <a:r>
              <a:rPr lang="en-US" sz="2000" dirty="0"/>
              <a:t>(line))</a:t>
            </a:r>
          </a:p>
          <a:p>
            <a:endParaRPr lang="en-US" sz="2000" dirty="0"/>
          </a:p>
          <a:p>
            <a:r>
              <a:rPr lang="en-US" sz="2000" dirty="0">
                <a:highlight>
                  <a:srgbClr val="FFFF00"/>
                </a:highlight>
              </a:rPr>
              <a:t>#to count no of words in each line</a:t>
            </a:r>
          </a:p>
          <a:p>
            <a:r>
              <a:rPr lang="en-US" sz="2000" dirty="0"/>
              <a:t> for line in </a:t>
            </a:r>
            <a:r>
              <a:rPr lang="en-US" sz="2000" dirty="0" err="1"/>
              <a:t>fh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print(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line.split</a:t>
            </a:r>
            <a:r>
              <a:rPr lang="en-US" sz="2000" dirty="0"/>
              <a:t>( ‘ ‘)))</a:t>
            </a:r>
          </a:p>
          <a:p>
            <a:endParaRPr lang="en-US" sz="2000" dirty="0"/>
          </a:p>
          <a:p>
            <a:r>
              <a:rPr lang="en-US" sz="2000" dirty="0" err="1"/>
              <a:t>fh.close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>
                <a:highlight>
                  <a:srgbClr val="FFFF00"/>
                </a:highlight>
              </a:rPr>
              <a:t>#or</a:t>
            </a:r>
          </a:p>
          <a:p>
            <a:r>
              <a:rPr lang="en-US" sz="2000" dirty="0"/>
              <a:t>With open(‘</a:t>
            </a:r>
            <a:r>
              <a:rPr lang="en-US" sz="2000" dirty="0" err="1"/>
              <a:t>demo.txt’,’r</a:t>
            </a:r>
            <a:r>
              <a:rPr lang="en-US" sz="2000" dirty="0"/>
              <a:t>’) as </a:t>
            </a:r>
            <a:r>
              <a:rPr lang="en-US" sz="2000" dirty="0" err="1"/>
              <a:t>fh</a:t>
            </a:r>
            <a:r>
              <a:rPr lang="en-US" sz="2000" dirty="0"/>
              <a:t>:</a:t>
            </a:r>
          </a:p>
          <a:p>
            <a:r>
              <a:rPr lang="en-US" sz="2000" dirty="0"/>
              <a:t>       for line in </a:t>
            </a:r>
            <a:r>
              <a:rPr lang="en-US" sz="2000" dirty="0" err="1"/>
              <a:t>fh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     print(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line.split</a:t>
            </a:r>
            <a:r>
              <a:rPr lang="en-US" sz="2000" dirty="0"/>
              <a:t>( ‘ ‘)))</a:t>
            </a:r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DAB897-BE9C-4603-BF56-1B09DB3F8684}"/>
              </a:ext>
            </a:extLst>
          </p:cNvPr>
          <p:cNvCxnSpPr/>
          <p:nvPr/>
        </p:nvCxnSpPr>
        <p:spPr>
          <a:xfrm>
            <a:off x="7022237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9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30F1A0-065B-4161-91EE-F111A7735BEC}"/>
              </a:ext>
            </a:extLst>
          </p:cNvPr>
          <p:cNvSpPr txBox="1"/>
          <p:nvPr/>
        </p:nvSpPr>
        <p:spPr>
          <a:xfrm>
            <a:off x="934374" y="297219"/>
            <a:ext cx="718869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In Python 3.4+ you can use</a:t>
            </a:r>
          </a:p>
          <a:p>
            <a:r>
              <a:rPr lang="en-IN" dirty="0"/>
              <a:t># </a:t>
            </a:r>
            <a:r>
              <a:rPr lang="en-IN" dirty="0" err="1"/>
              <a:t>contextlib.suppress</a:t>
            </a:r>
            <a:r>
              <a:rPr lang="en-IN" dirty="0"/>
              <a:t>() to selectively</a:t>
            </a:r>
          </a:p>
          <a:p>
            <a:r>
              <a:rPr lang="en-IN" dirty="0"/>
              <a:t># ignore specific exceptions:</a:t>
            </a:r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contextlib</a:t>
            </a:r>
            <a:endParaRPr lang="en-IN" dirty="0"/>
          </a:p>
          <a:p>
            <a:endParaRPr lang="en-IN" dirty="0"/>
          </a:p>
          <a:p>
            <a:r>
              <a:rPr lang="en-IN" dirty="0"/>
              <a:t>with </a:t>
            </a:r>
            <a:r>
              <a:rPr lang="en-IN" dirty="0" err="1"/>
              <a:t>contextlib.suppress</a:t>
            </a:r>
            <a:r>
              <a:rPr lang="en-IN" dirty="0"/>
              <a:t>(</a:t>
            </a:r>
            <a:r>
              <a:rPr lang="en-IN" dirty="0" err="1"/>
              <a:t>FileNotFoundError</a:t>
            </a:r>
            <a:r>
              <a:rPr lang="en-IN" dirty="0"/>
              <a:t>):</a:t>
            </a:r>
          </a:p>
          <a:p>
            <a:r>
              <a:rPr lang="en-IN" dirty="0"/>
              <a:t>    </a:t>
            </a:r>
            <a:r>
              <a:rPr lang="en-IN" dirty="0" err="1"/>
              <a:t>os.remove</a:t>
            </a:r>
            <a:r>
              <a:rPr lang="en-IN" dirty="0"/>
              <a:t>('</a:t>
            </a:r>
            <a:r>
              <a:rPr lang="en-IN" dirty="0" err="1"/>
              <a:t>somefile.tmp</a:t>
            </a:r>
            <a:r>
              <a:rPr lang="en-IN" dirty="0"/>
              <a:t>')</a:t>
            </a:r>
          </a:p>
          <a:p>
            <a:endParaRPr lang="en-IN" dirty="0"/>
          </a:p>
          <a:p>
            <a:r>
              <a:rPr lang="en-IN" dirty="0"/>
              <a:t># This is equivalent to:</a:t>
            </a:r>
          </a:p>
          <a:p>
            <a:endParaRPr lang="en-IN" dirty="0"/>
          </a:p>
          <a:p>
            <a:r>
              <a:rPr lang="en-IN" dirty="0"/>
              <a:t>try:</a:t>
            </a:r>
          </a:p>
          <a:p>
            <a:r>
              <a:rPr lang="en-IN" dirty="0"/>
              <a:t>    </a:t>
            </a:r>
            <a:r>
              <a:rPr lang="en-IN" dirty="0" err="1"/>
              <a:t>os.remove</a:t>
            </a:r>
            <a:r>
              <a:rPr lang="en-IN" dirty="0"/>
              <a:t>('</a:t>
            </a:r>
            <a:r>
              <a:rPr lang="en-IN" dirty="0" err="1"/>
              <a:t>somefile.tmp</a:t>
            </a:r>
            <a:r>
              <a:rPr lang="en-IN" dirty="0"/>
              <a:t>')</a:t>
            </a:r>
          </a:p>
          <a:p>
            <a:r>
              <a:rPr lang="en-IN" dirty="0"/>
              <a:t>except </a:t>
            </a:r>
            <a:r>
              <a:rPr lang="en-IN" dirty="0" err="1"/>
              <a:t>FileNotFoundError</a:t>
            </a:r>
            <a:r>
              <a:rPr lang="en-IN" dirty="0"/>
              <a:t>:</a:t>
            </a:r>
          </a:p>
          <a:p>
            <a:r>
              <a:rPr lang="en-IN" dirty="0"/>
              <a:t>    pass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contextlib.suppress</a:t>
            </a:r>
            <a:r>
              <a:rPr lang="en-IN" dirty="0"/>
              <a:t> docstring: </a:t>
            </a:r>
          </a:p>
          <a:p>
            <a:r>
              <a:rPr lang="en-IN" dirty="0"/>
              <a:t>#</a:t>
            </a:r>
          </a:p>
          <a:p>
            <a:r>
              <a:rPr lang="en-IN" dirty="0"/>
              <a:t># "Return a context manager that suppresses any </a:t>
            </a:r>
          </a:p>
          <a:p>
            <a:r>
              <a:rPr lang="en-IN" dirty="0"/>
              <a:t>#  of the specified exceptions if they occur in the body</a:t>
            </a:r>
          </a:p>
          <a:p>
            <a:r>
              <a:rPr lang="en-IN" dirty="0"/>
              <a:t>#  of a with statement and then resumes execution with </a:t>
            </a:r>
          </a:p>
          <a:p>
            <a:r>
              <a:rPr lang="en-IN" dirty="0"/>
              <a:t>#  the first statement following the end of </a:t>
            </a:r>
          </a:p>
          <a:p>
            <a:r>
              <a:rPr lang="en-IN" dirty="0"/>
              <a:t>#  the with statement."</a:t>
            </a:r>
          </a:p>
        </p:txBody>
      </p:sp>
    </p:spTree>
    <p:extLst>
      <p:ext uri="{BB962C8B-B14F-4D97-AF65-F5344CB8AC3E}">
        <p14:creationId xmlns:p14="http://schemas.microsoft.com/office/powerpoint/2010/main" val="3414917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4B1F-4511-4F31-8B06-7BEA7A44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JSON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1918-B305-49E8-9722-829F2B3D6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220"/>
            <a:ext cx="10995734" cy="5530788"/>
          </a:xfrm>
        </p:spPr>
        <p:txBody>
          <a:bodyPr>
            <a:normAutofit fontScale="85000" lnSpcReduction="20000"/>
          </a:bodyPr>
          <a:lstStyle/>
          <a:p>
            <a:r>
              <a:rPr lang="en-US" b="1" i="0" dirty="0">
                <a:effectLst/>
                <a:latin typeface="urw-din"/>
              </a:rPr>
              <a:t>JSON JavaScript Object Notation</a:t>
            </a:r>
            <a:r>
              <a:rPr lang="en-US" b="0" i="0" dirty="0">
                <a:effectLst/>
                <a:latin typeface="urw-din"/>
              </a:rPr>
              <a:t> is a format for structuring data. </a:t>
            </a:r>
          </a:p>
          <a:p>
            <a:r>
              <a:rPr lang="en-US" b="0" i="0" dirty="0">
                <a:effectLst/>
                <a:latin typeface="urw-din"/>
              </a:rPr>
              <a:t>JSON is a data exchange format similar to XML.</a:t>
            </a:r>
          </a:p>
          <a:p>
            <a:r>
              <a:rPr lang="en-US" b="0" i="0" dirty="0">
                <a:effectLst/>
                <a:latin typeface="urw-din"/>
              </a:rPr>
              <a:t>It is mainly used for storing and transferring data between the browser and the server. </a:t>
            </a:r>
          </a:p>
          <a:p>
            <a:r>
              <a:rPr lang="en-US" b="0" i="0" dirty="0">
                <a:effectLst/>
                <a:latin typeface="urw-din"/>
              </a:rPr>
              <a:t>Python too supports JSON with a built-in package called json. </a:t>
            </a:r>
          </a:p>
          <a:p>
            <a:r>
              <a:rPr lang="en-US" b="0" i="0" dirty="0">
                <a:effectLst/>
                <a:latin typeface="urw-din"/>
              </a:rPr>
              <a:t>This package provides all the necessary tools for working with JSON Objects including parsing, serializing, deserializing, and many more. </a:t>
            </a:r>
          </a:p>
          <a:p>
            <a:r>
              <a:rPr lang="en-US" dirty="0">
                <a:latin typeface="urw-din"/>
              </a:rPr>
              <a:t>There is no object called JSON in python.</a:t>
            </a:r>
          </a:p>
          <a:p>
            <a:r>
              <a:rPr lang="en-US" dirty="0">
                <a:latin typeface="urw-din"/>
              </a:rPr>
              <a:t>Python’s native objects are either numbers, strings, dictionaries.</a:t>
            </a:r>
          </a:p>
          <a:p>
            <a:r>
              <a:rPr lang="en-US" dirty="0">
                <a:latin typeface="urw-din"/>
              </a:rPr>
              <a:t>JSON is just a format which is implemented by different languages such as JavaScript, python.</a:t>
            </a:r>
          </a:p>
          <a:p>
            <a:r>
              <a:rPr lang="en-US" dirty="0">
                <a:latin typeface="urw-din"/>
              </a:rPr>
              <a:t>You can read JSON data using any language that supports JSON such as JavaScript, C++,etc.</a:t>
            </a:r>
          </a:p>
          <a:p>
            <a:r>
              <a:rPr lang="en-US" dirty="0">
                <a:latin typeface="urw-din"/>
              </a:rPr>
              <a:t>Hence this is called Data exchange format (i.e. exchanging data from python program to JavaScript program).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275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AF59-22A6-44F8-862C-62FAC2E7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JSON vs XML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859B-E52E-4904-9280-4AA61C2FC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0501" cy="3106829"/>
          </a:xfrm>
        </p:spPr>
        <p:txBody>
          <a:bodyPr>
            <a:normAutofit/>
          </a:bodyPr>
          <a:lstStyle/>
          <a:p>
            <a:r>
              <a:rPr lang="en-US" sz="2000" u="sng" dirty="0"/>
              <a:t>JSON</a:t>
            </a:r>
          </a:p>
          <a:p>
            <a:pPr marL="0" indent="0">
              <a:buNone/>
            </a:pP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   “name” : “tom”,</a:t>
            </a:r>
          </a:p>
          <a:p>
            <a:pPr marL="0" indent="0">
              <a:buNone/>
            </a:pPr>
            <a:r>
              <a:rPr lang="en-US" sz="2000" dirty="0"/>
              <a:t>    “address” : “1 green </a:t>
            </a:r>
            <a:r>
              <a:rPr lang="en-US" sz="2000" dirty="0" err="1"/>
              <a:t>street,NY</a:t>
            </a:r>
            <a:r>
              <a:rPr lang="en-US" sz="2000" dirty="0"/>
              <a:t>”,</a:t>
            </a:r>
          </a:p>
          <a:p>
            <a:pPr marL="0" indent="0">
              <a:buNone/>
            </a:pPr>
            <a:r>
              <a:rPr lang="en-US" sz="2000" dirty="0"/>
              <a:t>    “phone” : “898798098”</a:t>
            </a:r>
          </a:p>
          <a:p>
            <a:pPr marL="0" indent="0">
              <a:buNone/>
            </a:pPr>
            <a:r>
              <a:rPr lang="en-US" sz="2000" dirty="0"/>
              <a:t> }</a:t>
            </a:r>
            <a:endParaRPr lang="en-IN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1DAFF8-EA78-496C-AF1E-707D5F745C7D}"/>
              </a:ext>
            </a:extLst>
          </p:cNvPr>
          <p:cNvSpPr txBox="1">
            <a:spLocks/>
          </p:cNvSpPr>
          <p:nvPr/>
        </p:nvSpPr>
        <p:spPr>
          <a:xfrm>
            <a:off x="6918666" y="1747205"/>
            <a:ext cx="44351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/>
              <a:t>XML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&lt;name&gt;tom&lt;/name&gt;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&lt;address&gt;1 green </a:t>
            </a:r>
            <a:r>
              <a:rPr lang="en-US" sz="2000" dirty="0" err="1"/>
              <a:t>street,NY</a:t>
            </a:r>
            <a:r>
              <a:rPr lang="en-US" sz="2000" dirty="0"/>
              <a:t>&lt;/address&gt;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&lt;phone&gt; 898798098&lt;/phone&gt;</a:t>
            </a:r>
            <a:endParaRPr lang="en-IN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918F7A-8B40-40B1-B2D2-DEF00472D097}"/>
              </a:ext>
            </a:extLst>
          </p:cNvPr>
          <p:cNvCxnSpPr/>
          <p:nvPr/>
        </p:nvCxnSpPr>
        <p:spPr>
          <a:xfrm>
            <a:off x="5752730" y="1074198"/>
            <a:ext cx="0" cy="5783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350B35-1B46-4EB3-9FC9-ED4EB188FA15}"/>
              </a:ext>
            </a:extLst>
          </p:cNvPr>
          <p:cNvSpPr txBox="1"/>
          <p:nvPr/>
        </p:nvSpPr>
        <p:spPr>
          <a:xfrm>
            <a:off x="6232125" y="3781433"/>
            <a:ext cx="5400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XML takes lot more volume of data n so its heavyweight, because it includes opening &amp; closing tags with data.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5636B-C57A-4BF7-AE1F-386B5CCA3090}"/>
              </a:ext>
            </a:extLst>
          </p:cNvPr>
          <p:cNvSpPr txBox="1"/>
          <p:nvPr/>
        </p:nvSpPr>
        <p:spPr>
          <a:xfrm>
            <a:off x="559293" y="4563122"/>
            <a:ext cx="230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is lightweight.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278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F4B4-8AA6-4C67-A856-048B2F62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2143C-457B-4451-BA0D-3A886874170E}"/>
              </a:ext>
            </a:extLst>
          </p:cNvPr>
          <p:cNvSpPr txBox="1"/>
          <p:nvPr/>
        </p:nvSpPr>
        <p:spPr>
          <a:xfrm>
            <a:off x="838200" y="1145854"/>
            <a:ext cx="609452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#Two Programs:</a:t>
            </a:r>
          </a:p>
          <a:p>
            <a:r>
              <a:rPr lang="en-IN" sz="1600" b="1" dirty="0"/>
              <a:t>#1-To create address book &amp; write some records into it.</a:t>
            </a:r>
          </a:p>
          <a:p>
            <a:r>
              <a:rPr lang="en-IN" sz="1600" b="1" dirty="0"/>
              <a:t>#2- read this address book</a:t>
            </a:r>
          </a:p>
          <a:p>
            <a:r>
              <a:rPr lang="en-IN" sz="1600" dirty="0"/>
              <a:t>book={}</a:t>
            </a:r>
          </a:p>
          <a:p>
            <a:r>
              <a:rPr lang="en-IN" sz="1600" dirty="0">
                <a:solidFill>
                  <a:srgbClr val="FF0000"/>
                </a:solidFill>
              </a:rPr>
              <a:t>#first record of tom</a:t>
            </a:r>
          </a:p>
          <a:p>
            <a:r>
              <a:rPr lang="en-IN" sz="1600" dirty="0"/>
              <a:t>book['tom']={</a:t>
            </a:r>
          </a:p>
          <a:p>
            <a:r>
              <a:rPr lang="en-IN" sz="1600" dirty="0"/>
              <a:t>    '</a:t>
            </a:r>
            <a:r>
              <a:rPr lang="en-IN" sz="1600" dirty="0" err="1"/>
              <a:t>name':'tom</a:t>
            </a:r>
            <a:r>
              <a:rPr lang="en-IN" sz="1600" dirty="0"/>
              <a:t>',</a:t>
            </a:r>
          </a:p>
          <a:p>
            <a:r>
              <a:rPr lang="en-IN" sz="1600" dirty="0"/>
              <a:t>    'address':'1 red street, NY',</a:t>
            </a:r>
          </a:p>
          <a:p>
            <a:r>
              <a:rPr lang="en-IN" sz="1600" dirty="0"/>
              <a:t>    'phone': 9988877777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>
                <a:solidFill>
                  <a:srgbClr val="FF0000"/>
                </a:solidFill>
              </a:rPr>
              <a:t>#Second record of tom</a:t>
            </a:r>
          </a:p>
          <a:p>
            <a:r>
              <a:rPr lang="en-IN" sz="1600" dirty="0"/>
              <a:t>book['bob']={</a:t>
            </a:r>
          </a:p>
          <a:p>
            <a:r>
              <a:rPr lang="en-IN" sz="1600" dirty="0"/>
              <a:t>    '</a:t>
            </a:r>
            <a:r>
              <a:rPr lang="en-IN" sz="1600" dirty="0" err="1"/>
              <a:t>name':'bob</a:t>
            </a:r>
            <a:r>
              <a:rPr lang="en-IN" sz="1600" dirty="0"/>
              <a:t>',</a:t>
            </a:r>
          </a:p>
          <a:p>
            <a:r>
              <a:rPr lang="en-IN" sz="1600" dirty="0"/>
              <a:t>    'address':'1 green street, NY',</a:t>
            </a:r>
          </a:p>
          <a:p>
            <a:r>
              <a:rPr lang="en-IN" sz="1600" dirty="0"/>
              <a:t>    'phone': 5567567567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import json</a:t>
            </a:r>
          </a:p>
          <a:p>
            <a:r>
              <a:rPr lang="en-IN" sz="1600" dirty="0"/>
              <a:t>s=</a:t>
            </a:r>
            <a:r>
              <a:rPr lang="en-IN" sz="1600" dirty="0" err="1">
                <a:highlight>
                  <a:srgbClr val="FFFF00"/>
                </a:highlight>
              </a:rPr>
              <a:t>json.dumps</a:t>
            </a:r>
            <a:r>
              <a:rPr lang="en-IN" sz="1600" dirty="0">
                <a:highlight>
                  <a:srgbClr val="FFFF00"/>
                </a:highlight>
              </a:rPr>
              <a:t>(book</a:t>
            </a:r>
            <a:r>
              <a:rPr lang="en-IN" sz="1600" dirty="0"/>
              <a:t>) </a:t>
            </a:r>
            <a:r>
              <a:rPr lang="en-IN" sz="1600" dirty="0">
                <a:solidFill>
                  <a:srgbClr val="FF0000"/>
                </a:solidFill>
              </a:rPr>
              <a:t>#prints in json format</a:t>
            </a:r>
          </a:p>
          <a:p>
            <a:r>
              <a:rPr lang="en-IN" sz="1600" dirty="0">
                <a:solidFill>
                  <a:srgbClr val="FF0000"/>
                </a:solidFill>
              </a:rPr>
              <a:t># print(s)</a:t>
            </a:r>
          </a:p>
          <a:p>
            <a:r>
              <a:rPr lang="en-IN" sz="1600" dirty="0">
                <a:solidFill>
                  <a:srgbClr val="FF0000"/>
                </a:solidFill>
              </a:rPr>
              <a:t>#Now write to a file</a:t>
            </a:r>
          </a:p>
          <a:p>
            <a:r>
              <a:rPr lang="en-IN" sz="1600" dirty="0"/>
              <a:t>with open("</a:t>
            </a:r>
            <a:r>
              <a:rPr lang="en-IN" sz="1600" dirty="0" err="1"/>
              <a:t>demo.txt","w</a:t>
            </a:r>
            <a:r>
              <a:rPr lang="en-IN" sz="1600" dirty="0"/>
              <a:t>") as f: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f.write</a:t>
            </a:r>
            <a:r>
              <a:rPr lang="en-IN" sz="1600" dirty="0"/>
              <a:t>(s)</a:t>
            </a:r>
          </a:p>
          <a:p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314B6-42E8-41D1-83FF-3CF41A0CB1BB}"/>
              </a:ext>
            </a:extLst>
          </p:cNvPr>
          <p:cNvSpPr txBox="1"/>
          <p:nvPr/>
        </p:nvSpPr>
        <p:spPr>
          <a:xfrm>
            <a:off x="7654771" y="1307600"/>
            <a:ext cx="43212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f=open("</a:t>
            </a:r>
            <a:r>
              <a:rPr lang="en-IN" sz="1800" dirty="0" err="1"/>
              <a:t>demo.txt","r</a:t>
            </a:r>
            <a:r>
              <a:rPr lang="en-IN" sz="1800" dirty="0"/>
              <a:t>")</a:t>
            </a:r>
          </a:p>
          <a:p>
            <a:r>
              <a:rPr lang="en-IN" sz="1800" dirty="0"/>
              <a:t>s=</a:t>
            </a:r>
            <a:r>
              <a:rPr lang="en-IN" sz="1800" dirty="0" err="1"/>
              <a:t>f.read</a:t>
            </a:r>
            <a:r>
              <a:rPr lang="en-IN" sz="1800" dirty="0"/>
              <a:t>()</a:t>
            </a:r>
          </a:p>
          <a:p>
            <a:r>
              <a:rPr lang="en-IN" sz="1800" dirty="0"/>
              <a:t>print(s)</a:t>
            </a:r>
          </a:p>
          <a:p>
            <a:r>
              <a:rPr lang="en-IN" sz="1800" dirty="0"/>
              <a:t>book=</a:t>
            </a:r>
            <a:r>
              <a:rPr lang="en-IN" sz="1800" dirty="0" err="1">
                <a:highlight>
                  <a:srgbClr val="FFFF00"/>
                </a:highlight>
              </a:rPr>
              <a:t>json.loads</a:t>
            </a:r>
            <a:r>
              <a:rPr lang="en-IN" sz="1800" dirty="0">
                <a:highlight>
                  <a:srgbClr val="FFFF00"/>
                </a:highlight>
              </a:rPr>
              <a:t>(s) </a:t>
            </a:r>
            <a:r>
              <a:rPr lang="en-IN" sz="1800" dirty="0">
                <a:solidFill>
                  <a:srgbClr val="FF0000"/>
                </a:solidFill>
              </a:rPr>
              <a:t>#reads string</a:t>
            </a:r>
          </a:p>
          <a:p>
            <a:r>
              <a:rPr lang="en-IN" sz="1800" dirty="0"/>
              <a:t>print(book)</a:t>
            </a:r>
          </a:p>
          <a:p>
            <a:r>
              <a:rPr lang="en-IN" sz="1800" dirty="0"/>
              <a:t>print(book['bob']['phone'])</a:t>
            </a:r>
          </a:p>
          <a:p>
            <a:endParaRPr lang="en-IN" sz="1800" dirty="0"/>
          </a:p>
          <a:p>
            <a:r>
              <a:rPr lang="en-IN" sz="1800" dirty="0">
                <a:solidFill>
                  <a:srgbClr val="FF0000"/>
                </a:solidFill>
              </a:rPr>
              <a:t>#to print all records from book</a:t>
            </a:r>
          </a:p>
          <a:p>
            <a:r>
              <a:rPr lang="en-IN" sz="1800" dirty="0"/>
              <a:t>for person in book:</a:t>
            </a:r>
          </a:p>
          <a:p>
            <a:r>
              <a:rPr lang="en-IN" sz="1800" dirty="0"/>
              <a:t>    print(book[person])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06A39E-885E-4F9A-B016-2C3BB322E50F}"/>
              </a:ext>
            </a:extLst>
          </p:cNvPr>
          <p:cNvCxnSpPr/>
          <p:nvPr/>
        </p:nvCxnSpPr>
        <p:spPr>
          <a:xfrm>
            <a:off x="6338656" y="79899"/>
            <a:ext cx="0" cy="6575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7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3CCD-F61F-43EE-B6FC-BEAF6A21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86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E8012-150B-4E14-AE36-E0DAC686CDEB}"/>
              </a:ext>
            </a:extLst>
          </p:cNvPr>
          <p:cNvSpPr txBox="1"/>
          <p:nvPr/>
        </p:nvSpPr>
        <p:spPr>
          <a:xfrm>
            <a:off x="1129683" y="1071408"/>
            <a:ext cx="60945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json </a:t>
            </a:r>
          </a:p>
          <a:p>
            <a:r>
              <a:rPr lang="en-IN" dirty="0"/>
              <a:t>  </a:t>
            </a:r>
          </a:p>
          <a:p>
            <a:r>
              <a:rPr lang="en-IN" dirty="0">
                <a:highlight>
                  <a:srgbClr val="FFFF00"/>
                </a:highlight>
              </a:rPr>
              <a:t># JSON string </a:t>
            </a:r>
          </a:p>
          <a:p>
            <a:r>
              <a:rPr lang="en-IN" dirty="0"/>
              <a:t>employee = '{"id":"09", "name": "Nitin", "</a:t>
            </a:r>
            <a:r>
              <a:rPr lang="en-IN" dirty="0" err="1"/>
              <a:t>department":"Finance</a:t>
            </a:r>
            <a:r>
              <a:rPr lang="en-IN" dirty="0"/>
              <a:t>"}'</a:t>
            </a:r>
          </a:p>
          <a:p>
            <a:r>
              <a:rPr lang="en-IN" dirty="0"/>
              <a:t>  </a:t>
            </a:r>
          </a:p>
          <a:p>
            <a:r>
              <a:rPr lang="en-IN" dirty="0">
                <a:highlight>
                  <a:srgbClr val="FFFF00"/>
                </a:highlight>
              </a:rPr>
              <a:t># Convert JSON string to Python </a:t>
            </a:r>
            <a:r>
              <a:rPr lang="en-IN" dirty="0" err="1">
                <a:highlight>
                  <a:srgbClr val="FFFF00"/>
                </a:highlight>
              </a:rPr>
              <a:t>dict</a:t>
            </a:r>
            <a:r>
              <a:rPr lang="en-IN" dirty="0">
                <a:highlight>
                  <a:srgbClr val="FFFF00"/>
                </a:highlight>
              </a:rPr>
              <a:t> </a:t>
            </a:r>
          </a:p>
          <a:p>
            <a:r>
              <a:rPr lang="en-IN" dirty="0" err="1"/>
              <a:t>employee_dict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= </a:t>
            </a:r>
            <a:r>
              <a:rPr lang="en-IN" dirty="0" err="1">
                <a:solidFill>
                  <a:srgbClr val="FF0000"/>
                </a:solidFill>
              </a:rPr>
              <a:t>json.loads</a:t>
            </a:r>
            <a:r>
              <a:rPr lang="en-IN" dirty="0">
                <a:solidFill>
                  <a:srgbClr val="FF0000"/>
                </a:solidFill>
              </a:rPr>
              <a:t>(employee) </a:t>
            </a:r>
          </a:p>
          <a:p>
            <a:r>
              <a:rPr lang="en-IN" dirty="0"/>
              <a:t>print(</a:t>
            </a:r>
            <a:r>
              <a:rPr lang="en-IN" dirty="0" err="1"/>
              <a:t>employee_dict</a:t>
            </a:r>
            <a:r>
              <a:rPr lang="en-IN" dirty="0"/>
              <a:t>) </a:t>
            </a:r>
          </a:p>
          <a:p>
            <a:r>
              <a:rPr lang="en-IN" dirty="0"/>
              <a:t>print(type(</a:t>
            </a:r>
            <a:r>
              <a:rPr lang="en-IN" dirty="0" err="1"/>
              <a:t>employee_dict</a:t>
            </a:r>
            <a:r>
              <a:rPr lang="en-IN" dirty="0"/>
              <a:t>)) </a:t>
            </a:r>
          </a:p>
          <a:p>
            <a:r>
              <a:rPr lang="en-IN" dirty="0"/>
              <a:t>print("\n") </a:t>
            </a:r>
          </a:p>
          <a:p>
            <a:r>
              <a:rPr lang="en-IN" dirty="0"/>
              <a:t>  </a:t>
            </a:r>
          </a:p>
          <a:p>
            <a:r>
              <a:rPr lang="en-IN" dirty="0">
                <a:highlight>
                  <a:srgbClr val="FFFF00"/>
                </a:highlight>
              </a:rPr>
              <a:t># Convert Python </a:t>
            </a:r>
            <a:r>
              <a:rPr lang="en-IN" dirty="0" err="1">
                <a:highlight>
                  <a:srgbClr val="FFFF00"/>
                </a:highlight>
              </a:rPr>
              <a:t>dict</a:t>
            </a:r>
            <a:r>
              <a:rPr lang="en-IN" dirty="0">
                <a:highlight>
                  <a:srgbClr val="FFFF00"/>
                </a:highlight>
              </a:rPr>
              <a:t> to JSON string </a:t>
            </a:r>
          </a:p>
          <a:p>
            <a:r>
              <a:rPr lang="en-IN" dirty="0" err="1"/>
              <a:t>json_object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= </a:t>
            </a:r>
            <a:r>
              <a:rPr lang="en-IN" dirty="0" err="1">
                <a:solidFill>
                  <a:srgbClr val="FF0000"/>
                </a:solidFill>
              </a:rPr>
              <a:t>json.dumps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employee_dict</a:t>
            </a:r>
            <a:r>
              <a:rPr lang="en-IN" dirty="0">
                <a:solidFill>
                  <a:srgbClr val="FF0000"/>
                </a:solidFill>
              </a:rPr>
              <a:t>, indent=4) </a:t>
            </a:r>
          </a:p>
          <a:p>
            <a:r>
              <a:rPr lang="en-IN" dirty="0"/>
              <a:t>print(</a:t>
            </a:r>
            <a:r>
              <a:rPr lang="en-IN" dirty="0" err="1"/>
              <a:t>json_object</a:t>
            </a:r>
            <a:r>
              <a:rPr lang="en-IN" dirty="0"/>
              <a:t>) </a:t>
            </a:r>
          </a:p>
          <a:p>
            <a:r>
              <a:rPr lang="en-IN" dirty="0"/>
              <a:t>print(type(</a:t>
            </a:r>
            <a:r>
              <a:rPr lang="en-IN" dirty="0" err="1"/>
              <a:t>json_object</a:t>
            </a:r>
            <a:r>
              <a:rPr lang="en-IN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722202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C9D0-CD2B-478C-A76D-19E5FDDF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6109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handle JSON file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4B846-F5F4-479A-A209-910449F9A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5" y="1083076"/>
            <a:ext cx="10687975" cy="557517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JSON is used to store and exchange data.</a:t>
            </a:r>
          </a:p>
          <a:p>
            <a:r>
              <a:rPr lang="en-US" sz="2000" dirty="0"/>
              <a:t>#test.py</a:t>
            </a:r>
          </a:p>
          <a:p>
            <a:pPr marL="0" indent="0">
              <a:buNone/>
            </a:pPr>
            <a:r>
              <a:rPr lang="en-US" sz="2000" dirty="0"/>
              <a:t>  import json</a:t>
            </a:r>
          </a:p>
          <a:p>
            <a:pPr marL="0" indent="0">
              <a:buNone/>
            </a:pPr>
            <a:r>
              <a:rPr lang="en-US" sz="2000" dirty="0"/>
              <a:t>  a={‘</a:t>
            </a:r>
            <a:r>
              <a:rPr lang="en-US" sz="2000" dirty="0" err="1"/>
              <a:t>name’:’Max</a:t>
            </a:r>
            <a:r>
              <a:rPr lang="en-US" sz="2000" dirty="0"/>
              <a:t>’,</a:t>
            </a:r>
          </a:p>
          <a:p>
            <a:pPr marL="0" indent="0">
              <a:buNone/>
            </a:pPr>
            <a:r>
              <a:rPr lang="en-US" sz="2000" dirty="0"/>
              <a:t>         ‘age’:22,</a:t>
            </a:r>
          </a:p>
          <a:p>
            <a:pPr marL="0" indent="0">
              <a:buNone/>
            </a:pPr>
            <a:r>
              <a:rPr lang="en-US" sz="2000" dirty="0"/>
              <a:t>         ‘marks’:[90,50,60,80],</a:t>
            </a:r>
          </a:p>
          <a:p>
            <a:pPr marL="0" indent="0">
              <a:buNone/>
            </a:pPr>
            <a:r>
              <a:rPr lang="en-US" sz="2000" dirty="0"/>
              <a:t>         ‘</a:t>
            </a:r>
            <a:r>
              <a:rPr lang="en-US" sz="2000" dirty="0" err="1"/>
              <a:t>pass’:True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 print(</a:t>
            </a:r>
            <a:r>
              <a:rPr lang="en-US" sz="2000" dirty="0" err="1"/>
              <a:t>json.dumps</a:t>
            </a:r>
            <a:r>
              <a:rPr lang="en-US" sz="2000" dirty="0"/>
              <a:t>(a))</a:t>
            </a:r>
          </a:p>
          <a:p>
            <a:pPr marL="0" indent="0">
              <a:buNone/>
            </a:pPr>
            <a:r>
              <a:rPr lang="en-US" sz="2000" dirty="0"/>
              <a:t>#or</a:t>
            </a:r>
          </a:p>
          <a:p>
            <a:pPr marL="0"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json.dumps</a:t>
            </a:r>
            <a:r>
              <a:rPr lang="en-US" sz="2000" dirty="0"/>
              <a:t>(a, indent=4,separators=(‘. ‘,’ = ‘)))))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#to sort in alphabetical order</a:t>
            </a:r>
          </a:p>
          <a:p>
            <a:pPr marL="0" indent="0">
              <a:buNone/>
            </a:pPr>
            <a:r>
              <a:rPr lang="en-US" sz="2000" dirty="0"/>
              <a:t> print(</a:t>
            </a:r>
            <a:r>
              <a:rPr lang="en-US" sz="2000" dirty="0" err="1"/>
              <a:t>json.dumps</a:t>
            </a:r>
            <a:r>
              <a:rPr lang="en-US" sz="2000" dirty="0"/>
              <a:t>(</a:t>
            </a:r>
            <a:r>
              <a:rPr lang="en-US" sz="2000" dirty="0" err="1"/>
              <a:t>a,sort_keys</a:t>
            </a:r>
            <a:r>
              <a:rPr lang="en-US" sz="2000" dirty="0"/>
              <a:t>=True))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#You can convert </a:t>
            </a:r>
            <a:r>
              <a:rPr lang="en-US" sz="2000" dirty="0" err="1"/>
              <a:t>list,tuple,dictionary,int,float,string</a:t>
            </a:r>
            <a:r>
              <a:rPr lang="en-US" sz="2000" dirty="0"/>
              <a:t> into json format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6122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7834-C5F3-4225-BF1D-E06E08F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into a json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DC8F-1798-42D8-890E-6CAB2CC4D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6322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json </a:t>
            </a:r>
          </a:p>
          <a:p>
            <a:pPr marL="0" indent="0">
              <a:buNone/>
            </a:pPr>
            <a:r>
              <a:rPr lang="en-US" sz="2800" dirty="0"/>
              <a:t>a={‘</a:t>
            </a:r>
            <a:r>
              <a:rPr lang="en-US" sz="2800" dirty="0" err="1"/>
              <a:t>name’:’Max</a:t>
            </a:r>
            <a:r>
              <a:rPr lang="en-US" sz="2800" dirty="0"/>
              <a:t>’,</a:t>
            </a:r>
          </a:p>
          <a:p>
            <a:pPr marL="0" indent="0">
              <a:buNone/>
            </a:pPr>
            <a:r>
              <a:rPr lang="en-US" sz="2800" dirty="0"/>
              <a:t>         ‘age’:22,</a:t>
            </a:r>
          </a:p>
          <a:p>
            <a:pPr marL="0" indent="0">
              <a:buNone/>
            </a:pPr>
            <a:r>
              <a:rPr lang="en-US" sz="2800" dirty="0"/>
              <a:t>         ‘marks’:[90,50,60,80],</a:t>
            </a:r>
          </a:p>
          <a:p>
            <a:pPr marL="0" indent="0">
              <a:buNone/>
            </a:pPr>
            <a:r>
              <a:rPr lang="en-US" sz="2800" dirty="0"/>
              <a:t>         ‘</a:t>
            </a:r>
            <a:r>
              <a:rPr lang="en-US" sz="2800" dirty="0" err="1"/>
              <a:t>pass’:True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}</a:t>
            </a:r>
          </a:p>
          <a:p>
            <a:pPr marL="0" indent="0">
              <a:buNone/>
            </a:pPr>
            <a:r>
              <a:rPr lang="en-US" dirty="0"/>
              <a:t>with open(‘</a:t>
            </a:r>
            <a:r>
              <a:rPr lang="en-US" dirty="0" err="1"/>
              <a:t>demo.json’,’w</a:t>
            </a:r>
            <a:r>
              <a:rPr lang="en-US" dirty="0"/>
              <a:t>’) as </a:t>
            </a:r>
            <a:r>
              <a:rPr lang="en-US" dirty="0" err="1"/>
              <a:t>fh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fh.write</a:t>
            </a:r>
            <a:r>
              <a:rPr lang="en-US" dirty="0"/>
              <a:t>(</a:t>
            </a:r>
            <a:r>
              <a:rPr lang="en-US" sz="2800" dirty="0" err="1"/>
              <a:t>json.dumps</a:t>
            </a:r>
            <a:r>
              <a:rPr lang="en-US" sz="2800" dirty="0"/>
              <a:t>(</a:t>
            </a:r>
            <a:r>
              <a:rPr lang="en-US" sz="2800" dirty="0" err="1"/>
              <a:t>a,indent</a:t>
            </a:r>
            <a:r>
              <a:rPr lang="en-US" sz="2800" dirty="0"/>
              <a:t>=2))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824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7834-C5F3-4225-BF1D-E06E08F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from a json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DC8F-1798-42D8-890E-6CAB2CC4D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1544715"/>
            <a:ext cx="11623829" cy="5211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import json </a:t>
            </a:r>
          </a:p>
          <a:p>
            <a:pPr marL="0" indent="0">
              <a:buNone/>
            </a:pPr>
            <a:r>
              <a:rPr lang="en-US" sz="2400" dirty="0"/>
              <a:t>with open(‘</a:t>
            </a:r>
            <a:r>
              <a:rPr lang="en-US" sz="2400" dirty="0" err="1"/>
              <a:t>demo.json’,’r</a:t>
            </a:r>
            <a:r>
              <a:rPr lang="en-US" sz="2400" dirty="0"/>
              <a:t>’) as </a:t>
            </a:r>
            <a:r>
              <a:rPr lang="en-US" sz="2400" dirty="0" err="1"/>
              <a:t>fh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print(</a:t>
            </a:r>
            <a:r>
              <a:rPr lang="en-US" sz="2400" dirty="0" err="1"/>
              <a:t>fh.read</a:t>
            </a:r>
            <a:r>
              <a:rPr lang="en-US" sz="2400" dirty="0"/>
              <a:t>()) #reads string value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#or</a:t>
            </a:r>
          </a:p>
          <a:p>
            <a:pPr marL="0" indent="0">
              <a:buNone/>
            </a:pPr>
            <a:r>
              <a:rPr lang="en-US" sz="2400" dirty="0"/>
              <a:t> with open(‘</a:t>
            </a:r>
            <a:r>
              <a:rPr lang="en-US" sz="2400" dirty="0" err="1"/>
              <a:t>demo.json’,’r</a:t>
            </a:r>
            <a:r>
              <a:rPr lang="en-US" sz="2400" dirty="0"/>
              <a:t>’) as </a:t>
            </a:r>
            <a:r>
              <a:rPr lang="en-US" sz="2400" dirty="0" err="1"/>
              <a:t>fh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IN" sz="2400" dirty="0"/>
              <a:t>    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json_value</a:t>
            </a:r>
            <a:r>
              <a:rPr lang="en-IN" sz="2400" dirty="0"/>
              <a:t>=</a:t>
            </a:r>
            <a:r>
              <a:rPr lang="en-IN" sz="2400" dirty="0" err="1"/>
              <a:t>json.load</a:t>
            </a:r>
            <a:r>
              <a:rPr lang="en-IN" sz="2400" dirty="0"/>
              <a:t>(</a:t>
            </a:r>
            <a:r>
              <a:rPr lang="en-IN" sz="2400" dirty="0" err="1"/>
              <a:t>fh</a:t>
            </a:r>
            <a:r>
              <a:rPr lang="en-IN" sz="2400" dirty="0"/>
              <a:t>) #</a:t>
            </a:r>
            <a:r>
              <a:rPr lang="en-IN" sz="1800" dirty="0"/>
              <a:t>loads() is used to convert from string to json value and prints in </a:t>
            </a:r>
            <a:r>
              <a:rPr lang="en-IN" sz="1800" dirty="0" err="1"/>
              <a:t>dict</a:t>
            </a:r>
            <a:r>
              <a:rPr lang="en-IN" sz="1800" dirty="0"/>
              <a:t> form.</a:t>
            </a:r>
          </a:p>
          <a:p>
            <a:pPr marL="0" indent="0">
              <a:buNone/>
            </a:pPr>
            <a:r>
              <a:rPr lang="en-IN" sz="2400" dirty="0"/>
              <a:t>  print(</a:t>
            </a:r>
            <a:r>
              <a:rPr lang="en-IN" sz="2400" dirty="0" err="1"/>
              <a:t>json_value</a:t>
            </a:r>
            <a:r>
              <a:rPr lang="en-IN" sz="2400" dirty="0"/>
              <a:t>[‘name’])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dirty="0" err="1"/>
              <a:t>json_value</a:t>
            </a:r>
            <a:r>
              <a:rPr lang="en-I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351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1235-6636-4039-B186-3D67E4B9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88076" cy="1028669"/>
          </a:xfrm>
        </p:spPr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59B5-C7A6-4C65-A48E-20EDA56F7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# a file named "geek", will be opened with the reading mode. </a:t>
            </a:r>
          </a:p>
          <a:p>
            <a:pPr marL="0" indent="0">
              <a:buNone/>
            </a:pPr>
            <a:r>
              <a:rPr lang="en-US" dirty="0"/>
              <a:t>file = open('geek.txt', 'r') </a:t>
            </a:r>
          </a:p>
          <a:p>
            <a:pPr marL="0" indent="0">
              <a:buNone/>
            </a:pPr>
            <a:r>
              <a:rPr lang="en-US" dirty="0"/>
              <a:t># This will print every line one by one in the file </a:t>
            </a:r>
          </a:p>
          <a:p>
            <a:pPr marL="0" indent="0">
              <a:buNone/>
            </a:pPr>
            <a:r>
              <a:rPr lang="en-US" dirty="0"/>
              <a:t>for each in file: </a:t>
            </a:r>
          </a:p>
          <a:p>
            <a:pPr marL="0" indent="0">
              <a:buNone/>
            </a:pPr>
            <a:r>
              <a:rPr lang="en-US" dirty="0"/>
              <a:t>	print (each)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608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A9FD-4235-462B-9599-ABF203D3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58152"/>
          </a:xfrm>
        </p:spPr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25265E"/>
                </a:solidFill>
                <a:effectLst/>
                <a:latin typeface="euclid_circular_a"/>
              </a:rPr>
              <a:t>Example 1: Python JSON to </a:t>
            </a:r>
            <a:r>
              <a:rPr lang="en-US" i="0" dirty="0" err="1">
                <a:solidFill>
                  <a:srgbClr val="25265E"/>
                </a:solidFill>
                <a:effectLst/>
                <a:latin typeface="euclid_circular_a"/>
              </a:rPr>
              <a:t>dict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E34B9-FF56-4D62-8B71-51F4C36576D6}"/>
              </a:ext>
            </a:extLst>
          </p:cNvPr>
          <p:cNvSpPr txBox="1"/>
          <p:nvPr/>
        </p:nvSpPr>
        <p:spPr>
          <a:xfrm>
            <a:off x="1404891" y="1414132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json</a:t>
            </a:r>
          </a:p>
          <a:p>
            <a:endParaRPr lang="en-IN" dirty="0"/>
          </a:p>
          <a:p>
            <a:r>
              <a:rPr lang="en-IN" dirty="0"/>
              <a:t>person = '{"name": "Bob", "languages": ["English", "</a:t>
            </a:r>
            <a:r>
              <a:rPr lang="en-IN" dirty="0" err="1"/>
              <a:t>Fench</a:t>
            </a:r>
            <a:r>
              <a:rPr lang="en-IN" dirty="0"/>
              <a:t>"]}'</a:t>
            </a:r>
          </a:p>
          <a:p>
            <a:r>
              <a:rPr lang="en-IN" dirty="0" err="1">
                <a:highlight>
                  <a:srgbClr val="FFFF00"/>
                </a:highlight>
              </a:rPr>
              <a:t>person_dict</a:t>
            </a:r>
            <a:r>
              <a:rPr lang="en-IN" dirty="0">
                <a:highlight>
                  <a:srgbClr val="FFFF00"/>
                </a:highlight>
              </a:rPr>
              <a:t> = </a:t>
            </a:r>
            <a:r>
              <a:rPr lang="en-IN" dirty="0" err="1">
                <a:highlight>
                  <a:srgbClr val="FFFF00"/>
                </a:highlight>
              </a:rPr>
              <a:t>json.loads</a:t>
            </a:r>
            <a:r>
              <a:rPr lang="en-IN" dirty="0">
                <a:highlight>
                  <a:srgbClr val="FFFF00"/>
                </a:highlight>
              </a:rPr>
              <a:t>(person)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# Output: {'name': 'Bob', 'languages': ['English', '</a:t>
            </a:r>
            <a:r>
              <a:rPr lang="en-IN" dirty="0" err="1">
                <a:solidFill>
                  <a:srgbClr val="FF0000"/>
                </a:solidFill>
              </a:rPr>
              <a:t>Fench</a:t>
            </a:r>
            <a:r>
              <a:rPr lang="en-IN" dirty="0">
                <a:solidFill>
                  <a:srgbClr val="FF0000"/>
                </a:solidFill>
              </a:rPr>
              <a:t>']}</a:t>
            </a:r>
          </a:p>
          <a:p>
            <a:r>
              <a:rPr lang="en-IN" dirty="0"/>
              <a:t>print( </a:t>
            </a:r>
            <a:r>
              <a:rPr lang="en-IN" dirty="0" err="1"/>
              <a:t>person_dict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# Output: ['English', 'French']</a:t>
            </a:r>
          </a:p>
          <a:p>
            <a:r>
              <a:rPr lang="en-IN" dirty="0"/>
              <a:t>print(</a:t>
            </a:r>
            <a:r>
              <a:rPr lang="en-IN" dirty="0" err="1"/>
              <a:t>person_dict</a:t>
            </a:r>
            <a:r>
              <a:rPr lang="en-IN" dirty="0"/>
              <a:t>['languages'])</a:t>
            </a:r>
          </a:p>
        </p:txBody>
      </p:sp>
    </p:spTree>
    <p:extLst>
      <p:ext uri="{BB962C8B-B14F-4D97-AF65-F5344CB8AC3E}">
        <p14:creationId xmlns:p14="http://schemas.microsoft.com/office/powerpoint/2010/main" val="2120853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CE32-D367-40F2-A8A4-DDD01B13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61837"/>
          </a:xfrm>
        </p:spPr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25265E"/>
                </a:solidFill>
                <a:effectLst/>
                <a:latin typeface="euclid_circular_a"/>
              </a:rPr>
              <a:t>Example 2: Python read JSON file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E224B-043A-4422-9DD4-081F81A148EF}"/>
              </a:ext>
            </a:extLst>
          </p:cNvPr>
          <p:cNvSpPr txBox="1"/>
          <p:nvPr/>
        </p:nvSpPr>
        <p:spPr>
          <a:xfrm>
            <a:off x="934375" y="1112213"/>
            <a:ext cx="60945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use </a:t>
            </a:r>
            <a:r>
              <a:rPr lang="en-IN" dirty="0" err="1"/>
              <a:t>json.load</a:t>
            </a:r>
            <a:r>
              <a:rPr lang="en-IN" dirty="0"/>
              <a:t>() method to read a file containing JSON object.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Suppose, you have a file named </a:t>
            </a:r>
            <a:r>
              <a:rPr lang="en-IN" dirty="0" err="1"/>
              <a:t>person.json</a:t>
            </a:r>
            <a:r>
              <a:rPr lang="en-IN" dirty="0"/>
              <a:t> which contains a JSON object.</a:t>
            </a:r>
          </a:p>
          <a:p>
            <a:endParaRPr lang="en-IN" dirty="0"/>
          </a:p>
          <a:p>
            <a:r>
              <a:rPr lang="en-IN" dirty="0"/>
              <a:t>{"name": "Bob", </a:t>
            </a:r>
          </a:p>
          <a:p>
            <a:r>
              <a:rPr lang="en-IN" dirty="0"/>
              <a:t>"languages": ["English", "</a:t>
            </a:r>
            <a:r>
              <a:rPr lang="en-IN" dirty="0" err="1"/>
              <a:t>Fench</a:t>
            </a:r>
            <a:r>
              <a:rPr lang="en-IN" dirty="0"/>
              <a:t>"]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Here's how you can parse this file:</a:t>
            </a:r>
          </a:p>
          <a:p>
            <a:r>
              <a:rPr lang="en-IN" dirty="0"/>
              <a:t>import json</a:t>
            </a:r>
          </a:p>
          <a:p>
            <a:r>
              <a:rPr lang="en-IN" dirty="0"/>
              <a:t>with open('</a:t>
            </a:r>
            <a:r>
              <a:rPr lang="en-IN" dirty="0" err="1"/>
              <a:t>path_to_file</a:t>
            </a:r>
            <a:r>
              <a:rPr lang="en-IN" dirty="0"/>
              <a:t>/</a:t>
            </a:r>
            <a:r>
              <a:rPr lang="en-IN" dirty="0" err="1"/>
              <a:t>person.json</a:t>
            </a:r>
            <a:r>
              <a:rPr lang="en-IN" dirty="0"/>
              <a:t>') as f:</a:t>
            </a:r>
          </a:p>
          <a:p>
            <a:r>
              <a:rPr lang="en-IN" dirty="0"/>
              <a:t>  </a:t>
            </a:r>
            <a:r>
              <a:rPr lang="en-IN" dirty="0">
                <a:highlight>
                  <a:srgbClr val="FFFF00"/>
                </a:highlight>
              </a:rPr>
              <a:t>data = </a:t>
            </a:r>
            <a:r>
              <a:rPr lang="en-IN" dirty="0" err="1">
                <a:highlight>
                  <a:srgbClr val="FFFF00"/>
                </a:highlight>
              </a:rPr>
              <a:t>json.load</a:t>
            </a:r>
            <a:r>
              <a:rPr lang="en-IN" dirty="0">
                <a:highlight>
                  <a:srgbClr val="FFFF00"/>
                </a:highlight>
              </a:rPr>
              <a:t>(f)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# Output: {'name': 'Bob', 'languages': ['English', '</a:t>
            </a:r>
            <a:r>
              <a:rPr lang="en-IN" dirty="0" err="1">
                <a:solidFill>
                  <a:srgbClr val="FF0000"/>
                </a:solidFill>
              </a:rPr>
              <a:t>Fench</a:t>
            </a:r>
            <a:r>
              <a:rPr lang="en-IN" dirty="0">
                <a:solidFill>
                  <a:srgbClr val="FF0000"/>
                </a:solidFill>
              </a:rPr>
              <a:t>']}</a:t>
            </a:r>
          </a:p>
          <a:p>
            <a:r>
              <a:rPr lang="en-IN" dirty="0"/>
              <a:t>print(data)</a:t>
            </a:r>
          </a:p>
        </p:txBody>
      </p:sp>
    </p:spTree>
    <p:extLst>
      <p:ext uri="{BB962C8B-B14F-4D97-AF65-F5344CB8AC3E}">
        <p14:creationId xmlns:p14="http://schemas.microsoft.com/office/powerpoint/2010/main" val="2371471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0B94-A361-44C5-BA8E-EBEDF4F3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6645"/>
            <a:ext cx="10515600" cy="230819"/>
          </a:xfrm>
        </p:spPr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25265E"/>
                </a:solidFill>
                <a:effectLst/>
                <a:latin typeface="euclid_circular_a"/>
              </a:rPr>
              <a:t>Example 3: Convert </a:t>
            </a:r>
            <a:r>
              <a:rPr lang="en-US" i="0" dirty="0" err="1">
                <a:solidFill>
                  <a:srgbClr val="25265E"/>
                </a:solidFill>
                <a:effectLst/>
                <a:latin typeface="euclid_circular_a"/>
              </a:rPr>
              <a:t>dict</a:t>
            </a:r>
            <a:r>
              <a:rPr lang="en-US" i="0" dirty="0">
                <a:solidFill>
                  <a:srgbClr val="25265E"/>
                </a:solidFill>
                <a:effectLst/>
                <a:latin typeface="euclid_circular_a"/>
              </a:rPr>
              <a:t> to JSON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8679C-EDDE-4537-9C3A-675681AB2786}"/>
              </a:ext>
            </a:extLst>
          </p:cNvPr>
          <p:cNvSpPr txBox="1"/>
          <p:nvPr/>
        </p:nvSpPr>
        <p:spPr>
          <a:xfrm>
            <a:off x="925496" y="1529542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json</a:t>
            </a:r>
          </a:p>
          <a:p>
            <a:endParaRPr lang="en-IN" dirty="0"/>
          </a:p>
          <a:p>
            <a:r>
              <a:rPr lang="en-IN" dirty="0" err="1"/>
              <a:t>person_dict</a:t>
            </a:r>
            <a:r>
              <a:rPr lang="en-IN" dirty="0"/>
              <a:t> = {'name': 'Bob',</a:t>
            </a:r>
          </a:p>
          <a:p>
            <a:r>
              <a:rPr lang="en-IN" dirty="0"/>
              <a:t>'age': 12,</a:t>
            </a:r>
          </a:p>
          <a:p>
            <a:r>
              <a:rPr lang="en-IN" dirty="0"/>
              <a:t>'children': None</a:t>
            </a:r>
          </a:p>
          <a:p>
            <a:r>
              <a:rPr lang="en-IN" dirty="0"/>
              <a:t>}</a:t>
            </a:r>
          </a:p>
          <a:p>
            <a:r>
              <a:rPr lang="en-IN" dirty="0" err="1">
                <a:highlight>
                  <a:srgbClr val="FFFF00"/>
                </a:highlight>
              </a:rPr>
              <a:t>person_json</a:t>
            </a:r>
            <a:r>
              <a:rPr lang="en-IN" dirty="0">
                <a:highlight>
                  <a:srgbClr val="FFFF00"/>
                </a:highlight>
              </a:rPr>
              <a:t> = </a:t>
            </a:r>
            <a:r>
              <a:rPr lang="en-IN" dirty="0" err="1">
                <a:highlight>
                  <a:srgbClr val="FFFF00"/>
                </a:highlight>
              </a:rPr>
              <a:t>json.dumps</a:t>
            </a:r>
            <a:r>
              <a:rPr lang="en-IN" dirty="0">
                <a:highlight>
                  <a:srgbClr val="FFFF00"/>
                </a:highlight>
              </a:rPr>
              <a:t>(</a:t>
            </a:r>
            <a:r>
              <a:rPr lang="en-IN" dirty="0" err="1">
                <a:highlight>
                  <a:srgbClr val="FFFF00"/>
                </a:highlight>
              </a:rPr>
              <a:t>person_dict</a:t>
            </a:r>
            <a:r>
              <a:rPr lang="en-IN" dirty="0">
                <a:highlight>
                  <a:srgbClr val="FFFF00"/>
                </a:highlight>
              </a:rPr>
              <a:t>)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# Output: {"name": "Bob", "age": 12, "children": null}</a:t>
            </a:r>
          </a:p>
          <a:p>
            <a:r>
              <a:rPr lang="en-IN" dirty="0"/>
              <a:t>print(</a:t>
            </a:r>
            <a:r>
              <a:rPr lang="en-IN" dirty="0" err="1"/>
              <a:t>person_json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6440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2D58-EE5D-4241-AB32-8CACD5A2D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278"/>
            <a:ext cx="10515600" cy="319596"/>
          </a:xfrm>
        </p:spPr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25265E"/>
                </a:solidFill>
                <a:effectLst/>
                <a:latin typeface="euclid_circular_a"/>
              </a:rPr>
              <a:t>Example 4: Writing JSON to a file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C7141-8BEA-4C31-B888-1310C50552EE}"/>
              </a:ext>
            </a:extLst>
          </p:cNvPr>
          <p:cNvSpPr txBox="1"/>
          <p:nvPr/>
        </p:nvSpPr>
        <p:spPr>
          <a:xfrm>
            <a:off x="1014274" y="1547297"/>
            <a:ext cx="45253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json</a:t>
            </a:r>
          </a:p>
          <a:p>
            <a:endParaRPr lang="en-IN" dirty="0"/>
          </a:p>
          <a:p>
            <a:r>
              <a:rPr lang="en-IN" dirty="0" err="1"/>
              <a:t>person_dict</a:t>
            </a:r>
            <a:r>
              <a:rPr lang="en-IN" dirty="0"/>
              <a:t> = {"name": "Bob",</a:t>
            </a:r>
          </a:p>
          <a:p>
            <a:r>
              <a:rPr lang="en-IN" dirty="0"/>
              <a:t>"languages": ["English", "</a:t>
            </a:r>
            <a:r>
              <a:rPr lang="en-IN" dirty="0" err="1"/>
              <a:t>Fench</a:t>
            </a:r>
            <a:r>
              <a:rPr lang="en-IN" dirty="0"/>
              <a:t>"],</a:t>
            </a:r>
          </a:p>
          <a:p>
            <a:r>
              <a:rPr lang="en-IN" dirty="0"/>
              <a:t>"married": True,</a:t>
            </a:r>
          </a:p>
          <a:p>
            <a:r>
              <a:rPr lang="en-IN" dirty="0"/>
              <a:t>"age": 32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with open('person.txt', 'w') as </a:t>
            </a:r>
            <a:r>
              <a:rPr lang="en-IN" dirty="0" err="1"/>
              <a:t>json_file</a:t>
            </a:r>
            <a:r>
              <a:rPr lang="en-IN" dirty="0"/>
              <a:t>:</a:t>
            </a:r>
          </a:p>
          <a:p>
            <a:r>
              <a:rPr lang="en-IN" dirty="0"/>
              <a:t>  </a:t>
            </a:r>
            <a:r>
              <a:rPr lang="en-IN" dirty="0" err="1">
                <a:highlight>
                  <a:srgbClr val="FFFF00"/>
                </a:highlight>
              </a:rPr>
              <a:t>json.dump</a:t>
            </a:r>
            <a:r>
              <a:rPr lang="en-IN" dirty="0">
                <a:highlight>
                  <a:srgbClr val="FFFF00"/>
                </a:highlight>
              </a:rPr>
              <a:t>(</a:t>
            </a:r>
            <a:r>
              <a:rPr lang="en-IN" dirty="0" err="1">
                <a:highlight>
                  <a:srgbClr val="FFFF00"/>
                </a:highlight>
              </a:rPr>
              <a:t>person_dict</a:t>
            </a:r>
            <a:r>
              <a:rPr lang="en-IN" dirty="0">
                <a:highlight>
                  <a:srgbClr val="FFFF00"/>
                </a:highlight>
              </a:rPr>
              <a:t>, </a:t>
            </a:r>
            <a:r>
              <a:rPr lang="en-IN" dirty="0" err="1">
                <a:highlight>
                  <a:srgbClr val="FFFF00"/>
                </a:highlight>
              </a:rPr>
              <a:t>json_file</a:t>
            </a:r>
            <a:r>
              <a:rPr lang="en-IN" dirty="0"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2401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2D81-03AC-4A09-B7AE-1F7A05BCD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33590" cy="682439"/>
          </a:xfrm>
        </p:spPr>
        <p:txBody>
          <a:bodyPr>
            <a:normAutofit fontScale="90000"/>
          </a:bodyPr>
          <a:lstStyle/>
          <a:p>
            <a:r>
              <a:rPr lang="en-US" dirty="0"/>
              <a:t>Command Line Arguments in Python with </a:t>
            </a:r>
            <a:r>
              <a:rPr lang="en-US" dirty="0" err="1"/>
              <a:t>argparse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826DA-7FA4-458C-8D69-C1A5FCF0F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08"/>
            <a:ext cx="10515600" cy="4351338"/>
          </a:xfrm>
        </p:spPr>
        <p:txBody>
          <a:bodyPr/>
          <a:lstStyle/>
          <a:p>
            <a:r>
              <a:rPr lang="en-US" dirty="0"/>
              <a:t>There  are two kinds of arguments that </a:t>
            </a:r>
            <a:r>
              <a:rPr lang="en-US" dirty="0" err="1"/>
              <a:t>argparse</a:t>
            </a:r>
            <a:r>
              <a:rPr lang="en-US" dirty="0"/>
              <a:t> support: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Positional argument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Optional argument – it doesn’t follow the order of </a:t>
            </a:r>
            <a:r>
              <a:rPr lang="en-US" dirty="0" err="1"/>
              <a:t>args</a:t>
            </a:r>
            <a:r>
              <a:rPr lang="en-US" dirty="0"/>
              <a:t> passed.</a:t>
            </a:r>
          </a:p>
          <a:p>
            <a:r>
              <a:rPr lang="en-US" dirty="0"/>
              <a:t>Here we are writing a program that takes 3 inputs: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First number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Second number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Operation(“add”, “</a:t>
            </a:r>
            <a:r>
              <a:rPr lang="en-US" dirty="0" err="1"/>
              <a:t>subtract”,”multiply</a:t>
            </a:r>
            <a:r>
              <a:rPr lang="en-US" dirty="0"/>
              <a:t>”)</a:t>
            </a:r>
          </a:p>
          <a:p>
            <a:r>
              <a:rPr lang="en-US" dirty="0"/>
              <a:t>It should return result of operation based on inputs.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656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349E-3731-4F4D-95D2-891C38EC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86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Positional arguments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ACBC6-C71A-4B93-9B9D-A64EDA1ADF2D}"/>
              </a:ext>
            </a:extLst>
          </p:cNvPr>
          <p:cNvSpPr txBox="1"/>
          <p:nvPr/>
        </p:nvSpPr>
        <p:spPr>
          <a:xfrm>
            <a:off x="838200" y="989678"/>
            <a:ext cx="52578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import </a:t>
            </a:r>
            <a:r>
              <a:rPr lang="en-IN" sz="1600" dirty="0" err="1"/>
              <a:t>argparse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if __name__ =="__main__":</a:t>
            </a:r>
          </a:p>
          <a:p>
            <a:r>
              <a:rPr lang="en-IN" sz="1600" dirty="0"/>
              <a:t>    parser = </a:t>
            </a:r>
            <a:r>
              <a:rPr lang="en-IN" sz="1600" dirty="0" err="1"/>
              <a:t>argparse.ArgumentParser</a:t>
            </a:r>
            <a:r>
              <a:rPr lang="en-IN" sz="1600" dirty="0"/>
              <a:t>()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parser.add_argument</a:t>
            </a:r>
            <a:r>
              <a:rPr lang="en-IN" sz="1600" dirty="0"/>
              <a:t>("number1",help="first number")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parser.add_argument</a:t>
            </a:r>
            <a:r>
              <a:rPr lang="en-IN" sz="1600" dirty="0"/>
              <a:t>("number2", help="second number")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parser.add_argument</a:t>
            </a:r>
            <a:r>
              <a:rPr lang="en-IN" sz="1600" dirty="0"/>
              <a:t>("operation", help="operation")</a:t>
            </a:r>
          </a:p>
          <a:p>
            <a:endParaRPr lang="en-IN" sz="1600" dirty="0"/>
          </a:p>
          <a:p>
            <a:r>
              <a:rPr lang="en-IN" sz="1600" dirty="0"/>
              <a:t>    </a:t>
            </a:r>
            <a:r>
              <a:rPr lang="en-IN" sz="1600" dirty="0" err="1"/>
              <a:t>args</a:t>
            </a:r>
            <a:r>
              <a:rPr lang="en-IN" sz="1600" dirty="0"/>
              <a:t> = </a:t>
            </a:r>
            <a:r>
              <a:rPr lang="en-IN" sz="1600" dirty="0" err="1"/>
              <a:t>parser.parse_args</a:t>
            </a:r>
            <a:r>
              <a:rPr lang="en-IN" sz="1600" dirty="0"/>
              <a:t>()</a:t>
            </a:r>
          </a:p>
          <a:p>
            <a:endParaRPr lang="en-IN" sz="1600" dirty="0"/>
          </a:p>
          <a:p>
            <a:r>
              <a:rPr lang="en-IN" sz="1600" dirty="0"/>
              <a:t>    print(args.number1)</a:t>
            </a:r>
          </a:p>
          <a:p>
            <a:r>
              <a:rPr lang="en-IN" sz="1600" dirty="0"/>
              <a:t>    print(args.number2)</a:t>
            </a:r>
          </a:p>
          <a:p>
            <a:r>
              <a:rPr lang="en-IN" sz="1600" dirty="0"/>
              <a:t>    print(</a:t>
            </a:r>
            <a:r>
              <a:rPr lang="en-IN" sz="1600" dirty="0" err="1"/>
              <a:t>args.operation</a:t>
            </a:r>
            <a:r>
              <a:rPr lang="en-IN" sz="1600" dirty="0"/>
              <a:t>)</a:t>
            </a:r>
          </a:p>
          <a:p>
            <a:r>
              <a:rPr lang="en-IN" sz="1600" dirty="0"/>
              <a:t>    n1=int(args.number1)</a:t>
            </a:r>
          </a:p>
          <a:p>
            <a:r>
              <a:rPr lang="en-IN" sz="1600" dirty="0"/>
              <a:t>    n2=int(args.number2)</a:t>
            </a:r>
          </a:p>
          <a:p>
            <a:r>
              <a:rPr lang="en-IN" sz="1600" dirty="0"/>
              <a:t>    result=None</a:t>
            </a:r>
          </a:p>
          <a:p>
            <a:r>
              <a:rPr lang="en-IN" sz="1600" dirty="0"/>
              <a:t>    if </a:t>
            </a:r>
            <a:r>
              <a:rPr lang="en-IN" sz="1600" dirty="0" err="1"/>
              <a:t>args.operation</a:t>
            </a:r>
            <a:r>
              <a:rPr lang="en-IN" sz="1600" dirty="0"/>
              <a:t> =="add":</a:t>
            </a:r>
          </a:p>
          <a:p>
            <a:r>
              <a:rPr lang="en-IN" sz="1600" dirty="0"/>
              <a:t>        result=n1+n2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elif</a:t>
            </a:r>
            <a:r>
              <a:rPr lang="en-IN" sz="1600" dirty="0"/>
              <a:t> </a:t>
            </a:r>
            <a:r>
              <a:rPr lang="en-IN" sz="1600" dirty="0" err="1"/>
              <a:t>args.operation</a:t>
            </a:r>
            <a:r>
              <a:rPr lang="en-IN" sz="1600" dirty="0"/>
              <a:t> =="subtract":</a:t>
            </a:r>
          </a:p>
          <a:p>
            <a:r>
              <a:rPr lang="en-IN" sz="1600" dirty="0"/>
              <a:t>        result=n1-n2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elif</a:t>
            </a:r>
            <a:r>
              <a:rPr lang="en-IN" sz="1600" dirty="0"/>
              <a:t> </a:t>
            </a:r>
            <a:r>
              <a:rPr lang="en-IN" sz="1600" dirty="0" err="1"/>
              <a:t>args.operation</a:t>
            </a:r>
            <a:r>
              <a:rPr lang="en-IN" sz="1600" dirty="0"/>
              <a:t> == "multiply":</a:t>
            </a:r>
          </a:p>
          <a:p>
            <a:r>
              <a:rPr lang="en-IN" sz="1600" dirty="0"/>
              <a:t>        result=n1*n2</a:t>
            </a:r>
          </a:p>
          <a:p>
            <a:r>
              <a:rPr lang="en-IN" sz="1600" dirty="0"/>
              <a:t>    print("Result :",result)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24D21-682A-4279-8F9F-41EF7A828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198" y="1345536"/>
            <a:ext cx="4121442" cy="2445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84A2A3-3871-4D6D-929E-006DBD30B8D6}"/>
              </a:ext>
            </a:extLst>
          </p:cNvPr>
          <p:cNvSpPr txBox="1"/>
          <p:nvPr/>
        </p:nvSpPr>
        <p:spPr>
          <a:xfrm>
            <a:off x="6560598" y="976204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OUTPUT: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489D4B-9C4B-4B1F-B175-AFB67E072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4" y="3790765"/>
            <a:ext cx="5837426" cy="18289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827B0E-C969-48BF-BB67-BD904E3FB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4" y="5639361"/>
            <a:ext cx="5326842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30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47CF-AF36-47C3-8817-BE0E45DB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196449"/>
            <a:ext cx="10515600" cy="43386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Optional arguments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A30A0-BB4A-4312-99A6-110E91A36FCB}"/>
              </a:ext>
            </a:extLst>
          </p:cNvPr>
          <p:cNvSpPr txBox="1"/>
          <p:nvPr/>
        </p:nvSpPr>
        <p:spPr>
          <a:xfrm>
            <a:off x="838200" y="733978"/>
            <a:ext cx="590882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import </a:t>
            </a:r>
            <a:r>
              <a:rPr lang="en-IN" sz="1600" dirty="0" err="1"/>
              <a:t>argparse</a:t>
            </a:r>
            <a:endParaRPr lang="en-IN" sz="1600" dirty="0"/>
          </a:p>
          <a:p>
            <a:r>
              <a:rPr lang="en-IN" sz="1600" dirty="0">
                <a:solidFill>
                  <a:srgbClr val="FF0000"/>
                </a:solidFill>
              </a:rPr>
              <a:t>#Optional Argument Example</a:t>
            </a:r>
          </a:p>
          <a:p>
            <a:r>
              <a:rPr lang="en-IN" sz="1600" dirty="0"/>
              <a:t>if __name__ =="__main__":</a:t>
            </a:r>
          </a:p>
          <a:p>
            <a:r>
              <a:rPr lang="en-IN" sz="1600" dirty="0"/>
              <a:t>    parser = </a:t>
            </a:r>
            <a:r>
              <a:rPr lang="en-IN" sz="1600" dirty="0" err="1"/>
              <a:t>argparse.ArgumentParser</a:t>
            </a:r>
            <a:r>
              <a:rPr lang="en-IN" sz="1600" dirty="0"/>
              <a:t>()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parser.add_argument</a:t>
            </a:r>
            <a:r>
              <a:rPr lang="en-IN" sz="1600" dirty="0"/>
              <a:t>("--number1",help="first number") </a:t>
            </a:r>
            <a:r>
              <a:rPr lang="en-IN" sz="1600" dirty="0">
                <a:solidFill>
                  <a:srgbClr val="FF0000"/>
                </a:solidFill>
              </a:rPr>
              <a:t># here to make </a:t>
            </a:r>
            <a:r>
              <a:rPr lang="en-IN" sz="1600" dirty="0" err="1">
                <a:solidFill>
                  <a:srgbClr val="FF0000"/>
                </a:solidFill>
              </a:rPr>
              <a:t>arg</a:t>
            </a:r>
            <a:r>
              <a:rPr lang="en-IN" sz="1600" dirty="0">
                <a:solidFill>
                  <a:srgbClr val="FF0000"/>
                </a:solidFill>
              </a:rPr>
              <a:t> optional add -- </a:t>
            </a:r>
            <a:r>
              <a:rPr lang="en-IN" sz="1600" dirty="0" err="1">
                <a:solidFill>
                  <a:srgbClr val="FF0000"/>
                </a:solidFill>
              </a:rPr>
              <a:t>infront</a:t>
            </a:r>
            <a:r>
              <a:rPr lang="en-IN" sz="1600" dirty="0">
                <a:solidFill>
                  <a:srgbClr val="FF0000"/>
                </a:solidFill>
              </a:rPr>
              <a:t> of argument name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parser.add_argument</a:t>
            </a:r>
            <a:r>
              <a:rPr lang="en-IN" sz="1600" dirty="0"/>
              <a:t>("--number2", help="second number")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parser.add_argument</a:t>
            </a:r>
            <a:r>
              <a:rPr lang="en-IN" sz="1600" dirty="0"/>
              <a:t>("--operation", help="operation")</a:t>
            </a:r>
          </a:p>
          <a:p>
            <a:endParaRPr lang="en-IN" sz="1600" dirty="0"/>
          </a:p>
          <a:p>
            <a:r>
              <a:rPr lang="en-IN" sz="1600" dirty="0"/>
              <a:t>    </a:t>
            </a:r>
            <a:r>
              <a:rPr lang="en-IN" sz="1600" dirty="0" err="1"/>
              <a:t>args</a:t>
            </a:r>
            <a:r>
              <a:rPr lang="en-IN" sz="1600" dirty="0"/>
              <a:t> = </a:t>
            </a:r>
            <a:r>
              <a:rPr lang="en-IN" sz="1600" dirty="0" err="1"/>
              <a:t>parser.parse_args</a:t>
            </a:r>
            <a:r>
              <a:rPr lang="en-IN" sz="1600" dirty="0"/>
              <a:t>()</a:t>
            </a:r>
          </a:p>
          <a:p>
            <a:r>
              <a:rPr lang="en-IN" sz="1600" dirty="0"/>
              <a:t>    print(args.number1)</a:t>
            </a:r>
          </a:p>
          <a:p>
            <a:r>
              <a:rPr lang="en-IN" sz="1600" dirty="0"/>
              <a:t>    print(args.number2)</a:t>
            </a:r>
          </a:p>
          <a:p>
            <a:r>
              <a:rPr lang="en-IN" sz="1600" dirty="0"/>
              <a:t>    print(</a:t>
            </a:r>
            <a:r>
              <a:rPr lang="en-IN" sz="1600" dirty="0" err="1"/>
              <a:t>args.operation</a:t>
            </a:r>
            <a:r>
              <a:rPr lang="en-IN" sz="1600" dirty="0"/>
              <a:t>)</a:t>
            </a:r>
          </a:p>
          <a:p>
            <a:r>
              <a:rPr lang="en-IN" sz="1600" dirty="0"/>
              <a:t>    n1=int(args.number1)</a:t>
            </a:r>
          </a:p>
          <a:p>
            <a:r>
              <a:rPr lang="en-IN" sz="1600" dirty="0"/>
              <a:t>    n2=int(args.number2)</a:t>
            </a:r>
          </a:p>
          <a:p>
            <a:r>
              <a:rPr lang="en-IN" sz="1600" dirty="0"/>
              <a:t>    result=None</a:t>
            </a:r>
          </a:p>
          <a:p>
            <a:r>
              <a:rPr lang="en-IN" sz="1600" dirty="0"/>
              <a:t>    if </a:t>
            </a:r>
            <a:r>
              <a:rPr lang="en-IN" sz="1600" dirty="0" err="1"/>
              <a:t>args.operation</a:t>
            </a:r>
            <a:r>
              <a:rPr lang="en-IN" sz="1600" dirty="0"/>
              <a:t> =="add":</a:t>
            </a:r>
          </a:p>
          <a:p>
            <a:r>
              <a:rPr lang="en-IN" sz="1600" dirty="0"/>
              <a:t>        result=n1+n2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elif</a:t>
            </a:r>
            <a:r>
              <a:rPr lang="en-IN" sz="1600" dirty="0"/>
              <a:t> </a:t>
            </a:r>
            <a:r>
              <a:rPr lang="en-IN" sz="1600" dirty="0" err="1"/>
              <a:t>args.operation</a:t>
            </a:r>
            <a:r>
              <a:rPr lang="en-IN" sz="1600" dirty="0"/>
              <a:t> =="subtract":</a:t>
            </a:r>
          </a:p>
          <a:p>
            <a:r>
              <a:rPr lang="en-IN" sz="1600" dirty="0"/>
              <a:t>        result=n1-n2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elif</a:t>
            </a:r>
            <a:r>
              <a:rPr lang="en-IN" sz="1600" dirty="0"/>
              <a:t> </a:t>
            </a:r>
            <a:r>
              <a:rPr lang="en-IN" sz="1600" dirty="0" err="1"/>
              <a:t>args.operation</a:t>
            </a:r>
            <a:r>
              <a:rPr lang="en-IN" sz="1600" dirty="0"/>
              <a:t> == "multiply":</a:t>
            </a:r>
          </a:p>
          <a:p>
            <a:r>
              <a:rPr lang="en-IN" sz="1600" dirty="0"/>
              <a:t>        result=n1*n2</a:t>
            </a:r>
          </a:p>
          <a:p>
            <a:r>
              <a:rPr lang="en-IN" sz="1600" dirty="0"/>
              <a:t>    else:</a:t>
            </a:r>
          </a:p>
          <a:p>
            <a:r>
              <a:rPr lang="en-IN" sz="1600" dirty="0"/>
              <a:t>        print("Unsupported operation")</a:t>
            </a:r>
          </a:p>
          <a:p>
            <a:r>
              <a:rPr lang="en-IN" sz="1600" dirty="0"/>
              <a:t>    print("Result :",result)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03E439-D513-43D9-9E12-17465DBAB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49" y="3188224"/>
            <a:ext cx="6655651" cy="28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21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BF08-5A50-4A57-BA60-E8E9D08A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50"/>
            <a:ext cx="10515600" cy="38059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DD8BE-49C4-46C1-A0B1-C8751752C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62" y="1953499"/>
            <a:ext cx="5415379" cy="731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3B815-0EDF-42ED-92DE-0BD17BDE943A}"/>
              </a:ext>
            </a:extLst>
          </p:cNvPr>
          <p:cNvSpPr txBox="1"/>
          <p:nvPr/>
        </p:nvSpPr>
        <p:spPr>
          <a:xfrm>
            <a:off x="747943" y="733246"/>
            <a:ext cx="609452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import </a:t>
            </a:r>
            <a:r>
              <a:rPr lang="en-IN" sz="1400" dirty="0" err="1"/>
              <a:t>argparse</a:t>
            </a:r>
            <a:endParaRPr lang="en-IN" sz="1400" dirty="0"/>
          </a:p>
          <a:p>
            <a:r>
              <a:rPr lang="en-IN" sz="1400" dirty="0"/>
              <a:t>#Optional Argument Example</a:t>
            </a:r>
          </a:p>
          <a:p>
            <a:r>
              <a:rPr lang="en-IN" sz="1400" dirty="0"/>
              <a:t>if __name__ =="__main__":</a:t>
            </a:r>
          </a:p>
          <a:p>
            <a:r>
              <a:rPr lang="en-IN" sz="1400" dirty="0"/>
              <a:t>    parser = </a:t>
            </a:r>
            <a:r>
              <a:rPr lang="en-IN" sz="1400" dirty="0" err="1"/>
              <a:t>argparse.ArgumentParser</a:t>
            </a:r>
            <a:r>
              <a:rPr lang="en-IN" sz="1400" dirty="0"/>
              <a:t>()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parser.add_argument</a:t>
            </a:r>
            <a:r>
              <a:rPr lang="en-IN" sz="1400" dirty="0"/>
              <a:t>("--number1",help="first number") # here to make </a:t>
            </a:r>
            <a:r>
              <a:rPr lang="en-IN" sz="1400" dirty="0" err="1"/>
              <a:t>arg</a:t>
            </a:r>
            <a:r>
              <a:rPr lang="en-IN" sz="1400" dirty="0"/>
              <a:t> optional add -- </a:t>
            </a:r>
            <a:r>
              <a:rPr lang="en-IN" sz="1400" dirty="0" err="1"/>
              <a:t>infront</a:t>
            </a:r>
            <a:r>
              <a:rPr lang="en-IN" sz="1400" dirty="0"/>
              <a:t> of argument name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parser.add_argument</a:t>
            </a:r>
            <a:r>
              <a:rPr lang="en-IN" sz="1400" dirty="0"/>
              <a:t>("--number2", help="second number")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parser.add_argument</a:t>
            </a:r>
            <a:r>
              <a:rPr lang="en-IN" sz="1400" dirty="0"/>
              <a:t>("--operation", help="</a:t>
            </a:r>
            <a:r>
              <a:rPr lang="en-IN" sz="1400" dirty="0" err="1"/>
              <a:t>operation",</a:t>
            </a:r>
            <a:r>
              <a:rPr lang="en-IN" sz="1400" dirty="0" err="1">
                <a:highlight>
                  <a:srgbClr val="FFFF00"/>
                </a:highlight>
              </a:rPr>
              <a:t>choices</a:t>
            </a:r>
            <a:r>
              <a:rPr lang="en-IN" sz="1400" dirty="0">
                <a:highlight>
                  <a:srgbClr val="FFFF00"/>
                </a:highlight>
              </a:rPr>
              <a:t>=["</a:t>
            </a:r>
            <a:r>
              <a:rPr lang="en-IN" sz="1400" dirty="0" err="1">
                <a:highlight>
                  <a:srgbClr val="FFFF00"/>
                </a:highlight>
              </a:rPr>
              <a:t>add","subtract","multiply</a:t>
            </a:r>
            <a:r>
              <a:rPr lang="en-IN" sz="1400" dirty="0">
                <a:highlight>
                  <a:srgbClr val="FFFF00"/>
                </a:highlight>
              </a:rPr>
              <a:t>"])</a:t>
            </a:r>
          </a:p>
          <a:p>
            <a:r>
              <a:rPr lang="en-IN" sz="1400" dirty="0"/>
              <a:t>#now here we passed choices parameter so that in next line it checks for valid </a:t>
            </a:r>
            <a:r>
              <a:rPr lang="en-IN" sz="1400" dirty="0" err="1"/>
              <a:t>arg</a:t>
            </a:r>
            <a:r>
              <a:rPr lang="en-IN" sz="1400" dirty="0"/>
              <a:t> of operation entered.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args</a:t>
            </a:r>
            <a:r>
              <a:rPr lang="en-IN" sz="1400" dirty="0"/>
              <a:t> = </a:t>
            </a:r>
            <a:r>
              <a:rPr lang="en-IN" sz="1400" dirty="0" err="1"/>
              <a:t>parser.parse_args</a:t>
            </a:r>
            <a:r>
              <a:rPr lang="en-IN" sz="1400" dirty="0"/>
              <a:t>()</a:t>
            </a:r>
          </a:p>
          <a:p>
            <a:endParaRPr lang="en-IN" sz="1400" dirty="0"/>
          </a:p>
          <a:p>
            <a:r>
              <a:rPr lang="en-IN" sz="1400" dirty="0"/>
              <a:t>    print(args.number1)</a:t>
            </a:r>
          </a:p>
          <a:p>
            <a:r>
              <a:rPr lang="en-IN" sz="1400" dirty="0"/>
              <a:t>    print(args.number2)</a:t>
            </a:r>
          </a:p>
          <a:p>
            <a:r>
              <a:rPr lang="en-IN" sz="1400" dirty="0"/>
              <a:t>    print(</a:t>
            </a:r>
            <a:r>
              <a:rPr lang="en-IN" sz="1400" dirty="0" err="1"/>
              <a:t>args.operation</a:t>
            </a:r>
            <a:r>
              <a:rPr lang="en-IN" sz="1400" dirty="0"/>
              <a:t>)</a:t>
            </a:r>
          </a:p>
          <a:p>
            <a:r>
              <a:rPr lang="en-IN" sz="1400" dirty="0"/>
              <a:t>    n1=int(args.number1)</a:t>
            </a:r>
          </a:p>
          <a:p>
            <a:r>
              <a:rPr lang="en-IN" sz="1400" dirty="0"/>
              <a:t>    n2=int(args.number2)</a:t>
            </a:r>
          </a:p>
          <a:p>
            <a:r>
              <a:rPr lang="en-IN" sz="1400" dirty="0"/>
              <a:t>    result=None</a:t>
            </a:r>
          </a:p>
          <a:p>
            <a:r>
              <a:rPr lang="en-IN" sz="1400" dirty="0"/>
              <a:t>    if </a:t>
            </a:r>
            <a:r>
              <a:rPr lang="en-IN" sz="1400" dirty="0" err="1"/>
              <a:t>args.operation</a:t>
            </a:r>
            <a:r>
              <a:rPr lang="en-IN" sz="1400" dirty="0"/>
              <a:t> =="add":</a:t>
            </a:r>
          </a:p>
          <a:p>
            <a:r>
              <a:rPr lang="en-IN" sz="1400" dirty="0"/>
              <a:t>        result=n1+n2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elif</a:t>
            </a:r>
            <a:r>
              <a:rPr lang="en-IN" sz="1400" dirty="0"/>
              <a:t> </a:t>
            </a:r>
            <a:r>
              <a:rPr lang="en-IN" sz="1400" dirty="0" err="1"/>
              <a:t>args.operation</a:t>
            </a:r>
            <a:r>
              <a:rPr lang="en-IN" sz="1400" dirty="0"/>
              <a:t> =="subtract":</a:t>
            </a:r>
          </a:p>
          <a:p>
            <a:r>
              <a:rPr lang="en-IN" sz="1400" dirty="0"/>
              <a:t>        result=n1-n2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elif</a:t>
            </a:r>
            <a:r>
              <a:rPr lang="en-IN" sz="1400" dirty="0"/>
              <a:t> </a:t>
            </a:r>
            <a:r>
              <a:rPr lang="en-IN" sz="1400" dirty="0" err="1"/>
              <a:t>args.operation</a:t>
            </a:r>
            <a:r>
              <a:rPr lang="en-IN" sz="1400" dirty="0"/>
              <a:t> == "multiply":</a:t>
            </a:r>
          </a:p>
          <a:p>
            <a:r>
              <a:rPr lang="en-IN" sz="1400" dirty="0"/>
              <a:t>        result=n1*n2</a:t>
            </a:r>
          </a:p>
          <a:p>
            <a:r>
              <a:rPr lang="en-IN" sz="1400" dirty="0"/>
              <a:t>    else:</a:t>
            </a:r>
          </a:p>
          <a:p>
            <a:r>
              <a:rPr lang="en-IN" sz="1400" dirty="0"/>
              <a:t>        print("Unsupported operation")</a:t>
            </a:r>
          </a:p>
          <a:p>
            <a:r>
              <a:rPr lang="en-IN" sz="1400" dirty="0"/>
              <a:t>    print("Result :",result)</a:t>
            </a:r>
          </a:p>
        </p:txBody>
      </p:sp>
    </p:spTree>
    <p:extLst>
      <p:ext uri="{BB962C8B-B14F-4D97-AF65-F5344CB8AC3E}">
        <p14:creationId xmlns:p14="http://schemas.microsoft.com/office/powerpoint/2010/main" val="1252054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9423-1880-4010-984C-70A0E19B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3" y="152061"/>
            <a:ext cx="10951346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E8EA-8221-4573-9CB1-50454DB53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80" y="745722"/>
            <a:ext cx="10902889" cy="6276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#myparser.py </a:t>
            </a:r>
          </a:p>
          <a:p>
            <a:pPr marL="0" indent="0">
              <a:buNone/>
            </a:pPr>
            <a:r>
              <a:rPr lang="en-US" sz="1800" dirty="0"/>
              <a:t>import argparse</a:t>
            </a:r>
          </a:p>
          <a:p>
            <a:pPr marL="0" indent="0">
              <a:buNone/>
            </a:pPr>
            <a:r>
              <a:rPr lang="en-US" sz="1800" dirty="0"/>
              <a:t> if __name__==‘__main__’:</a:t>
            </a:r>
          </a:p>
          <a:p>
            <a:pPr marL="0" indent="0">
              <a:buNone/>
            </a:pPr>
            <a:r>
              <a:rPr lang="en-US" sz="1800" b="1" dirty="0"/>
              <a:t>     #initialize the parser</a:t>
            </a:r>
          </a:p>
          <a:p>
            <a:pPr marL="0" indent="0">
              <a:buNone/>
            </a:pPr>
            <a:r>
              <a:rPr lang="en-US" sz="1800" dirty="0"/>
              <a:t>       parser=</a:t>
            </a:r>
            <a:r>
              <a:rPr lang="en-US" sz="1800" dirty="0" err="1"/>
              <a:t>argparse.ArgumentParse</a:t>
            </a:r>
            <a:r>
              <a:rPr lang="en-US" sz="1800" dirty="0"/>
              <a:t>(description=“my math script”)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b="1" dirty="0"/>
              <a:t>#Add positional parameters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parser.add_argument</a:t>
            </a:r>
            <a:r>
              <a:rPr lang="en-US" sz="1800" dirty="0"/>
              <a:t>(‘num1’, help=“Number 1” type=float) #by default type is string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parser.add_argument</a:t>
            </a:r>
            <a:r>
              <a:rPr lang="en-US" sz="1800" dirty="0"/>
              <a:t>(‘num2’, help=“Number 2” type=float)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parser.add_argument</a:t>
            </a:r>
            <a:r>
              <a:rPr lang="en-US" sz="1800" dirty="0"/>
              <a:t>(‘operation’, help=“provide </a:t>
            </a:r>
            <a:r>
              <a:rPr lang="en-US" sz="1800" dirty="0" err="1"/>
              <a:t>operator”,default</a:t>
            </a:r>
            <a:r>
              <a:rPr lang="en-US" sz="1800" dirty="0"/>
              <a:t>=‘+’) #Add default parameter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b="1" dirty="0"/>
              <a:t>#Parse arguments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args</a:t>
            </a:r>
            <a:r>
              <a:rPr lang="en-US" sz="1800" dirty="0"/>
              <a:t>=</a:t>
            </a:r>
            <a:r>
              <a:rPr lang="en-US" sz="1800" dirty="0" err="1"/>
              <a:t>parser.parse_args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      print(</a:t>
            </a:r>
            <a:r>
              <a:rPr lang="en-US" sz="1800" dirty="0" err="1"/>
              <a:t>args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result=None</a:t>
            </a:r>
          </a:p>
          <a:p>
            <a:pPr marL="0" indent="0">
              <a:buNone/>
            </a:pPr>
            <a:r>
              <a:rPr lang="en-US" sz="1800" dirty="0"/>
              <a:t>       if </a:t>
            </a:r>
            <a:r>
              <a:rPr lang="en-US" sz="1800" dirty="0" err="1"/>
              <a:t>args.operation</a:t>
            </a:r>
            <a:r>
              <a:rPr lang="en-US" sz="1800" dirty="0"/>
              <a:t>==‘+’:</a:t>
            </a:r>
          </a:p>
          <a:p>
            <a:pPr marL="0" indent="0">
              <a:buNone/>
            </a:pPr>
            <a:r>
              <a:rPr lang="en-US" sz="1800" dirty="0"/>
              <a:t>           result=args.num1+args.num2</a:t>
            </a:r>
          </a:p>
          <a:p>
            <a:pPr marL="0" indent="0">
              <a:buNone/>
            </a:pPr>
            <a:r>
              <a:rPr lang="en-US" sz="1800" dirty="0"/>
              <a:t>       print(“Result=“,result)</a:t>
            </a:r>
          </a:p>
          <a:p>
            <a:pPr marL="0" indent="0">
              <a:buNone/>
            </a:pPr>
            <a:r>
              <a:rPr lang="en-US" sz="1800" dirty="0"/>
              <a:t>#run the code in terminal by copying the current path of the python project</a:t>
            </a:r>
          </a:p>
          <a:p>
            <a:pPr marL="0" indent="0">
              <a:buNone/>
            </a:pPr>
            <a:r>
              <a:rPr lang="en-US" sz="1800" dirty="0"/>
              <a:t>C:\Users\DELL\PycharmProjects\argparseex&gt; python myparser.py –h</a:t>
            </a:r>
          </a:p>
          <a:p>
            <a:pPr marL="0" indent="0">
              <a:buNone/>
            </a:pPr>
            <a:r>
              <a:rPr lang="en-US" sz="1800" dirty="0"/>
              <a:t>C:\Users\DELL\PycharmProjects\argparseex&gt; python myparser.py 20 30 +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87200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E8EA-8221-4573-9CB1-50454DB53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55" y="0"/>
            <a:ext cx="10902889" cy="6276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#myparser.py </a:t>
            </a:r>
          </a:p>
          <a:p>
            <a:pPr marL="0" indent="0">
              <a:buNone/>
            </a:pPr>
            <a:r>
              <a:rPr lang="en-US" sz="1800" dirty="0"/>
              <a:t>import argparse</a:t>
            </a:r>
          </a:p>
          <a:p>
            <a:pPr marL="0" indent="0">
              <a:buNone/>
            </a:pPr>
            <a:r>
              <a:rPr lang="en-US" sz="1800" dirty="0"/>
              <a:t> if __name__==‘__main__’:</a:t>
            </a:r>
          </a:p>
          <a:p>
            <a:pPr marL="0" indent="0">
              <a:buNone/>
            </a:pPr>
            <a:r>
              <a:rPr lang="en-US" sz="1800" dirty="0"/>
              <a:t>     #initialize the parser</a:t>
            </a:r>
          </a:p>
          <a:p>
            <a:pPr marL="0" indent="0">
              <a:buNone/>
            </a:pPr>
            <a:r>
              <a:rPr lang="en-US" sz="1800" dirty="0"/>
              <a:t>       parser=</a:t>
            </a:r>
            <a:r>
              <a:rPr lang="en-US" sz="1800" dirty="0" err="1"/>
              <a:t>argparse.ArgumentParse</a:t>
            </a:r>
            <a:r>
              <a:rPr lang="en-US" sz="1800" dirty="0"/>
              <a:t>(description=“my math script”)</a:t>
            </a:r>
          </a:p>
          <a:p>
            <a:pPr marL="0" indent="0">
              <a:buNone/>
            </a:pPr>
            <a:r>
              <a:rPr lang="en-US" sz="1800" dirty="0"/>
              <a:t>     #Add optional parameters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parser.add_argument</a:t>
            </a:r>
            <a:r>
              <a:rPr lang="en-US" sz="1800" dirty="0"/>
              <a:t>(‘-a’,‘--num1’, help=“Number 1” type=float) #by default type is string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parser.add_argument</a:t>
            </a:r>
            <a:r>
              <a:rPr lang="en-US" sz="1800" dirty="0"/>
              <a:t>(‘-b’,‘--num2’, help=“Number 2” type=float)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parser.add_argument</a:t>
            </a:r>
            <a:r>
              <a:rPr lang="en-US" sz="1800" dirty="0"/>
              <a:t>(‘-o’,‘--operation’, help=“provide </a:t>
            </a:r>
            <a:r>
              <a:rPr lang="en-US" sz="1800" dirty="0" err="1"/>
              <a:t>operator”,default</a:t>
            </a:r>
            <a:r>
              <a:rPr lang="en-US" sz="1800" dirty="0"/>
              <a:t>=‘+’) #Add default parameter</a:t>
            </a:r>
          </a:p>
          <a:p>
            <a:pPr marL="0" indent="0">
              <a:buNone/>
            </a:pPr>
            <a:r>
              <a:rPr lang="en-US" sz="1800" dirty="0"/>
              <a:t>      #Parse arguments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args</a:t>
            </a:r>
            <a:r>
              <a:rPr lang="en-US" sz="1800" dirty="0"/>
              <a:t>=</a:t>
            </a:r>
            <a:r>
              <a:rPr lang="en-US" sz="1800" dirty="0" err="1"/>
              <a:t>parser.parse_args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      print(</a:t>
            </a:r>
            <a:r>
              <a:rPr lang="en-US" sz="1800" dirty="0" err="1"/>
              <a:t>args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result=None</a:t>
            </a:r>
          </a:p>
          <a:p>
            <a:pPr marL="0" indent="0">
              <a:buNone/>
            </a:pPr>
            <a:r>
              <a:rPr lang="en-US" sz="1800" dirty="0"/>
              <a:t>       if </a:t>
            </a:r>
            <a:r>
              <a:rPr lang="en-US" sz="1800" dirty="0" err="1"/>
              <a:t>args.operation</a:t>
            </a:r>
            <a:r>
              <a:rPr lang="en-US" sz="1800" dirty="0"/>
              <a:t>==‘+’:</a:t>
            </a:r>
          </a:p>
          <a:p>
            <a:pPr marL="0" indent="0">
              <a:buNone/>
            </a:pPr>
            <a:r>
              <a:rPr lang="en-US" sz="1800" dirty="0"/>
              <a:t>           result=args.num1+args.num2</a:t>
            </a:r>
          </a:p>
          <a:p>
            <a:pPr marL="0" indent="0">
              <a:buNone/>
            </a:pPr>
            <a:r>
              <a:rPr lang="en-US" sz="1800" dirty="0"/>
              <a:t>       print(“Result=“,result)</a:t>
            </a:r>
          </a:p>
          <a:p>
            <a:pPr marL="0" indent="0">
              <a:buNone/>
            </a:pPr>
            <a:r>
              <a:rPr lang="en-US" sz="1800" dirty="0"/>
              <a:t>#run the code in terminal by copying the current path of the python project</a:t>
            </a:r>
          </a:p>
          <a:p>
            <a:pPr marL="0" indent="0">
              <a:buNone/>
            </a:pPr>
            <a:r>
              <a:rPr lang="en-US" sz="1800" dirty="0"/>
              <a:t>C:\Users\DELL\PycharmProjects\argparseex&gt; python myparser.py –h</a:t>
            </a:r>
          </a:p>
          <a:p>
            <a:pPr marL="0" indent="0">
              <a:buNone/>
            </a:pPr>
            <a:r>
              <a:rPr lang="en-US" sz="1800" dirty="0"/>
              <a:t>C:\Users\DELL\PycharmProjects\argparseex&gt; python myparser.py –a=30  –b=40 –o=*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0399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B9E1-CF29-471B-AACF-0EADA5B2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  <a:latin typeface="urw-din"/>
              </a:rPr>
              <a:t>Working of read()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3C3-BE54-4756-9862-242E1314A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rw-din"/>
              </a:rPr>
              <a:t>There is more than one way to read a file in Python. If you need to extract a string that contains all characters in the file then we can use </a:t>
            </a:r>
            <a:r>
              <a:rPr lang="en-US" b="1" i="0" dirty="0" err="1">
                <a:effectLst/>
                <a:latin typeface="urw-din"/>
              </a:rPr>
              <a:t>file.read</a:t>
            </a:r>
            <a:r>
              <a:rPr lang="en-US" b="1" i="0" dirty="0">
                <a:effectLst/>
                <a:latin typeface="urw-din"/>
              </a:rPr>
              <a:t>()</a:t>
            </a:r>
            <a:r>
              <a:rPr lang="en-US" b="0" i="0" dirty="0">
                <a:effectLst/>
                <a:latin typeface="urw-din"/>
              </a:rPr>
              <a:t>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932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6077-C214-4110-85B4-99612B45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256049"/>
            <a:ext cx="11780668" cy="42498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Example-Creating Command line Utility in Python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3E54BB-1C19-4778-85BA-CC1A63FF0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33" y="1023495"/>
            <a:ext cx="10555549" cy="53062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argparse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sys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calc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"add"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mul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*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"sub"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"div"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/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"Something went wrong"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__name__ ==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"__main__"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parser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argparse.ArgumentParser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parser.add_argument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'--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x'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float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default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help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 first Number. This is a utility for calculation. Please contact Sunanda"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parser.add_argument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'--y'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default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help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 Second Number. This is a utility for calculation. Please contact Sunanda"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parser.add_argument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'--o'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default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"add"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help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"This is a utility for calculation. Please contact Sunanda"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parser.parse_args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sys.stdout.write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(calc(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15427-A8A7-4A7B-9DFD-0E485B25A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40" y="1277029"/>
            <a:ext cx="6971121" cy="11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05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24A4-94D6-47E1-93FE-BFD75742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66" y="388758"/>
            <a:ext cx="10441988" cy="543397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Exercise:Creating</a:t>
            </a:r>
            <a:r>
              <a:rPr lang="en-IN" dirty="0"/>
              <a:t> Health Management System: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A58A4F-3D4B-4496-A553-027985D37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35" y="816382"/>
            <a:ext cx="4181383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datetime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datetime.datetime.now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take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(k):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c=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 1 for Exercise and 2 for Food:"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value=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"Type here:"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"Pari-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ex.txt"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f.write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()))+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+value+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Succesfully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Written!!"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value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"Type here:"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"Pari-food.txt"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f.write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 +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":"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value +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Succesfully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Written!!"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c=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 1 for Exercise and 2 for Food:"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value=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"Type here:"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Rianshi-ex.txt"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f.write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()))+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+value+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Succesfully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Written!!"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value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"Type here:"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"Rianshi-food.txt"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f.write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 +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":"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value +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Succesfully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Written!!"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c=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 1 for Exercise and 2 for Food:"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value=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"Type here:"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"Manasvi-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ex.txt"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f.write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()))+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+value+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Succesfully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Written!!"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value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"Type here:"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"Manasvi-food.txt"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f.write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 +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":"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value +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Succesfully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Written!!"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"Please enter valid input:(1-Pari),(2-Rianshi),(3-Manasvi)"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075E1-38DC-4D7B-B9E8-0114F629977F}"/>
              </a:ext>
            </a:extLst>
          </p:cNvPr>
          <p:cNvSpPr txBox="1"/>
          <p:nvPr/>
        </p:nvSpPr>
        <p:spPr>
          <a:xfrm>
            <a:off x="4146428" y="816382"/>
            <a:ext cx="389914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retrieve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(k):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c=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 1 for Exercise and 2 for Food:"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"Pari-ex.txt"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"Pari-food.txt"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c=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 1 for Exercise and 2 for Food:"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"Rianshi-ex.txt"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"Rianshi-food.txt"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c=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 1 for Exercise and 2 for Food:"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"Manasvi-ex.txt"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"Manasvi-food.txt"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9925F-9F73-444F-BE44-7537705CB1B6}"/>
              </a:ext>
            </a:extLst>
          </p:cNvPr>
          <p:cNvSpPr txBox="1"/>
          <p:nvPr/>
        </p:nvSpPr>
        <p:spPr>
          <a:xfrm>
            <a:off x="7656730" y="996163"/>
            <a:ext cx="60945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"------------------Health Management System-----------------"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a=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"Press 1 for log the value and 2 for retrieve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b=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"Press 1 for Pari, 2 for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Rianshi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, 3 for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manasvi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take(b)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b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"Press 1 for Pari, 2 for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Rianshi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, 3 for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manasvi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retrieve(b)</a:t>
            </a:r>
            <a:endParaRPr lang="en-IN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50CA8D-AAD2-48A0-A3B0-A23ABEA1F863}"/>
              </a:ext>
            </a:extLst>
          </p:cNvPr>
          <p:cNvCxnSpPr/>
          <p:nvPr/>
        </p:nvCxnSpPr>
        <p:spPr>
          <a:xfrm>
            <a:off x="3995928" y="521208"/>
            <a:ext cx="0" cy="6336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6D59CD-DD61-4D70-A693-3584AEDA2961}"/>
              </a:ext>
            </a:extLst>
          </p:cNvPr>
          <p:cNvCxnSpPr/>
          <p:nvPr/>
        </p:nvCxnSpPr>
        <p:spPr>
          <a:xfrm>
            <a:off x="7732776" y="388758"/>
            <a:ext cx="0" cy="6336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54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9E70-E041-41AC-AAA8-EFE91D3C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961443" cy="904382"/>
          </a:xfrm>
        </p:spPr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E7D69-FBB4-483C-8BDB-96A5DA9B0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Python code to illustrate read() mode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file = open("</a:t>
            </a:r>
            <a:r>
              <a:rPr lang="en-US" dirty="0" err="1">
                <a:highlight>
                  <a:srgbClr val="FFFF00"/>
                </a:highlight>
              </a:rPr>
              <a:t>file.text</a:t>
            </a:r>
            <a:r>
              <a:rPr lang="en-US" dirty="0">
                <a:highlight>
                  <a:srgbClr val="FFFF00"/>
                </a:highlight>
              </a:rPr>
              <a:t>", "r") </a:t>
            </a:r>
          </a:p>
          <a:p>
            <a:pPr marL="0" indent="0">
              <a:buNone/>
            </a:pPr>
            <a:r>
              <a:rPr lang="en-US" dirty="0"/>
              <a:t>print </a:t>
            </a:r>
            <a:r>
              <a:rPr lang="en-US" dirty="0" err="1"/>
              <a:t>file.read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23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37C8-DB1B-4754-820F-57B5C282C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1145219"/>
            <a:ext cx="10696852" cy="5031744"/>
          </a:xfrm>
        </p:spPr>
        <p:txBody>
          <a:bodyPr/>
          <a:lstStyle/>
          <a:p>
            <a:r>
              <a:rPr lang="en-US" b="0" i="0" dirty="0">
                <a:effectLst/>
                <a:latin typeface="urw-din"/>
              </a:rPr>
              <a:t>Another way to read a file is to call a certain number of characters like in the following code the interpreter will read the first five characters of stored data and return it as a string:</a:t>
            </a:r>
          </a:p>
          <a:p>
            <a:pPr marL="0" indent="0">
              <a:buNone/>
            </a:pPr>
            <a:endParaRPr lang="en-US" b="0" i="0" dirty="0">
              <a:effectLst/>
              <a:latin typeface="urw-din"/>
            </a:endParaRPr>
          </a:p>
          <a:p>
            <a:pPr marL="0" indent="0">
              <a:buNone/>
            </a:pPr>
            <a:r>
              <a:rPr lang="en-US" dirty="0"/>
              <a:t># Python code to illustrate read() mode character wise </a:t>
            </a:r>
          </a:p>
          <a:p>
            <a:pPr marL="457200" lvl="1" indent="0">
              <a:buNone/>
            </a:pPr>
            <a:r>
              <a:rPr lang="en-US" dirty="0"/>
              <a:t>file = open("file.txt", "r") </a:t>
            </a:r>
          </a:p>
          <a:p>
            <a:pPr marL="457200" lvl="1" indent="0">
              <a:buNone/>
            </a:pPr>
            <a:r>
              <a:rPr lang="en-US" dirty="0"/>
              <a:t>print </a:t>
            </a:r>
            <a:r>
              <a:rPr lang="en-US" dirty="0" err="1"/>
              <a:t>file.read</a:t>
            </a:r>
            <a:r>
              <a:rPr lang="en-US" dirty="0"/>
              <a:t>(5)</a:t>
            </a:r>
          </a:p>
          <a:p>
            <a:pPr marL="457200" lvl="1" indent="0">
              <a:buNone/>
            </a:pPr>
            <a:r>
              <a:rPr lang="en-IN" dirty="0"/>
              <a:t> print(</a:t>
            </a:r>
            <a:r>
              <a:rPr lang="en-IN" dirty="0" err="1"/>
              <a:t>file.readline</a:t>
            </a:r>
            <a:r>
              <a:rPr lang="en-IN" dirty="0"/>
              <a:t>())  #</a:t>
            </a:r>
            <a:r>
              <a:rPr lang="en-US" sz="14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method reads a file till the newline, including the newline character.</a:t>
            </a:r>
          </a:p>
          <a:p>
            <a:pPr marL="457200" lvl="1" indent="0">
              <a:buNone/>
            </a:pPr>
            <a:r>
              <a:rPr lang="en-US" sz="14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print(</a:t>
            </a:r>
            <a:r>
              <a:rPr lang="en-US" sz="2000" dirty="0" err="1">
                <a:latin typeface="Source Sans Pro" panose="020B0503030403020204" pitchFamily="34" charset="0"/>
                <a:cs typeface="Times New Roman" panose="02020603050405020304" pitchFamily="18" charset="0"/>
              </a:rPr>
              <a:t>file.readlines</a:t>
            </a:r>
            <a:r>
              <a:rPr lang="en-US" sz="20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()) </a:t>
            </a:r>
            <a:r>
              <a:rPr lang="en-US" sz="14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 #</a:t>
            </a:r>
            <a:r>
              <a:rPr lang="en-US" sz="14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returns a list of remaining lines of the entire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51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2F81-BF18-46DD-83CE-38AB0C23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urw-din"/>
              </a:rPr>
              <a:t>Creating a file using write()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1014-7F60-4463-8E9B-014E98785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Python code to create a file 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file = open('</a:t>
            </a:r>
            <a:r>
              <a:rPr lang="en-US" dirty="0" err="1">
                <a:highlight>
                  <a:srgbClr val="FFFF00"/>
                </a:highlight>
              </a:rPr>
              <a:t>geek.txt','w</a:t>
            </a:r>
            <a:r>
              <a:rPr lang="en-US" dirty="0">
                <a:highlight>
                  <a:srgbClr val="FFFF00"/>
                </a:highlight>
              </a:rPr>
              <a:t>') </a:t>
            </a:r>
          </a:p>
          <a:p>
            <a:pPr marL="457200" lvl="1" indent="0">
              <a:buNone/>
            </a:pPr>
            <a:r>
              <a:rPr lang="en-US" dirty="0" err="1"/>
              <a:t>file.write</a:t>
            </a:r>
            <a:r>
              <a:rPr lang="en-US" dirty="0"/>
              <a:t>("This is the write command") </a:t>
            </a:r>
          </a:p>
          <a:p>
            <a:pPr marL="457200" lvl="1" indent="0">
              <a:buNone/>
            </a:pPr>
            <a:r>
              <a:rPr lang="en-US" dirty="0" err="1"/>
              <a:t>file.write</a:t>
            </a:r>
            <a:r>
              <a:rPr lang="en-US" dirty="0"/>
              <a:t>("It allows us to write in a particular file.") </a:t>
            </a:r>
          </a:p>
          <a:p>
            <a:pPr marL="457200" lvl="1" indent="0">
              <a:buNone/>
            </a:pPr>
            <a:r>
              <a:rPr lang="en-US" dirty="0" err="1"/>
              <a:t>file.close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08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744D-ADD9-4D28-874B-141E004F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869"/>
            <a:ext cx="4577179" cy="49715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Closing Files in Python</a:t>
            </a:r>
            <a:br>
              <a:rPr lang="en-IN" sz="18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0462-604F-4CA5-9CCC-C9D780BB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19"/>
            <a:ext cx="10515600" cy="504569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</a:rPr>
              <a:t>When we are done with performing operations on the file, we need to properly close the file.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f = open("test.txt", encoding = 'utf-8’)    # perform file operations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f.close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alt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</a:rPr>
              <a:t>The best way to close a file is by using 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</a:rPr>
              <a:t> statement. This ensures that the file is closed when the block inside 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</a:rPr>
              <a:t> statement is exited.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with open("sun.txt","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wt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") as f: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f.write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("This is a better way to write.")</a:t>
            </a:r>
          </a:p>
          <a:p>
            <a:pPr marL="0" indent="0"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# Python code to illustrate with() read():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with open("file.txt") as file: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	data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file.read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()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# do something with data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04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88C8-B2C4-4B40-B1B7-1F081E57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  <a:latin typeface="urw-din"/>
              </a:rPr>
              <a:t>Working of append()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91D2D-1405-4B60-BF53-3E7534E2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Python code to illustrate append() mode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file = open('</a:t>
            </a:r>
            <a:r>
              <a:rPr lang="en-US" dirty="0" err="1">
                <a:highlight>
                  <a:srgbClr val="FFFF00"/>
                </a:highlight>
              </a:rPr>
              <a:t>geek.txt','a</a:t>
            </a:r>
            <a:r>
              <a:rPr lang="en-US" dirty="0">
                <a:highlight>
                  <a:srgbClr val="FFFF00"/>
                </a:highlight>
              </a:rPr>
              <a:t>') </a:t>
            </a:r>
          </a:p>
          <a:p>
            <a:pPr marL="0" indent="0">
              <a:buNone/>
            </a:pPr>
            <a:r>
              <a:rPr lang="en-US" dirty="0" err="1"/>
              <a:t>file.write</a:t>
            </a:r>
            <a:r>
              <a:rPr lang="en-US" dirty="0"/>
              <a:t>("This will add this line") </a:t>
            </a:r>
          </a:p>
          <a:p>
            <a:pPr marL="0" indent="0">
              <a:buNone/>
            </a:pPr>
            <a:r>
              <a:rPr lang="en-US" dirty="0" err="1"/>
              <a:t>file.close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13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5131</Words>
  <Application>Microsoft Office PowerPoint</Application>
  <PresentationFormat>Widescreen</PresentationFormat>
  <Paragraphs>501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euclid_circular_a</vt:lpstr>
      <vt:lpstr>JetBrains Mono</vt:lpstr>
      <vt:lpstr>Source Sans Pro</vt:lpstr>
      <vt:lpstr>Times New Roman</vt:lpstr>
      <vt:lpstr>urw-din</vt:lpstr>
      <vt:lpstr>var(--font-din)</vt:lpstr>
      <vt:lpstr>Wingdings</vt:lpstr>
      <vt:lpstr>Office Theme</vt:lpstr>
      <vt:lpstr>File Handling in Python</vt:lpstr>
      <vt:lpstr>Working of open() function</vt:lpstr>
      <vt:lpstr>Example:</vt:lpstr>
      <vt:lpstr>Working of read() mode</vt:lpstr>
      <vt:lpstr>Example:</vt:lpstr>
      <vt:lpstr>PowerPoint Presentation</vt:lpstr>
      <vt:lpstr>Creating a file using write() mode</vt:lpstr>
      <vt:lpstr>Closing Files in Python </vt:lpstr>
      <vt:lpstr>Working of append() mode</vt:lpstr>
      <vt:lpstr>Example</vt:lpstr>
      <vt:lpstr>Seek(), tell() Functions in File</vt:lpstr>
      <vt:lpstr>With Statement</vt:lpstr>
      <vt:lpstr>Example:</vt:lpstr>
      <vt:lpstr>Example:</vt:lpstr>
      <vt:lpstr>Example</vt:lpstr>
      <vt:lpstr>PowerPoint Presentation</vt:lpstr>
      <vt:lpstr>PowerPoint Presentation</vt:lpstr>
      <vt:lpstr>File handling using try block</vt:lpstr>
      <vt:lpstr>PowerPoint Presentation</vt:lpstr>
      <vt:lpstr>To create file into another directory…</vt:lpstr>
      <vt:lpstr>Example…</vt:lpstr>
      <vt:lpstr>PowerPoint Presentation</vt:lpstr>
      <vt:lpstr>Python JSON</vt:lpstr>
      <vt:lpstr>JSON vs XML</vt:lpstr>
      <vt:lpstr>Example</vt:lpstr>
      <vt:lpstr>Example</vt:lpstr>
      <vt:lpstr>How to handle JSON file in Python</vt:lpstr>
      <vt:lpstr>Writing into a json file</vt:lpstr>
      <vt:lpstr>Reading from a json file</vt:lpstr>
      <vt:lpstr>Example 1: Python JSON to dict </vt:lpstr>
      <vt:lpstr>Example 2: Python read JSON file </vt:lpstr>
      <vt:lpstr>Example 3: Convert dict to JSON </vt:lpstr>
      <vt:lpstr>Example 4: Writing JSON to a file </vt:lpstr>
      <vt:lpstr>Command Line Arguments in Python with argparse</vt:lpstr>
      <vt:lpstr>Example – Positional arguments</vt:lpstr>
      <vt:lpstr>Example – Optional arguments</vt:lpstr>
      <vt:lpstr>Example</vt:lpstr>
      <vt:lpstr>Example</vt:lpstr>
      <vt:lpstr>PowerPoint Presentation</vt:lpstr>
      <vt:lpstr>Example-Creating Command line Utility in Python</vt:lpstr>
      <vt:lpstr>Exercise:Creating Health Management System: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 in Python</dc:title>
  <dc:creator>Sunanda Naik</dc:creator>
  <cp:lastModifiedBy>Sunanda Naik</cp:lastModifiedBy>
  <cp:revision>148</cp:revision>
  <dcterms:created xsi:type="dcterms:W3CDTF">2020-11-17T14:38:31Z</dcterms:created>
  <dcterms:modified xsi:type="dcterms:W3CDTF">2021-08-30T04:46:49Z</dcterms:modified>
</cp:coreProperties>
</file>