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86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1023-6B0E-4FD1-A7AA-2995054C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CF1D-85CB-481B-9B8B-BA9D987E1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EED3-ACB3-4025-9EBB-ECDC7A45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ED2C-770B-4C48-B509-7FBE42B8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1835-3234-4734-BF8B-A26573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7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2A7E-3FAE-4558-9759-4D5AB5A1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CB39-4863-469B-A1A9-AFFA4936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2846-D0D8-4851-BF58-4491F72A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4DFF-000C-4712-B047-AC57DC67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A716-147D-4F07-BBF1-B72AE51F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B0DD-AF4D-4E5D-AC66-E547CCAEA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089C1-D97E-478A-ABA0-D4893229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2915-3739-4CF8-B705-260BD1C2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4B0B-B2AE-407C-83A5-CB91387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C8E4-ADB2-4A72-8DBC-B134FE5E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0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A43-4DD2-49F1-BF8E-3CC2EE4E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B142-33BA-43A4-A895-D1D5FEF5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9F8B-C9A1-4E69-ABE5-5FCB95F1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2553-66EA-4245-9DE0-BB3E506C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B9BE-7BC8-4C23-A961-06BD91AF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4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335B-292F-4790-B400-ECB3B0DA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ABC7-619C-44BA-BDAB-12B828EE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D4EA-7128-421D-8865-E3BCC5F5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11BE-56AD-4802-A1CE-FC517102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EC66-4A4D-47EC-9DA8-650D53AD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D51-A0F5-4F6F-92FE-47CF65BE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9A54-2BF2-40F4-8A35-B21495B3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1887-9BDF-4348-84EB-CA6AFE77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3CD7-35EA-4312-A1A6-C702D056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FFA6-4FC9-4028-A897-0B85AB2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AB10-7D65-4D06-82F4-E1AA92EB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96C9-1B95-40A6-804C-C9A96DF0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7D03B-B538-441D-A60A-241A1E8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5DFE-4F66-456D-98BF-C579EDF8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74090-EEFC-460A-939C-FD74593E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DD28-8116-4457-BB26-77FBD0D33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A1181-77A8-4D4F-947D-FAF451A9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3883-28AA-4DAA-B449-0708E04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2FB3E-94EE-47E2-95C5-172149B2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90A-19D8-41F3-8049-146341A6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C09FD-1D80-4932-BD2B-F3782359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815D8-5E3F-4AA7-85C6-17560972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32E93-EF08-4AA7-909E-BE258C77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4F349-43AE-4267-A674-1D133D48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3D0F-E1C5-4293-8231-61A3948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A1E6-D228-4DDB-86B3-6B8F8179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FA19-AA3C-4464-895D-9E76271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67BC-C59F-49ED-9850-8E3DD798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5D22-6903-4ECD-915F-91442519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532AE-451D-4B34-9C5A-1B325559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BD24-313B-4195-A53D-647DA548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1E71-1FEC-40DC-8B7B-E3593C2A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E52B-F8A8-4C1F-A2BC-E0D0CE10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49FD9-9FC9-414F-9B70-EFD5AF95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E4ABD-369B-4632-B742-3C5881D2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C7AF-2D9D-43D1-93B1-6BA9FE1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70D5-04D4-49D1-8878-664A74FD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ED39-711A-40EB-A331-7112E95C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344F-5890-4A36-9A9A-E545CF53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0021-464F-41DE-8A99-AA5A61D0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572A-53AE-4606-82B1-3EC1B0C60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981D-62A1-4D19-8307-E160781EB9A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3625-C868-4ACA-B22F-389B9203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A23A-6060-4C6F-A26F-5E009FC0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9835-8500-40A7-864C-4639B0CB9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BFE-2AED-4E12-A25F-709B020F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79" y="491166"/>
            <a:ext cx="9144000" cy="2387600"/>
          </a:xfrm>
        </p:spPr>
        <p:txBody>
          <a:bodyPr/>
          <a:lstStyle/>
          <a:p>
            <a:r>
              <a:rPr lang="en-US" dirty="0"/>
              <a:t>Creating GUIs</a:t>
            </a:r>
            <a:br>
              <a:rPr lang="en-US" dirty="0"/>
            </a:br>
            <a:r>
              <a:rPr lang="en-US" dirty="0"/>
              <a:t>Using TKinter</a:t>
            </a:r>
            <a:endParaRPr lang="en-IN" dirty="0"/>
          </a:p>
        </p:txBody>
      </p:sp>
      <p:pic>
        <p:nvPicPr>
          <p:cNvPr id="1026" name="Picture 2" descr="Image result for tkinter">
            <a:extLst>
              <a:ext uri="{FF2B5EF4-FFF2-40B4-BE49-F238E27FC236}">
                <a16:creationId xmlns:a16="http://schemas.microsoft.com/office/drawing/2014/main" id="{D1C09E0A-A6BC-4E33-8338-7E2D5B0F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217000"/>
            <a:ext cx="5077558" cy="28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0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515F-C7EC-471A-B1FA-13A3C272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Label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645C-0DFA-4732-8829-C28CF8D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159799"/>
            <a:ext cx="10515600" cy="1139518"/>
          </a:xfrm>
        </p:spPr>
        <p:txBody>
          <a:bodyPr/>
          <a:lstStyle/>
          <a:p>
            <a:r>
              <a:rPr lang="en-US" b="1" dirty="0"/>
              <a:t>Label</a:t>
            </a:r>
            <a:r>
              <a:rPr lang="en-US" dirty="0"/>
              <a:t>- You can set the label front so you can make it bigger and maybe bold.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3151C-0540-44D0-BF47-AD63D11D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8" y="2389616"/>
            <a:ext cx="544497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#to rename the title of the window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"GUI"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#pack is used to show the object in the window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label=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IANT"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"Arial Bold"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)).pack()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BC519-D3D4-498B-981C-4EC4D4AE8994}"/>
              </a:ext>
            </a:extLst>
          </p:cNvPr>
          <p:cNvSpPr txBox="1"/>
          <p:nvPr/>
        </p:nvSpPr>
        <p:spPr>
          <a:xfrm>
            <a:off x="838200" y="2168330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E3BA2-95EA-4C59-9843-EDF012D2557D}"/>
              </a:ext>
            </a:extLst>
          </p:cNvPr>
          <p:cNvSpPr txBox="1"/>
          <p:nvPr/>
        </p:nvSpPr>
        <p:spPr>
          <a:xfrm>
            <a:off x="6764785" y="233677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FB3AB-25C0-42F2-B4A4-3A02EF2A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5" y="2844035"/>
            <a:ext cx="4290432" cy="17146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0E95CF-73EB-4D1C-BBD3-DB4225F69565}"/>
              </a:ext>
            </a:extLst>
          </p:cNvPr>
          <p:cNvCxnSpPr/>
          <p:nvPr/>
        </p:nvCxnSpPr>
        <p:spPr>
          <a:xfrm>
            <a:off x="6365289" y="2299317"/>
            <a:ext cx="0" cy="39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FBE9475-A76B-476C-96EA-F8E443165F53}"/>
              </a:ext>
            </a:extLst>
          </p:cNvPr>
          <p:cNvSpPr/>
          <p:nvPr/>
        </p:nvSpPr>
        <p:spPr>
          <a:xfrm rot="5400000">
            <a:off x="4892405" y="3723370"/>
            <a:ext cx="135981" cy="11052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C32E8-9B41-4F0E-84B9-C69FC537ECD3}"/>
              </a:ext>
            </a:extLst>
          </p:cNvPr>
          <p:cNvCxnSpPr/>
          <p:nvPr/>
        </p:nvCxnSpPr>
        <p:spPr>
          <a:xfrm>
            <a:off x="4962617" y="4492101"/>
            <a:ext cx="0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2C7688-CFEF-488C-8B92-FE61918381AC}"/>
              </a:ext>
            </a:extLst>
          </p:cNvPr>
          <p:cNvSpPr txBox="1"/>
          <p:nvPr/>
        </p:nvSpPr>
        <p:spPr>
          <a:xfrm>
            <a:off x="3212182" y="5174630"/>
            <a:ext cx="31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font style and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6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C4DD3-D0F5-4BA3-8036-D477FDB3A6B2}"/>
              </a:ext>
            </a:extLst>
          </p:cNvPr>
          <p:cNvSpPr txBox="1"/>
          <p:nvPr/>
        </p:nvSpPr>
        <p:spPr>
          <a:xfrm>
            <a:off x="1074198" y="1154097"/>
            <a:ext cx="6459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Label- We can set the default window size using geometry function.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8493-4427-4B05-AF75-406DA6818E50}"/>
              </a:ext>
            </a:extLst>
          </p:cNvPr>
          <p:cNvSpPr txBox="1"/>
          <p:nvPr/>
        </p:nvSpPr>
        <p:spPr>
          <a:xfrm>
            <a:off x="1180730" y="2059619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36F2EA-4F12-42FD-B15A-1F98C405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85" y="2542007"/>
            <a:ext cx="70932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#to rename the title of the window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"GUI"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#pack is used to show the object in the window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label=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IANT"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"Arial Bold"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)).pack()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window.geometry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'350x200'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#sets the window width to 350px and height to 200px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83CFCA-11F0-45DB-80CF-748C3142F4AD}"/>
              </a:ext>
            </a:extLst>
          </p:cNvPr>
          <p:cNvCxnSpPr/>
          <p:nvPr/>
        </p:nvCxnSpPr>
        <p:spPr>
          <a:xfrm>
            <a:off x="7608163" y="2121763"/>
            <a:ext cx="0" cy="451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4776CA1-510F-4032-B6DE-3E1E6933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77" y="2666226"/>
            <a:ext cx="3475021" cy="2484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5FCB-785A-4A60-A991-7EE619B4C9D3}"/>
              </a:ext>
            </a:extLst>
          </p:cNvPr>
          <p:cNvSpPr txBox="1"/>
          <p:nvPr/>
        </p:nvSpPr>
        <p:spPr>
          <a:xfrm>
            <a:off x="8211845" y="224428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5FBB-5B3D-474A-B8E1-3E01671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Button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3D0A-1493-46A9-8E00-71695E50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056443"/>
            <a:ext cx="10377256" cy="834501"/>
          </a:xfrm>
        </p:spPr>
        <p:txBody>
          <a:bodyPr>
            <a:normAutofit/>
          </a:bodyPr>
          <a:lstStyle/>
          <a:p>
            <a:r>
              <a:rPr lang="en-US" sz="2400" b="1" dirty="0"/>
              <a:t>Button</a:t>
            </a:r>
            <a:r>
              <a:rPr lang="en-US" sz="2400" dirty="0"/>
              <a:t> – Lets start by adding the button to the window, the button is created and added to the window the same as the label.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82A775-DCB9-4AD5-9AF5-04C0EC6D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4" y="2315307"/>
            <a:ext cx="531772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#to rename the title of the window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"GUI"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(window,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button.grid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#using grid function to set position of button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window.geometry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'350x200’)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1DF41-EDF8-40F8-871C-587BC0E2BC81}"/>
              </a:ext>
            </a:extLst>
          </p:cNvPr>
          <p:cNvSpPr txBox="1"/>
          <p:nvPr/>
        </p:nvSpPr>
        <p:spPr>
          <a:xfrm>
            <a:off x="1109709" y="1945975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11D4-1502-4258-9212-80C1077C6EF4}"/>
              </a:ext>
            </a:extLst>
          </p:cNvPr>
          <p:cNvSpPr txBox="1"/>
          <p:nvPr/>
        </p:nvSpPr>
        <p:spPr>
          <a:xfrm>
            <a:off x="7102136" y="183233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30B48-3817-42FC-A2D7-C41281D0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6" y="2130641"/>
            <a:ext cx="3497883" cy="2377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EB0DFC-0CD9-44E6-9DCF-AB8FEC98EA61}"/>
              </a:ext>
            </a:extLst>
          </p:cNvPr>
          <p:cNvCxnSpPr/>
          <p:nvPr/>
        </p:nvCxnSpPr>
        <p:spPr>
          <a:xfrm>
            <a:off x="6462944" y="1997476"/>
            <a:ext cx="0" cy="4495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B4B880-CF26-4B42-ACF4-460C5A213B02}"/>
              </a:ext>
            </a:extLst>
          </p:cNvPr>
          <p:cNvSpPr txBox="1"/>
          <p:nvPr/>
        </p:nvSpPr>
        <p:spPr>
          <a:xfrm>
            <a:off x="976544" y="5054518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940FBAC-425F-40F8-9CA7-CA673784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74" y="5530382"/>
            <a:ext cx="589475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(window,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"orange"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F9F54EB-4648-4203-9CC1-53397E1DB412}"/>
              </a:ext>
            </a:extLst>
          </p:cNvPr>
          <p:cNvSpPr/>
          <p:nvPr/>
        </p:nvSpPr>
        <p:spPr>
          <a:xfrm rot="5400000">
            <a:off x="4925086" y="5457750"/>
            <a:ext cx="154960" cy="11452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E4701-F956-4E02-BCBE-67E9A5E27222}"/>
              </a:ext>
            </a:extLst>
          </p:cNvPr>
          <p:cNvSpPr txBox="1"/>
          <p:nvPr/>
        </p:nvSpPr>
        <p:spPr>
          <a:xfrm>
            <a:off x="3703067" y="6119349"/>
            <a:ext cx="275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Changing background &amp; foreground color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4ADADB-D64E-4CAE-B704-6DA587787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4720404"/>
            <a:ext cx="2804403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4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519E2-00C2-442E-92E8-CAEE67178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" y="436850"/>
            <a:ext cx="9463596" cy="6191794"/>
          </a:xfrm>
        </p:spPr>
      </p:pic>
    </p:spTree>
    <p:extLst>
      <p:ext uri="{BB962C8B-B14F-4D97-AF65-F5344CB8AC3E}">
        <p14:creationId xmlns:p14="http://schemas.microsoft.com/office/powerpoint/2010/main" val="247318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CAED-57D0-466F-A86C-3B7097B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Listener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4901-0043-4C3D-8104-B6E0BD48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800"/>
            <a:ext cx="10515600" cy="11750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Button- Lets add button click event</a:t>
            </a:r>
          </a:p>
          <a:p>
            <a:r>
              <a:rPr lang="en-US" sz="2400" dirty="0"/>
              <a:t>First, we will write the function that we need to execute when the button is clicked.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9E838-4DC9-4EC6-BEE5-62646AB8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11" y="2501468"/>
            <a:ext cx="5699464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mylabel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"Button was clicked!!"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mylabel.pack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#to rename the title of the window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"GUI"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#pack is used to show the object in the window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label1=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IANT"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"Arial Bold"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)).pack()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(window,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"orange"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red"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=clicked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button.pack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A2A5-53C0-43C1-8DCB-1939AB900FB4}"/>
              </a:ext>
            </a:extLst>
          </p:cNvPr>
          <p:cNvSpPr txBox="1"/>
          <p:nvPr/>
        </p:nvSpPr>
        <p:spPr>
          <a:xfrm>
            <a:off x="949911" y="2413315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D64E4-932B-4080-814F-A61AE1B1B1CE}"/>
              </a:ext>
            </a:extLst>
          </p:cNvPr>
          <p:cNvCxnSpPr>
            <a:stCxn id="3" idx="2"/>
          </p:cNvCxnSpPr>
          <p:nvPr/>
        </p:nvCxnSpPr>
        <p:spPr>
          <a:xfrm>
            <a:off x="6096000" y="2334827"/>
            <a:ext cx="0" cy="45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A32DCB-14E1-48E3-96B2-36AE1D87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36" y="2696787"/>
            <a:ext cx="4076521" cy="3500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1B38E-127E-4B9E-B2DA-7E54150C9EBF}"/>
              </a:ext>
            </a:extLst>
          </p:cNvPr>
          <p:cNvSpPr txBox="1"/>
          <p:nvPr/>
        </p:nvSpPr>
        <p:spPr>
          <a:xfrm>
            <a:off x="7277278" y="241331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6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CEE0-3E42-4C5F-B637-83C8ABCD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Entry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2F85-16F5-4232-A1E2-8AC3FDF8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870011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urw-din"/>
              </a:rPr>
              <a:t>Entry: </a:t>
            </a:r>
            <a:r>
              <a:rPr lang="en-US" sz="2400" b="0" i="0" dirty="0">
                <a:effectLst/>
                <a:latin typeface="urw-din"/>
              </a:rPr>
              <a:t>It is used to input the single line text entry from the user.. For multi-line text input, Text widget is used.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16E19E-5B08-4675-B4D4-0FA600E0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6" y="2295171"/>
            <a:ext cx="553091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#Creating input box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"grey"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borderwidth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txt.insert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result=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"Welcome to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=result)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mylabel.pack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#to rename the title of the window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"GUI"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label1=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IANT"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"Arial Bold"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(window,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"orange"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red"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=clicked)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label1.pack()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button.pack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F7EA4-691E-4372-9635-763150DE8313}"/>
              </a:ext>
            </a:extLst>
          </p:cNvPr>
          <p:cNvSpPr txBox="1"/>
          <p:nvPr/>
        </p:nvSpPr>
        <p:spPr>
          <a:xfrm>
            <a:off x="1065321" y="1952177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FBA59-3FCB-44AC-B49E-6CFEB2243B6C}"/>
              </a:ext>
            </a:extLst>
          </p:cNvPr>
          <p:cNvCxnSpPr/>
          <p:nvPr/>
        </p:nvCxnSpPr>
        <p:spPr>
          <a:xfrm>
            <a:off x="6347534" y="2263806"/>
            <a:ext cx="0" cy="4463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D1F9E3-71B3-46B3-A023-9C005457F970}"/>
              </a:ext>
            </a:extLst>
          </p:cNvPr>
          <p:cNvSpPr txBox="1"/>
          <p:nvPr/>
        </p:nvSpPr>
        <p:spPr>
          <a:xfrm>
            <a:off x="7235301" y="232150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FDABD-CFA7-4453-BD9B-421DC67E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15" y="2757425"/>
            <a:ext cx="5219868" cy="31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07D3-2B16-4C0A-ACF8-3BEEDC01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ComboBox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904C-8778-4C4D-8301-24170267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effectLst/>
                <a:latin typeface="urw-din"/>
              </a:rPr>
              <a:t>Combobox</a:t>
            </a:r>
            <a:r>
              <a:rPr lang="en-US" sz="2400" b="0" i="0" dirty="0">
                <a:effectLst/>
                <a:latin typeface="urw-din"/>
              </a:rPr>
              <a:t> is a combination of </a:t>
            </a:r>
            <a:r>
              <a:rPr lang="en-US" sz="2400" b="0" i="0" dirty="0" err="1">
                <a:effectLst/>
                <a:latin typeface="urw-din"/>
              </a:rPr>
              <a:t>Listbox</a:t>
            </a:r>
            <a:r>
              <a:rPr lang="en-US" sz="2400" b="0" i="0" dirty="0">
                <a:effectLst/>
                <a:latin typeface="urw-din"/>
              </a:rPr>
              <a:t> and an entry field. </a:t>
            </a:r>
          </a:p>
          <a:p>
            <a:r>
              <a:rPr lang="en-US" sz="2400" b="0" i="0" dirty="0">
                <a:effectLst/>
                <a:latin typeface="urw-din"/>
              </a:rPr>
              <a:t>It is one of the </a:t>
            </a:r>
            <a:r>
              <a:rPr lang="en-US" sz="2400" b="0" i="0" dirty="0" err="1">
                <a:effectLst/>
                <a:latin typeface="urw-din"/>
              </a:rPr>
              <a:t>Tkinter</a:t>
            </a:r>
            <a:r>
              <a:rPr lang="en-US" sz="2400" b="0" i="0" dirty="0">
                <a:effectLst/>
                <a:latin typeface="urw-din"/>
              </a:rPr>
              <a:t> widgets where it contains a down arrow to select from a list of options. </a:t>
            </a:r>
          </a:p>
          <a:p>
            <a:r>
              <a:rPr lang="en-US" sz="2400" b="0" i="0" dirty="0">
                <a:effectLst/>
                <a:latin typeface="urw-din"/>
              </a:rPr>
              <a:t>It helps the users to select according to the list of options displayed.</a:t>
            </a:r>
          </a:p>
          <a:p>
            <a:r>
              <a:rPr lang="en-US" sz="2400" b="0" i="0" dirty="0">
                <a:effectLst/>
                <a:latin typeface="urw-din"/>
              </a:rPr>
              <a:t>When the user clicks on the drop-down arrow on the entry field, a pop up of the scrolled </a:t>
            </a:r>
            <a:r>
              <a:rPr lang="en-US" sz="2400" b="0" i="0" dirty="0" err="1">
                <a:effectLst/>
                <a:latin typeface="urw-din"/>
              </a:rPr>
              <a:t>Listbox</a:t>
            </a:r>
            <a:r>
              <a:rPr lang="en-US" sz="2400" b="0" i="0" dirty="0">
                <a:effectLst/>
                <a:latin typeface="urw-din"/>
              </a:rPr>
              <a:t> is displayed down the entry field. </a:t>
            </a:r>
          </a:p>
          <a:p>
            <a:r>
              <a:rPr lang="en-US" sz="2400" b="0" i="0" dirty="0">
                <a:effectLst/>
                <a:latin typeface="urw-din"/>
              </a:rPr>
              <a:t>The 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selected option will be displayed in the entry field </a:t>
            </a:r>
            <a:r>
              <a:rPr lang="en-US" sz="2400" b="0" i="0" dirty="0">
                <a:effectLst/>
                <a:latin typeface="urw-din"/>
              </a:rPr>
              <a:t>only when an option from the </a:t>
            </a:r>
            <a:r>
              <a:rPr lang="en-US" sz="2400" b="0" i="0" dirty="0" err="1">
                <a:effectLst/>
                <a:latin typeface="urw-din"/>
              </a:rPr>
              <a:t>Listbox</a:t>
            </a:r>
            <a:r>
              <a:rPr lang="en-US" sz="2400" b="0" i="0" dirty="0">
                <a:effectLst/>
                <a:latin typeface="urw-din"/>
              </a:rPr>
              <a:t> is selected.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856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D7FC-20F4-4835-AE09-93869993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CFAEF-42CD-4B02-9EEA-73C424D3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94" y="1905506"/>
            <a:ext cx="483463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ttk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combo=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ttk.Combobox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(window)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combo[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'values'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]=(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combo.grid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combo.current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2B16F-A208-48FB-9008-7B604F04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001" y="2117777"/>
            <a:ext cx="3147333" cy="2194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A548E-4A83-4A97-895A-B5AD460A0ABC}"/>
              </a:ext>
            </a:extLst>
          </p:cNvPr>
          <p:cNvCxnSpPr/>
          <p:nvPr/>
        </p:nvCxnSpPr>
        <p:spPr>
          <a:xfrm>
            <a:off x="5237825" y="1207363"/>
            <a:ext cx="0" cy="532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188E2-6EF9-4C89-B4BD-BE679E218CDA}"/>
              </a:ext>
            </a:extLst>
          </p:cNvPr>
          <p:cNvSpPr txBox="1"/>
          <p:nvPr/>
        </p:nvSpPr>
        <p:spPr>
          <a:xfrm>
            <a:off x="6894993" y="120736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50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A65-CC78-4B30-8D4C-558F11C7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Checkbox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5AF7-0258-408C-BF2B-88217ACB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0629"/>
            <a:ext cx="10439400" cy="843379"/>
          </a:xfrm>
        </p:spPr>
        <p:txBody>
          <a:bodyPr>
            <a:normAutofit/>
          </a:bodyPr>
          <a:lstStyle/>
          <a:p>
            <a:r>
              <a:rPr lang="en-US" sz="2400" b="1" i="0" dirty="0" err="1">
                <a:effectLst/>
                <a:latin typeface="urw-din"/>
              </a:rPr>
              <a:t>CheckButton</a:t>
            </a:r>
            <a:r>
              <a:rPr lang="en-US" sz="2400" b="1" i="0" dirty="0">
                <a:effectLst/>
                <a:latin typeface="urw-din"/>
              </a:rPr>
              <a:t>: </a:t>
            </a:r>
            <a:r>
              <a:rPr lang="en-US" sz="2400" b="0" i="0" dirty="0">
                <a:effectLst/>
                <a:latin typeface="urw-din"/>
              </a:rPr>
              <a:t>To select any number of options by displaying a number of options to a user as toggle buttons. 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005A0-E707-4AC5-BD95-7C1081FA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2947387"/>
            <a:ext cx="633865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var1.set(True)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#by default sets checkbox value to true or selected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(window, text='male', variable=var1).pack()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(window, text='female', variable=var2).pack()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window.mainloop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FC6AD-D41C-4488-BEB6-97BD18AE8D3C}"/>
              </a:ext>
            </a:extLst>
          </p:cNvPr>
          <p:cNvSpPr txBox="1"/>
          <p:nvPr/>
        </p:nvSpPr>
        <p:spPr>
          <a:xfrm>
            <a:off x="976544" y="2380981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119366-D0E9-42A2-930D-1E50E950A214}"/>
              </a:ext>
            </a:extLst>
          </p:cNvPr>
          <p:cNvCxnSpPr/>
          <p:nvPr/>
        </p:nvCxnSpPr>
        <p:spPr>
          <a:xfrm>
            <a:off x="6001305" y="2104008"/>
            <a:ext cx="0" cy="45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CF1F2-3D36-486F-84FD-2BE3484534B4}"/>
              </a:ext>
            </a:extLst>
          </p:cNvPr>
          <p:cNvSpPr txBox="1"/>
          <p:nvPr/>
        </p:nvSpPr>
        <p:spPr>
          <a:xfrm>
            <a:off x="6329779" y="238098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B6D6E-2B3C-4322-81E9-A5AF6B4F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95" y="2380981"/>
            <a:ext cx="2895851" cy="1661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0E45DD-C498-418D-AC33-A766AA283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83" y="4418860"/>
            <a:ext cx="2895843" cy="19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86F6-0AEA-46D6-9942-F8B097DB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RadioButton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2B6-2F05-4ABF-86B3-C1A9020D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260629"/>
            <a:ext cx="10448278" cy="843379"/>
          </a:xfrm>
        </p:spPr>
        <p:txBody>
          <a:bodyPr>
            <a:normAutofit/>
          </a:bodyPr>
          <a:lstStyle/>
          <a:p>
            <a:r>
              <a:rPr lang="en-US" sz="2400" b="1" i="0" dirty="0" err="1">
                <a:effectLst/>
                <a:latin typeface="urw-din"/>
              </a:rPr>
              <a:t>RadioButton</a:t>
            </a:r>
            <a:r>
              <a:rPr lang="en-US" sz="2400" b="1" i="0" dirty="0">
                <a:effectLst/>
                <a:latin typeface="urw-din"/>
              </a:rPr>
              <a:t>: </a:t>
            </a:r>
            <a:r>
              <a:rPr lang="en-US" sz="2400" b="0" i="0" dirty="0">
                <a:effectLst/>
                <a:latin typeface="urw-din"/>
              </a:rPr>
              <a:t>It is used to offer multi-choice option to the user. It offers several options to the user and the user has to choose one option.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ABF0-EB1C-479B-941F-D766DAF04F8C}"/>
              </a:ext>
            </a:extLst>
          </p:cNvPr>
          <p:cNvSpPr txBox="1"/>
          <p:nvPr/>
        </p:nvSpPr>
        <p:spPr>
          <a:xfrm>
            <a:off x="905522" y="2547891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EC7926-74C5-4E3C-8569-2F8A1761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2" y="2995214"/>
            <a:ext cx="704885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tkinter.Tk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#Radiobutton widget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rad1=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Radiobutton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Python'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anchor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rad2=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Radiobutton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'Java'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anchor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C49826-F519-4765-8AEA-0D7B1235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726F-2926-4ABF-B697-AE5F09F62695}"/>
              </a:ext>
            </a:extLst>
          </p:cNvPr>
          <p:cNvSpPr txBox="1"/>
          <p:nvPr/>
        </p:nvSpPr>
        <p:spPr>
          <a:xfrm>
            <a:off x="6676008" y="25478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E1A3BF-C463-47C6-A7C2-3C32A089126D}"/>
              </a:ext>
            </a:extLst>
          </p:cNvPr>
          <p:cNvCxnSpPr/>
          <p:nvPr/>
        </p:nvCxnSpPr>
        <p:spPr>
          <a:xfrm>
            <a:off x="6096000" y="2476870"/>
            <a:ext cx="0" cy="433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87624-883E-4CC0-82DD-8C2C5F06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4" y="3019261"/>
            <a:ext cx="3879685" cy="21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393-E209-4CC9-8C26-C297807E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BB49-8FE7-4C50-A7F0-6F68EAE6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Installing and working with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Overwiew</a:t>
            </a:r>
            <a:r>
              <a:rPr lang="en-US" dirty="0"/>
              <a:t> of all the concepts in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Looking at code to understand theory.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2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DBB-256A-40FE-817E-8CFD0CC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ScrolledText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A1EE-C3CF-442E-8791-6C9BFAF2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1109709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ScrolledText</a:t>
            </a:r>
            <a:r>
              <a:rPr lang="en-US" sz="2400" dirty="0"/>
              <a:t> widget is a text widget with a scroll bar.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tkinter.scrolledtext</a:t>
            </a:r>
            <a:r>
              <a:rPr lang="en-US" sz="2400" dirty="0"/>
              <a:t> module provides the text widget along with a scroll bar. This widget helps the user enter multiple lines of text.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C0069-1363-49D9-AF7A-880B90F4A192}"/>
              </a:ext>
            </a:extLst>
          </p:cNvPr>
          <p:cNvSpPr txBox="1"/>
          <p:nvPr/>
        </p:nvSpPr>
        <p:spPr>
          <a:xfrm>
            <a:off x="543757" y="2921169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scrolledtext</a:t>
            </a:r>
            <a:endParaRPr lang="en-IN" dirty="0"/>
          </a:p>
          <a:p>
            <a:r>
              <a:rPr lang="en-IN" dirty="0"/>
              <a:t>window=</a:t>
            </a:r>
            <a:r>
              <a:rPr lang="en-IN" dirty="0" err="1"/>
              <a:t>tkinter.Tk</a:t>
            </a:r>
            <a:r>
              <a:rPr lang="en-IN" dirty="0"/>
              <a:t>()</a:t>
            </a:r>
          </a:p>
          <a:p>
            <a:r>
              <a:rPr lang="en-IN" dirty="0"/>
              <a:t>#ScrolledText Widget</a:t>
            </a:r>
          </a:p>
          <a:p>
            <a:r>
              <a:rPr lang="en-IN" dirty="0"/>
              <a:t>txt=</a:t>
            </a:r>
            <a:r>
              <a:rPr lang="en-IN" dirty="0" err="1"/>
              <a:t>scrolledtext.ScrolledText</a:t>
            </a:r>
            <a:r>
              <a:rPr lang="en-IN" dirty="0"/>
              <a:t>(</a:t>
            </a:r>
            <a:r>
              <a:rPr lang="en-IN" dirty="0" err="1"/>
              <a:t>window,width</a:t>
            </a:r>
            <a:r>
              <a:rPr lang="en-IN" dirty="0"/>
              <a:t>=40,height=10)</a:t>
            </a:r>
          </a:p>
          <a:p>
            <a:r>
              <a:rPr lang="en-IN" dirty="0" err="1"/>
              <a:t>txt.focus</a:t>
            </a:r>
            <a:r>
              <a:rPr lang="en-IN" dirty="0"/>
              <a:t>()</a:t>
            </a:r>
          </a:p>
          <a:p>
            <a:r>
              <a:rPr lang="en-IN" dirty="0" err="1"/>
              <a:t>txt.pack</a:t>
            </a:r>
            <a:r>
              <a:rPr lang="en-IN" dirty="0"/>
              <a:t>()</a:t>
            </a:r>
          </a:p>
          <a:p>
            <a:r>
              <a:rPr lang="en-IN" dirty="0" err="1"/>
              <a:t>window.mainloop</a:t>
            </a:r>
            <a:r>
              <a:rPr lang="en-IN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0CB3F-5C09-4D02-9E02-C35CA3FD48CF}"/>
              </a:ext>
            </a:extLst>
          </p:cNvPr>
          <p:cNvSpPr txBox="1"/>
          <p:nvPr/>
        </p:nvSpPr>
        <p:spPr>
          <a:xfrm>
            <a:off x="648070" y="2478739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F390E-98AE-491A-A745-46E7841BF402}"/>
              </a:ext>
            </a:extLst>
          </p:cNvPr>
          <p:cNvSpPr txBox="1"/>
          <p:nvPr/>
        </p:nvSpPr>
        <p:spPr>
          <a:xfrm>
            <a:off x="7174988" y="252302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9A91C-9391-4555-968B-2DD465E132D8}"/>
              </a:ext>
            </a:extLst>
          </p:cNvPr>
          <p:cNvCxnSpPr>
            <a:cxnSpLocks/>
          </p:cNvCxnSpPr>
          <p:nvPr/>
        </p:nvCxnSpPr>
        <p:spPr>
          <a:xfrm>
            <a:off x="6782539" y="2405848"/>
            <a:ext cx="0" cy="436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649493-E210-417A-9F93-AF0B200E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31" y="2863049"/>
            <a:ext cx="4729015" cy="3005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1C5E00-1B6B-4C7B-A970-082F821566B9}"/>
              </a:ext>
            </a:extLst>
          </p:cNvPr>
          <p:cNvSpPr txBox="1"/>
          <p:nvPr/>
        </p:nvSpPr>
        <p:spPr>
          <a:xfrm>
            <a:off x="513073" y="5025592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txt=</a:t>
            </a:r>
            <a:r>
              <a:rPr lang="en-IN" sz="1400" dirty="0" err="1"/>
              <a:t>scrolledtext.ScrolledText</a:t>
            </a:r>
            <a:r>
              <a:rPr lang="en-IN" sz="1400" dirty="0"/>
              <a:t>(</a:t>
            </a:r>
            <a:r>
              <a:rPr lang="en-IN" sz="1400" dirty="0" err="1"/>
              <a:t>window,width</a:t>
            </a:r>
            <a:r>
              <a:rPr lang="en-IN" sz="1400" dirty="0"/>
              <a:t>=40,height=10)</a:t>
            </a:r>
          </a:p>
          <a:p>
            <a:r>
              <a:rPr lang="en-IN" sz="1400" dirty="0"/>
              <a:t># Inserting Text which is read only</a:t>
            </a:r>
          </a:p>
          <a:p>
            <a:r>
              <a:rPr lang="en-IN" sz="1400" dirty="0" err="1"/>
              <a:t>txt.insert</a:t>
            </a:r>
            <a:r>
              <a:rPr lang="en-IN" sz="1400" dirty="0"/>
              <a:t>(</a:t>
            </a:r>
            <a:r>
              <a:rPr lang="en-IN" sz="1400" dirty="0" err="1"/>
              <a:t>tkinter.INSERT</a:t>
            </a:r>
            <a:r>
              <a:rPr lang="en-IN" sz="1400" dirty="0"/>
              <a:t>,</a:t>
            </a:r>
          </a:p>
          <a:p>
            <a:r>
              <a:rPr lang="en-IN" sz="1400" dirty="0"/>
              <a:t>"""This is a </a:t>
            </a:r>
            <a:r>
              <a:rPr lang="en-IN" sz="1400" dirty="0" err="1"/>
              <a:t>scrolledtext</a:t>
            </a:r>
            <a:r>
              <a:rPr lang="en-IN" sz="1400" dirty="0"/>
              <a:t> widget to make </a:t>
            </a:r>
            <a:r>
              <a:rPr lang="en-IN" sz="1400" dirty="0" err="1"/>
              <a:t>tkinter</a:t>
            </a:r>
            <a:r>
              <a:rPr lang="en-IN" sz="1400" dirty="0"/>
              <a:t> text read only. </a:t>
            </a:r>
          </a:p>
          <a:p>
            <a:r>
              <a:rPr lang="en-IN" sz="1400" dirty="0"/>
              <a:t>Hi </a:t>
            </a:r>
          </a:p>
          <a:p>
            <a:r>
              <a:rPr lang="en-IN" sz="1400" dirty="0"/>
              <a:t>Geeks !!! </a:t>
            </a:r>
          </a:p>
          <a:p>
            <a:r>
              <a:rPr lang="en-IN" sz="1400" dirty="0"/>
              <a:t>Geeks !!! </a:t>
            </a:r>
          </a:p>
          <a:p>
            <a:r>
              <a:rPr lang="en-IN" sz="1400" dirty="0"/>
              <a:t>Geeks !!!  """)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12206-B871-4C28-B876-EB068803DC6F}"/>
              </a:ext>
            </a:extLst>
          </p:cNvPr>
          <p:cNvCxnSpPr/>
          <p:nvPr/>
        </p:nvCxnSpPr>
        <p:spPr>
          <a:xfrm>
            <a:off x="301841" y="4952494"/>
            <a:ext cx="6480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0F3F-161F-4435-B816-88EC666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8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MessageBox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38BE-B54F-425C-9945-3E091CB8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74" y="690543"/>
            <a:ext cx="10515600" cy="861134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r>
              <a:rPr lang="en-US" sz="2400" b="1" i="0" dirty="0" err="1">
                <a:effectLst/>
                <a:latin typeface="urw-din"/>
              </a:rPr>
              <a:t>MessageBox</a:t>
            </a:r>
            <a:r>
              <a:rPr lang="en-US" sz="2400" b="1" i="0" dirty="0">
                <a:effectLst/>
                <a:latin typeface="urw-din"/>
              </a:rPr>
              <a:t> </a:t>
            </a:r>
            <a:r>
              <a:rPr lang="en-US" sz="2400" b="0" i="0" dirty="0">
                <a:effectLst/>
                <a:latin typeface="urw-din"/>
              </a:rPr>
              <a:t>Widget is used to display the message boxes in the python applications.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2CDA2-6F02-4B5D-9061-21C5B6A9AC1C}"/>
              </a:ext>
            </a:extLst>
          </p:cNvPr>
          <p:cNvSpPr txBox="1"/>
          <p:nvPr/>
        </p:nvSpPr>
        <p:spPr>
          <a:xfrm>
            <a:off x="1157795" y="1451769"/>
            <a:ext cx="47384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from </a:t>
            </a:r>
            <a:r>
              <a:rPr lang="en-IN" sz="1600" dirty="0" err="1"/>
              <a:t>tkinter</a:t>
            </a:r>
            <a:r>
              <a:rPr lang="en-IN" sz="1600" dirty="0"/>
              <a:t> import </a:t>
            </a:r>
            <a:r>
              <a:rPr lang="en-IN" sz="1600" dirty="0" err="1"/>
              <a:t>messagebox</a:t>
            </a:r>
            <a:endParaRPr lang="en-IN" sz="1600" dirty="0"/>
          </a:p>
          <a:p>
            <a:r>
              <a:rPr lang="en-IN" sz="1600" dirty="0"/>
              <a:t>window=</a:t>
            </a:r>
            <a:r>
              <a:rPr lang="en-IN" sz="1600" dirty="0" err="1"/>
              <a:t>tkinter.Tk</a:t>
            </a:r>
            <a:r>
              <a:rPr lang="en-IN" sz="1600" dirty="0"/>
              <a:t>()</a:t>
            </a:r>
          </a:p>
          <a:p>
            <a:r>
              <a:rPr lang="en-IN" sz="1600" dirty="0"/>
              <a:t>#MessageBox Widget</a:t>
            </a:r>
          </a:p>
          <a:p>
            <a:r>
              <a:rPr lang="en-IN" sz="1600" dirty="0" err="1"/>
              <a:t>messagebox.showinfo</a:t>
            </a:r>
            <a:r>
              <a:rPr lang="en-IN" sz="1600" dirty="0"/>
              <a:t>("</a:t>
            </a:r>
            <a:r>
              <a:rPr lang="en-IN" sz="1600" dirty="0" err="1"/>
              <a:t>showinfo</a:t>
            </a:r>
            <a:r>
              <a:rPr lang="en-IN" sz="1600" dirty="0"/>
              <a:t>", "Information")</a:t>
            </a:r>
          </a:p>
          <a:p>
            <a:r>
              <a:rPr lang="en-IN" sz="1600" dirty="0" err="1"/>
              <a:t>messagebox.showwarning</a:t>
            </a:r>
            <a:r>
              <a:rPr lang="en-IN" sz="1600" dirty="0"/>
              <a:t>("</a:t>
            </a:r>
            <a:r>
              <a:rPr lang="en-IN" sz="1600" dirty="0" err="1"/>
              <a:t>showwarning</a:t>
            </a:r>
            <a:r>
              <a:rPr lang="en-IN" sz="1600" dirty="0"/>
              <a:t>", "Warning")</a:t>
            </a:r>
          </a:p>
          <a:p>
            <a:r>
              <a:rPr lang="en-IN" sz="1600" dirty="0" err="1"/>
              <a:t>messagebox.showerror</a:t>
            </a:r>
            <a:r>
              <a:rPr lang="en-IN" sz="1600" dirty="0"/>
              <a:t>("</a:t>
            </a:r>
            <a:r>
              <a:rPr lang="en-IN" sz="1600" dirty="0" err="1"/>
              <a:t>showerror</a:t>
            </a:r>
            <a:r>
              <a:rPr lang="en-IN" sz="1600" dirty="0"/>
              <a:t>", "Error")</a:t>
            </a:r>
          </a:p>
          <a:p>
            <a:r>
              <a:rPr lang="en-IN" sz="1600" dirty="0" err="1"/>
              <a:t>messagebox.askquestion</a:t>
            </a:r>
            <a:r>
              <a:rPr lang="en-IN" sz="1600" dirty="0"/>
              <a:t>("</a:t>
            </a:r>
            <a:r>
              <a:rPr lang="en-IN" sz="1600" dirty="0" err="1"/>
              <a:t>askquestion</a:t>
            </a:r>
            <a:r>
              <a:rPr lang="en-IN" sz="1600" dirty="0"/>
              <a:t>", "Are you sure?")</a:t>
            </a:r>
          </a:p>
          <a:p>
            <a:r>
              <a:rPr lang="en-IN" sz="1600" dirty="0" err="1"/>
              <a:t>messagebox.askokcancel</a:t>
            </a:r>
            <a:r>
              <a:rPr lang="en-IN" sz="1600" dirty="0"/>
              <a:t>("</a:t>
            </a:r>
            <a:r>
              <a:rPr lang="en-IN" sz="1600" dirty="0" err="1"/>
              <a:t>askokcancel</a:t>
            </a:r>
            <a:r>
              <a:rPr lang="en-IN" sz="1600" dirty="0"/>
              <a:t>", "Want to continue?")</a:t>
            </a:r>
          </a:p>
          <a:p>
            <a:r>
              <a:rPr lang="en-IN" sz="1600" dirty="0" err="1"/>
              <a:t>messagebox.askyesno</a:t>
            </a:r>
            <a:r>
              <a:rPr lang="en-IN" sz="1600" dirty="0"/>
              <a:t>("</a:t>
            </a:r>
            <a:r>
              <a:rPr lang="en-IN" sz="1600" dirty="0" err="1"/>
              <a:t>askyesno</a:t>
            </a:r>
            <a:r>
              <a:rPr lang="en-IN" sz="1600" dirty="0"/>
              <a:t>", "Find the value?")</a:t>
            </a:r>
          </a:p>
          <a:p>
            <a:r>
              <a:rPr lang="en-IN" sz="1600" dirty="0" err="1"/>
              <a:t>messagebox.askretrycancel</a:t>
            </a:r>
            <a:r>
              <a:rPr lang="en-IN" sz="1600" dirty="0"/>
              <a:t>("</a:t>
            </a:r>
            <a:r>
              <a:rPr lang="en-IN" sz="1600" dirty="0" err="1"/>
              <a:t>askretrycancel</a:t>
            </a:r>
            <a:r>
              <a:rPr lang="en-IN" sz="1600" dirty="0"/>
              <a:t>", "Try again?")</a:t>
            </a:r>
          </a:p>
          <a:p>
            <a:r>
              <a:rPr lang="en-IN" sz="1600" dirty="0" err="1"/>
              <a:t>window.mainloop</a:t>
            </a:r>
            <a:r>
              <a:rPr lang="en-IN" sz="1600" dirty="0"/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CA3E68-37E3-4A70-B17F-BA6326CABD8E}"/>
              </a:ext>
            </a:extLst>
          </p:cNvPr>
          <p:cNvCxnSpPr/>
          <p:nvPr/>
        </p:nvCxnSpPr>
        <p:spPr>
          <a:xfrm>
            <a:off x="5788241" y="1846555"/>
            <a:ext cx="0" cy="2852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09E20C-25A8-4B3D-B60B-7D457ED83485}"/>
              </a:ext>
            </a:extLst>
          </p:cNvPr>
          <p:cNvSpPr txBox="1"/>
          <p:nvPr/>
        </p:nvSpPr>
        <p:spPr>
          <a:xfrm>
            <a:off x="6295749" y="1798370"/>
            <a:ext cx="11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//Example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343F2-C831-4415-B98F-93B307D5B7EF}"/>
              </a:ext>
            </a:extLst>
          </p:cNvPr>
          <p:cNvSpPr txBox="1"/>
          <p:nvPr/>
        </p:nvSpPr>
        <p:spPr>
          <a:xfrm>
            <a:off x="6295748" y="2313543"/>
            <a:ext cx="66567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tkinter</a:t>
            </a:r>
            <a:endParaRPr lang="en-IN" sz="1600" dirty="0"/>
          </a:p>
          <a:p>
            <a:r>
              <a:rPr lang="en-IN" sz="1600" dirty="0"/>
              <a:t>from </a:t>
            </a:r>
            <a:r>
              <a:rPr lang="en-IN" sz="1600" dirty="0" err="1"/>
              <a:t>tkinter</a:t>
            </a:r>
            <a:r>
              <a:rPr lang="en-IN" sz="1600" dirty="0"/>
              <a:t> import </a:t>
            </a:r>
            <a:r>
              <a:rPr lang="en-IN" sz="1600" dirty="0" err="1"/>
              <a:t>messagebox</a:t>
            </a:r>
            <a:endParaRPr lang="en-IN" sz="1600" dirty="0"/>
          </a:p>
          <a:p>
            <a:r>
              <a:rPr lang="en-IN" sz="1600" dirty="0"/>
              <a:t>window=</a:t>
            </a:r>
            <a:r>
              <a:rPr lang="en-IN" sz="1600" dirty="0" err="1"/>
              <a:t>tkinter.Tk</a:t>
            </a:r>
            <a:r>
              <a:rPr lang="en-IN" sz="1600" dirty="0"/>
              <a:t>()</a:t>
            </a:r>
          </a:p>
          <a:p>
            <a:r>
              <a:rPr lang="en-IN" sz="1600" dirty="0"/>
              <a:t>def clicked():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messagebox.showinfo</a:t>
            </a:r>
            <a:r>
              <a:rPr lang="en-IN" sz="1600" dirty="0"/>
              <a:t>("</a:t>
            </a:r>
            <a:r>
              <a:rPr lang="en-IN" sz="1600" dirty="0" err="1"/>
              <a:t>showinfo</a:t>
            </a:r>
            <a:r>
              <a:rPr lang="en-IN" sz="1600" dirty="0"/>
              <a:t>", "Information")</a:t>
            </a:r>
          </a:p>
          <a:p>
            <a:r>
              <a:rPr lang="en-IN" sz="1600" dirty="0"/>
              <a:t>button=</a:t>
            </a:r>
            <a:r>
              <a:rPr lang="en-IN" sz="1600" dirty="0" err="1"/>
              <a:t>tkinter.Button</a:t>
            </a:r>
            <a:r>
              <a:rPr lang="en-IN" sz="1600" dirty="0"/>
              <a:t>(window, text="Enter",</a:t>
            </a:r>
            <a:r>
              <a:rPr lang="en-IN" sz="1600" dirty="0" err="1"/>
              <a:t>bg</a:t>
            </a:r>
            <a:r>
              <a:rPr lang="en-IN" sz="1600" dirty="0"/>
              <a:t>="orange",</a:t>
            </a:r>
            <a:r>
              <a:rPr lang="en-IN" sz="1600" dirty="0" err="1"/>
              <a:t>fg</a:t>
            </a:r>
            <a:r>
              <a:rPr lang="en-IN" sz="1600" dirty="0"/>
              <a:t>="</a:t>
            </a:r>
            <a:r>
              <a:rPr lang="en-IN" sz="1600" dirty="0" err="1"/>
              <a:t>red",command</a:t>
            </a:r>
            <a:r>
              <a:rPr lang="en-IN" sz="1600" dirty="0"/>
              <a:t>=clicked)</a:t>
            </a:r>
          </a:p>
          <a:p>
            <a:r>
              <a:rPr lang="en-IN" sz="1600" dirty="0" err="1"/>
              <a:t>button.pack</a:t>
            </a:r>
            <a:r>
              <a:rPr lang="en-IN" sz="1600" dirty="0"/>
              <a:t>()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4D19C1-CB20-4423-B1D6-A2CD004B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6" y="5170503"/>
            <a:ext cx="15335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9CAA41-80AE-4E7D-A2BF-7602B1F5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44" y="5180028"/>
            <a:ext cx="13906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DEDF62D-27D6-400F-85F9-53F8661D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8" y="5170503"/>
            <a:ext cx="1219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120002A-2194-4B38-B6B2-5B3AE4CE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68" y="5180028"/>
            <a:ext cx="19812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28DAC46-D9D4-46BD-B9F1-0A936E27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53" y="5180028"/>
            <a:ext cx="20097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1983DAE-7106-41C9-9F1B-D86D90AB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3" y="5167614"/>
            <a:ext cx="2009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65237-68F2-4EE3-9CCA-3D3E093584A3}"/>
              </a:ext>
            </a:extLst>
          </p:cNvPr>
          <p:cNvSpPr txBox="1"/>
          <p:nvPr/>
        </p:nvSpPr>
        <p:spPr>
          <a:xfrm>
            <a:off x="605901" y="476225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//Output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1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B5ED-DC2E-4024-B17F-D8964C7F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SpinBox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4876-3F0D-4A7C-B3B0-D8204AF1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162975"/>
            <a:ext cx="10599198" cy="825623"/>
          </a:xfrm>
        </p:spPr>
        <p:txBody>
          <a:bodyPr>
            <a:normAutofit/>
          </a:bodyPr>
          <a:lstStyle/>
          <a:p>
            <a:r>
              <a:rPr lang="en-US" sz="2400" b="1" i="0" dirty="0" err="1">
                <a:solidFill>
                  <a:srgbClr val="40424E"/>
                </a:solidFill>
                <a:effectLst/>
                <a:latin typeface="urw-din"/>
              </a:rPr>
              <a:t>SpinBox</a:t>
            </a:r>
            <a:r>
              <a:rPr lang="en-US" sz="2400" b="1" i="0" dirty="0">
                <a:solidFill>
                  <a:srgbClr val="40424E"/>
                </a:solidFill>
                <a:effectLst/>
                <a:latin typeface="urw-din"/>
              </a:rPr>
              <a:t>: </a:t>
            </a:r>
            <a:r>
              <a:rPr lang="en-US" sz="2400" b="0" i="0" dirty="0">
                <a:solidFill>
                  <a:srgbClr val="40424E"/>
                </a:solidFill>
                <a:effectLst/>
                <a:latin typeface="urw-din"/>
              </a:rPr>
              <a:t>It is an entry of ‘Entry’ widget. Here, value can be input by selecting a fixed value of numbers.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410CC-19FB-49F4-8E9E-D379648674AF}"/>
              </a:ext>
            </a:extLst>
          </p:cNvPr>
          <p:cNvSpPr txBox="1"/>
          <p:nvPr/>
        </p:nvSpPr>
        <p:spPr>
          <a:xfrm>
            <a:off x="925127" y="2838078"/>
            <a:ext cx="5129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import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window=</a:t>
            </a:r>
            <a:r>
              <a:rPr lang="en-US" dirty="0" err="1"/>
              <a:t>tkinter.Tk</a:t>
            </a:r>
            <a:r>
              <a:rPr lang="en-US" dirty="0"/>
              <a:t>()</a:t>
            </a:r>
            <a:endParaRPr lang="en-IN" dirty="0"/>
          </a:p>
          <a:p>
            <a:r>
              <a:rPr lang="en-IN" dirty="0"/>
              <a:t>#SpinBox Widget</a:t>
            </a:r>
          </a:p>
          <a:p>
            <a:r>
              <a:rPr lang="en-IN" dirty="0"/>
              <a:t>spin = </a:t>
            </a:r>
            <a:r>
              <a:rPr lang="en-IN" dirty="0" err="1"/>
              <a:t>Spinbox</a:t>
            </a:r>
            <a:r>
              <a:rPr lang="en-IN" dirty="0"/>
              <a:t>(window, from_ = 0, to = 10,width=5)</a:t>
            </a:r>
          </a:p>
          <a:p>
            <a:r>
              <a:rPr lang="en-IN" dirty="0" err="1"/>
              <a:t>spin.pack</a:t>
            </a:r>
            <a:r>
              <a:rPr lang="en-IN" dirty="0"/>
              <a:t>()</a:t>
            </a:r>
          </a:p>
          <a:p>
            <a:r>
              <a:rPr lang="en-IN" dirty="0" err="1"/>
              <a:t>window.mainloop</a:t>
            </a:r>
            <a:r>
              <a:rPr lang="en-IN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FE8AB-3680-47A4-8C32-0F7FAFF3D5C1}"/>
              </a:ext>
            </a:extLst>
          </p:cNvPr>
          <p:cNvSpPr txBox="1"/>
          <p:nvPr/>
        </p:nvSpPr>
        <p:spPr>
          <a:xfrm>
            <a:off x="1083076" y="2423604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//Example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F43C-1B4F-4E97-85E1-00B35B5EA910}"/>
              </a:ext>
            </a:extLst>
          </p:cNvPr>
          <p:cNvCxnSpPr/>
          <p:nvPr/>
        </p:nvCxnSpPr>
        <p:spPr>
          <a:xfrm>
            <a:off x="6312023" y="1988598"/>
            <a:ext cx="0" cy="47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95ED54-4F91-4999-9303-71FF2B21251E}"/>
              </a:ext>
            </a:extLst>
          </p:cNvPr>
          <p:cNvSpPr txBox="1"/>
          <p:nvPr/>
        </p:nvSpPr>
        <p:spPr>
          <a:xfrm>
            <a:off x="6569846" y="231707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//Output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617CF-6A1A-4B13-9C98-798EB59C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54" y="3014875"/>
            <a:ext cx="3456024" cy="12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A7ED-7DBC-47E2-9C3F-7EFABCAC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MenuBar</a:t>
            </a:r>
            <a:r>
              <a:rPr lang="en-US" dirty="0"/>
              <a:t>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0B45-A402-44BD-9B2F-B7E0D52C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047565"/>
            <a:ext cx="10448278" cy="5129398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urw-din"/>
              </a:rPr>
              <a:t>Menus</a:t>
            </a:r>
            <a:r>
              <a:rPr lang="en-US" sz="2000" b="0" i="0" dirty="0">
                <a:effectLst/>
                <a:latin typeface="urw-din"/>
              </a:rPr>
              <a:t> are the important part of any GUI. A common use of menus is to provide convenient access to various operations such as saving or opening a file, quitting a program, or manipulating data. </a:t>
            </a:r>
            <a:r>
              <a:rPr lang="en-US" sz="2000" b="0" i="0" dirty="0" err="1">
                <a:effectLst/>
                <a:latin typeface="urw-din"/>
              </a:rPr>
              <a:t>Toplevel</a:t>
            </a:r>
            <a:r>
              <a:rPr lang="en-US" sz="2000" b="0" i="0" dirty="0">
                <a:effectLst/>
                <a:latin typeface="urw-din"/>
              </a:rPr>
              <a:t> menus are displayed just under the title bar of the root or any other </a:t>
            </a:r>
            <a:r>
              <a:rPr lang="en-US" sz="2000" b="0" i="0" dirty="0" err="1">
                <a:effectLst/>
                <a:latin typeface="urw-din"/>
              </a:rPr>
              <a:t>toplevel</a:t>
            </a:r>
            <a:r>
              <a:rPr lang="en-US" sz="2000" b="0" i="0" dirty="0">
                <a:effectLst/>
                <a:latin typeface="urw-din"/>
              </a:rPr>
              <a:t> windows.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04055-B922-4885-A616-AC8D5E014DFA}"/>
              </a:ext>
            </a:extLst>
          </p:cNvPr>
          <p:cNvSpPr txBox="1"/>
          <p:nvPr/>
        </p:nvSpPr>
        <p:spPr>
          <a:xfrm>
            <a:off x="676923" y="2495102"/>
            <a:ext cx="466743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from </a:t>
            </a:r>
            <a:r>
              <a:rPr lang="en-IN" sz="1400" dirty="0" err="1"/>
              <a:t>tkinter</a:t>
            </a:r>
            <a:r>
              <a:rPr lang="en-IN" sz="1400" dirty="0"/>
              <a:t> import * 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tkinter.ttk</a:t>
            </a:r>
            <a:r>
              <a:rPr lang="en-IN" sz="1400" dirty="0"/>
              <a:t> import * </a:t>
            </a:r>
          </a:p>
          <a:p>
            <a:r>
              <a:rPr lang="en-IN" sz="1400" dirty="0"/>
              <a:t>from time import </a:t>
            </a:r>
            <a:r>
              <a:rPr lang="en-IN" sz="1400" dirty="0" err="1"/>
              <a:t>strftime</a:t>
            </a:r>
            <a:endParaRPr lang="en-IN" sz="1400" dirty="0"/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# creating </a:t>
            </a:r>
            <a:r>
              <a:rPr lang="en-IN" sz="1400" dirty="0" err="1"/>
              <a:t>tkinter</a:t>
            </a:r>
            <a:r>
              <a:rPr lang="en-IN" sz="1400" dirty="0"/>
              <a:t> window</a:t>
            </a:r>
          </a:p>
          <a:p>
            <a:r>
              <a:rPr lang="en-IN" sz="1400" dirty="0"/>
              <a:t>root = Tk()</a:t>
            </a:r>
          </a:p>
          <a:p>
            <a:r>
              <a:rPr lang="en-IN" sz="1400" dirty="0" err="1"/>
              <a:t>root.title</a:t>
            </a:r>
            <a:r>
              <a:rPr lang="en-IN" sz="1400" dirty="0"/>
              <a:t>('Menu Demonstration')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# Creating </a:t>
            </a:r>
            <a:r>
              <a:rPr lang="en-IN" sz="1400" dirty="0" err="1"/>
              <a:t>Menubar</a:t>
            </a:r>
            <a:endParaRPr lang="en-IN" sz="1400" dirty="0"/>
          </a:p>
          <a:p>
            <a:r>
              <a:rPr lang="en-IN" sz="1400" dirty="0" err="1"/>
              <a:t>menubar</a:t>
            </a:r>
            <a:r>
              <a:rPr lang="en-IN" sz="1400" dirty="0"/>
              <a:t> = Menu(root)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# Adding File Menu and commands</a:t>
            </a:r>
          </a:p>
          <a:p>
            <a:r>
              <a:rPr lang="en-IN" sz="1400" dirty="0"/>
              <a:t>file = Menu(</a:t>
            </a:r>
            <a:r>
              <a:rPr lang="en-IN" sz="1400" dirty="0" err="1"/>
              <a:t>menubar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menubar.add_cascade</a:t>
            </a:r>
            <a:r>
              <a:rPr lang="en-IN" sz="1400" dirty="0"/>
              <a:t>(label ='File', menu = file)</a:t>
            </a:r>
          </a:p>
          <a:p>
            <a:r>
              <a:rPr lang="en-IN" sz="1400" dirty="0" err="1"/>
              <a:t>file.add_command</a:t>
            </a:r>
            <a:r>
              <a:rPr lang="en-IN" sz="1400" dirty="0"/>
              <a:t>(label ='New File', command = None)</a:t>
            </a:r>
          </a:p>
          <a:p>
            <a:r>
              <a:rPr lang="en-IN" sz="1400" dirty="0" err="1"/>
              <a:t>file.add_command</a:t>
            </a:r>
            <a:r>
              <a:rPr lang="en-IN" sz="1400" dirty="0"/>
              <a:t>(label ='Open...', command = None)</a:t>
            </a:r>
          </a:p>
          <a:p>
            <a:r>
              <a:rPr lang="en-IN" sz="1400" dirty="0" err="1"/>
              <a:t>file.add_command</a:t>
            </a:r>
            <a:r>
              <a:rPr lang="en-IN" sz="1400" dirty="0"/>
              <a:t>(label ='Save', command = None)</a:t>
            </a:r>
          </a:p>
          <a:p>
            <a:r>
              <a:rPr lang="en-IN" sz="1400" dirty="0" err="1"/>
              <a:t>file.add_separator</a:t>
            </a:r>
            <a:r>
              <a:rPr lang="en-IN" sz="1400" dirty="0"/>
              <a:t>()</a:t>
            </a:r>
          </a:p>
          <a:p>
            <a:r>
              <a:rPr lang="en-IN" sz="1400" dirty="0" err="1"/>
              <a:t>file.add_command</a:t>
            </a:r>
            <a:r>
              <a:rPr lang="en-IN" sz="1400" dirty="0"/>
              <a:t>(label ='Exit', command = </a:t>
            </a:r>
            <a:r>
              <a:rPr lang="en-IN" sz="1400" dirty="0" err="1"/>
              <a:t>root.destroy</a:t>
            </a:r>
            <a:r>
              <a:rPr lang="en-IN" sz="1400" dirty="0"/>
              <a:t>)</a:t>
            </a:r>
          </a:p>
          <a:p>
            <a:r>
              <a:rPr lang="en-IN" sz="1400" dirty="0"/>
              <a:t>  </a:t>
            </a:r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03957-D1CE-4C79-8D74-13268203AE09}"/>
              </a:ext>
            </a:extLst>
          </p:cNvPr>
          <p:cNvSpPr txBox="1"/>
          <p:nvPr/>
        </p:nvSpPr>
        <p:spPr>
          <a:xfrm>
            <a:off x="6352714" y="2723930"/>
            <a:ext cx="49337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 Adding Edit Menu and commands</a:t>
            </a:r>
          </a:p>
          <a:p>
            <a:r>
              <a:rPr lang="en-IN" sz="1400" dirty="0"/>
              <a:t>edit = Menu(</a:t>
            </a:r>
            <a:r>
              <a:rPr lang="en-IN" sz="1400" dirty="0" err="1"/>
              <a:t>menubar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menubar.add_cascade</a:t>
            </a:r>
            <a:r>
              <a:rPr lang="en-IN" sz="1400" dirty="0"/>
              <a:t>(label ='Edit', menu = edit)</a:t>
            </a:r>
          </a:p>
          <a:p>
            <a:r>
              <a:rPr lang="en-IN" sz="1400" dirty="0" err="1"/>
              <a:t>edit.add_command</a:t>
            </a:r>
            <a:r>
              <a:rPr lang="en-IN" sz="1400" dirty="0"/>
              <a:t>(label ='Cut', command = None)</a:t>
            </a:r>
          </a:p>
          <a:p>
            <a:r>
              <a:rPr lang="en-IN" sz="1400" dirty="0" err="1"/>
              <a:t>edit.add_command</a:t>
            </a:r>
            <a:r>
              <a:rPr lang="en-IN" sz="1400" dirty="0"/>
              <a:t>(label ='Copy', command = None)</a:t>
            </a:r>
          </a:p>
          <a:p>
            <a:r>
              <a:rPr lang="en-IN" sz="1400" dirty="0" err="1"/>
              <a:t>edit.add_command</a:t>
            </a:r>
            <a:r>
              <a:rPr lang="en-IN" sz="1400" dirty="0"/>
              <a:t>(label ='Paste', command = None)</a:t>
            </a:r>
          </a:p>
          <a:p>
            <a:r>
              <a:rPr lang="en-IN" sz="1400" dirty="0" err="1"/>
              <a:t>edit.add_separator</a:t>
            </a:r>
            <a:r>
              <a:rPr lang="en-IN" sz="1400" dirty="0"/>
              <a:t>()</a:t>
            </a:r>
          </a:p>
          <a:p>
            <a:r>
              <a:rPr lang="en-IN" sz="1400" dirty="0" err="1"/>
              <a:t>edit.add_command</a:t>
            </a:r>
            <a:r>
              <a:rPr lang="en-IN" sz="1400" dirty="0"/>
              <a:t>(label ='Find...', command = None)  </a:t>
            </a:r>
          </a:p>
          <a:p>
            <a:r>
              <a:rPr lang="en-IN" sz="1400" dirty="0"/>
              <a:t># Adding Help Menu</a:t>
            </a:r>
          </a:p>
          <a:p>
            <a:r>
              <a:rPr lang="en-IN" sz="1400" dirty="0"/>
              <a:t>help_ = Menu(</a:t>
            </a:r>
            <a:r>
              <a:rPr lang="en-IN" sz="1400" dirty="0" err="1"/>
              <a:t>menubar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menubar.add_cascade</a:t>
            </a:r>
            <a:r>
              <a:rPr lang="en-IN" sz="1400" dirty="0"/>
              <a:t>(label ='Help', menu = help_)</a:t>
            </a:r>
          </a:p>
          <a:p>
            <a:r>
              <a:rPr lang="en-IN" sz="1400" dirty="0"/>
              <a:t>help_.</a:t>
            </a:r>
            <a:r>
              <a:rPr lang="en-IN" sz="1400" dirty="0" err="1"/>
              <a:t>add_command</a:t>
            </a:r>
            <a:r>
              <a:rPr lang="en-IN" sz="1400" dirty="0"/>
              <a:t>(label ='Tk Help', command = None)</a:t>
            </a:r>
          </a:p>
          <a:p>
            <a:r>
              <a:rPr lang="en-IN" sz="1400" dirty="0"/>
              <a:t>help_.</a:t>
            </a:r>
            <a:r>
              <a:rPr lang="en-IN" sz="1400" dirty="0" err="1"/>
              <a:t>add_command</a:t>
            </a:r>
            <a:r>
              <a:rPr lang="en-IN" sz="1400" dirty="0"/>
              <a:t>(label ='Demo', command = None)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# display Menu</a:t>
            </a:r>
          </a:p>
          <a:p>
            <a:r>
              <a:rPr lang="en-IN" sz="1400" dirty="0" err="1"/>
              <a:t>root.config</a:t>
            </a:r>
            <a:r>
              <a:rPr lang="en-IN" sz="1400" dirty="0"/>
              <a:t>(menu = </a:t>
            </a:r>
            <a:r>
              <a:rPr lang="en-IN" sz="1400" dirty="0" err="1"/>
              <a:t>menubar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mainloop</a:t>
            </a:r>
            <a:r>
              <a:rPr lang="en-IN" sz="1400" dirty="0"/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8CA5C-99FE-4A2D-9231-27AAFCE4FE72}"/>
              </a:ext>
            </a:extLst>
          </p:cNvPr>
          <p:cNvCxnSpPr/>
          <p:nvPr/>
        </p:nvCxnSpPr>
        <p:spPr>
          <a:xfrm>
            <a:off x="5839287" y="2024109"/>
            <a:ext cx="0" cy="4833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1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6C6A-1B22-4DF3-A4FC-2243A2D8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Notebook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EB64-435B-4351-B5D9-3308F4EF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044390"/>
            <a:ext cx="10187866" cy="9442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Notebook widget allows you to select pages of contents by clicking on tabs.</a:t>
            </a:r>
          </a:p>
          <a:p>
            <a:r>
              <a:rPr lang="en-US" dirty="0"/>
              <a:t>When you click one of these tabs, the Notebook widget will display a child pane associated with the selected tab. Typically, a child pane is a Frame widget.</a:t>
            </a:r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6674BD3-6771-4ACD-8168-AB865A59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27" y="3204803"/>
            <a:ext cx="4313309" cy="94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2F043-14F4-4D33-83A1-33402949CDA8}"/>
              </a:ext>
            </a:extLst>
          </p:cNvPr>
          <p:cNvSpPr txBox="1"/>
          <p:nvPr/>
        </p:nvSpPr>
        <p:spPr>
          <a:xfrm>
            <a:off x="1396014" y="1888075"/>
            <a:ext cx="461416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tkinter</a:t>
            </a:r>
            <a:r>
              <a:rPr lang="en-IN" sz="1400" dirty="0"/>
              <a:t> as </a:t>
            </a:r>
            <a:r>
              <a:rPr lang="en-IN" sz="1400" dirty="0" err="1"/>
              <a:t>tk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tkinter</a:t>
            </a:r>
            <a:r>
              <a:rPr lang="en-IN" sz="1400" dirty="0"/>
              <a:t> import </a:t>
            </a:r>
            <a:r>
              <a:rPr lang="en-IN" sz="1400" dirty="0" err="1"/>
              <a:t>ttk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# root window</a:t>
            </a:r>
          </a:p>
          <a:p>
            <a:r>
              <a:rPr lang="en-IN" sz="1400" dirty="0"/>
              <a:t>root = </a:t>
            </a:r>
            <a:r>
              <a:rPr lang="en-IN" sz="1400" dirty="0" err="1"/>
              <a:t>tk.Tk</a:t>
            </a:r>
            <a:r>
              <a:rPr lang="en-IN" sz="1400" dirty="0"/>
              <a:t>()</a:t>
            </a:r>
          </a:p>
          <a:p>
            <a:r>
              <a:rPr lang="en-IN" sz="1400" dirty="0" err="1"/>
              <a:t>root.geometry</a:t>
            </a:r>
            <a:r>
              <a:rPr lang="en-IN" sz="1400" dirty="0"/>
              <a:t>('400x300')</a:t>
            </a:r>
          </a:p>
          <a:p>
            <a:r>
              <a:rPr lang="en-IN" sz="1400" dirty="0" err="1"/>
              <a:t>root.title</a:t>
            </a:r>
            <a:r>
              <a:rPr lang="en-IN" sz="1400" dirty="0"/>
              <a:t>('Notebook Demo')</a:t>
            </a:r>
          </a:p>
          <a:p>
            <a:endParaRPr lang="en-IN" sz="1400" dirty="0"/>
          </a:p>
          <a:p>
            <a:r>
              <a:rPr lang="en-IN" sz="1400" dirty="0"/>
              <a:t># create a notebook</a:t>
            </a:r>
          </a:p>
          <a:p>
            <a:r>
              <a:rPr lang="en-IN" sz="1400" dirty="0"/>
              <a:t>notebook = </a:t>
            </a:r>
            <a:r>
              <a:rPr lang="en-IN" sz="1400" dirty="0" err="1"/>
              <a:t>ttk.Notebook</a:t>
            </a:r>
            <a:r>
              <a:rPr lang="en-IN" sz="1400" dirty="0"/>
              <a:t>(root)</a:t>
            </a:r>
          </a:p>
          <a:p>
            <a:r>
              <a:rPr lang="en-IN" sz="1400" dirty="0" err="1"/>
              <a:t>notebook.pack</a:t>
            </a:r>
            <a:r>
              <a:rPr lang="en-IN" sz="1400" dirty="0"/>
              <a:t>(</a:t>
            </a:r>
            <a:r>
              <a:rPr lang="en-IN" sz="1400" dirty="0" err="1"/>
              <a:t>pady</a:t>
            </a:r>
            <a:r>
              <a:rPr lang="en-IN" sz="1400" dirty="0"/>
              <a:t>=10, expand=True)</a:t>
            </a:r>
          </a:p>
          <a:p>
            <a:endParaRPr lang="en-IN" sz="1400" dirty="0"/>
          </a:p>
          <a:p>
            <a:r>
              <a:rPr lang="en-IN" sz="1400" dirty="0"/>
              <a:t># create frames</a:t>
            </a:r>
          </a:p>
          <a:p>
            <a:r>
              <a:rPr lang="en-IN" sz="1400" dirty="0"/>
              <a:t>frame1 = </a:t>
            </a:r>
            <a:r>
              <a:rPr lang="en-IN" sz="1400" dirty="0" err="1"/>
              <a:t>ttk.Frame</a:t>
            </a:r>
            <a:r>
              <a:rPr lang="en-IN" sz="1400" dirty="0"/>
              <a:t>(notebook, width=400, height=280)</a:t>
            </a:r>
          </a:p>
          <a:p>
            <a:r>
              <a:rPr lang="en-IN" sz="1400" dirty="0"/>
              <a:t>frame2 = </a:t>
            </a:r>
            <a:r>
              <a:rPr lang="en-IN" sz="1400" dirty="0" err="1"/>
              <a:t>ttk.Frame</a:t>
            </a:r>
            <a:r>
              <a:rPr lang="en-IN" sz="1400" dirty="0"/>
              <a:t>(notebook, width=400, height=280)</a:t>
            </a:r>
          </a:p>
          <a:p>
            <a:endParaRPr lang="en-IN" sz="1400" dirty="0"/>
          </a:p>
          <a:p>
            <a:r>
              <a:rPr lang="en-IN" sz="1400" dirty="0"/>
              <a:t>frame1.pack(fill='both', expand=True)</a:t>
            </a:r>
          </a:p>
          <a:p>
            <a:r>
              <a:rPr lang="en-IN" sz="1400" dirty="0"/>
              <a:t>frame2.pack(fill='both', expand=True)</a:t>
            </a:r>
          </a:p>
          <a:p>
            <a:endParaRPr lang="en-IN" sz="1400" dirty="0"/>
          </a:p>
          <a:p>
            <a:r>
              <a:rPr lang="en-IN" sz="1400" dirty="0"/>
              <a:t># add frames to notebook</a:t>
            </a:r>
          </a:p>
          <a:p>
            <a:r>
              <a:rPr lang="en-IN" sz="1400" dirty="0" err="1"/>
              <a:t>notebook.add</a:t>
            </a:r>
            <a:r>
              <a:rPr lang="en-IN" sz="1400" dirty="0"/>
              <a:t>(frame1, text='General Information')</a:t>
            </a:r>
          </a:p>
          <a:p>
            <a:r>
              <a:rPr lang="en-IN" sz="1400" dirty="0" err="1"/>
              <a:t>notebook.add</a:t>
            </a:r>
            <a:r>
              <a:rPr lang="en-IN" sz="1400" dirty="0"/>
              <a:t>(frame2, text='Profile')</a:t>
            </a:r>
          </a:p>
          <a:p>
            <a:r>
              <a:rPr lang="en-IN" sz="1400" dirty="0" err="1"/>
              <a:t>root.mainloop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99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D10B-75F3-4454-B459-7A5FA6B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 Management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9E9F37-1ABD-4EF3-AEE9-6EA02C507412}"/>
              </a:ext>
            </a:extLst>
          </p:cNvPr>
          <p:cNvSpPr/>
          <p:nvPr/>
        </p:nvSpPr>
        <p:spPr>
          <a:xfrm>
            <a:off x="1544714" y="1198485"/>
            <a:ext cx="7537142" cy="6036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</a:t>
            </a:r>
            <a:r>
              <a:rPr lang="en-US" dirty="0" err="1"/>
              <a:t>tkinter</a:t>
            </a:r>
            <a:r>
              <a:rPr lang="en-US" dirty="0"/>
              <a:t> widgets will have geometric measurements.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6ADC6-DA31-4238-AAD6-83AF94171CC9}"/>
              </a:ext>
            </a:extLst>
          </p:cNvPr>
          <p:cNvSpPr/>
          <p:nvPr/>
        </p:nvSpPr>
        <p:spPr>
          <a:xfrm>
            <a:off x="3524435" y="2121763"/>
            <a:ext cx="3329126" cy="514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Management Classes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0A1FB-A656-468A-80A3-37E61F1436A1}"/>
              </a:ext>
            </a:extLst>
          </p:cNvPr>
          <p:cNvSpPr/>
          <p:nvPr/>
        </p:nvSpPr>
        <p:spPr>
          <a:xfrm>
            <a:off x="1646808" y="3320249"/>
            <a:ext cx="1074198" cy="5326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Pack()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1C5BA-A329-42C2-A848-49C20BDB7BC9}"/>
              </a:ext>
            </a:extLst>
          </p:cNvPr>
          <p:cNvSpPr/>
          <p:nvPr/>
        </p:nvSpPr>
        <p:spPr>
          <a:xfrm>
            <a:off x="5021802" y="3320249"/>
            <a:ext cx="1074198" cy="5326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grid()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D7F8C-136C-403C-9E10-EEA7FFCBD034}"/>
              </a:ext>
            </a:extLst>
          </p:cNvPr>
          <p:cNvSpPr/>
          <p:nvPr/>
        </p:nvSpPr>
        <p:spPr>
          <a:xfrm>
            <a:off x="8248834" y="3320249"/>
            <a:ext cx="1074198" cy="532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place()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C5926-D180-4824-BC2D-14F9DE646E59}"/>
              </a:ext>
            </a:extLst>
          </p:cNvPr>
          <p:cNvCxnSpPr/>
          <p:nvPr/>
        </p:nvCxnSpPr>
        <p:spPr>
          <a:xfrm>
            <a:off x="5450889" y="2636668"/>
            <a:ext cx="0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9F97E-E4C2-4662-80B5-830E16C55E42}"/>
              </a:ext>
            </a:extLst>
          </p:cNvPr>
          <p:cNvCxnSpPr/>
          <p:nvPr/>
        </p:nvCxnSpPr>
        <p:spPr>
          <a:xfrm>
            <a:off x="2183907" y="2885243"/>
            <a:ext cx="647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C0DFC-69D9-4F16-A91E-23C51800ABB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83907" y="2885243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B7F17-0D6E-4AC3-9D14-5BA0399D0FE7}"/>
              </a:ext>
            </a:extLst>
          </p:cNvPr>
          <p:cNvCxnSpPr>
            <a:cxnSpLocks/>
          </p:cNvCxnSpPr>
          <p:nvPr/>
        </p:nvCxnSpPr>
        <p:spPr>
          <a:xfrm>
            <a:off x="8655728" y="2885243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28FF87-2D5D-44D4-B819-4AEEAFC2ED01}"/>
              </a:ext>
            </a:extLst>
          </p:cNvPr>
          <p:cNvCxnSpPr>
            <a:cxnSpLocks/>
          </p:cNvCxnSpPr>
          <p:nvPr/>
        </p:nvCxnSpPr>
        <p:spPr>
          <a:xfrm>
            <a:off x="2183907" y="3852909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5D2F7-2B0B-497D-83FC-0B506FA68895}"/>
              </a:ext>
            </a:extLst>
          </p:cNvPr>
          <p:cNvCxnSpPr>
            <a:cxnSpLocks/>
          </p:cNvCxnSpPr>
          <p:nvPr/>
        </p:nvCxnSpPr>
        <p:spPr>
          <a:xfrm>
            <a:off x="5558901" y="3852909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AE321-BFB6-446F-920C-6AE425211271}"/>
              </a:ext>
            </a:extLst>
          </p:cNvPr>
          <p:cNvCxnSpPr>
            <a:cxnSpLocks/>
          </p:cNvCxnSpPr>
          <p:nvPr/>
        </p:nvCxnSpPr>
        <p:spPr>
          <a:xfrm>
            <a:off x="8785933" y="3852909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03822-579F-4530-8356-9DEAA8E09566}"/>
              </a:ext>
            </a:extLst>
          </p:cNvPr>
          <p:cNvSpPr/>
          <p:nvPr/>
        </p:nvSpPr>
        <p:spPr>
          <a:xfrm>
            <a:off x="975048" y="4287886"/>
            <a:ext cx="2322246" cy="19885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It organizes the widgets in the block, which mean it occupies the entire available width.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C14016-6E6B-4B90-A8A7-EA3082E6C008}"/>
              </a:ext>
            </a:extLst>
          </p:cNvPr>
          <p:cNvSpPr/>
          <p:nvPr/>
        </p:nvSpPr>
        <p:spPr>
          <a:xfrm>
            <a:off x="4394467" y="4287903"/>
            <a:ext cx="2459094" cy="19885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organizes the widgets in table-like structure.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15769C-AAEB-4EBA-928A-FFFF312ADB68}"/>
              </a:ext>
            </a:extLst>
          </p:cNvPr>
          <p:cNvSpPr/>
          <p:nvPr/>
        </p:nvSpPr>
        <p:spPr>
          <a:xfrm>
            <a:off x="7883371" y="4287903"/>
            <a:ext cx="2345168" cy="19885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Its used to place the widgets at a specific position you want.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7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4BC8-34BE-4CFA-8D10-B8F47002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Organizing Layout And Widgets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A8077-6AD9-4CC6-93C7-5463599860ED}"/>
              </a:ext>
            </a:extLst>
          </p:cNvPr>
          <p:cNvSpPr/>
          <p:nvPr/>
        </p:nvSpPr>
        <p:spPr>
          <a:xfrm>
            <a:off x="2370337" y="1074199"/>
            <a:ext cx="6809173" cy="585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Frame class to arrange layout in a window.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8E5264-A254-4939-A103-701A3DF64E55}"/>
              </a:ext>
            </a:extLst>
          </p:cNvPr>
          <p:cNvSpPr/>
          <p:nvPr/>
        </p:nvSpPr>
        <p:spPr>
          <a:xfrm>
            <a:off x="838200" y="2414727"/>
            <a:ext cx="1248052" cy="407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C887F-7F4A-4DCF-9381-425D8EA2BB0B}"/>
              </a:ext>
            </a:extLst>
          </p:cNvPr>
          <p:cNvSpPr/>
          <p:nvPr/>
        </p:nvSpPr>
        <p:spPr>
          <a:xfrm>
            <a:off x="2556770" y="2237173"/>
            <a:ext cx="6187736" cy="10741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is used to create the divisions in the window. You can align the frames as you like with side parameter of pack() method.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CBA2AB-CCA0-4A6D-A9CF-E4A444522B86}"/>
              </a:ext>
            </a:extLst>
          </p:cNvPr>
          <p:cNvSpPr/>
          <p:nvPr/>
        </p:nvSpPr>
        <p:spPr>
          <a:xfrm>
            <a:off x="838201" y="3986074"/>
            <a:ext cx="1248052" cy="407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C3A1A-65CD-4133-BCFF-C9302ED44CC9}"/>
              </a:ext>
            </a:extLst>
          </p:cNvPr>
          <p:cNvSpPr/>
          <p:nvPr/>
        </p:nvSpPr>
        <p:spPr>
          <a:xfrm>
            <a:off x="2556770" y="3906175"/>
            <a:ext cx="6187736" cy="665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is used to create a button in the window. It takes several parameters like text, </a:t>
            </a:r>
            <a:r>
              <a:rPr lang="en-US" dirty="0" err="1"/>
              <a:t>fg</a:t>
            </a:r>
            <a:r>
              <a:rPr lang="en-US" dirty="0"/>
              <a:t>, bg.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68CD2-2904-44E3-9829-85AA8A6958DF}"/>
              </a:ext>
            </a:extLst>
          </p:cNvPr>
          <p:cNvSpPr/>
          <p:nvPr/>
        </p:nvSpPr>
        <p:spPr>
          <a:xfrm>
            <a:off x="838200" y="5530788"/>
            <a:ext cx="1248052" cy="407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81872B-9B74-4785-B9EE-9C368670990F}"/>
              </a:ext>
            </a:extLst>
          </p:cNvPr>
          <p:cNvSpPr/>
          <p:nvPr/>
        </p:nvSpPr>
        <p:spPr>
          <a:xfrm>
            <a:off x="2672179" y="5459767"/>
            <a:ext cx="6072327" cy="665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is another way to organize the widgets. It uses the Matrix row column concepts.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67FB97-8AA8-49A3-A3E9-373506EC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698" y="2183633"/>
            <a:ext cx="1718570" cy="11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6CEAD8-61D5-4D98-8FE2-A4644FC5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5291491"/>
            <a:ext cx="2164194" cy="10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9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1CD-5AEA-4ECD-9E8D-2EDD042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Binding Functions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AF5566-CB4C-4175-B032-D8CDCAAD7C35}"/>
              </a:ext>
            </a:extLst>
          </p:cNvPr>
          <p:cNvSpPr/>
          <p:nvPr/>
        </p:nvSpPr>
        <p:spPr>
          <a:xfrm>
            <a:off x="838200" y="1500326"/>
            <a:ext cx="1576526" cy="3906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8B49FA-3E8B-43C0-BAF2-1726C9F7B2E8}"/>
              </a:ext>
            </a:extLst>
          </p:cNvPr>
          <p:cNvSpPr/>
          <p:nvPr/>
        </p:nvSpPr>
        <p:spPr>
          <a:xfrm>
            <a:off x="2876365" y="1256191"/>
            <a:ext cx="7910004" cy="785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functions whenever an event occurs refers to a binding function.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C575E5-049C-41AA-A27D-BC9602F3986F}"/>
              </a:ext>
            </a:extLst>
          </p:cNvPr>
          <p:cNvSpPr/>
          <p:nvPr/>
        </p:nvSpPr>
        <p:spPr>
          <a:xfrm>
            <a:off x="838200" y="2734322"/>
            <a:ext cx="5899951" cy="28674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BBF83-368B-4762-AE5C-540AC58B62FB}"/>
              </a:ext>
            </a:extLst>
          </p:cNvPr>
          <p:cNvSpPr txBox="1"/>
          <p:nvPr/>
        </p:nvSpPr>
        <p:spPr>
          <a:xfrm>
            <a:off x="1076417" y="2885243"/>
            <a:ext cx="56617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tkinter</a:t>
            </a:r>
            <a:endParaRPr lang="en-IN" sz="1600" dirty="0"/>
          </a:p>
          <a:p>
            <a:r>
              <a:rPr lang="en-IN" sz="1600" dirty="0"/>
              <a:t>window=</a:t>
            </a:r>
            <a:r>
              <a:rPr lang="en-IN" sz="1600" dirty="0" err="1"/>
              <a:t>tkinter.Tk</a:t>
            </a:r>
            <a:r>
              <a:rPr lang="en-IN" sz="1600" dirty="0"/>
              <a:t>()</a:t>
            </a:r>
          </a:p>
          <a:p>
            <a:r>
              <a:rPr lang="en-IN" sz="1600" dirty="0" err="1"/>
              <a:t>window.title</a:t>
            </a:r>
            <a:r>
              <a:rPr lang="en-IN" sz="1600" dirty="0"/>
              <a:t>("GUI")</a:t>
            </a:r>
          </a:p>
          <a:p>
            <a:r>
              <a:rPr lang="en-IN" sz="1600" dirty="0"/>
              <a:t>#creating a function called </a:t>
            </a:r>
            <a:r>
              <a:rPr lang="en-IN" sz="1600" dirty="0" err="1"/>
              <a:t>say_hi</a:t>
            </a:r>
            <a:r>
              <a:rPr lang="en-IN" sz="1600" dirty="0"/>
              <a:t>()</a:t>
            </a:r>
          </a:p>
          <a:p>
            <a:r>
              <a:rPr lang="en-IN" sz="1600" dirty="0"/>
              <a:t>def </a:t>
            </a:r>
            <a:r>
              <a:rPr lang="en-IN" sz="1600" dirty="0" err="1"/>
              <a:t>say_hi</a:t>
            </a:r>
            <a:r>
              <a:rPr lang="en-IN" sz="1600" dirty="0"/>
              <a:t>():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tkinter.Label</a:t>
            </a:r>
            <a:r>
              <a:rPr lang="en-IN" sz="1600" dirty="0"/>
              <a:t>(</a:t>
            </a:r>
            <a:r>
              <a:rPr lang="en-IN" sz="1600" dirty="0" err="1"/>
              <a:t>window,text</a:t>
            </a:r>
            <a:r>
              <a:rPr lang="en-IN" sz="1600" dirty="0"/>
              <a:t>="Hi").pack()</a:t>
            </a:r>
          </a:p>
          <a:p>
            <a:endParaRPr lang="en-IN" sz="1600" dirty="0"/>
          </a:p>
          <a:p>
            <a:r>
              <a:rPr lang="en-IN" sz="1600" dirty="0" err="1"/>
              <a:t>tkinter.Button</a:t>
            </a:r>
            <a:r>
              <a:rPr lang="en-IN" sz="1600" dirty="0"/>
              <a:t>(window, text="Click Me!", command=</a:t>
            </a:r>
            <a:r>
              <a:rPr lang="en-IN" sz="1600" dirty="0" err="1"/>
              <a:t>say_hi</a:t>
            </a:r>
            <a:r>
              <a:rPr lang="en-IN" sz="1600" dirty="0"/>
              <a:t>).pack()</a:t>
            </a:r>
          </a:p>
          <a:p>
            <a:r>
              <a:rPr lang="en-IN" sz="1600" dirty="0" err="1"/>
              <a:t>window.mainloop</a:t>
            </a:r>
            <a:r>
              <a:rPr lang="en-IN" sz="1600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C239A-184D-43DD-8924-8E3992AF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67" y="3086245"/>
            <a:ext cx="3237535" cy="22474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0B755B-9D75-43BF-84F1-44C0A2170BC1}"/>
              </a:ext>
            </a:extLst>
          </p:cNvPr>
          <p:cNvSpPr/>
          <p:nvPr/>
        </p:nvSpPr>
        <p:spPr>
          <a:xfrm>
            <a:off x="7084381" y="3799643"/>
            <a:ext cx="1189607" cy="470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9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6AA5-D456-4C91-A7EF-1956CBA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Handling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360F4F-498B-4566-98D8-4B9804334E3F}"/>
              </a:ext>
            </a:extLst>
          </p:cNvPr>
          <p:cNvSpPr/>
          <p:nvPr/>
        </p:nvSpPr>
        <p:spPr>
          <a:xfrm>
            <a:off x="838200" y="1464816"/>
            <a:ext cx="1434483" cy="4527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31144C-399C-4A0E-B138-A991B078000D}"/>
              </a:ext>
            </a:extLst>
          </p:cNvPr>
          <p:cNvSpPr/>
          <p:nvPr/>
        </p:nvSpPr>
        <p:spPr>
          <a:xfrm>
            <a:off x="2920753" y="1331650"/>
            <a:ext cx="7217546" cy="531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Mousemove</a:t>
            </a:r>
            <a:r>
              <a:rPr lang="en-US" dirty="0"/>
              <a:t>, mouseover, clicking, scrolling are some events.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65CBD7-2AE7-4C2E-BF49-8DF34BDFE8DB}"/>
              </a:ext>
            </a:extLst>
          </p:cNvPr>
          <p:cNvSpPr/>
          <p:nvPr/>
        </p:nvSpPr>
        <p:spPr>
          <a:xfrm>
            <a:off x="4225771" y="2246050"/>
            <a:ext cx="2592279" cy="5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 Buttons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E6AEE-51F3-4639-86FE-F38CA25CE5A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21911" y="2777570"/>
            <a:ext cx="8876" cy="7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D14ACC-6D88-403B-9B5D-84904E170F98}"/>
              </a:ext>
            </a:extLst>
          </p:cNvPr>
          <p:cNvCxnSpPr/>
          <p:nvPr/>
        </p:nvCxnSpPr>
        <p:spPr>
          <a:xfrm>
            <a:off x="1979720" y="3116062"/>
            <a:ext cx="6596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F9C783-1B69-4485-BFA5-AC6C223EF053}"/>
              </a:ext>
            </a:extLst>
          </p:cNvPr>
          <p:cNvCxnSpPr/>
          <p:nvPr/>
        </p:nvCxnSpPr>
        <p:spPr>
          <a:xfrm>
            <a:off x="1979720" y="3116062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B17426-EDB2-49C6-84FD-42DF430F9ACD}"/>
              </a:ext>
            </a:extLst>
          </p:cNvPr>
          <p:cNvCxnSpPr/>
          <p:nvPr/>
        </p:nvCxnSpPr>
        <p:spPr>
          <a:xfrm>
            <a:off x="8577308" y="3116062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F7F0B-9C24-420A-ACD3-CC3A01953B42}"/>
              </a:ext>
            </a:extLst>
          </p:cNvPr>
          <p:cNvSpPr/>
          <p:nvPr/>
        </p:nvSpPr>
        <p:spPr>
          <a:xfrm>
            <a:off x="1411550" y="3559946"/>
            <a:ext cx="1340526" cy="443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&lt;Button-1&gt;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670C57-AB58-4E3B-9F91-768AED4B55D8}"/>
              </a:ext>
            </a:extLst>
          </p:cNvPr>
          <p:cNvCxnSpPr/>
          <p:nvPr/>
        </p:nvCxnSpPr>
        <p:spPr>
          <a:xfrm>
            <a:off x="1979720" y="4003830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7169D4-DA9C-4410-BFC5-CF8395CD3233}"/>
              </a:ext>
            </a:extLst>
          </p:cNvPr>
          <p:cNvSpPr/>
          <p:nvPr/>
        </p:nvSpPr>
        <p:spPr>
          <a:xfrm>
            <a:off x="1349407" y="4447714"/>
            <a:ext cx="1464799" cy="443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 Click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A925BF-37DA-4AAA-9D10-003A4CF9752F}"/>
              </a:ext>
            </a:extLst>
          </p:cNvPr>
          <p:cNvSpPr/>
          <p:nvPr/>
        </p:nvSpPr>
        <p:spPr>
          <a:xfrm>
            <a:off x="4856085" y="3559946"/>
            <a:ext cx="1402671" cy="443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&lt;Button-2&gt;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B9BA52-AAC5-4BFD-945E-345B2A71BE25}"/>
              </a:ext>
            </a:extLst>
          </p:cNvPr>
          <p:cNvCxnSpPr/>
          <p:nvPr/>
        </p:nvCxnSpPr>
        <p:spPr>
          <a:xfrm>
            <a:off x="5530787" y="4003828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561CA2-9DC8-44C2-B9F4-E818E735296A}"/>
              </a:ext>
            </a:extLst>
          </p:cNvPr>
          <p:cNvSpPr/>
          <p:nvPr/>
        </p:nvSpPr>
        <p:spPr>
          <a:xfrm>
            <a:off x="4856086" y="4447712"/>
            <a:ext cx="1491446" cy="44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Click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284D8F-088D-4234-87C5-EA4AB313F606}"/>
              </a:ext>
            </a:extLst>
          </p:cNvPr>
          <p:cNvSpPr/>
          <p:nvPr/>
        </p:nvSpPr>
        <p:spPr>
          <a:xfrm>
            <a:off x="7874493" y="3559946"/>
            <a:ext cx="1473688" cy="4438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&lt;Button-3&gt;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03F730-AD09-4889-81AC-A8AD09A2B48D}"/>
              </a:ext>
            </a:extLst>
          </p:cNvPr>
          <p:cNvCxnSpPr/>
          <p:nvPr/>
        </p:nvCxnSpPr>
        <p:spPr>
          <a:xfrm>
            <a:off x="8575829" y="4003822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1484B6-4FBE-47E3-AA17-9F1629AE2AB9}"/>
              </a:ext>
            </a:extLst>
          </p:cNvPr>
          <p:cNvSpPr/>
          <p:nvPr/>
        </p:nvSpPr>
        <p:spPr>
          <a:xfrm>
            <a:off x="7874493" y="4447706"/>
            <a:ext cx="1491440" cy="4438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Click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6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87A-884F-435D-89BF-2FE7BCB0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456E8-F6E5-4ABB-8125-52DD71B65932}"/>
              </a:ext>
            </a:extLst>
          </p:cNvPr>
          <p:cNvSpPr txBox="1"/>
          <p:nvPr/>
        </p:nvSpPr>
        <p:spPr>
          <a:xfrm>
            <a:off x="1111928" y="1350158"/>
            <a:ext cx="52356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window=</a:t>
            </a:r>
            <a:r>
              <a:rPr lang="en-IN" dirty="0" err="1"/>
              <a:t>tkinter.Tk</a:t>
            </a:r>
            <a:r>
              <a:rPr lang="en-IN" dirty="0"/>
              <a:t>()</a:t>
            </a:r>
          </a:p>
          <a:p>
            <a:r>
              <a:rPr lang="en-IN" dirty="0" err="1"/>
              <a:t>window.title</a:t>
            </a:r>
            <a:r>
              <a:rPr lang="en-IN" dirty="0"/>
              <a:t>("GUI")</a:t>
            </a:r>
          </a:p>
          <a:p>
            <a:r>
              <a:rPr lang="en-IN" dirty="0"/>
              <a:t>def </a:t>
            </a:r>
            <a:r>
              <a:rPr lang="en-IN" dirty="0" err="1"/>
              <a:t>left_click</a:t>
            </a:r>
            <a:r>
              <a:rPr lang="en-IN" dirty="0"/>
              <a:t>(event):</a:t>
            </a:r>
          </a:p>
          <a:p>
            <a:r>
              <a:rPr lang="en-IN" dirty="0"/>
              <a:t>    </a:t>
            </a:r>
            <a:r>
              <a:rPr lang="en-IN" dirty="0" err="1"/>
              <a:t>tkinter.Label</a:t>
            </a:r>
            <a:r>
              <a:rPr lang="en-IN" dirty="0"/>
              <a:t>(</a:t>
            </a:r>
            <a:r>
              <a:rPr lang="en-IN" dirty="0" err="1"/>
              <a:t>window,text</a:t>
            </a:r>
            <a:r>
              <a:rPr lang="en-IN" dirty="0"/>
              <a:t>="Left Click").pack()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middle_click</a:t>
            </a:r>
            <a:r>
              <a:rPr lang="en-IN" dirty="0"/>
              <a:t>(event):</a:t>
            </a:r>
          </a:p>
          <a:p>
            <a:r>
              <a:rPr lang="en-IN" dirty="0"/>
              <a:t>    </a:t>
            </a:r>
            <a:r>
              <a:rPr lang="en-IN" dirty="0" err="1"/>
              <a:t>tkinter.Label</a:t>
            </a:r>
            <a:r>
              <a:rPr lang="en-IN" dirty="0"/>
              <a:t>(</a:t>
            </a:r>
            <a:r>
              <a:rPr lang="en-IN" dirty="0" err="1"/>
              <a:t>window,text</a:t>
            </a:r>
            <a:r>
              <a:rPr lang="en-IN" dirty="0"/>
              <a:t>="Middle Click").pack()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right_click</a:t>
            </a:r>
            <a:r>
              <a:rPr lang="en-IN" dirty="0"/>
              <a:t>(event):</a:t>
            </a:r>
          </a:p>
          <a:p>
            <a:r>
              <a:rPr lang="en-IN" dirty="0"/>
              <a:t>    </a:t>
            </a:r>
            <a:r>
              <a:rPr lang="en-IN" dirty="0" err="1"/>
              <a:t>tkinter.Label</a:t>
            </a:r>
            <a:r>
              <a:rPr lang="en-IN" dirty="0"/>
              <a:t>(</a:t>
            </a:r>
            <a:r>
              <a:rPr lang="en-IN" dirty="0" err="1"/>
              <a:t>window,text</a:t>
            </a:r>
            <a:r>
              <a:rPr lang="en-IN" dirty="0"/>
              <a:t>="right Click").pack()</a:t>
            </a:r>
          </a:p>
          <a:p>
            <a:endParaRPr lang="en-IN" dirty="0"/>
          </a:p>
          <a:p>
            <a:r>
              <a:rPr lang="en-IN" dirty="0" err="1"/>
              <a:t>window.bind</a:t>
            </a:r>
            <a:r>
              <a:rPr lang="en-IN" dirty="0"/>
              <a:t>("&lt;Button-1&gt;",</a:t>
            </a:r>
            <a:r>
              <a:rPr lang="en-IN" dirty="0" err="1"/>
              <a:t>left_click</a:t>
            </a:r>
            <a:r>
              <a:rPr lang="en-IN" dirty="0"/>
              <a:t>)</a:t>
            </a:r>
          </a:p>
          <a:p>
            <a:r>
              <a:rPr lang="en-IN" dirty="0" err="1"/>
              <a:t>window.bind</a:t>
            </a:r>
            <a:r>
              <a:rPr lang="en-IN" dirty="0"/>
              <a:t>("&lt;Button-2&gt;",</a:t>
            </a:r>
            <a:r>
              <a:rPr lang="en-IN" dirty="0" err="1"/>
              <a:t>middle_click</a:t>
            </a:r>
            <a:r>
              <a:rPr lang="en-IN" dirty="0"/>
              <a:t>)</a:t>
            </a:r>
          </a:p>
          <a:p>
            <a:r>
              <a:rPr lang="en-IN" dirty="0" err="1"/>
              <a:t>window.bind</a:t>
            </a:r>
            <a:r>
              <a:rPr lang="en-IN" dirty="0"/>
              <a:t>("&lt;Button-3&gt;",</a:t>
            </a:r>
            <a:r>
              <a:rPr lang="en-IN" dirty="0" err="1"/>
              <a:t>right_click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window.mainloop</a:t>
            </a:r>
            <a:r>
              <a:rPr lang="en-IN" dirty="0"/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9BAB54-B217-40E8-8054-784F3E389E55}"/>
              </a:ext>
            </a:extLst>
          </p:cNvPr>
          <p:cNvCxnSpPr/>
          <p:nvPr/>
        </p:nvCxnSpPr>
        <p:spPr>
          <a:xfrm>
            <a:off x="6445188" y="1065320"/>
            <a:ext cx="0" cy="556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9A30B8-97D6-45F3-9C5D-60CE130CC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79" y="1350158"/>
            <a:ext cx="4774435" cy="45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6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77B2-2CE4-49BC-B247-4205671E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GUI?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1641-3196-41A9-BF67-50633D12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1589103"/>
          </a:xfrm>
        </p:spPr>
        <p:txBody>
          <a:bodyPr/>
          <a:lstStyle/>
          <a:p>
            <a:r>
              <a:rPr lang="en-US" sz="2400" dirty="0"/>
              <a:t>GUI is a Graphical User Interface, it is a Desktop app which helps you to interact with computers.</a:t>
            </a:r>
          </a:p>
          <a:p>
            <a:r>
              <a:rPr lang="en-US" sz="2400" dirty="0"/>
              <a:t>They are used to perform different tasks on laptops, desktops or any electronic device as well.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2F6335-C383-4661-AC99-47C0B0912A86}"/>
              </a:ext>
            </a:extLst>
          </p:cNvPr>
          <p:cNvSpPr/>
          <p:nvPr/>
        </p:nvSpPr>
        <p:spPr>
          <a:xfrm>
            <a:off x="5797118" y="3230362"/>
            <a:ext cx="896645" cy="397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3ACE29-D3E7-4C4C-87CB-C97CB93913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441" y="3627638"/>
            <a:ext cx="0" cy="81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A6F356-63BC-4BDC-8F42-B74A06C5EC5E}"/>
              </a:ext>
            </a:extLst>
          </p:cNvPr>
          <p:cNvCxnSpPr/>
          <p:nvPr/>
        </p:nvCxnSpPr>
        <p:spPr>
          <a:xfrm>
            <a:off x="3639844" y="3929479"/>
            <a:ext cx="497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6AC364-32B5-43E8-B6D3-D6F53653D7FA}"/>
              </a:ext>
            </a:extLst>
          </p:cNvPr>
          <p:cNvCxnSpPr>
            <a:cxnSpLocks/>
          </p:cNvCxnSpPr>
          <p:nvPr/>
        </p:nvCxnSpPr>
        <p:spPr>
          <a:xfrm>
            <a:off x="3639844" y="3929479"/>
            <a:ext cx="0" cy="5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59AC6A-CE16-4728-9A3F-EC4D2D3DFD45}"/>
              </a:ext>
            </a:extLst>
          </p:cNvPr>
          <p:cNvCxnSpPr>
            <a:cxnSpLocks/>
          </p:cNvCxnSpPr>
          <p:nvPr/>
        </p:nvCxnSpPr>
        <p:spPr>
          <a:xfrm>
            <a:off x="8611339" y="3929479"/>
            <a:ext cx="0" cy="5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95DA2-42F5-4381-9EDA-F777BC384ABF}"/>
              </a:ext>
            </a:extLst>
          </p:cNvPr>
          <p:cNvSpPr/>
          <p:nvPr/>
        </p:nvSpPr>
        <p:spPr>
          <a:xfrm>
            <a:off x="2814221" y="4446603"/>
            <a:ext cx="1553586" cy="45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Editors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01B9A3-AF5E-41EC-B8BA-D62E91CE7CA9}"/>
              </a:ext>
            </a:extLst>
          </p:cNvPr>
          <p:cNvSpPr/>
          <p:nvPr/>
        </p:nvSpPr>
        <p:spPr>
          <a:xfrm>
            <a:off x="5539666" y="4446603"/>
            <a:ext cx="1260627" cy="450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81FFD0-06CB-4CCE-995A-74DCAB170688}"/>
              </a:ext>
            </a:extLst>
          </p:cNvPr>
          <p:cNvSpPr/>
          <p:nvPr/>
        </p:nvSpPr>
        <p:spPr>
          <a:xfrm>
            <a:off x="8043168" y="4446603"/>
            <a:ext cx="1083066" cy="450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  <a:endParaRPr lang="en-IN" dirty="0"/>
          </a:p>
        </p:txBody>
      </p:sp>
      <p:pic>
        <p:nvPicPr>
          <p:cNvPr id="2050" name="Picture 2" descr="Image result for text editor">
            <a:extLst>
              <a:ext uri="{FF2B5EF4-FFF2-40B4-BE49-F238E27FC236}">
                <a16:creationId xmlns:a16="http://schemas.microsoft.com/office/drawing/2014/main" id="{456296ED-0C23-4807-8BB7-0FEC3FD0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78" y="5290331"/>
            <a:ext cx="1003906" cy="10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ames icon">
            <a:extLst>
              <a:ext uri="{FF2B5EF4-FFF2-40B4-BE49-F238E27FC236}">
                <a16:creationId xmlns:a16="http://schemas.microsoft.com/office/drawing/2014/main" id="{EE269C1D-FF99-45F8-87D6-8F54C0B4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07" y="5290331"/>
            <a:ext cx="934802" cy="9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rome icon">
            <a:extLst>
              <a:ext uri="{FF2B5EF4-FFF2-40B4-BE49-F238E27FC236}">
                <a16:creationId xmlns:a16="http://schemas.microsoft.com/office/drawing/2014/main" id="{B551F32D-5132-4131-AACE-06CA2144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35" y="5290331"/>
            <a:ext cx="1669259" cy="9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9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42FE-4F13-4C83-8296-671B9836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Images &amp; Icons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CB2DEC-9789-4726-B5FA-7D481C1D6B56}"/>
              </a:ext>
            </a:extLst>
          </p:cNvPr>
          <p:cNvSpPr/>
          <p:nvPr/>
        </p:nvSpPr>
        <p:spPr>
          <a:xfrm>
            <a:off x="1109709" y="1544715"/>
            <a:ext cx="2166151" cy="4261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Images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276C1A-4650-4D8A-8D8B-91A10F65E25D}"/>
              </a:ext>
            </a:extLst>
          </p:cNvPr>
          <p:cNvSpPr/>
          <p:nvPr/>
        </p:nvSpPr>
        <p:spPr>
          <a:xfrm>
            <a:off x="3790765" y="1420427"/>
            <a:ext cx="7048870" cy="7457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can be added using the </a:t>
            </a:r>
            <a:r>
              <a:rPr lang="en-US" dirty="0" err="1"/>
              <a:t>PhotoImage</a:t>
            </a:r>
            <a:r>
              <a:rPr lang="en-US" dirty="0"/>
              <a:t> method.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D4D20-0275-4075-A1EE-B2A287E2D7A6}"/>
              </a:ext>
            </a:extLst>
          </p:cNvPr>
          <p:cNvSpPr txBox="1"/>
          <p:nvPr/>
        </p:nvSpPr>
        <p:spPr>
          <a:xfrm>
            <a:off x="1866530" y="2352583"/>
            <a:ext cx="78190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tkinter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window=</a:t>
            </a:r>
            <a:r>
              <a:rPr lang="en-IN" sz="1600" dirty="0" err="1"/>
              <a:t>tkinter.Tk</a:t>
            </a:r>
            <a:r>
              <a:rPr lang="en-IN" sz="1600" dirty="0"/>
              <a:t>()</a:t>
            </a:r>
          </a:p>
          <a:p>
            <a:r>
              <a:rPr lang="en-IN" sz="1600" dirty="0" err="1"/>
              <a:t>window.title</a:t>
            </a:r>
            <a:r>
              <a:rPr lang="en-IN" sz="1600" dirty="0"/>
              <a:t>("</a:t>
            </a:r>
            <a:r>
              <a:rPr lang="en-IN" sz="1600" dirty="0" err="1"/>
              <a:t>Iant</a:t>
            </a:r>
            <a:r>
              <a:rPr lang="en-IN" sz="1600" dirty="0"/>
              <a:t>")</a:t>
            </a:r>
          </a:p>
          <a:p>
            <a:r>
              <a:rPr lang="en-IN" sz="1600" dirty="0"/>
              <a:t>#taking image from directory &amp; storing in a variable</a:t>
            </a:r>
          </a:p>
          <a:p>
            <a:r>
              <a:rPr lang="en-IN" sz="1600" dirty="0"/>
              <a:t>icon = </a:t>
            </a:r>
            <a:r>
              <a:rPr lang="en-IN" sz="1600" dirty="0" err="1"/>
              <a:t>tkinter.PhotoImage</a:t>
            </a:r>
            <a:r>
              <a:rPr lang="en-IN" sz="1600" dirty="0"/>
              <a:t>(file='C:/Users/DELL/</a:t>
            </a:r>
            <a:r>
              <a:rPr lang="en-IN" sz="1600" dirty="0" err="1"/>
              <a:t>PycharmProjects</a:t>
            </a:r>
            <a:r>
              <a:rPr lang="en-IN" sz="1600" dirty="0"/>
              <a:t>/pythonProject1/sun.png')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# Setting icon of master window</a:t>
            </a:r>
          </a:p>
          <a:p>
            <a:r>
              <a:rPr lang="en-IN" sz="1600" dirty="0" err="1"/>
              <a:t>window.iconphoto</a:t>
            </a:r>
            <a:r>
              <a:rPr lang="en-IN" sz="1600" dirty="0"/>
              <a:t>(False, icon)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C00000"/>
                </a:solidFill>
              </a:rPr>
              <a:t>#Setting image in master window</a:t>
            </a:r>
          </a:p>
          <a:p>
            <a:r>
              <a:rPr lang="en-IN" sz="1600" dirty="0" err="1"/>
              <a:t>img</a:t>
            </a:r>
            <a:r>
              <a:rPr lang="en-IN" sz="1600" dirty="0"/>
              <a:t>=</a:t>
            </a:r>
            <a:r>
              <a:rPr lang="en-IN" sz="1600" dirty="0" err="1"/>
              <a:t>tkinter.PhotoImage</a:t>
            </a:r>
            <a:r>
              <a:rPr lang="en-IN" sz="1600" dirty="0"/>
              <a:t>(file='C:/Users/DELL/</a:t>
            </a:r>
            <a:r>
              <a:rPr lang="en-IN" sz="1600" dirty="0" err="1"/>
              <a:t>PycharmProjects</a:t>
            </a:r>
            <a:r>
              <a:rPr lang="en-IN" sz="1600" dirty="0"/>
              <a:t>/pythonProject1/sun.png')</a:t>
            </a:r>
          </a:p>
          <a:p>
            <a:r>
              <a:rPr lang="en-IN" sz="1600" dirty="0"/>
              <a:t>label=</a:t>
            </a:r>
            <a:r>
              <a:rPr lang="en-IN" sz="1600" dirty="0" err="1"/>
              <a:t>tkinter.Label</a:t>
            </a:r>
            <a:r>
              <a:rPr lang="en-IN" sz="1600" dirty="0"/>
              <a:t>(window, image=</a:t>
            </a:r>
            <a:r>
              <a:rPr lang="en-IN" sz="1600" dirty="0" err="1"/>
              <a:t>img</a:t>
            </a:r>
            <a:r>
              <a:rPr lang="en-IN" sz="1600" dirty="0"/>
              <a:t>)</a:t>
            </a:r>
          </a:p>
          <a:p>
            <a:r>
              <a:rPr lang="en-IN" sz="1600" dirty="0" err="1"/>
              <a:t>label.pack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 err="1"/>
              <a:t>window.mainloop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667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43A-36A7-465B-B700-75BAE75F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8714-759A-4007-9B16-4578680F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design our own basic calculator.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FA08-126F-4763-A653-621B776A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Why We Need GUI?</a:t>
            </a:r>
            <a:endParaRPr lang="en-IN" dirty="0"/>
          </a:p>
        </p:txBody>
      </p:sp>
      <p:pic>
        <p:nvPicPr>
          <p:cNvPr id="3074" name="Picture 2" descr="Image result for command line icon">
            <a:extLst>
              <a:ext uri="{FF2B5EF4-FFF2-40B4-BE49-F238E27FC236}">
                <a16:creationId xmlns:a16="http://schemas.microsoft.com/office/drawing/2014/main" id="{F2A86613-91E4-4373-9DBE-FB42C2B4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91" y="1913878"/>
            <a:ext cx="2018190" cy="20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8FC0C-8F60-4969-90C3-62E3DC4D8E0D}"/>
              </a:ext>
            </a:extLst>
          </p:cNvPr>
          <p:cNvSpPr txBox="1"/>
          <p:nvPr/>
        </p:nvSpPr>
        <p:spPr>
          <a:xfrm>
            <a:off x="1925633" y="41547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</a:t>
            </a:r>
            <a:endParaRPr lang="en-IN" dirty="0"/>
          </a:p>
        </p:txBody>
      </p:sp>
      <p:pic>
        <p:nvPicPr>
          <p:cNvPr id="3076" name="Picture 4" descr="Image result for gui icon">
            <a:extLst>
              <a:ext uri="{FF2B5EF4-FFF2-40B4-BE49-F238E27FC236}">
                <a16:creationId xmlns:a16="http://schemas.microsoft.com/office/drawing/2014/main" id="{AB283DC5-04B4-4767-B771-3DC94376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14" y="1941651"/>
            <a:ext cx="2375516" cy="178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E484E-7FA1-4DE3-A41C-DB704AAAB53A}"/>
              </a:ext>
            </a:extLst>
          </p:cNvPr>
          <p:cNvSpPr txBox="1"/>
          <p:nvPr/>
        </p:nvSpPr>
        <p:spPr>
          <a:xfrm>
            <a:off x="7720614" y="4154750"/>
            <a:ext cx="244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BDE2D6-50F4-4922-AC9E-8CFA75B8C0A4}"/>
              </a:ext>
            </a:extLst>
          </p:cNvPr>
          <p:cNvSpPr/>
          <p:nvPr/>
        </p:nvSpPr>
        <p:spPr>
          <a:xfrm>
            <a:off x="914400" y="4989250"/>
            <a:ext cx="10067278" cy="11718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Graphical user interface, is a type of user interface that allows users to interact with electronic devices through graphical icons and visual indicators.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65B1B-D363-44D2-BA99-A089CEA101D1}"/>
              </a:ext>
            </a:extLst>
          </p:cNvPr>
          <p:cNvCxnSpPr/>
          <p:nvPr/>
        </p:nvCxnSpPr>
        <p:spPr>
          <a:xfrm>
            <a:off x="5894773" y="1367161"/>
            <a:ext cx="0" cy="3382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CFED-7508-4056-B195-533699C6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Libraries for GUI</a:t>
            </a:r>
            <a:endParaRPr lang="en-IN" dirty="0"/>
          </a:p>
        </p:txBody>
      </p:sp>
      <p:pic>
        <p:nvPicPr>
          <p:cNvPr id="4098" name="Picture 2" descr="Image result for python">
            <a:extLst>
              <a:ext uri="{FF2B5EF4-FFF2-40B4-BE49-F238E27FC236}">
                <a16:creationId xmlns:a16="http://schemas.microsoft.com/office/drawing/2014/main" id="{1F876CDD-6B58-4C3F-813D-7CA83526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6" y="1340529"/>
            <a:ext cx="1154099" cy="11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kivy">
            <a:extLst>
              <a:ext uri="{FF2B5EF4-FFF2-40B4-BE49-F238E27FC236}">
                <a16:creationId xmlns:a16="http://schemas.microsoft.com/office/drawing/2014/main" id="{70E7D19C-3F0C-474B-A34F-C2F4C72C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3" y="2494628"/>
            <a:ext cx="1012057" cy="10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Qt">
            <a:extLst>
              <a:ext uri="{FF2B5EF4-FFF2-40B4-BE49-F238E27FC236}">
                <a16:creationId xmlns:a16="http://schemas.microsoft.com/office/drawing/2014/main" id="{C893D93D-65FF-4D5B-9650-E5216945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59" y="2571973"/>
            <a:ext cx="1168691" cy="8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wxPython">
            <a:extLst>
              <a:ext uri="{FF2B5EF4-FFF2-40B4-BE49-F238E27FC236}">
                <a16:creationId xmlns:a16="http://schemas.microsoft.com/office/drawing/2014/main" id="{FA07A3EA-D727-43F1-A1A8-F70D2554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16" y="2423436"/>
            <a:ext cx="1845216" cy="11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DC73EB8A-FF31-47C9-8428-82D34D28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372" y="2476706"/>
            <a:ext cx="1154099" cy="11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EDCD5-617B-4CD6-96EA-F8F7B582C001}"/>
              </a:ext>
            </a:extLst>
          </p:cNvPr>
          <p:cNvSpPr txBox="1"/>
          <p:nvPr/>
        </p:nvSpPr>
        <p:spPr>
          <a:xfrm>
            <a:off x="2542439" y="3506685"/>
            <a:ext cx="7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kivy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FBAA5-796B-4903-8664-3AE83D1999F0}"/>
              </a:ext>
            </a:extLst>
          </p:cNvPr>
          <p:cNvSpPr txBox="1"/>
          <p:nvPr/>
        </p:nvSpPr>
        <p:spPr>
          <a:xfrm>
            <a:off x="5046310" y="3506685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Qt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7F9F2-5230-406A-89CA-C7EBB19D5109}"/>
              </a:ext>
            </a:extLst>
          </p:cNvPr>
          <p:cNvSpPr txBox="1"/>
          <p:nvPr/>
        </p:nvSpPr>
        <p:spPr>
          <a:xfrm>
            <a:off x="7118452" y="3559612"/>
            <a:ext cx="14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wxPython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E2396-76A9-423E-AFD5-7A825747253E}"/>
              </a:ext>
            </a:extLst>
          </p:cNvPr>
          <p:cNvSpPr txBox="1"/>
          <p:nvPr/>
        </p:nvSpPr>
        <p:spPr>
          <a:xfrm>
            <a:off x="9819372" y="3577534"/>
            <a:ext cx="124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Tkinter</a:t>
            </a:r>
            <a:endParaRPr lang="en-IN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9DB337-6D6E-47A3-A690-5F8A32C1F615}"/>
              </a:ext>
            </a:extLst>
          </p:cNvPr>
          <p:cNvCxnSpPr/>
          <p:nvPr/>
        </p:nvCxnSpPr>
        <p:spPr>
          <a:xfrm>
            <a:off x="1544715" y="1704513"/>
            <a:ext cx="8717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455ED-E4CD-4D7A-8EFF-D0C0D8E905B4}"/>
              </a:ext>
            </a:extLst>
          </p:cNvPr>
          <p:cNvCxnSpPr>
            <a:endCxn id="4100" idx="0"/>
          </p:cNvCxnSpPr>
          <p:nvPr/>
        </p:nvCxnSpPr>
        <p:spPr>
          <a:xfrm>
            <a:off x="2885241" y="1713390"/>
            <a:ext cx="1" cy="7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93BEA-BE6E-4503-BF22-8F75939A92C5}"/>
              </a:ext>
            </a:extLst>
          </p:cNvPr>
          <p:cNvCxnSpPr/>
          <p:nvPr/>
        </p:nvCxnSpPr>
        <p:spPr>
          <a:xfrm>
            <a:off x="5395776" y="1713390"/>
            <a:ext cx="1" cy="7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F4051-C7DA-4280-A665-123A071A3B75}"/>
              </a:ext>
            </a:extLst>
          </p:cNvPr>
          <p:cNvCxnSpPr/>
          <p:nvPr/>
        </p:nvCxnSpPr>
        <p:spPr>
          <a:xfrm>
            <a:off x="7671785" y="1704513"/>
            <a:ext cx="1" cy="7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6EBB30-0C78-4301-B669-A253AB5D5FBC}"/>
              </a:ext>
            </a:extLst>
          </p:cNvPr>
          <p:cNvCxnSpPr/>
          <p:nvPr/>
        </p:nvCxnSpPr>
        <p:spPr>
          <a:xfrm>
            <a:off x="10276959" y="1704513"/>
            <a:ext cx="1" cy="7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7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ECA-0463-4723-8860-762F6D34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Tkinter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51F38-E0D7-455F-862F-C3962DE25659}"/>
              </a:ext>
            </a:extLst>
          </p:cNvPr>
          <p:cNvSpPr txBox="1"/>
          <p:nvPr/>
        </p:nvSpPr>
        <p:spPr>
          <a:xfrm>
            <a:off x="1034756" y="1500325"/>
            <a:ext cx="10452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in Python GUI Programming is standard Python GUI library it gives us an object-oriented interface to the Tk GUI toolkit.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r>
              <a:rPr lang="en-US" b="0" i="0" dirty="0">
                <a:effectLst/>
                <a:latin typeface="urw-din"/>
              </a:rPr>
              <a:t>Python with </a:t>
            </a:r>
            <a:r>
              <a:rPr lang="en-US" b="0" i="0" dirty="0" err="1">
                <a:effectLst/>
                <a:latin typeface="urw-din"/>
              </a:rPr>
              <a:t>tkinter</a:t>
            </a:r>
            <a:r>
              <a:rPr lang="en-US" b="0" i="0" dirty="0">
                <a:effectLst/>
                <a:latin typeface="urw-din"/>
              </a:rPr>
              <a:t> is the fastest and easiest way to create the GUI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Creating a GUI using </a:t>
            </a:r>
            <a:r>
              <a:rPr lang="en-US" b="0" i="0" dirty="0" err="1">
                <a:effectLst/>
                <a:latin typeface="urw-din"/>
              </a:rPr>
              <a:t>tkinter</a:t>
            </a:r>
            <a:r>
              <a:rPr lang="en-US" b="0" i="0" dirty="0">
                <a:effectLst/>
                <a:latin typeface="urw-din"/>
              </a:rPr>
              <a:t> is an easy task.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BA09B-0302-4AC5-B792-35BDB0112978}"/>
              </a:ext>
            </a:extLst>
          </p:cNvPr>
          <p:cNvSpPr txBox="1"/>
          <p:nvPr/>
        </p:nvSpPr>
        <p:spPr>
          <a:xfrm>
            <a:off x="1019693" y="3196063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</a:t>
            </a:r>
            <a:r>
              <a:rPr lang="en-US" dirty="0" err="1"/>
              <a:t>Tkinter</a:t>
            </a:r>
            <a:r>
              <a:rPr lang="en-US" dirty="0"/>
              <a:t> App: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B9A695-3A35-4F63-AA57-45DD3E013D98}"/>
              </a:ext>
            </a:extLst>
          </p:cNvPr>
          <p:cNvSpPr/>
          <p:nvPr/>
        </p:nvSpPr>
        <p:spPr>
          <a:xfrm>
            <a:off x="2507202" y="3880348"/>
            <a:ext cx="2739501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1D99E-1BCF-4275-9F5D-B5780E91C22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46703" y="4154986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EFDC00-7FA8-4BC0-9CBB-A49F7D366ABE}"/>
              </a:ext>
            </a:extLst>
          </p:cNvPr>
          <p:cNvSpPr/>
          <p:nvPr/>
        </p:nvSpPr>
        <p:spPr>
          <a:xfrm>
            <a:off x="6276513" y="3880348"/>
            <a:ext cx="3462291" cy="54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GUI application main window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26240A-8F32-4799-BA7C-21E6C8C791F8}"/>
              </a:ext>
            </a:extLst>
          </p:cNvPr>
          <p:cNvCxnSpPr>
            <a:stCxn id="11" idx="2"/>
          </p:cNvCxnSpPr>
          <p:nvPr/>
        </p:nvCxnSpPr>
        <p:spPr>
          <a:xfrm flipH="1">
            <a:off x="8007658" y="4429617"/>
            <a:ext cx="1" cy="48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DDEAC1-1E2B-48FA-8782-C9ABC28DE030}"/>
              </a:ext>
            </a:extLst>
          </p:cNvPr>
          <p:cNvSpPr/>
          <p:nvPr/>
        </p:nvSpPr>
        <p:spPr>
          <a:xfrm>
            <a:off x="6684885" y="4919035"/>
            <a:ext cx="2441359" cy="5492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Widgets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766339-D056-48FF-AF9D-483AE2495709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584054" y="5185366"/>
            <a:ext cx="1100831" cy="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718805-E364-472C-8C23-CB964C9C3B7F}"/>
              </a:ext>
            </a:extLst>
          </p:cNvPr>
          <p:cNvSpPr/>
          <p:nvPr/>
        </p:nvSpPr>
        <p:spPr>
          <a:xfrm>
            <a:off x="2507202" y="4919035"/>
            <a:ext cx="3059098" cy="583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main event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89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BE455-339C-4D83-A0CE-8E53080C5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404098"/>
            <a:ext cx="9499107" cy="6209601"/>
          </a:xfrm>
        </p:spPr>
      </p:pic>
    </p:spTree>
    <p:extLst>
      <p:ext uri="{BB962C8B-B14F-4D97-AF65-F5344CB8AC3E}">
        <p14:creationId xmlns:p14="http://schemas.microsoft.com/office/powerpoint/2010/main" val="5348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BB95-F631-4EF0-8360-EABFF9EB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FF461B-D654-4146-8EBE-126BECD6EE89}"/>
              </a:ext>
            </a:extLst>
          </p:cNvPr>
          <p:cNvSpPr/>
          <p:nvPr/>
        </p:nvSpPr>
        <p:spPr>
          <a:xfrm>
            <a:off x="985421" y="1313895"/>
            <a:ext cx="9277165" cy="646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Importing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tkinter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is same as importing any other module in the Python code. Note that the name of the module in Python 2.x is ‘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Tkinter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’ and in Python 3.x it is ‘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tkinter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’.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33F0A3-F709-4075-97BC-A077D54FEDCB}"/>
              </a:ext>
            </a:extLst>
          </p:cNvPr>
          <p:cNvSpPr/>
          <p:nvPr/>
        </p:nvSpPr>
        <p:spPr>
          <a:xfrm>
            <a:off x="1125983" y="2313773"/>
            <a:ext cx="3751556" cy="26345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600" dirty="0"/>
              <a:t>import </a:t>
            </a:r>
            <a:r>
              <a:rPr lang="en-US" sz="1600" dirty="0" err="1"/>
              <a:t>tkinter</a:t>
            </a:r>
            <a:endParaRPr lang="en-US" sz="1600" dirty="0"/>
          </a:p>
          <a:p>
            <a:r>
              <a:rPr lang="en-US" sz="1600" dirty="0"/>
              <a:t>window=</a:t>
            </a:r>
            <a:r>
              <a:rPr lang="en-US" sz="1600" dirty="0" err="1"/>
              <a:t>tkinter.Tk</a:t>
            </a:r>
            <a:r>
              <a:rPr lang="en-US" sz="1600" dirty="0"/>
              <a:t>()</a:t>
            </a:r>
          </a:p>
          <a:p>
            <a:r>
              <a:rPr lang="en-US" sz="1600" dirty="0"/>
              <a:t>#to rename the title of the window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window.title</a:t>
            </a:r>
            <a:r>
              <a:rPr lang="en-US" sz="1600" dirty="0"/>
              <a:t>(“GUI”)</a:t>
            </a:r>
          </a:p>
          <a:p>
            <a:r>
              <a:rPr lang="en-US" sz="1600" dirty="0"/>
              <a:t>#pack is used to show the object in the window</a:t>
            </a:r>
          </a:p>
          <a:p>
            <a:r>
              <a:rPr lang="en-US" sz="1600" dirty="0"/>
              <a:t> label=</a:t>
            </a:r>
            <a:r>
              <a:rPr lang="en-US" sz="1600" dirty="0" err="1"/>
              <a:t>tkinter.Label</a:t>
            </a:r>
            <a:r>
              <a:rPr lang="en-US" sz="1600" dirty="0"/>
              <a:t>(</a:t>
            </a:r>
            <a:r>
              <a:rPr lang="en-US" sz="1600" dirty="0" err="1"/>
              <a:t>window,text</a:t>
            </a:r>
            <a:r>
              <a:rPr lang="en-US" sz="1600" dirty="0"/>
              <a:t>=“Hello World!”).pack()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window.mainloop</a:t>
            </a:r>
            <a:r>
              <a:rPr lang="en-US" sz="1600" dirty="0"/>
              <a:t>()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39F28-CFF3-4E28-BB41-3D17829E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9" y="2701227"/>
            <a:ext cx="5913632" cy="14555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902082A-E124-47E9-99FB-DFBBA98A7A27}"/>
              </a:ext>
            </a:extLst>
          </p:cNvPr>
          <p:cNvSpPr/>
          <p:nvPr/>
        </p:nvSpPr>
        <p:spPr>
          <a:xfrm>
            <a:off x="4989250" y="3275859"/>
            <a:ext cx="923278" cy="306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3B40E-70B8-46FD-B390-ADC804D3DC83}"/>
              </a:ext>
            </a:extLst>
          </p:cNvPr>
          <p:cNvSpPr txBox="1"/>
          <p:nvPr/>
        </p:nvSpPr>
        <p:spPr>
          <a:xfrm>
            <a:off x="838200" y="5458492"/>
            <a:ext cx="1082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mainloop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():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There is a method known by the name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mainloop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() is used when your application is ready to run.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mainloop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() is an infinite loop used to run the application, wait for an event to occur and process the event as long as the window is not closed.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D32A-A40E-4381-A6C7-43821842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944F-361F-430B-9F33-CCFF96BD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56443"/>
            <a:ext cx="10439400" cy="1180730"/>
          </a:xfrm>
        </p:spPr>
        <p:txBody>
          <a:bodyPr>
            <a:normAutofit/>
          </a:bodyPr>
          <a:lstStyle/>
          <a:p>
            <a:r>
              <a:rPr lang="en-US" sz="2400" dirty="0"/>
              <a:t>A Widget is an element of a graphical user Interface(GUI) that displays information or provides a specific way for a user to interact with the operating system or an application.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9EF79-D023-4F71-9C66-1C081FAFF560}"/>
              </a:ext>
            </a:extLst>
          </p:cNvPr>
          <p:cNvSpPr/>
          <p:nvPr/>
        </p:nvSpPr>
        <p:spPr>
          <a:xfrm>
            <a:off x="914400" y="2627790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9014A-98D3-44D0-AA7D-55BC54087A6D}"/>
              </a:ext>
            </a:extLst>
          </p:cNvPr>
          <p:cNvSpPr/>
          <p:nvPr/>
        </p:nvSpPr>
        <p:spPr>
          <a:xfrm>
            <a:off x="4586796" y="2627790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7C817-3E5F-4315-BF05-B93B01E65A38}"/>
              </a:ext>
            </a:extLst>
          </p:cNvPr>
          <p:cNvSpPr/>
          <p:nvPr/>
        </p:nvSpPr>
        <p:spPr>
          <a:xfrm>
            <a:off x="8151181" y="2627790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ACEED-0DCE-42CA-872F-9C3F91A6EBA9}"/>
              </a:ext>
            </a:extLst>
          </p:cNvPr>
          <p:cNvSpPr/>
          <p:nvPr/>
        </p:nvSpPr>
        <p:spPr>
          <a:xfrm>
            <a:off x="878889" y="3955745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ComboBox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5FE03-1551-4187-9C9E-14D7B8A599D2}"/>
              </a:ext>
            </a:extLst>
          </p:cNvPr>
          <p:cNvSpPr/>
          <p:nvPr/>
        </p:nvSpPr>
        <p:spPr>
          <a:xfrm>
            <a:off x="4586796" y="3955745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CheckButton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8AF3D-1960-4514-BB6C-DC96FFA658CE}"/>
              </a:ext>
            </a:extLst>
          </p:cNvPr>
          <p:cNvSpPr/>
          <p:nvPr/>
        </p:nvSpPr>
        <p:spPr>
          <a:xfrm>
            <a:off x="8151181" y="3955745"/>
            <a:ext cx="1509204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C8677-C646-4FC1-B7E5-B7A02C14895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23604" y="2818660"/>
            <a:ext cx="2163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1E386-D50D-4FA3-8428-6B1F61B2FE7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96000" y="2815701"/>
            <a:ext cx="2055181" cy="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E33CFF-9FE4-4E6E-8D26-A794C3400820}"/>
              </a:ext>
            </a:extLst>
          </p:cNvPr>
          <p:cNvCxnSpPr>
            <a:stCxn id="6" idx="2"/>
          </p:cNvCxnSpPr>
          <p:nvPr/>
        </p:nvCxnSpPr>
        <p:spPr>
          <a:xfrm>
            <a:off x="8905783" y="3009530"/>
            <a:ext cx="0" cy="419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852177-CE1A-497F-889A-491E258AB70C}"/>
              </a:ext>
            </a:extLst>
          </p:cNvPr>
          <p:cNvCxnSpPr/>
          <p:nvPr/>
        </p:nvCxnSpPr>
        <p:spPr>
          <a:xfrm flipH="1">
            <a:off x="1633491" y="3429000"/>
            <a:ext cx="7272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594520-D06B-4E56-B5F9-F2ABC73ADE2A}"/>
              </a:ext>
            </a:extLst>
          </p:cNvPr>
          <p:cNvCxnSpPr>
            <a:cxnSpLocks/>
          </p:cNvCxnSpPr>
          <p:nvPr/>
        </p:nvCxnSpPr>
        <p:spPr>
          <a:xfrm>
            <a:off x="1633491" y="3429000"/>
            <a:ext cx="0" cy="51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7D9514-4B55-4926-A618-DD78CAC079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388093" y="4146615"/>
            <a:ext cx="21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45384F-5C93-4722-A24D-F7E081989D2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6000" y="4146615"/>
            <a:ext cx="205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7F29D5-2F53-4487-89E2-42458768A157}"/>
              </a:ext>
            </a:extLst>
          </p:cNvPr>
          <p:cNvCxnSpPr/>
          <p:nvPr/>
        </p:nvCxnSpPr>
        <p:spPr>
          <a:xfrm>
            <a:off x="8905783" y="4328607"/>
            <a:ext cx="0" cy="419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D9F20F-9A05-4A92-BA4F-D3805F619B3F}"/>
              </a:ext>
            </a:extLst>
          </p:cNvPr>
          <p:cNvCxnSpPr/>
          <p:nvPr/>
        </p:nvCxnSpPr>
        <p:spPr>
          <a:xfrm flipH="1">
            <a:off x="1633491" y="4748077"/>
            <a:ext cx="7272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7C9E9-CA8A-4E83-B590-806DFF56B313}"/>
              </a:ext>
            </a:extLst>
          </p:cNvPr>
          <p:cNvCxnSpPr/>
          <p:nvPr/>
        </p:nvCxnSpPr>
        <p:spPr>
          <a:xfrm>
            <a:off x="1633491" y="4748077"/>
            <a:ext cx="0" cy="38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FB2488-7A32-4C2E-AEE0-F09D2F138BEA}"/>
              </a:ext>
            </a:extLst>
          </p:cNvPr>
          <p:cNvSpPr/>
          <p:nvPr/>
        </p:nvSpPr>
        <p:spPr>
          <a:xfrm>
            <a:off x="838201" y="5117240"/>
            <a:ext cx="1585404" cy="390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ScrolledText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47F45-542E-4386-9629-A347F29CA5DD}"/>
              </a:ext>
            </a:extLst>
          </p:cNvPr>
          <p:cNvSpPr/>
          <p:nvPr/>
        </p:nvSpPr>
        <p:spPr>
          <a:xfrm>
            <a:off x="4476935" y="5154233"/>
            <a:ext cx="1585404" cy="390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SpinBox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1EFD1-3B77-47E4-BB00-F6FB54669496}"/>
              </a:ext>
            </a:extLst>
          </p:cNvPr>
          <p:cNvCxnSpPr>
            <a:stCxn id="29" idx="3"/>
          </p:cNvCxnSpPr>
          <p:nvPr/>
        </p:nvCxnSpPr>
        <p:spPr>
          <a:xfrm flipV="1">
            <a:off x="2423605" y="5312545"/>
            <a:ext cx="205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2C95A3-253C-4A91-A083-126AAFEDF685}"/>
              </a:ext>
            </a:extLst>
          </p:cNvPr>
          <p:cNvCxnSpPr/>
          <p:nvPr/>
        </p:nvCxnSpPr>
        <p:spPr>
          <a:xfrm flipV="1">
            <a:off x="6062339" y="5312545"/>
            <a:ext cx="205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A294F7E-4234-42A5-B2CC-60019207CAD1}"/>
              </a:ext>
            </a:extLst>
          </p:cNvPr>
          <p:cNvSpPr/>
          <p:nvPr/>
        </p:nvSpPr>
        <p:spPr>
          <a:xfrm>
            <a:off x="8115669" y="5117240"/>
            <a:ext cx="1585404" cy="390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MenuBar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D09547-60B7-4659-BA51-BB799732587C}"/>
              </a:ext>
            </a:extLst>
          </p:cNvPr>
          <p:cNvCxnSpPr/>
          <p:nvPr/>
        </p:nvCxnSpPr>
        <p:spPr>
          <a:xfrm>
            <a:off x="8905783" y="5524870"/>
            <a:ext cx="0" cy="419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4509BD-4BE0-448E-83DE-99946519112C}"/>
              </a:ext>
            </a:extLst>
          </p:cNvPr>
          <p:cNvCxnSpPr/>
          <p:nvPr/>
        </p:nvCxnSpPr>
        <p:spPr>
          <a:xfrm flipH="1">
            <a:off x="1633491" y="5944340"/>
            <a:ext cx="7272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38D1FD-58B0-415B-952A-F414FC39C5E2}"/>
              </a:ext>
            </a:extLst>
          </p:cNvPr>
          <p:cNvCxnSpPr/>
          <p:nvPr/>
        </p:nvCxnSpPr>
        <p:spPr>
          <a:xfrm>
            <a:off x="1633491" y="5944340"/>
            <a:ext cx="0" cy="38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AF31F77-D8BF-41DC-8308-31BA9C8B473F}"/>
              </a:ext>
            </a:extLst>
          </p:cNvPr>
          <p:cNvSpPr/>
          <p:nvPr/>
        </p:nvSpPr>
        <p:spPr>
          <a:xfrm>
            <a:off x="802689" y="6343837"/>
            <a:ext cx="1585404" cy="390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13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2809</Words>
  <Application>Microsoft Office PowerPoint</Application>
  <PresentationFormat>Widescreen</PresentationFormat>
  <Paragraphs>305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JetBrains Mono</vt:lpstr>
      <vt:lpstr>Trebuchet MS</vt:lpstr>
      <vt:lpstr>urw-din</vt:lpstr>
      <vt:lpstr>Office Theme</vt:lpstr>
      <vt:lpstr>Creating GUIs Using TKinter</vt:lpstr>
      <vt:lpstr>Agenda</vt:lpstr>
      <vt:lpstr>What is GUI?</vt:lpstr>
      <vt:lpstr>Why We Need GUI?</vt:lpstr>
      <vt:lpstr>Python Libraries for GUI</vt:lpstr>
      <vt:lpstr>What is Tkinter?</vt:lpstr>
      <vt:lpstr>PowerPoint Presentation</vt:lpstr>
      <vt:lpstr>Example</vt:lpstr>
      <vt:lpstr>Tkinter Widgets</vt:lpstr>
      <vt:lpstr>Label Widget</vt:lpstr>
      <vt:lpstr>PowerPoint Presentation</vt:lpstr>
      <vt:lpstr>Button Widget</vt:lpstr>
      <vt:lpstr>PowerPoint Presentation</vt:lpstr>
      <vt:lpstr>Event Listener</vt:lpstr>
      <vt:lpstr>Entry Widget</vt:lpstr>
      <vt:lpstr>ComboBox Widget</vt:lpstr>
      <vt:lpstr>Example</vt:lpstr>
      <vt:lpstr>Checkbox Widget</vt:lpstr>
      <vt:lpstr>RadioButton Widget</vt:lpstr>
      <vt:lpstr>ScrolledText Widget</vt:lpstr>
      <vt:lpstr>MessageBox Widget</vt:lpstr>
      <vt:lpstr>SpinBox Widget</vt:lpstr>
      <vt:lpstr>MenuBar Widget</vt:lpstr>
      <vt:lpstr>Notebook Widget</vt:lpstr>
      <vt:lpstr>Geometry Management</vt:lpstr>
      <vt:lpstr>Organizing Layout And Widgets</vt:lpstr>
      <vt:lpstr>Binding Functions</vt:lpstr>
      <vt:lpstr>Event Handling</vt:lpstr>
      <vt:lpstr>Example</vt:lpstr>
      <vt:lpstr>Images &amp; Icons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56</cp:revision>
  <dcterms:created xsi:type="dcterms:W3CDTF">2021-02-12T06:43:12Z</dcterms:created>
  <dcterms:modified xsi:type="dcterms:W3CDTF">2021-04-09T18:27:25Z</dcterms:modified>
</cp:coreProperties>
</file>