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80" r:id="rId8"/>
    <p:sldId id="281" r:id="rId9"/>
    <p:sldId id="277" r:id="rId10"/>
    <p:sldId id="282" r:id="rId11"/>
    <p:sldId id="275" r:id="rId12"/>
    <p:sldId id="276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5F5E-D915-481A-97AC-D03E1ABE6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AC755-0ACD-4C63-944F-C282CE88D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B415-446E-4870-B888-8340E48A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EF26-EF0D-4B56-BEFF-590A8FED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5197-E7D0-4A0B-B0F5-9CC30F8D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3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66B0-4D22-477E-A67D-3C982142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5EB2A-80E5-45B4-9395-5A5601440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F5056-FE46-41EB-9843-73719300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AA14-C747-466B-BB58-30676636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34B0-CABF-439A-940A-45D4F66B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9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FB7E3-4995-4F99-A563-298F03E8E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49925-E3D1-493F-B6D0-485C3536B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F8A0-2294-462E-BC8C-0716D99E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C190-4A25-47AA-97FF-8AFA986F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D53C-758F-4D3B-9385-27B4A2BF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92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E3D4-C1E5-44F3-AE16-88DCA43E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C259-5DCD-4255-95C3-CE29240E9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A9CC-6044-4C22-8D91-EC47319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F9C1-7468-408D-B1E7-120882E7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4C83-52B1-4642-B40C-DCB70731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9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27F-6199-4AAD-836E-B8DF0421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92517-8DF8-42AC-BC7A-B9083C0DC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66BA4-BC00-46AF-ACC9-98809182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2E84-7F8F-4D28-BEC2-601F75F4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33F4D-1CAD-4D2B-BDBC-1A9D9D78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7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FEE6-45EF-4E7C-8457-1E6729A4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5817-2EA7-44F6-9766-020F98AA5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2A3AD-7FE7-4353-9F92-D8D0F1878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A313-98AE-4760-BA57-0920CC6C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11A9F-3887-4D73-9E78-C6F746AA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4CA0-244F-4190-95A6-6385B17E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7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F57A-1DF8-47B8-8544-2F109E96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2CDF-622A-4E88-A4C1-49DC9FA3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2DF13-E89E-41FE-B1C1-0BAE78A54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0949B-745C-4191-B8E2-AA87299E8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02D10-AF07-434B-BA87-626A61D1B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50BA5-6719-4989-8CA0-9786389A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5FFC8-3CE1-481A-9BB9-3653CB3D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8C9F6-5125-4F46-9801-61314AEF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3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327E-6F67-47B4-97BF-7C6B6A59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F39C9-1A54-4CC7-AF64-6AF2DA32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631E-EE6B-4B43-9322-498257B4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48732-2BA7-415D-9AA2-2B5F71C3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5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A5464-F5B6-475B-B37E-E7BBA06C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DE7D9-2646-46F7-B814-12F4E6DB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5CAAB-4D81-4E0D-94D4-34BBA36D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0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59B6-2116-4FB3-BFC6-A6910D9A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F80A-5058-4887-A91F-5FA38B69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414ED-EC54-432A-9E33-2D75766B6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8DDDC-B30E-49E9-A1DE-D8F9AC9F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C6C66-9F68-414B-A6F3-F273D51B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00B03-3021-49AA-822B-DEBD02D0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A3BC-9488-41DD-A2E0-E9A01D7F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63001-3A69-4D06-AB44-48277556D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D8637-433D-4774-A8C5-BBFC857FC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9AF47-6265-4B7D-9F56-3FE1EC4E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98A-B649-482A-89AA-424D8961828D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E227D-5DC1-4C68-B170-564E1B5B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EA9EE-FB24-4A45-8E8F-F971D93C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2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80E8D-E962-473D-A22A-EC0A32EB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7F2F9-5750-4D75-AD75-C903EE90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E541-8D73-46A6-9E6F-5B9BBFF61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E98A-B649-482A-89AA-424D8961828D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ABD5-C126-412A-A051-1890E7BA7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FA6A-3CAE-4840-AAD2-0E3AB5DB1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76A7-236C-471B-A8D7-0F9F64621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D968-4226-4B97-8ED7-2BA484197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523" y="554193"/>
            <a:ext cx="7830106" cy="6354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Dictionary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B5AB81-5AFF-4B87-AF11-263065475ED2}"/>
              </a:ext>
            </a:extLst>
          </p:cNvPr>
          <p:cNvSpPr/>
          <p:nvPr/>
        </p:nvSpPr>
        <p:spPr>
          <a:xfrm>
            <a:off x="1420426" y="1253971"/>
            <a:ext cx="8913181" cy="830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Dictionary is an unordered collection of key-value pairs enclosed within {}. Classical Example of dictionary is telephone directory.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3984C-E586-4E02-B298-C2ACD450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4" y="3429000"/>
            <a:ext cx="1838325" cy="2495550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D5D6278-FD85-4F25-A3C0-D44DBFB6519D}"/>
              </a:ext>
            </a:extLst>
          </p:cNvPr>
          <p:cNvSpPr/>
          <p:nvPr/>
        </p:nvSpPr>
        <p:spPr>
          <a:xfrm>
            <a:off x="2633709" y="2148396"/>
            <a:ext cx="3462291" cy="1624613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Dictionary is mutable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79B654-EC55-4E01-B41E-57FF681B628B}"/>
              </a:ext>
            </a:extLst>
          </p:cNvPr>
          <p:cNvSpPr/>
          <p:nvPr/>
        </p:nvSpPr>
        <p:spPr>
          <a:xfrm>
            <a:off x="5877017" y="4181383"/>
            <a:ext cx="4208016" cy="679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Fruit={“Apple”: 100,”Orange”: 20}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88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C568-CA8E-4CA5-8C7F-8FE9D48C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981"/>
            <a:ext cx="10515600" cy="583461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A62C-ADA9-4A77-A478-A3B9BB70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4297"/>
            <a:ext cx="11226553" cy="5367120"/>
          </a:xfrm>
        </p:spPr>
        <p:txBody>
          <a:bodyPr/>
          <a:lstStyle/>
          <a:p>
            <a:r>
              <a:rPr lang="en-US" dirty="0"/>
              <a:t>Create a dictionary and take input from user and return the meaning of the word from the dictionary.</a:t>
            </a:r>
          </a:p>
          <a:p>
            <a:pPr marL="457200" lvl="1" indent="0">
              <a:buNone/>
            </a:pPr>
            <a:r>
              <a:rPr lang="en-US" sz="1600" dirty="0"/>
              <a:t>  D={“max”:’12.12.2000’,</a:t>
            </a:r>
          </a:p>
          <a:p>
            <a:pPr marL="457200" lvl="1" indent="0">
              <a:buNone/>
            </a:pPr>
            <a:r>
              <a:rPr lang="en-US" sz="1600" dirty="0"/>
              <a:t>          “Bob”:’24.12.2000}</a:t>
            </a:r>
          </a:p>
          <a:p>
            <a:pPr marL="457200" lvl="1" indent="0">
              <a:buNone/>
            </a:pPr>
            <a:r>
              <a:rPr lang="en-US" sz="1600" dirty="0"/>
              <a:t> name=input(“Enter name:”)</a:t>
            </a:r>
          </a:p>
          <a:p>
            <a:pPr marL="457200" lvl="1" indent="0">
              <a:buNone/>
            </a:pPr>
            <a:r>
              <a:rPr lang="en-US" sz="1600" dirty="0"/>
              <a:t> print(D[name])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88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68AD-E6B3-4A19-9329-25E60862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07260-DE22-4294-A970-4E2AF23F960A}"/>
              </a:ext>
            </a:extLst>
          </p:cNvPr>
          <p:cNvSpPr txBox="1"/>
          <p:nvPr/>
        </p:nvSpPr>
        <p:spPr>
          <a:xfrm>
            <a:off x="419470" y="1534915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#Using loop to iterate over entire dictionary</a:t>
            </a:r>
          </a:p>
          <a:p>
            <a:endParaRPr lang="en-IN" dirty="0"/>
          </a:p>
          <a:p>
            <a:r>
              <a:rPr lang="en-IN" dirty="0"/>
              <a:t>d={"tom":66786858,"Joe":45346456456,"Max":354346464}</a:t>
            </a:r>
          </a:p>
          <a:p>
            <a:r>
              <a:rPr lang="en-IN" dirty="0"/>
              <a:t>Print(d)</a:t>
            </a:r>
          </a:p>
          <a:p>
            <a:r>
              <a:rPr lang="en-IN" dirty="0"/>
              <a:t>for key in d:</a:t>
            </a:r>
          </a:p>
          <a:p>
            <a:r>
              <a:rPr lang="en-IN" dirty="0"/>
              <a:t>    print("Key :",</a:t>
            </a:r>
            <a:r>
              <a:rPr lang="en-IN" dirty="0" err="1"/>
              <a:t>key,"value</a:t>
            </a:r>
            <a:r>
              <a:rPr lang="en-IN" dirty="0"/>
              <a:t> :",d[key])</a:t>
            </a:r>
          </a:p>
          <a:p>
            <a:endParaRPr lang="en-IN" dirty="0"/>
          </a:p>
          <a:p>
            <a:r>
              <a:rPr lang="en-US" dirty="0"/>
              <a:t>for </a:t>
            </a:r>
            <a:r>
              <a:rPr lang="en-US" dirty="0" err="1"/>
              <a:t>k,v</a:t>
            </a:r>
            <a:r>
              <a:rPr lang="en-US" dirty="0"/>
              <a:t> in </a:t>
            </a:r>
            <a:r>
              <a:rPr lang="en-US" dirty="0" err="1"/>
              <a:t>d.items</a:t>
            </a:r>
            <a:r>
              <a:rPr lang="en-US" dirty="0"/>
              <a:t>():</a:t>
            </a:r>
          </a:p>
          <a:p>
            <a:r>
              <a:rPr lang="en-US" dirty="0"/>
              <a:t>    print("Key :",key, "Values :",v)</a:t>
            </a:r>
          </a:p>
          <a:p>
            <a:endParaRPr lang="en-US" dirty="0"/>
          </a:p>
          <a:p>
            <a:r>
              <a:rPr lang="en-US" dirty="0"/>
              <a:t>print("tom" in d) #returns </a:t>
            </a:r>
            <a:r>
              <a:rPr lang="en-US" dirty="0" err="1"/>
              <a:t>boolean</a:t>
            </a:r>
            <a:r>
              <a:rPr lang="en-US" dirty="0"/>
              <a:t> value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0F0C5-AA6C-4FD1-A3A2-94806C843233}"/>
              </a:ext>
            </a:extLst>
          </p:cNvPr>
          <p:cNvSpPr txBox="1"/>
          <p:nvPr/>
        </p:nvSpPr>
        <p:spPr>
          <a:xfrm>
            <a:off x="7130988" y="1582340"/>
            <a:ext cx="50610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# How to sort a Python </a:t>
            </a:r>
            <a:r>
              <a:rPr lang="en-IN" dirty="0" err="1">
                <a:solidFill>
                  <a:srgbClr val="FF0000"/>
                </a:solidFill>
              </a:rPr>
              <a:t>dict</a:t>
            </a:r>
            <a:r>
              <a:rPr lang="en-IN" dirty="0">
                <a:solidFill>
                  <a:srgbClr val="FF0000"/>
                </a:solidFill>
              </a:rPr>
              <a:t> by value</a:t>
            </a:r>
          </a:p>
          <a:p>
            <a:r>
              <a:rPr lang="en-IN" dirty="0">
                <a:solidFill>
                  <a:srgbClr val="FF0000"/>
                </a:solidFill>
              </a:rPr>
              <a:t># (== get a representation sorted by value)</a:t>
            </a:r>
          </a:p>
          <a:p>
            <a:endParaRPr lang="en-IN" dirty="0"/>
          </a:p>
          <a:p>
            <a:r>
              <a:rPr lang="en-IN" dirty="0"/>
              <a:t>&gt;&gt;&gt; </a:t>
            </a:r>
            <a:r>
              <a:rPr lang="en-IN" dirty="0" err="1"/>
              <a:t>xs</a:t>
            </a:r>
            <a:r>
              <a:rPr lang="en-IN" dirty="0"/>
              <a:t> = {'a': 4, 'b': 3, 'c': 2, 'd': 1}</a:t>
            </a:r>
          </a:p>
          <a:p>
            <a:endParaRPr lang="en-IN" dirty="0"/>
          </a:p>
          <a:p>
            <a:r>
              <a:rPr lang="en-IN" dirty="0"/>
              <a:t>&gt;&gt;&gt; sorted(</a:t>
            </a:r>
            <a:r>
              <a:rPr lang="en-IN" dirty="0" err="1"/>
              <a:t>xs.items</a:t>
            </a:r>
            <a:r>
              <a:rPr lang="en-IN" dirty="0"/>
              <a:t>(), key=lambda x: x[1])</a:t>
            </a:r>
          </a:p>
          <a:p>
            <a:r>
              <a:rPr lang="en-IN" dirty="0"/>
              <a:t>[('d', 1), ('c', 2), ('b', 3), ('a', 4)]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# Or:</a:t>
            </a:r>
          </a:p>
          <a:p>
            <a:endParaRPr lang="en-IN" dirty="0"/>
          </a:p>
          <a:p>
            <a:r>
              <a:rPr lang="en-IN" dirty="0"/>
              <a:t>&gt;&gt;&gt; import operator</a:t>
            </a:r>
          </a:p>
          <a:p>
            <a:r>
              <a:rPr lang="en-IN" dirty="0"/>
              <a:t>&gt;&gt;&gt; sorted(</a:t>
            </a:r>
            <a:r>
              <a:rPr lang="en-IN" dirty="0" err="1"/>
              <a:t>xs.items</a:t>
            </a:r>
            <a:r>
              <a:rPr lang="en-IN" dirty="0"/>
              <a:t>(), key=</a:t>
            </a:r>
            <a:r>
              <a:rPr lang="en-IN" dirty="0" err="1"/>
              <a:t>operator.itemgetter</a:t>
            </a:r>
            <a:r>
              <a:rPr lang="en-IN" dirty="0"/>
              <a:t>(1))</a:t>
            </a:r>
          </a:p>
          <a:p>
            <a:r>
              <a:rPr lang="en-IN" dirty="0"/>
              <a:t>[('d', 1), ('c', 2), ('b', 3), ('a', 4)]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01337E-17D2-4F7A-9814-4DFF0AB2C194}"/>
              </a:ext>
            </a:extLst>
          </p:cNvPr>
          <p:cNvCxnSpPr/>
          <p:nvPr/>
        </p:nvCxnSpPr>
        <p:spPr>
          <a:xfrm>
            <a:off x="6720396" y="115410"/>
            <a:ext cx="0" cy="6742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33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0FE8-D5E7-4F3E-90DA-3E77A3D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Dictionary Comprehension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91A56-D0B0-480B-A472-25F812CC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205" y="1377618"/>
            <a:ext cx="1888725" cy="3717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79A0A-F3D4-4CD8-9002-75F95A07CE5E}"/>
              </a:ext>
            </a:extLst>
          </p:cNvPr>
          <p:cNvSpPr txBox="1"/>
          <p:nvPr/>
        </p:nvSpPr>
        <p:spPr>
          <a:xfrm>
            <a:off x="6607205" y="1749340"/>
            <a:ext cx="6094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cities=["</a:t>
            </a:r>
            <a:r>
              <a:rPr lang="en-IN" dirty="0" err="1"/>
              <a:t>mumbai</a:t>
            </a:r>
            <a:r>
              <a:rPr lang="en-IN" dirty="0"/>
              <a:t>","</a:t>
            </a:r>
            <a:r>
              <a:rPr lang="en-IN" dirty="0" err="1"/>
              <a:t>paris</a:t>
            </a:r>
            <a:r>
              <a:rPr lang="en-IN" dirty="0"/>
              <a:t>","</a:t>
            </a:r>
            <a:r>
              <a:rPr lang="en-IN" dirty="0" err="1"/>
              <a:t>chicago</a:t>
            </a:r>
            <a:r>
              <a:rPr lang="en-IN" dirty="0"/>
              <a:t>"]</a:t>
            </a:r>
          </a:p>
          <a:p>
            <a:endParaRPr lang="en-IN" dirty="0"/>
          </a:p>
          <a:p>
            <a:r>
              <a:rPr lang="en-IN" dirty="0"/>
              <a:t>countries=["</a:t>
            </a:r>
            <a:r>
              <a:rPr lang="en-IN" dirty="0" err="1"/>
              <a:t>india</a:t>
            </a:r>
            <a:r>
              <a:rPr lang="en-IN" dirty="0"/>
              <a:t>","</a:t>
            </a:r>
            <a:r>
              <a:rPr lang="en-IN" dirty="0" err="1"/>
              <a:t>france</a:t>
            </a:r>
            <a:r>
              <a:rPr lang="en-IN" dirty="0"/>
              <a:t>","</a:t>
            </a:r>
            <a:r>
              <a:rPr lang="en-IN" dirty="0" err="1"/>
              <a:t>usa</a:t>
            </a:r>
            <a:r>
              <a:rPr lang="en-IN" dirty="0"/>
              <a:t>"]</a:t>
            </a:r>
          </a:p>
          <a:p>
            <a:endParaRPr lang="en-IN" dirty="0"/>
          </a:p>
          <a:p>
            <a:r>
              <a:rPr lang="en-IN" dirty="0">
                <a:highlight>
                  <a:srgbClr val="FFFF00"/>
                </a:highlight>
              </a:rPr>
              <a:t>#zip() zips two lists together</a:t>
            </a:r>
          </a:p>
          <a:p>
            <a:r>
              <a:rPr lang="en-IN" dirty="0"/>
              <a:t>z=zip(</a:t>
            </a:r>
            <a:r>
              <a:rPr lang="en-IN" dirty="0" err="1"/>
              <a:t>cities,countries</a:t>
            </a:r>
            <a:r>
              <a:rPr lang="en-IN" dirty="0"/>
              <a:t>)</a:t>
            </a:r>
          </a:p>
          <a:p>
            <a:r>
              <a:rPr lang="en-IN" dirty="0"/>
              <a:t>print(z)</a:t>
            </a:r>
          </a:p>
          <a:p>
            <a:endParaRPr lang="en-IN" dirty="0"/>
          </a:p>
          <a:p>
            <a:r>
              <a:rPr lang="en-IN" dirty="0"/>
              <a:t>for a in z:</a:t>
            </a:r>
          </a:p>
          <a:p>
            <a:r>
              <a:rPr lang="en-IN" dirty="0"/>
              <a:t>    print(a)</a:t>
            </a:r>
          </a:p>
          <a:p>
            <a:endParaRPr lang="en-IN" dirty="0"/>
          </a:p>
          <a:p>
            <a:r>
              <a:rPr lang="en-IN" dirty="0">
                <a:highlight>
                  <a:srgbClr val="FFFF00"/>
                </a:highlight>
              </a:rPr>
              <a:t>#now using dictionary comprehension</a:t>
            </a:r>
          </a:p>
          <a:p>
            <a:r>
              <a:rPr lang="en-IN" dirty="0"/>
              <a:t>d={</a:t>
            </a:r>
            <a:r>
              <a:rPr lang="en-IN" dirty="0" err="1"/>
              <a:t>city:country</a:t>
            </a:r>
            <a:r>
              <a:rPr lang="en-IN" dirty="0"/>
              <a:t> for </a:t>
            </a:r>
            <a:r>
              <a:rPr lang="en-IN" dirty="0" err="1"/>
              <a:t>city,country</a:t>
            </a:r>
            <a:r>
              <a:rPr lang="en-IN" dirty="0"/>
              <a:t> in zip(</a:t>
            </a:r>
            <a:r>
              <a:rPr lang="en-IN" dirty="0" err="1"/>
              <a:t>cities,countries</a:t>
            </a:r>
            <a:r>
              <a:rPr lang="en-IN" dirty="0"/>
              <a:t>)}</a:t>
            </a:r>
          </a:p>
          <a:p>
            <a:r>
              <a:rPr lang="en-IN" dirty="0"/>
              <a:t>print(d)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E0F9D0-3A9A-41F2-A3A0-860679078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90" y="1201242"/>
            <a:ext cx="525780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#Dictionary Comprehension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#instead making dictionary of multiple items in it manually as below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"item1"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"item2"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so on which would take lot of time to create it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#thus Dictionary Comprehension is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dict1={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(dict1)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dict2={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(dict2)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020C8E-94C8-4D20-A122-856D161C7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9" y="4321006"/>
            <a:ext cx="5065451" cy="18134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#DC is also good in reversing the key-value pairs of dictionary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dict3={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dict3={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value:key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key,value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dict3.items()}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(dict3)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(dict3 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,dict1)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8F8BDD-BFBF-4817-824C-2BEC7877ADB4}"/>
              </a:ext>
            </a:extLst>
          </p:cNvPr>
          <p:cNvCxnSpPr/>
          <p:nvPr/>
        </p:nvCxnSpPr>
        <p:spPr>
          <a:xfrm>
            <a:off x="6096000" y="1056443"/>
            <a:ext cx="0" cy="5801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5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5E49-BA40-400A-A66A-B4C5779F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87571" cy="735706"/>
          </a:xfrm>
        </p:spPr>
        <p:txBody>
          <a:bodyPr/>
          <a:lstStyle/>
          <a:p>
            <a:r>
              <a:rPr lang="en-US" dirty="0"/>
              <a:t>Sets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026699-2B6C-45F5-A764-97375D1026BA}"/>
              </a:ext>
            </a:extLst>
          </p:cNvPr>
          <p:cNvSpPr/>
          <p:nvPr/>
        </p:nvSpPr>
        <p:spPr>
          <a:xfrm>
            <a:off x="2210540" y="1447060"/>
            <a:ext cx="7856738" cy="73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set is an </a:t>
            </a:r>
            <a:r>
              <a:rPr lang="en-US" b="1" dirty="0"/>
              <a:t>unordered</a:t>
            </a:r>
            <a:r>
              <a:rPr lang="en-US" dirty="0"/>
              <a:t> collection data type that is iterable, mutable and has no </a:t>
            </a:r>
            <a:r>
              <a:rPr lang="en-US" b="1" dirty="0"/>
              <a:t>duplicate</a:t>
            </a:r>
            <a:r>
              <a:rPr lang="en-US" dirty="0"/>
              <a:t> elements. It retains unique values.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7BDF0-A5CE-4A8A-90A6-496BB542A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7" y="3730841"/>
            <a:ext cx="1838325" cy="2495550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1FC76C7-76E3-471A-93EE-5AD871B347C7}"/>
              </a:ext>
            </a:extLst>
          </p:cNvPr>
          <p:cNvSpPr/>
          <p:nvPr/>
        </p:nvSpPr>
        <p:spPr>
          <a:xfrm>
            <a:off x="2012272" y="2450237"/>
            <a:ext cx="3462291" cy="1624613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is mutable and Iterable.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9FF035-4084-47FD-ACC9-119202991696}"/>
              </a:ext>
            </a:extLst>
          </p:cNvPr>
          <p:cNvSpPr/>
          <p:nvPr/>
        </p:nvSpPr>
        <p:spPr>
          <a:xfrm>
            <a:off x="6808018" y="3630967"/>
            <a:ext cx="3072829" cy="11718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={‘</a:t>
            </a:r>
            <a:r>
              <a:rPr lang="en-US" dirty="0" err="1"/>
              <a:t>a’,’b’,’c’,’d’,’e’,’a’,’b</a:t>
            </a:r>
            <a:r>
              <a:rPr lang="en-US" dirty="0"/>
              <a:t>’}</a:t>
            </a:r>
          </a:p>
          <a:p>
            <a:r>
              <a:rPr lang="en-US" dirty="0"/>
              <a:t> S=set()</a:t>
            </a:r>
          </a:p>
          <a:p>
            <a:r>
              <a:rPr lang="en-US" dirty="0"/>
              <a:t> print(type(S))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00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3567-7050-4756-8E9D-7BF02E09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366266"/>
            <a:ext cx="10515600" cy="46937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F92A-4DA2-4D36-AF13-34F11F92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69" y="1287262"/>
            <a:ext cx="2864528" cy="49570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={‘a’, ‘b’, ‘</a:t>
            </a:r>
            <a:r>
              <a:rPr lang="en-US" dirty="0" err="1"/>
              <a:t>c’,’a’,’b’,’d</a:t>
            </a:r>
            <a:r>
              <a:rPr lang="en-US" dirty="0"/>
              <a:t>’}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{‘</a:t>
            </a:r>
            <a:r>
              <a:rPr lang="en-US" dirty="0" err="1"/>
              <a:t>c’,’b’,’d’,’a</a:t>
            </a:r>
            <a:r>
              <a:rPr lang="en-US" dirty="0"/>
              <a:t>’}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={1,2,1,2,3,4,5}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{1,2,3,4,5}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</a:t>
            </a:r>
            <a:r>
              <a:rPr lang="en-US" dirty="0"/>
              <a:t>={1,4,2,4,’aaa’,’abc’,9,2}</a:t>
            </a:r>
          </a:p>
          <a:p>
            <a:pPr marL="0" indent="0">
              <a:buNone/>
            </a:pPr>
            <a:r>
              <a:rPr lang="en-US" dirty="0"/>
              <a:t>b=set([1,4,3,’abc’,87])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IN" dirty="0"/>
              <a:t> print(b)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#to create an empty set</a:t>
            </a:r>
          </a:p>
          <a:p>
            <a:pPr marL="0" indent="0">
              <a:buNone/>
            </a:pPr>
            <a:r>
              <a:rPr lang="en-IN" dirty="0"/>
              <a:t>c=set()</a:t>
            </a:r>
          </a:p>
          <a:p>
            <a:pPr marL="0" indent="0">
              <a:buNone/>
            </a:pPr>
            <a:r>
              <a:rPr lang="en-IN" dirty="0"/>
              <a:t> print(c 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9D3878-CE4B-4B23-BCF1-1A16F1AFC1DD}"/>
              </a:ext>
            </a:extLst>
          </p:cNvPr>
          <p:cNvCxnSpPr/>
          <p:nvPr/>
        </p:nvCxnSpPr>
        <p:spPr>
          <a:xfrm>
            <a:off x="7528264" y="79899"/>
            <a:ext cx="0" cy="6778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8A1CFC-73EC-4337-BE77-9720271C9F06}"/>
              </a:ext>
            </a:extLst>
          </p:cNvPr>
          <p:cNvCxnSpPr/>
          <p:nvPr/>
        </p:nvCxnSpPr>
        <p:spPr>
          <a:xfrm>
            <a:off x="3774490" y="79899"/>
            <a:ext cx="0" cy="6778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5E0D84-A5D1-4C19-99D0-72B0E48AFF20}"/>
              </a:ext>
            </a:extLst>
          </p:cNvPr>
          <p:cNvSpPr txBox="1"/>
          <p:nvPr/>
        </p:nvSpPr>
        <p:spPr>
          <a:xfrm>
            <a:off x="4065973" y="1535837"/>
            <a:ext cx="24332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l=[1,2,3,4]</a:t>
            </a:r>
          </a:p>
          <a:p>
            <a:r>
              <a:rPr lang="en-US" dirty="0"/>
              <a:t> </a:t>
            </a:r>
            <a:r>
              <a:rPr lang="en-US" dirty="0" err="1"/>
              <a:t>s_from_list</a:t>
            </a:r>
            <a:r>
              <a:rPr lang="en-US" dirty="0"/>
              <a:t>=set(l)</a:t>
            </a:r>
          </a:p>
          <a:p>
            <a:r>
              <a:rPr lang="en-US" dirty="0"/>
              <a:t> print(</a:t>
            </a:r>
            <a:r>
              <a:rPr lang="en-US" dirty="0" err="1"/>
              <a:t>s_from_list</a:t>
            </a:r>
            <a:r>
              <a:rPr lang="en-US" dirty="0"/>
              <a:t>)</a:t>
            </a:r>
          </a:p>
          <a:p>
            <a:r>
              <a:rPr lang="en-US" dirty="0"/>
              <a:t> print(type(</a:t>
            </a:r>
            <a:r>
              <a:rPr lang="en-US" dirty="0" err="1"/>
              <a:t>s_from_list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 &gt;&gt;s=set()</a:t>
            </a:r>
          </a:p>
          <a:p>
            <a:r>
              <a:rPr lang="en-US" dirty="0"/>
              <a:t> &gt;&gt;</a:t>
            </a:r>
            <a:r>
              <a:rPr lang="en-US" dirty="0" err="1"/>
              <a:t>s.add</a:t>
            </a:r>
            <a:r>
              <a:rPr lang="en-US" dirty="0"/>
              <a:t>(1)</a:t>
            </a:r>
          </a:p>
          <a:p>
            <a:r>
              <a:rPr lang="en-US" dirty="0"/>
              <a:t>&gt;&gt;</a:t>
            </a:r>
            <a:r>
              <a:rPr lang="en-US" dirty="0" err="1"/>
              <a:t>s.add</a:t>
            </a:r>
            <a:r>
              <a:rPr lang="en-US" dirty="0"/>
              <a:t>(2)</a:t>
            </a:r>
          </a:p>
          <a:p>
            <a:r>
              <a:rPr lang="en-US" dirty="0"/>
              <a:t>&gt;&gt;print(s)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12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6248-74A4-475D-B4C9-268F6C61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Set Operations</a:t>
            </a:r>
            <a:endParaRPr lang="en-IN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D009B68-111D-484F-811D-744EBE46508E}"/>
              </a:ext>
            </a:extLst>
          </p:cNvPr>
          <p:cNvSpPr/>
          <p:nvPr/>
        </p:nvSpPr>
        <p:spPr>
          <a:xfrm rot="1028875">
            <a:off x="4718320" y="1919661"/>
            <a:ext cx="1091954" cy="763480"/>
          </a:xfrm>
          <a:prstGeom prst="blockArc">
            <a:avLst>
              <a:gd name="adj1" fmla="val 10800000"/>
              <a:gd name="adj2" fmla="val 20093108"/>
              <a:gd name="adj3" fmla="val 30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866471D9-10AF-4B7C-A01E-02EF170ABB1C}"/>
              </a:ext>
            </a:extLst>
          </p:cNvPr>
          <p:cNvSpPr/>
          <p:nvPr/>
        </p:nvSpPr>
        <p:spPr>
          <a:xfrm rot="4667691">
            <a:off x="5235981" y="2332184"/>
            <a:ext cx="980435" cy="712006"/>
          </a:xfrm>
          <a:prstGeom prst="blockArc">
            <a:avLst>
              <a:gd name="adj1" fmla="val 11689284"/>
              <a:gd name="adj2" fmla="val 20093108"/>
              <a:gd name="adj3" fmla="val 3041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A00690C8-2AB7-4383-8B92-8F8D90638895}"/>
              </a:ext>
            </a:extLst>
          </p:cNvPr>
          <p:cNvSpPr/>
          <p:nvPr/>
        </p:nvSpPr>
        <p:spPr>
          <a:xfrm rot="7311643">
            <a:off x="5141406" y="2841158"/>
            <a:ext cx="1006170" cy="763480"/>
          </a:xfrm>
          <a:prstGeom prst="blockArc">
            <a:avLst>
              <a:gd name="adj1" fmla="val 13080984"/>
              <a:gd name="adj2" fmla="val 21315992"/>
              <a:gd name="adj3" fmla="val 2350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0326F8DE-37D8-44CC-B477-401FE8050916}"/>
              </a:ext>
            </a:extLst>
          </p:cNvPr>
          <p:cNvSpPr/>
          <p:nvPr/>
        </p:nvSpPr>
        <p:spPr>
          <a:xfrm rot="12106950">
            <a:off x="4582854" y="3052303"/>
            <a:ext cx="884412" cy="679226"/>
          </a:xfrm>
          <a:prstGeom prst="blockArc">
            <a:avLst>
              <a:gd name="adj1" fmla="val 10800000"/>
              <a:gd name="adj2" fmla="val 20093108"/>
              <a:gd name="adj3" fmla="val 304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67C7321D-F53F-4C68-B8EB-CD0597CA1D65}"/>
              </a:ext>
            </a:extLst>
          </p:cNvPr>
          <p:cNvSpPr/>
          <p:nvPr/>
        </p:nvSpPr>
        <p:spPr>
          <a:xfrm rot="16200000">
            <a:off x="4189600" y="2801007"/>
            <a:ext cx="844027" cy="618387"/>
          </a:xfrm>
          <a:prstGeom prst="blockArc">
            <a:avLst>
              <a:gd name="adj1" fmla="val 10800000"/>
              <a:gd name="adj2" fmla="val 20093108"/>
              <a:gd name="adj3" fmla="val 304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750445EF-441D-4055-86EF-219F86F7F963}"/>
              </a:ext>
            </a:extLst>
          </p:cNvPr>
          <p:cNvSpPr/>
          <p:nvPr/>
        </p:nvSpPr>
        <p:spPr>
          <a:xfrm rot="18626789">
            <a:off x="4183437" y="2174654"/>
            <a:ext cx="861553" cy="665886"/>
          </a:xfrm>
          <a:prstGeom prst="blockArc">
            <a:avLst>
              <a:gd name="adj1" fmla="val 10800000"/>
              <a:gd name="adj2" fmla="val 20093108"/>
              <a:gd name="adj3" fmla="val 304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D900C8-97A9-49E1-B127-D18AD68150B4}"/>
              </a:ext>
            </a:extLst>
          </p:cNvPr>
          <p:cNvSpPr txBox="1"/>
          <p:nvPr/>
        </p:nvSpPr>
        <p:spPr>
          <a:xfrm>
            <a:off x="4543245" y="2627397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D097AB-97CA-435E-9E6E-3D42C927769A}"/>
              </a:ext>
            </a:extLst>
          </p:cNvPr>
          <p:cNvCxnSpPr>
            <a:cxnSpLocks/>
          </p:cNvCxnSpPr>
          <p:nvPr/>
        </p:nvCxnSpPr>
        <p:spPr>
          <a:xfrm flipV="1">
            <a:off x="5598318" y="1373816"/>
            <a:ext cx="497682" cy="58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C11637-D961-476C-BCF0-E36C2666BE7C}"/>
              </a:ext>
            </a:extLst>
          </p:cNvPr>
          <p:cNvCxnSpPr/>
          <p:nvPr/>
        </p:nvCxnSpPr>
        <p:spPr>
          <a:xfrm>
            <a:off x="6096000" y="1360214"/>
            <a:ext cx="810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4C82ACB-9CF0-400A-BD00-9E53BB1AE0E6}"/>
              </a:ext>
            </a:extLst>
          </p:cNvPr>
          <p:cNvSpPr/>
          <p:nvPr/>
        </p:nvSpPr>
        <p:spPr>
          <a:xfrm>
            <a:off x="6906827" y="976544"/>
            <a:ext cx="2157274" cy="67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Unions of Sets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2DD13B-17CC-459C-8511-FFA880CCFD72}"/>
              </a:ext>
            </a:extLst>
          </p:cNvPr>
          <p:cNvCxnSpPr/>
          <p:nvPr/>
        </p:nvCxnSpPr>
        <p:spPr>
          <a:xfrm>
            <a:off x="6096000" y="2827148"/>
            <a:ext cx="810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5162BB8-0DAC-4F53-A512-5F26BB1D9129}"/>
              </a:ext>
            </a:extLst>
          </p:cNvPr>
          <p:cNvSpPr/>
          <p:nvPr/>
        </p:nvSpPr>
        <p:spPr>
          <a:xfrm>
            <a:off x="6906827" y="2459115"/>
            <a:ext cx="2423604" cy="8700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966E4D-36DE-48C1-B33E-EDD3697AD870}"/>
              </a:ext>
            </a:extLst>
          </p:cNvPr>
          <p:cNvSpPr txBox="1"/>
          <p:nvPr/>
        </p:nvSpPr>
        <p:spPr>
          <a:xfrm>
            <a:off x="7122110" y="2688187"/>
            <a:ext cx="199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Intersection of Sets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B497A5-B90F-486A-BA25-9923DB88E6D2}"/>
              </a:ext>
            </a:extLst>
          </p:cNvPr>
          <p:cNvCxnSpPr/>
          <p:nvPr/>
        </p:nvCxnSpPr>
        <p:spPr>
          <a:xfrm>
            <a:off x="5764605" y="3657600"/>
            <a:ext cx="469668" cy="88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C56EAC-993C-4F6E-AC4D-EDBD6237B9A4}"/>
              </a:ext>
            </a:extLst>
          </p:cNvPr>
          <p:cNvCxnSpPr/>
          <p:nvPr/>
        </p:nvCxnSpPr>
        <p:spPr>
          <a:xfrm>
            <a:off x="6234273" y="4515308"/>
            <a:ext cx="672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496DDFC-AC37-4276-A279-0BE46DCBFAAE}"/>
              </a:ext>
            </a:extLst>
          </p:cNvPr>
          <p:cNvSpPr/>
          <p:nvPr/>
        </p:nvSpPr>
        <p:spPr>
          <a:xfrm>
            <a:off x="6906827" y="4172505"/>
            <a:ext cx="2423604" cy="790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Difference of Sets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85BE38-E411-40F0-A8B4-38CCF72EAC35}"/>
              </a:ext>
            </a:extLst>
          </p:cNvPr>
          <p:cNvCxnSpPr/>
          <p:nvPr/>
        </p:nvCxnSpPr>
        <p:spPr>
          <a:xfrm flipH="1">
            <a:off x="4234649" y="3657600"/>
            <a:ext cx="577048" cy="85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73FDB5-FD29-4164-BD96-7E2B4542D282}"/>
              </a:ext>
            </a:extLst>
          </p:cNvPr>
          <p:cNvCxnSpPr/>
          <p:nvPr/>
        </p:nvCxnSpPr>
        <p:spPr>
          <a:xfrm flipH="1">
            <a:off x="3281741" y="4545367"/>
            <a:ext cx="952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72E57D5-BB91-4E31-AA99-47DC8E06DF8F}"/>
              </a:ext>
            </a:extLst>
          </p:cNvPr>
          <p:cNvSpPr/>
          <p:nvPr/>
        </p:nvSpPr>
        <p:spPr>
          <a:xfrm>
            <a:off x="727969" y="4172505"/>
            <a:ext cx="2553772" cy="88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Removing/Deleting elements of a Set</a:t>
            </a:r>
            <a:endParaRPr lang="en-IN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CF5866-7179-4361-9453-B30C936FC608}"/>
              </a:ext>
            </a:extLst>
          </p:cNvPr>
          <p:cNvCxnSpPr/>
          <p:nvPr/>
        </p:nvCxnSpPr>
        <p:spPr>
          <a:xfrm flipH="1">
            <a:off x="3281741" y="3051416"/>
            <a:ext cx="1020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EB8D128-29E8-4C99-BF40-4F57AB31DED1}"/>
              </a:ext>
            </a:extLst>
          </p:cNvPr>
          <p:cNvSpPr/>
          <p:nvPr/>
        </p:nvSpPr>
        <p:spPr>
          <a:xfrm>
            <a:off x="727969" y="2688187"/>
            <a:ext cx="2553772" cy="8440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Adding/Updating elements of a Set</a:t>
            </a:r>
            <a:endParaRPr lang="en-IN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747631-C08C-424B-9911-5A17556988A7}"/>
              </a:ext>
            </a:extLst>
          </p:cNvPr>
          <p:cNvCxnSpPr/>
          <p:nvPr/>
        </p:nvCxnSpPr>
        <p:spPr>
          <a:xfrm flipH="1" flipV="1">
            <a:off x="3950563" y="1651246"/>
            <a:ext cx="351857" cy="656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E9BD36-E770-4CBD-BD54-4CCDE2699175}"/>
              </a:ext>
            </a:extLst>
          </p:cNvPr>
          <p:cNvCxnSpPr/>
          <p:nvPr/>
        </p:nvCxnSpPr>
        <p:spPr>
          <a:xfrm flipH="1">
            <a:off x="3139736" y="1651245"/>
            <a:ext cx="810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62AC0-AEA2-48D5-8B3E-22A089B586ED}"/>
              </a:ext>
            </a:extLst>
          </p:cNvPr>
          <p:cNvSpPr/>
          <p:nvPr/>
        </p:nvSpPr>
        <p:spPr>
          <a:xfrm>
            <a:off x="727969" y="1225118"/>
            <a:ext cx="2411767" cy="8227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Finding the length and Accessing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42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6A20-F8CF-495C-B210-FA60CD9D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Length of Set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6471C-6A58-4F0A-981B-DAC55D81D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3" y="1940965"/>
            <a:ext cx="3128963" cy="3128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02E818-D9EE-4C59-A71C-62467BC3164E}"/>
              </a:ext>
            </a:extLst>
          </p:cNvPr>
          <p:cNvSpPr/>
          <p:nvPr/>
        </p:nvSpPr>
        <p:spPr>
          <a:xfrm>
            <a:off x="4554245" y="1690688"/>
            <a:ext cx="6205491" cy="11412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Length of a set is the number of elements that are actually present in that 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You can make use of </a:t>
            </a:r>
            <a:r>
              <a:rPr lang="en-US" b="1" dirty="0" err="1"/>
              <a:t>len</a:t>
            </a:r>
            <a:r>
              <a:rPr lang="en-US" b="1" dirty="0"/>
              <a:t>() </a:t>
            </a:r>
            <a:r>
              <a:rPr lang="en-US" dirty="0"/>
              <a:t>function to achieve this.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5C89D-3FFF-481F-AC67-6B91B008C0B9}"/>
              </a:ext>
            </a:extLst>
          </p:cNvPr>
          <p:cNvSpPr txBox="1"/>
          <p:nvPr/>
        </p:nvSpPr>
        <p:spPr>
          <a:xfrm>
            <a:off x="6096000" y="3719744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Example-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A88541-8A1C-4F4E-A7F5-4D0FAED27062}"/>
              </a:ext>
            </a:extLst>
          </p:cNvPr>
          <p:cNvSpPr/>
          <p:nvPr/>
        </p:nvSpPr>
        <p:spPr>
          <a:xfrm>
            <a:off x="6178858" y="4154751"/>
            <a:ext cx="2610035" cy="1313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My_set</a:t>
            </a:r>
            <a:r>
              <a:rPr lang="en-US" dirty="0"/>
              <a:t>={1,’s’, 7.8}</a:t>
            </a:r>
          </a:p>
          <a:p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My_set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64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5D02-74CD-4859-8688-F5CA0389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of  a Set</a:t>
            </a:r>
            <a:endParaRPr lang="en-IN" dirty="0"/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0A97A185-DC4F-4977-9210-F1F8B04FED2C}"/>
              </a:ext>
            </a:extLst>
          </p:cNvPr>
          <p:cNvSpPr/>
          <p:nvPr/>
        </p:nvSpPr>
        <p:spPr>
          <a:xfrm>
            <a:off x="2592279" y="1395442"/>
            <a:ext cx="5850384" cy="2547891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elements cannot be accessed using the index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access the elements of a set by looping through it.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73C9F-13EB-44FD-A058-F8A0360B2B03}"/>
              </a:ext>
            </a:extLst>
          </p:cNvPr>
          <p:cNvSpPr txBox="1"/>
          <p:nvPr/>
        </p:nvSpPr>
        <p:spPr>
          <a:xfrm>
            <a:off x="1802167" y="4563122"/>
            <a:ext cx="111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Example:-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07C45-D9A7-49D7-9EDE-1093C8DEE98D}"/>
              </a:ext>
            </a:extLst>
          </p:cNvPr>
          <p:cNvSpPr/>
          <p:nvPr/>
        </p:nvSpPr>
        <p:spPr>
          <a:xfrm>
            <a:off x="1926454" y="4932455"/>
            <a:ext cx="2725445" cy="1210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err="1"/>
              <a:t>my_set</a:t>
            </a:r>
            <a:r>
              <a:rPr lang="en-US" dirty="0"/>
              <a:t>={1,3,4,’abc’,87}</a:t>
            </a:r>
          </a:p>
          <a:p>
            <a:r>
              <a:rPr lang="en-US" dirty="0"/>
              <a:t> for x in </a:t>
            </a:r>
            <a:r>
              <a:rPr lang="en-US" dirty="0" err="1"/>
              <a:t>my_set</a:t>
            </a:r>
            <a:r>
              <a:rPr lang="en-US" dirty="0"/>
              <a:t>:</a:t>
            </a:r>
          </a:p>
          <a:p>
            <a:r>
              <a:rPr lang="en-US" dirty="0"/>
              <a:t>        print(x)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14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0836-1805-4C53-9A7F-D54A6D8B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US" dirty="0"/>
              <a:t>Adding Elements to a Set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F2AD2-862C-49DD-953A-7AFBDEC99632}"/>
              </a:ext>
            </a:extLst>
          </p:cNvPr>
          <p:cNvSpPr txBox="1"/>
          <p:nvPr/>
        </p:nvSpPr>
        <p:spPr>
          <a:xfrm>
            <a:off x="772358" y="1420428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 can be added to a set using these two functions-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770D45-7223-4801-98E4-E781FC40B8E3}"/>
              </a:ext>
            </a:extLst>
          </p:cNvPr>
          <p:cNvSpPr/>
          <p:nvPr/>
        </p:nvSpPr>
        <p:spPr>
          <a:xfrm>
            <a:off x="838200" y="2086252"/>
            <a:ext cx="3050219" cy="1979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function allows you to add a single element to your set.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FF44F-3038-4286-88C0-12FCF8458199}"/>
              </a:ext>
            </a:extLst>
          </p:cNvPr>
          <p:cNvSpPr/>
          <p:nvPr/>
        </p:nvSpPr>
        <p:spPr>
          <a:xfrm>
            <a:off x="703185" y="3497802"/>
            <a:ext cx="3320248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add()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A7DE4-BA8F-4259-8065-CA6DB30E07D7}"/>
              </a:ext>
            </a:extLst>
          </p:cNvPr>
          <p:cNvSpPr/>
          <p:nvPr/>
        </p:nvSpPr>
        <p:spPr>
          <a:xfrm>
            <a:off x="4660777" y="2920753"/>
            <a:ext cx="3507792" cy="22105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Used when you want to add more than one element to your set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CD737D-6BB3-423E-8D97-91817832C193}"/>
              </a:ext>
            </a:extLst>
          </p:cNvPr>
          <p:cNvSpPr/>
          <p:nvPr/>
        </p:nvSpPr>
        <p:spPr>
          <a:xfrm>
            <a:off x="4563122" y="4536490"/>
            <a:ext cx="3728622" cy="53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update()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10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3A1A-AE91-4868-AE59-221596E3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396D-A8B9-411E-A64D-249F9B9F1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000" dirty="0" err="1"/>
              <a:t>my_set</a:t>
            </a:r>
            <a:r>
              <a:rPr lang="en-US" sz="2000" dirty="0"/>
              <a:t>={1,3,4,’abc’}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my_set.add</a:t>
            </a:r>
            <a:r>
              <a:rPr lang="en-US" sz="2000" dirty="0"/>
              <a:t>(3)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print(</a:t>
            </a:r>
            <a:r>
              <a:rPr lang="en-US" sz="2000" dirty="0" err="1"/>
              <a:t>my_set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my_set.update</a:t>
            </a:r>
            <a:r>
              <a:rPr lang="en-US" sz="2000" dirty="0"/>
              <a:t>([2,5,3])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print(</a:t>
            </a:r>
            <a:r>
              <a:rPr lang="en-US" sz="2000" dirty="0" err="1"/>
              <a:t>my_set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Output</a:t>
            </a:r>
            <a:r>
              <a:rPr lang="en-US" sz="2000" dirty="0"/>
              <a:t>: {1,2,3,4,5,’abc’}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5901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79B5-1B5F-45B1-AB1E-E809ECE3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99804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86FF-8DFC-414F-B42C-90B067F7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8" y="1189608"/>
            <a:ext cx="10768615" cy="560180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d1={“Apple”: 50, ”Mango”: 100, ”Guava”: 200, ”Banana”: 150}</a:t>
            </a:r>
          </a:p>
          <a:p>
            <a:pPr marL="0" indent="0">
              <a:buNone/>
            </a:pPr>
            <a:r>
              <a:rPr lang="en-US" dirty="0"/>
              <a:t> print(d1)</a:t>
            </a:r>
          </a:p>
          <a:p>
            <a:pPr marL="0" indent="0">
              <a:buNone/>
            </a:pPr>
            <a:r>
              <a:rPr lang="en-US" dirty="0"/>
              <a:t> type(d1)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(d1) #prints length of the dictionary.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#mix values in dictionary</a:t>
            </a:r>
          </a:p>
          <a:p>
            <a:pPr marL="0" indent="0">
              <a:buNone/>
            </a:pPr>
            <a:r>
              <a:rPr lang="en-US" dirty="0"/>
              <a:t>d2={‘name’:’Tom’,15:15,3.14:3.14,True:True,(2,3):5}</a:t>
            </a:r>
          </a:p>
          <a:p>
            <a:pPr marL="0" indent="0">
              <a:buNone/>
            </a:pPr>
            <a:r>
              <a:rPr lang="en-US" dirty="0"/>
              <a:t> print(d2[True])</a:t>
            </a:r>
          </a:p>
          <a:p>
            <a:pPr marL="0" indent="0">
              <a:buNone/>
            </a:pPr>
            <a:r>
              <a:rPr lang="en-US" dirty="0"/>
              <a:t> print(d2.get(‘name’)) #Tom</a:t>
            </a:r>
          </a:p>
          <a:p>
            <a:pPr marL="0" indent="0">
              <a:buNone/>
            </a:pPr>
            <a:r>
              <a:rPr lang="en-US" dirty="0"/>
              <a:t>#To add new value in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E[‘</a:t>
            </a:r>
            <a:r>
              <a:rPr lang="en-US" dirty="0" err="1"/>
              <a:t>lastname</a:t>
            </a:r>
            <a:r>
              <a:rPr lang="en-US" dirty="0"/>
              <a:t>’]=‘Trump’</a:t>
            </a:r>
          </a:p>
          <a:p>
            <a:pPr marL="0" indent="0">
              <a:buNone/>
            </a:pPr>
            <a:r>
              <a:rPr lang="en-US" dirty="0"/>
              <a:t> print(E)</a:t>
            </a:r>
          </a:p>
          <a:p>
            <a:pPr marL="0" indent="0">
              <a:buNone/>
            </a:pPr>
            <a:r>
              <a:rPr lang="en-US" dirty="0" err="1"/>
              <a:t>E.clear</a:t>
            </a:r>
            <a:r>
              <a:rPr lang="en-US" dirty="0"/>
              <a:t>() # only empties the values within dict.</a:t>
            </a:r>
          </a:p>
          <a:p>
            <a:pPr marL="0" indent="0">
              <a:buNone/>
            </a:pPr>
            <a:r>
              <a:rPr lang="en-US" dirty="0"/>
              <a:t> print(del E ) #deletes entire dict.</a:t>
            </a:r>
          </a:p>
          <a:p>
            <a:pPr marL="0" indent="0">
              <a:buNone/>
            </a:pPr>
            <a:r>
              <a:rPr lang="en-US" dirty="0" err="1"/>
              <a:t>E.clear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Print(E)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E.items</a:t>
            </a:r>
            <a:r>
              <a:rPr lang="en-US" dirty="0"/>
              <a:t>()) # displays all items from </a:t>
            </a:r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14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6BCB-9955-47E7-9E6A-C50C57B4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en-US" dirty="0"/>
              <a:t>Removing Elements from a Set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FE72F-FAE1-4ECE-BF2B-7FA92AE7DF27}"/>
              </a:ext>
            </a:extLst>
          </p:cNvPr>
          <p:cNvSpPr/>
          <p:nvPr/>
        </p:nvSpPr>
        <p:spPr>
          <a:xfrm>
            <a:off x="1020932" y="1660124"/>
            <a:ext cx="3178206" cy="24857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Removes an element from the set specified as parameter.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A8FB5-60EA-403C-B70F-446B68E936E0}"/>
              </a:ext>
            </a:extLst>
          </p:cNvPr>
          <p:cNvSpPr/>
          <p:nvPr/>
        </p:nvSpPr>
        <p:spPr>
          <a:xfrm>
            <a:off x="4591236" y="2902998"/>
            <a:ext cx="3401628" cy="2734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Used when you want to remove an element when you are not sure if its actually present in the set or not.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9A523-7264-4DE5-9941-C01C18250311}"/>
              </a:ext>
            </a:extLst>
          </p:cNvPr>
          <p:cNvSpPr/>
          <p:nvPr/>
        </p:nvSpPr>
        <p:spPr>
          <a:xfrm>
            <a:off x="8417511" y="1660124"/>
            <a:ext cx="3178206" cy="24857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Used when you want to remove a random element from the set.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7C3CE-C8BD-4865-9E36-448795F764FC}"/>
              </a:ext>
            </a:extLst>
          </p:cNvPr>
          <p:cNvSpPr/>
          <p:nvPr/>
        </p:nvSpPr>
        <p:spPr>
          <a:xfrm>
            <a:off x="838200" y="3542190"/>
            <a:ext cx="3547369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remove()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B2BB2-11BB-412C-B937-67279F433F5D}"/>
              </a:ext>
            </a:extLst>
          </p:cNvPr>
          <p:cNvSpPr/>
          <p:nvPr/>
        </p:nvSpPr>
        <p:spPr>
          <a:xfrm>
            <a:off x="4483223" y="5042517"/>
            <a:ext cx="3657600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discard()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419617-3382-4B0B-B9B4-4836BD3BF8B5}"/>
              </a:ext>
            </a:extLst>
          </p:cNvPr>
          <p:cNvSpPr/>
          <p:nvPr/>
        </p:nvSpPr>
        <p:spPr>
          <a:xfrm>
            <a:off x="8336132" y="3542190"/>
            <a:ext cx="3338004" cy="523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pop()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266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15F7-6420-4F43-8E29-57620DB4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2B00-0FCC-476A-BDAB-F3275933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3937986" cy="3906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000" dirty="0"/>
              <a:t>a={1,2.4,2,4,9,’aaa’,’abc’}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b={1,3,4,’abc’,87}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c={2,3,’abc’}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 print(</a:t>
            </a:r>
            <a:r>
              <a:rPr lang="en-US" sz="2000" dirty="0" err="1"/>
              <a:t>a.remove</a:t>
            </a:r>
            <a:r>
              <a:rPr lang="en-US" sz="2000" dirty="0"/>
              <a:t>(‘</a:t>
            </a:r>
            <a:r>
              <a:rPr lang="en-US" sz="2000" dirty="0" err="1"/>
              <a:t>aaa</a:t>
            </a:r>
            <a:r>
              <a:rPr lang="en-US" sz="2000" dirty="0"/>
              <a:t>’))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output: {1,2.4,2,4,9,’abc’}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print(</a:t>
            </a:r>
            <a:r>
              <a:rPr lang="en-US" sz="2000" dirty="0" err="1"/>
              <a:t>b.discard</a:t>
            </a:r>
            <a:r>
              <a:rPr lang="en-US" sz="2000" dirty="0"/>
              <a:t>(3))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Output</a:t>
            </a:r>
            <a:r>
              <a:rPr lang="en-US" sz="2000" dirty="0"/>
              <a:t>: {1,4,’abc’,87}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print(</a:t>
            </a:r>
            <a:r>
              <a:rPr lang="en-US" sz="2000" dirty="0" err="1"/>
              <a:t>a.pop</a:t>
            </a:r>
            <a:r>
              <a:rPr lang="en-US" sz="2000" dirty="0"/>
              <a:t>())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{2.4,2,4,9,’abc’}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1082D3-CCA8-4B63-A5D1-1337A1DBA953}"/>
              </a:ext>
            </a:extLst>
          </p:cNvPr>
          <p:cNvCxnSpPr>
            <a:cxnSpLocks/>
          </p:cNvCxnSpPr>
          <p:nvPr/>
        </p:nvCxnSpPr>
        <p:spPr>
          <a:xfrm>
            <a:off x="5415379" y="150920"/>
            <a:ext cx="0" cy="6631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D8DDD8-1D69-411B-AC9E-38E05E1B50FF}"/>
              </a:ext>
            </a:extLst>
          </p:cNvPr>
          <p:cNvSpPr txBox="1"/>
          <p:nvPr/>
        </p:nvSpPr>
        <p:spPr>
          <a:xfrm>
            <a:off x="6320901" y="1420427"/>
            <a:ext cx="35609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numbers =[1,2,3,4,2,3,4]</a:t>
            </a:r>
          </a:p>
          <a:p>
            <a:r>
              <a:rPr lang="en-US" dirty="0" err="1"/>
              <a:t>unique_numbers</a:t>
            </a:r>
            <a:r>
              <a:rPr lang="en-US" dirty="0"/>
              <a:t>=set(numbers)</a:t>
            </a:r>
          </a:p>
          <a:p>
            <a:r>
              <a:rPr lang="en-US" dirty="0"/>
              <a:t> print(</a:t>
            </a:r>
            <a:r>
              <a:rPr lang="en-US" dirty="0" err="1"/>
              <a:t>unique_numbers</a:t>
            </a:r>
            <a:r>
              <a:rPr lang="en-US" dirty="0"/>
              <a:t>) #{1,2,3,4}</a:t>
            </a:r>
          </a:p>
          <a:p>
            <a:r>
              <a:rPr lang="en-US" dirty="0"/>
              <a:t> </a:t>
            </a:r>
            <a:r>
              <a:rPr lang="en-US" dirty="0" err="1"/>
              <a:t>unique_numbers.add</a:t>
            </a:r>
            <a:r>
              <a:rPr lang="en-US" dirty="0"/>
              <a:t>(5)</a:t>
            </a:r>
          </a:p>
          <a:p>
            <a:r>
              <a:rPr lang="en-US" dirty="0"/>
              <a:t> print(</a:t>
            </a:r>
            <a:r>
              <a:rPr lang="en-US" dirty="0" err="1"/>
              <a:t>unique_numbers</a:t>
            </a:r>
            <a:r>
              <a:rPr lang="en-US" dirty="0"/>
              <a:t>) #{1,2,3,4,5}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501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B28F-6B56-49AD-9FC8-E72BED84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Sets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4D2D8-DE67-4C21-9EE3-42A0D486CA27}"/>
              </a:ext>
            </a:extLst>
          </p:cNvPr>
          <p:cNvSpPr/>
          <p:nvPr/>
        </p:nvSpPr>
        <p:spPr>
          <a:xfrm>
            <a:off x="838200" y="3187083"/>
            <a:ext cx="2872666" cy="22016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Union is concatenation of two or more sets into a single set.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91DC2-F841-43F3-BB48-070289A43B90}"/>
              </a:ext>
            </a:extLst>
          </p:cNvPr>
          <p:cNvSpPr/>
          <p:nvPr/>
        </p:nvSpPr>
        <p:spPr>
          <a:xfrm>
            <a:off x="5069150" y="2128166"/>
            <a:ext cx="1819922" cy="6214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82033B-5801-451B-A546-F0A2762B6CF0}"/>
              </a:ext>
            </a:extLst>
          </p:cNvPr>
          <p:cNvSpPr/>
          <p:nvPr/>
        </p:nvSpPr>
        <p:spPr>
          <a:xfrm>
            <a:off x="5186039" y="5388746"/>
            <a:ext cx="1819922" cy="6214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Concatenation()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743682-C6EB-4B60-9D43-81D056268E68}"/>
              </a:ext>
            </a:extLst>
          </p:cNvPr>
          <p:cNvCxnSpPr>
            <a:stCxn id="4" idx="3"/>
          </p:cNvCxnSpPr>
          <p:nvPr/>
        </p:nvCxnSpPr>
        <p:spPr>
          <a:xfrm flipV="1">
            <a:off x="3710866" y="4287914"/>
            <a:ext cx="390617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D645CE-5158-4121-8074-3A3B55D3E0A8}"/>
              </a:ext>
            </a:extLst>
          </p:cNvPr>
          <p:cNvCxnSpPr>
            <a:cxnSpLocks/>
          </p:cNvCxnSpPr>
          <p:nvPr/>
        </p:nvCxnSpPr>
        <p:spPr>
          <a:xfrm>
            <a:off x="4101483" y="2438885"/>
            <a:ext cx="0" cy="326057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0DC21E-467B-47C9-A580-D9EF27F34BF7}"/>
              </a:ext>
            </a:extLst>
          </p:cNvPr>
          <p:cNvCxnSpPr/>
          <p:nvPr/>
        </p:nvCxnSpPr>
        <p:spPr>
          <a:xfrm>
            <a:off x="4101483" y="2450237"/>
            <a:ext cx="96766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4CF32-27C3-4511-AD5E-0A44F69AA037}"/>
              </a:ext>
            </a:extLst>
          </p:cNvPr>
          <p:cNvCxnSpPr>
            <a:endCxn id="7" idx="1"/>
          </p:cNvCxnSpPr>
          <p:nvPr/>
        </p:nvCxnSpPr>
        <p:spPr>
          <a:xfrm>
            <a:off x="4101483" y="5699464"/>
            <a:ext cx="1084556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FB5337-AD73-4A4B-B531-BDBF70B295EC}"/>
              </a:ext>
            </a:extLst>
          </p:cNvPr>
          <p:cNvCxnSpPr>
            <a:stCxn id="5" idx="3"/>
          </p:cNvCxnSpPr>
          <p:nvPr/>
        </p:nvCxnSpPr>
        <p:spPr>
          <a:xfrm>
            <a:off x="6889072" y="2438885"/>
            <a:ext cx="914400" cy="5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1D6A5C-856F-4ACD-9D6F-B97CB239B522}"/>
              </a:ext>
            </a:extLst>
          </p:cNvPr>
          <p:cNvCxnSpPr/>
          <p:nvPr/>
        </p:nvCxnSpPr>
        <p:spPr>
          <a:xfrm>
            <a:off x="7005961" y="5699464"/>
            <a:ext cx="914400" cy="5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6010728-F899-405C-9F3B-FA4170C067C1}"/>
              </a:ext>
            </a:extLst>
          </p:cNvPr>
          <p:cNvSpPr/>
          <p:nvPr/>
        </p:nvSpPr>
        <p:spPr>
          <a:xfrm>
            <a:off x="7803472" y="2061948"/>
            <a:ext cx="3675355" cy="9387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a={1,2,4.6,7.8,’r’,’s’}</a:t>
            </a:r>
          </a:p>
          <a:p>
            <a:r>
              <a:rPr lang="en-US" dirty="0"/>
              <a:t> b={2,5,’d’,’abc’}</a:t>
            </a:r>
          </a:p>
          <a:p>
            <a:r>
              <a:rPr lang="en-US" dirty="0"/>
              <a:t> print(</a:t>
            </a:r>
            <a:r>
              <a:rPr lang="en-US" dirty="0" err="1"/>
              <a:t>a|b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E8856E-C3CD-46F0-82C4-A2814418FD78}"/>
              </a:ext>
            </a:extLst>
          </p:cNvPr>
          <p:cNvSpPr/>
          <p:nvPr/>
        </p:nvSpPr>
        <p:spPr>
          <a:xfrm>
            <a:off x="7902605" y="5230112"/>
            <a:ext cx="3675355" cy="9387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a={1,2,4.6,7.8,’r’,’s’}</a:t>
            </a:r>
          </a:p>
          <a:p>
            <a:r>
              <a:rPr lang="en-US" dirty="0"/>
              <a:t> b={2,5,’d’,’abc’}</a:t>
            </a:r>
          </a:p>
          <a:p>
            <a:r>
              <a:rPr lang="en-US" dirty="0"/>
              <a:t> print(“Set  a U b =“,</a:t>
            </a:r>
            <a:r>
              <a:rPr lang="en-US" dirty="0" err="1"/>
              <a:t>a.union</a:t>
            </a:r>
            <a:r>
              <a:rPr lang="en-US" dirty="0"/>
              <a:t>(b))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994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F697-451B-486B-9EB3-D638D313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1680" cy="709073"/>
          </a:xfrm>
        </p:spPr>
        <p:txBody>
          <a:bodyPr/>
          <a:lstStyle/>
          <a:p>
            <a:r>
              <a:rPr lang="en-US" dirty="0"/>
              <a:t>Intersection of Sets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A0DBDB-0D33-4605-844D-8D23A856E238}"/>
              </a:ext>
            </a:extLst>
          </p:cNvPr>
          <p:cNvSpPr/>
          <p:nvPr/>
        </p:nvSpPr>
        <p:spPr>
          <a:xfrm>
            <a:off x="1855433" y="1296140"/>
            <a:ext cx="8238478" cy="6391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Intersection of two or more sets forms a new set consisting of only the common elements present in those sets.</a:t>
            </a:r>
            <a:endParaRPr lang="en-IN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68E4E8F-715D-4457-AC09-443E3DD98931}"/>
              </a:ext>
            </a:extLst>
          </p:cNvPr>
          <p:cNvSpPr/>
          <p:nvPr/>
        </p:nvSpPr>
        <p:spPr>
          <a:xfrm rot="5400000">
            <a:off x="5670611" y="-517121"/>
            <a:ext cx="350668" cy="5388745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A68205-46DC-4092-A4C1-E25508C27EF1}"/>
              </a:ext>
            </a:extLst>
          </p:cNvPr>
          <p:cNvSpPr/>
          <p:nvPr/>
        </p:nvSpPr>
        <p:spPr>
          <a:xfrm>
            <a:off x="1917577" y="2352586"/>
            <a:ext cx="2210540" cy="6391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‘&amp;’ symbol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FEDC23-FDED-4754-A05D-911FF6276CCD}"/>
              </a:ext>
            </a:extLst>
          </p:cNvPr>
          <p:cNvSpPr/>
          <p:nvPr/>
        </p:nvSpPr>
        <p:spPr>
          <a:xfrm>
            <a:off x="7654031" y="2352586"/>
            <a:ext cx="2210540" cy="6391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intersection()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C2671-E1EF-4BBB-9615-624D525125E0}"/>
              </a:ext>
            </a:extLst>
          </p:cNvPr>
          <p:cNvSpPr txBox="1"/>
          <p:nvPr/>
        </p:nvSpPr>
        <p:spPr>
          <a:xfrm>
            <a:off x="1775534" y="3844031"/>
            <a:ext cx="111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Example:-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C46315-8F44-4090-BE54-9B7E23D108BC}"/>
              </a:ext>
            </a:extLst>
          </p:cNvPr>
          <p:cNvSpPr/>
          <p:nvPr/>
        </p:nvSpPr>
        <p:spPr>
          <a:xfrm>
            <a:off x="1855433" y="4358937"/>
            <a:ext cx="6471821" cy="1763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a={1,2,5,4.6,7.8, ‘r’ ,’s’}</a:t>
            </a:r>
          </a:p>
          <a:p>
            <a:r>
              <a:rPr lang="en-US" dirty="0"/>
              <a:t> b={2,5,’d’,’abc’}</a:t>
            </a:r>
          </a:p>
          <a:p>
            <a:r>
              <a:rPr lang="en-US" dirty="0"/>
              <a:t> print(a &amp; b)</a:t>
            </a:r>
          </a:p>
          <a:p>
            <a:r>
              <a:rPr lang="en-US" dirty="0"/>
              <a:t> print(“Set a intersection b = “,</a:t>
            </a:r>
            <a:r>
              <a:rPr lang="en-US" dirty="0" err="1"/>
              <a:t>a.intersection</a:t>
            </a:r>
            <a:r>
              <a:rPr lang="en-US" dirty="0"/>
              <a:t>(b))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911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612B-C2F9-4B73-AC21-4AF8C0EA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of Sets</a:t>
            </a:r>
            <a:endParaRPr lang="en-IN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F8649379-0098-4273-94B1-A99117C08D09}"/>
              </a:ext>
            </a:extLst>
          </p:cNvPr>
          <p:cNvSpPr/>
          <p:nvPr/>
        </p:nvSpPr>
        <p:spPr>
          <a:xfrm>
            <a:off x="914400" y="1127464"/>
            <a:ext cx="9392575" cy="176665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difference of sets produces a new set consisting of elements that are present only in one of those sets.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/>
              <a:t>Using ‘-’ symbol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/>
              <a:t>Using difference()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CCE0A-4830-406A-BF41-49A1A2426413}"/>
              </a:ext>
            </a:extLst>
          </p:cNvPr>
          <p:cNvSpPr txBox="1"/>
          <p:nvPr/>
        </p:nvSpPr>
        <p:spPr>
          <a:xfrm>
            <a:off x="1784412" y="3799643"/>
            <a:ext cx="111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Example:-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6613ED-66CA-4DA4-9DA8-1993029F99A5}"/>
              </a:ext>
            </a:extLst>
          </p:cNvPr>
          <p:cNvSpPr/>
          <p:nvPr/>
        </p:nvSpPr>
        <p:spPr>
          <a:xfrm>
            <a:off x="1864311" y="4341181"/>
            <a:ext cx="7190912" cy="1766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D4651-32EC-4DC5-8ADD-3F8A1F4798A1}"/>
              </a:ext>
            </a:extLst>
          </p:cNvPr>
          <p:cNvSpPr txBox="1"/>
          <p:nvPr/>
        </p:nvSpPr>
        <p:spPr>
          <a:xfrm>
            <a:off x="1973062" y="4530207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a={1,2,5,4.6,7.8, ‘r’ ,’s’}</a:t>
            </a:r>
          </a:p>
          <a:p>
            <a:r>
              <a:rPr lang="en-US" dirty="0"/>
              <a:t> b={2,5,’d’,’abc’}</a:t>
            </a:r>
          </a:p>
          <a:p>
            <a:r>
              <a:rPr lang="en-US" dirty="0"/>
              <a:t> print(a - b)</a:t>
            </a:r>
          </a:p>
          <a:p>
            <a:r>
              <a:rPr lang="en-US" dirty="0"/>
              <a:t> print(“Set a intersection b = “,</a:t>
            </a:r>
            <a:r>
              <a:rPr lang="en-US" dirty="0" err="1"/>
              <a:t>a.difference</a:t>
            </a:r>
            <a:r>
              <a:rPr lang="en-US" dirty="0"/>
              <a:t>(b))</a:t>
            </a:r>
          </a:p>
        </p:txBody>
      </p:sp>
    </p:spTree>
    <p:extLst>
      <p:ext uri="{BB962C8B-B14F-4D97-AF65-F5344CB8AC3E}">
        <p14:creationId xmlns:p14="http://schemas.microsoft.com/office/powerpoint/2010/main" val="399757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8EC-E1CA-48CC-8F9E-AEB0C4AE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89917" cy="771217"/>
          </a:xfrm>
        </p:spPr>
        <p:txBody>
          <a:bodyPr/>
          <a:lstStyle/>
          <a:p>
            <a:r>
              <a:rPr lang="en-US" dirty="0"/>
              <a:t>Frozen Sets</a:t>
            </a:r>
            <a:endParaRPr lang="en-IN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0F0C93D7-5BCD-4068-91CC-E70900A3CE40}"/>
              </a:ext>
            </a:extLst>
          </p:cNvPr>
          <p:cNvSpPr/>
          <p:nvPr/>
        </p:nvSpPr>
        <p:spPr>
          <a:xfrm>
            <a:off x="1731146" y="1007447"/>
            <a:ext cx="4447713" cy="3306362"/>
          </a:xfrm>
          <a:prstGeom prst="horizontalScroll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frozen set in Python is a set whose value cannot be modified.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sets can be created using the </a:t>
            </a:r>
            <a:r>
              <a:rPr lang="en-US" dirty="0" err="1"/>
              <a:t>frozenset</a:t>
            </a:r>
            <a:r>
              <a:rPr lang="en-US" dirty="0"/>
              <a:t>()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doesn’t allow to add any new elements.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CE21E-B09B-4E31-B523-6610D2693332}"/>
              </a:ext>
            </a:extLst>
          </p:cNvPr>
          <p:cNvSpPr txBox="1"/>
          <p:nvPr/>
        </p:nvSpPr>
        <p:spPr>
          <a:xfrm>
            <a:off x="2024109" y="4554245"/>
            <a:ext cx="111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Example:-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2BEA8-B5F2-4072-9C5C-E8367137B3CB}"/>
              </a:ext>
            </a:extLst>
          </p:cNvPr>
          <p:cNvSpPr/>
          <p:nvPr/>
        </p:nvSpPr>
        <p:spPr>
          <a:xfrm>
            <a:off x="2121763" y="4923577"/>
            <a:ext cx="3876583" cy="14594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a={1,2,5,4.6,7.8,’r’,’s’}</a:t>
            </a:r>
          </a:p>
          <a:p>
            <a:r>
              <a:rPr lang="en-US" dirty="0"/>
              <a:t> b=</a:t>
            </a:r>
            <a:r>
              <a:rPr lang="en-US" b="1" dirty="0" err="1"/>
              <a:t>frozenset</a:t>
            </a:r>
            <a:r>
              <a:rPr lang="en-US" dirty="0"/>
              <a:t>(a)</a:t>
            </a:r>
          </a:p>
          <a:p>
            <a:r>
              <a:rPr lang="en-US" dirty="0"/>
              <a:t> print(b)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523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541D-5438-4746-85BC-F9C3FB2E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en-US" dirty="0"/>
              <a:t>Set Comprehension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7AA99-0BE7-4990-ADFB-3BB0338E76D7}"/>
              </a:ext>
            </a:extLst>
          </p:cNvPr>
          <p:cNvSpPr txBox="1"/>
          <p:nvPr/>
        </p:nvSpPr>
        <p:spPr>
          <a:xfrm>
            <a:off x="838200" y="1113493"/>
            <a:ext cx="34230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#EXAMPLE:</a:t>
            </a:r>
          </a:p>
          <a:p>
            <a:r>
              <a:rPr lang="en-US" dirty="0"/>
              <a:t>s=set([1,2,3,4,5,6,5,2,3])</a:t>
            </a:r>
          </a:p>
          <a:p>
            <a:r>
              <a:rPr lang="en-US" dirty="0"/>
              <a:t> print(s)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#or</a:t>
            </a:r>
          </a:p>
          <a:p>
            <a:r>
              <a:rPr lang="en-US" dirty="0"/>
              <a:t> even={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s if i%2==0}</a:t>
            </a:r>
          </a:p>
          <a:p>
            <a:r>
              <a:rPr lang="en-US" dirty="0"/>
              <a:t>print(even)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88F3000-EC14-4B7B-B73E-4908A174E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97" y="3417549"/>
            <a:ext cx="732703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#Set Comprehension Example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dresses= {dress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dress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"dress1"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"dress2"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"dress1"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"dress2"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(dresses)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(dresses))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33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B74C-1FA6-41D0-BF23-B3A96D72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266" cy="655807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Slice with Positive index and Negative 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A62C-FC3C-4E58-99F1-FC8E37D3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436441" cy="50691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#Example:</a:t>
            </a:r>
          </a:p>
          <a:p>
            <a:pPr marL="0" indent="0">
              <a:buNone/>
            </a:pPr>
            <a:r>
              <a:rPr lang="en-US" dirty="0"/>
              <a:t> a=[0,1,2,3,4,5,6,7,8,9]</a:t>
            </a:r>
          </a:p>
          <a:p>
            <a:pPr marL="0" indent="0">
              <a:buNone/>
            </a:pPr>
            <a:r>
              <a:rPr lang="en-US" dirty="0"/>
              <a:t> b=(0,1,2,3,4,5,6,7,8,9)</a:t>
            </a:r>
          </a:p>
          <a:p>
            <a:pPr marL="0" indent="0">
              <a:buNone/>
            </a:pPr>
            <a:r>
              <a:rPr lang="en-US" dirty="0"/>
              <a:t> c=‘0123456789’</a:t>
            </a:r>
          </a:p>
          <a:p>
            <a:pPr marL="0" indent="0">
              <a:buNone/>
            </a:pPr>
            <a:r>
              <a:rPr lang="en-US" dirty="0"/>
              <a:t> x=slice(0,5)</a:t>
            </a:r>
          </a:p>
          <a:p>
            <a:pPr marL="0" indent="0">
              <a:buNone/>
            </a:pPr>
            <a:r>
              <a:rPr lang="en-US" dirty="0"/>
              <a:t> print(a[x])    #output: [0,1,2,3,4]</a:t>
            </a:r>
          </a:p>
          <a:p>
            <a:pPr marL="0" indent="0">
              <a:buNone/>
            </a:pPr>
            <a:r>
              <a:rPr lang="en-US" dirty="0"/>
              <a:t> a[0:5]           #[0,1,2,3,4]</a:t>
            </a:r>
          </a:p>
          <a:p>
            <a:pPr marL="0" indent="0">
              <a:buNone/>
            </a:pPr>
            <a:r>
              <a:rPr lang="en-US" dirty="0"/>
              <a:t>b[4: ]            #(4,5,6,7,8,9)</a:t>
            </a:r>
          </a:p>
          <a:p>
            <a:pPr marL="0" indent="0">
              <a:buNone/>
            </a:pPr>
            <a:r>
              <a:rPr lang="en-US" dirty="0"/>
              <a:t>c[ : ]             #’0123456789’</a:t>
            </a:r>
          </a:p>
          <a:p>
            <a:pPr marL="0" indent="0">
              <a:buNone/>
            </a:pPr>
            <a:r>
              <a:rPr lang="en-US" dirty="0"/>
              <a:t> c[-1]            #’9’</a:t>
            </a:r>
          </a:p>
          <a:p>
            <a:pPr marL="0" indent="0">
              <a:buNone/>
            </a:pPr>
            <a:r>
              <a:rPr lang="en-US" dirty="0"/>
              <a:t> a[ : : -1</a:t>
            </a:r>
            <a:r>
              <a:rPr lang="en-US"/>
              <a:t>]      #[</a:t>
            </a:r>
            <a:r>
              <a:rPr lang="en-US" dirty="0"/>
              <a:t>9,8,7,6,5,4,3,2,1,0]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57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B647-0066-4DF1-996F-42B3F6A4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Keys and Values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40774-A54D-4F64-BFFD-3EF98537C419}"/>
              </a:ext>
            </a:extLst>
          </p:cNvPr>
          <p:cNvSpPr txBox="1"/>
          <p:nvPr/>
        </p:nvSpPr>
        <p:spPr>
          <a:xfrm>
            <a:off x="1162975" y="1997476"/>
            <a:ext cx="15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keys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AC7E2A8-2CEE-4A36-AA10-2436B690C169}"/>
              </a:ext>
            </a:extLst>
          </p:cNvPr>
          <p:cNvSpPr/>
          <p:nvPr/>
        </p:nvSpPr>
        <p:spPr>
          <a:xfrm>
            <a:off x="1162975" y="2537641"/>
            <a:ext cx="5844468" cy="123399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fruit={“Apple”:10,”Orange”:20,”Banana”:30,”Guava”:40}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fruit.keys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Output: </a:t>
            </a:r>
            <a:r>
              <a:rPr lang="en-US" dirty="0" err="1"/>
              <a:t>dict_keys</a:t>
            </a:r>
            <a:r>
              <a:rPr lang="en-US" dirty="0"/>
              <a:t>([‘</a:t>
            </a:r>
            <a:r>
              <a:rPr lang="en-US" dirty="0" err="1"/>
              <a:t>Apple’,’Orange’,’Banana’,’Guava</a:t>
            </a:r>
            <a:r>
              <a:rPr lang="en-US" dirty="0"/>
              <a:t>’])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D060A-DFB9-4B47-9D03-9BE0801B7F8A}"/>
              </a:ext>
            </a:extLst>
          </p:cNvPr>
          <p:cNvSpPr txBox="1"/>
          <p:nvPr/>
        </p:nvSpPr>
        <p:spPr>
          <a:xfrm>
            <a:off x="1162975" y="4314548"/>
            <a:ext cx="176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values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30422F1C-343D-45C1-B269-5322D927CFD1}"/>
              </a:ext>
            </a:extLst>
          </p:cNvPr>
          <p:cNvSpPr/>
          <p:nvPr/>
        </p:nvSpPr>
        <p:spPr>
          <a:xfrm>
            <a:off x="1100831" y="4862914"/>
            <a:ext cx="6249880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fruit={“Apple”:10,”Orange”:20,”Banana”:30,”Guava”:40}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fruit.values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Output: </a:t>
            </a:r>
            <a:r>
              <a:rPr lang="en-US" dirty="0" err="1"/>
              <a:t>dict_values</a:t>
            </a:r>
            <a:r>
              <a:rPr lang="en-US" dirty="0"/>
              <a:t>([10,20,30,40])</a:t>
            </a:r>
          </a:p>
        </p:txBody>
      </p:sp>
    </p:spTree>
    <p:extLst>
      <p:ext uri="{BB962C8B-B14F-4D97-AF65-F5344CB8AC3E}">
        <p14:creationId xmlns:p14="http://schemas.microsoft.com/office/powerpoint/2010/main" val="266908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9F1D-F9CB-45F1-9A86-F03AA96A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Dictionary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5410E-7339-4F31-AE25-F86610E8461C}"/>
              </a:ext>
            </a:extLst>
          </p:cNvPr>
          <p:cNvSpPr txBox="1"/>
          <p:nvPr/>
        </p:nvSpPr>
        <p:spPr>
          <a:xfrm>
            <a:off x="1091953" y="1828800"/>
            <a:ext cx="229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a new element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F8AC0AE-E7D4-4AE4-85BE-DA4287B186E0}"/>
              </a:ext>
            </a:extLst>
          </p:cNvPr>
          <p:cNvSpPr/>
          <p:nvPr/>
        </p:nvSpPr>
        <p:spPr>
          <a:xfrm>
            <a:off x="868392" y="2336244"/>
            <a:ext cx="7521006" cy="161431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fruit={“Apple”:10,”Orange”:20,”Banana”:30,”Guava”:40}</a:t>
            </a:r>
          </a:p>
          <a:p>
            <a:pPr algn="ctr"/>
            <a:r>
              <a:rPr lang="en-US" dirty="0"/>
              <a:t> fruit[“Mango”]=50</a:t>
            </a:r>
          </a:p>
          <a:p>
            <a:pPr algn="ctr"/>
            <a:r>
              <a:rPr lang="en-US" dirty="0"/>
              <a:t> print(fruit)</a:t>
            </a:r>
          </a:p>
          <a:p>
            <a:pPr algn="ctr"/>
            <a:r>
              <a:rPr lang="en-US" dirty="0"/>
              <a:t>Output: {‘Apple’:10,’Orange’:20,’Banana’:30,’Guava’:40,’Mango’:50}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01835-8B3C-49BF-8FD8-1915A2AD578E}"/>
              </a:ext>
            </a:extLst>
          </p:cNvPr>
          <p:cNvSpPr txBox="1"/>
          <p:nvPr/>
        </p:nvSpPr>
        <p:spPr>
          <a:xfrm>
            <a:off x="838200" y="4290347"/>
            <a:ext cx="293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an existing element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17172810-8926-4BD2-8B27-EF4F93BCFA19}"/>
              </a:ext>
            </a:extLst>
          </p:cNvPr>
          <p:cNvSpPr/>
          <p:nvPr/>
        </p:nvSpPr>
        <p:spPr>
          <a:xfrm>
            <a:off x="838200" y="4797792"/>
            <a:ext cx="7870794" cy="142545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fruit={“Apple”:10,”Orange”:20,”Banana”:30,”Guava”:40,”Mango”:50}</a:t>
            </a:r>
          </a:p>
          <a:p>
            <a:pPr algn="ctr"/>
            <a:r>
              <a:rPr lang="en-US" dirty="0"/>
              <a:t> fruit[“Apple”]=100</a:t>
            </a:r>
          </a:p>
          <a:p>
            <a:pPr algn="ctr"/>
            <a:r>
              <a:rPr lang="en-US" dirty="0"/>
              <a:t> print(fruit)</a:t>
            </a:r>
          </a:p>
          <a:p>
            <a:pPr algn="ctr"/>
            <a:r>
              <a:rPr lang="en-US" dirty="0"/>
              <a:t>Output: {‘Apple’:100,’Orange’:20,’Banana’:30,’Guava’:40,’Mango’:50}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73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5239-27AC-4859-9D4B-DCE0D305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Functions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87693-7C14-4FA3-8BA3-8C6307661A28}"/>
              </a:ext>
            </a:extLst>
          </p:cNvPr>
          <p:cNvSpPr txBox="1"/>
          <p:nvPr/>
        </p:nvSpPr>
        <p:spPr>
          <a:xfrm>
            <a:off x="1074198" y="1890944"/>
            <a:ext cx="461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one dictionary’s elements with another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18EA94B-8743-47EA-A5F5-0E41BD44FE1E}"/>
              </a:ext>
            </a:extLst>
          </p:cNvPr>
          <p:cNvSpPr/>
          <p:nvPr/>
        </p:nvSpPr>
        <p:spPr>
          <a:xfrm>
            <a:off x="1074198" y="2423604"/>
            <a:ext cx="6498454" cy="148257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fruit1={“Apple”:10,”Orange”:20}</a:t>
            </a:r>
          </a:p>
          <a:p>
            <a:pPr algn="ctr"/>
            <a:r>
              <a:rPr lang="en-US" dirty="0"/>
              <a:t> fruit2={“Banana”:30,”Guava”:40}</a:t>
            </a:r>
          </a:p>
          <a:p>
            <a:pPr algn="ctr"/>
            <a:r>
              <a:rPr lang="en-US" dirty="0"/>
              <a:t> fruit1.update(fruit2)</a:t>
            </a:r>
          </a:p>
          <a:p>
            <a:pPr algn="ctr"/>
            <a:r>
              <a:rPr lang="en-US" dirty="0"/>
              <a:t> print(fruit1)</a:t>
            </a:r>
          </a:p>
          <a:p>
            <a:pPr algn="ctr"/>
            <a:r>
              <a:rPr lang="en-US" dirty="0"/>
              <a:t>Output: {‘Apple’:10,’Orange’:20,’Banana’:30,’Guava’:40}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455E5-2BED-48C5-BFC4-49A55F34F0D7}"/>
              </a:ext>
            </a:extLst>
          </p:cNvPr>
          <p:cNvSpPr txBox="1"/>
          <p:nvPr/>
        </p:nvSpPr>
        <p:spPr>
          <a:xfrm>
            <a:off x="1367161" y="4509856"/>
            <a:ext cx="20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Popping an element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1EAC0FC-F064-4785-BD08-5DE4C9F63F5A}"/>
              </a:ext>
            </a:extLst>
          </p:cNvPr>
          <p:cNvSpPr/>
          <p:nvPr/>
        </p:nvSpPr>
        <p:spPr>
          <a:xfrm>
            <a:off x="1233996" y="5086905"/>
            <a:ext cx="6027938" cy="148257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fruit= {‘Apple’:10,’Orange’:20,’Banana’:30,’Guava’:40}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fruit.pop</a:t>
            </a:r>
            <a:r>
              <a:rPr lang="en-US" dirty="0"/>
              <a:t>(“Orange”)</a:t>
            </a:r>
          </a:p>
          <a:p>
            <a:pPr algn="ctr"/>
            <a:r>
              <a:rPr lang="en-US" dirty="0"/>
              <a:t> print(fruit)</a:t>
            </a:r>
          </a:p>
          <a:p>
            <a:pPr algn="ctr"/>
            <a:r>
              <a:rPr lang="en-US" dirty="0"/>
              <a:t>Output: {‘Apple’:10,’Banana’:30,’Guava’:40}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8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630E-0486-403E-AB3A-5850BA00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Looping via Dictionary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95468-FDF4-4379-A412-739ED2F9C5FE}"/>
              </a:ext>
            </a:extLst>
          </p:cNvPr>
          <p:cNvSpPr txBox="1"/>
          <p:nvPr/>
        </p:nvSpPr>
        <p:spPr>
          <a:xfrm>
            <a:off x="770139" y="861134"/>
            <a:ext cx="62121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thisdict</a:t>
            </a:r>
            <a:r>
              <a:rPr lang="en-IN" dirty="0"/>
              <a:t> =	{ "brand": "</a:t>
            </a:r>
            <a:r>
              <a:rPr lang="en-IN" dirty="0" err="1"/>
              <a:t>Ford","model</a:t>
            </a:r>
            <a:r>
              <a:rPr lang="en-IN" dirty="0"/>
              <a:t>": "</a:t>
            </a:r>
            <a:r>
              <a:rPr lang="en-IN" dirty="0" err="1"/>
              <a:t>Mustang","year</a:t>
            </a:r>
            <a:r>
              <a:rPr lang="en-IN" dirty="0"/>
              <a:t>": 1964}</a:t>
            </a:r>
          </a:p>
          <a:p>
            <a:endParaRPr lang="en-IN" dirty="0"/>
          </a:p>
          <a:p>
            <a:r>
              <a:rPr lang="en-IN" dirty="0"/>
              <a:t>for x, y in </a:t>
            </a:r>
            <a:r>
              <a:rPr lang="en-IN" dirty="0" err="1"/>
              <a:t>thisdict.items</a:t>
            </a:r>
            <a:r>
              <a:rPr lang="en-IN" dirty="0"/>
              <a:t>():</a:t>
            </a:r>
          </a:p>
          <a:p>
            <a:r>
              <a:rPr lang="en-IN" dirty="0"/>
              <a:t>  print(x, y)</a:t>
            </a:r>
          </a:p>
          <a:p>
            <a:endParaRPr lang="en-IN" dirty="0"/>
          </a:p>
          <a:p>
            <a:r>
              <a:rPr lang="en-US" dirty="0"/>
              <a:t>for x in </a:t>
            </a:r>
            <a:r>
              <a:rPr lang="en-US" dirty="0" err="1"/>
              <a:t>thisdict.values</a:t>
            </a:r>
            <a:r>
              <a:rPr lang="en-US" dirty="0"/>
              <a:t>():</a:t>
            </a:r>
          </a:p>
          <a:p>
            <a:r>
              <a:rPr lang="en-US" dirty="0"/>
              <a:t>  print(x)</a:t>
            </a:r>
          </a:p>
          <a:p>
            <a:endParaRPr lang="en-IN" dirty="0"/>
          </a:p>
          <a:p>
            <a:r>
              <a:rPr lang="en-US" dirty="0"/>
              <a:t>for x in </a:t>
            </a:r>
            <a:r>
              <a:rPr lang="en-US" dirty="0" err="1"/>
              <a:t>thisdict</a:t>
            </a:r>
            <a:r>
              <a:rPr lang="en-US" dirty="0"/>
              <a:t>:</a:t>
            </a:r>
          </a:p>
          <a:p>
            <a:r>
              <a:rPr lang="en-US" dirty="0"/>
              <a:t>  print(</a:t>
            </a:r>
            <a:r>
              <a:rPr lang="en-US" dirty="0" err="1"/>
              <a:t>thisdict</a:t>
            </a:r>
            <a:r>
              <a:rPr lang="en-US" dirty="0"/>
              <a:t>[x])</a:t>
            </a:r>
          </a:p>
          <a:p>
            <a:endParaRPr lang="en-IN" dirty="0"/>
          </a:p>
          <a:p>
            <a:r>
              <a:rPr lang="en-US" dirty="0"/>
              <a:t>for x in </a:t>
            </a:r>
            <a:r>
              <a:rPr lang="en-US" dirty="0" err="1"/>
              <a:t>thisdict</a:t>
            </a:r>
            <a:r>
              <a:rPr lang="en-US" dirty="0"/>
              <a:t>:</a:t>
            </a:r>
          </a:p>
          <a:p>
            <a:r>
              <a:rPr lang="en-US" dirty="0"/>
              <a:t>  print(x)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"Yes, 'model' is one of the keys in the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dictionary"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thisdict.update</a:t>
            </a:r>
            <a:r>
              <a:rPr lang="en-US" dirty="0"/>
              <a:t>({"year": 2020})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C46FA-114B-4C18-B0DB-4B3F10BA2E60}"/>
              </a:ext>
            </a:extLst>
          </p:cNvPr>
          <p:cNvSpPr txBox="1"/>
          <p:nvPr/>
        </p:nvSpPr>
        <p:spPr>
          <a:xfrm>
            <a:off x="7927759" y="861134"/>
            <a:ext cx="3097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mydict</a:t>
            </a:r>
            <a:r>
              <a:rPr lang="en-US" dirty="0"/>
              <a:t> = </a:t>
            </a:r>
            <a:r>
              <a:rPr lang="en-US" dirty="0" err="1"/>
              <a:t>thisdict.copy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mydict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#or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0C2B2B-47E8-4AFC-A576-8CF7EC201439}"/>
              </a:ext>
            </a:extLst>
          </p:cNvPr>
          <p:cNvCxnSpPr/>
          <p:nvPr/>
        </p:nvCxnSpPr>
        <p:spPr>
          <a:xfrm>
            <a:off x="7297445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9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AAD6-3AB2-4E8A-A38F-C0BA4C7E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Dictionary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D7BA5-5E6C-46F8-8C41-F61B2BCD115E}"/>
              </a:ext>
            </a:extLst>
          </p:cNvPr>
          <p:cNvSpPr txBox="1"/>
          <p:nvPr/>
        </p:nvSpPr>
        <p:spPr>
          <a:xfrm>
            <a:off x="838200" y="982631"/>
            <a:ext cx="26862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myfamily</a:t>
            </a:r>
            <a:r>
              <a:rPr lang="en-IN" dirty="0"/>
              <a:t> = {</a:t>
            </a:r>
          </a:p>
          <a:p>
            <a:r>
              <a:rPr lang="en-IN" dirty="0"/>
              <a:t>  “</a:t>
            </a:r>
            <a:r>
              <a:rPr lang="en-IN" dirty="0" err="1"/>
              <a:t>Sonu</a:t>
            </a:r>
            <a:r>
              <a:rPr lang="en-IN" dirty="0"/>
              <a:t>" : {</a:t>
            </a:r>
          </a:p>
          <a:p>
            <a:r>
              <a:rPr lang="en-IN" dirty="0"/>
              <a:t>    "name" : "Emil",</a:t>
            </a:r>
          </a:p>
          <a:p>
            <a:r>
              <a:rPr lang="en-IN" dirty="0"/>
              <a:t>    "year" : 2004</a:t>
            </a:r>
          </a:p>
          <a:p>
            <a:r>
              <a:rPr lang="en-IN" dirty="0"/>
              <a:t>  },</a:t>
            </a:r>
          </a:p>
          <a:p>
            <a:r>
              <a:rPr lang="en-IN" dirty="0"/>
              <a:t>  “Kevin" : {</a:t>
            </a:r>
          </a:p>
          <a:p>
            <a:r>
              <a:rPr lang="en-IN" dirty="0"/>
              <a:t>    "name" : "Tobias",</a:t>
            </a:r>
          </a:p>
          <a:p>
            <a:r>
              <a:rPr lang="en-IN" dirty="0"/>
              <a:t>    "year" : 2007</a:t>
            </a:r>
          </a:p>
          <a:p>
            <a:r>
              <a:rPr lang="en-IN" dirty="0"/>
              <a:t>  },</a:t>
            </a:r>
          </a:p>
          <a:p>
            <a:r>
              <a:rPr lang="en-IN" dirty="0"/>
              <a:t>  “Max" : {</a:t>
            </a:r>
          </a:p>
          <a:p>
            <a:r>
              <a:rPr lang="en-IN" dirty="0"/>
              <a:t>    "name" : "Linus",</a:t>
            </a:r>
          </a:p>
          <a:p>
            <a:r>
              <a:rPr lang="en-IN" dirty="0"/>
              <a:t>    "year" : 2011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myfamily</a:t>
            </a:r>
            <a:r>
              <a:rPr lang="en-IN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85C1E-4073-4AAB-A63E-BFF7E37BCD04}"/>
              </a:ext>
            </a:extLst>
          </p:cNvPr>
          <p:cNvSpPr txBox="1"/>
          <p:nvPr/>
        </p:nvSpPr>
        <p:spPr>
          <a:xfrm>
            <a:off x="5347316" y="595375"/>
            <a:ext cx="684468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//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Or, if you want to add three dictionaries into a new dictionary:</a:t>
            </a:r>
            <a:endParaRPr lang="en-IN" sz="1600" b="1" dirty="0"/>
          </a:p>
          <a:p>
            <a:r>
              <a:rPr lang="en-IN" dirty="0"/>
              <a:t>child1 = {</a:t>
            </a:r>
          </a:p>
          <a:p>
            <a:r>
              <a:rPr lang="en-IN" dirty="0"/>
              <a:t>  "name" : "Emil",</a:t>
            </a:r>
          </a:p>
          <a:p>
            <a:r>
              <a:rPr lang="en-IN" dirty="0"/>
              <a:t>  "year" : 2004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child2 = {</a:t>
            </a:r>
          </a:p>
          <a:p>
            <a:r>
              <a:rPr lang="en-IN" dirty="0"/>
              <a:t>  "name" : "Tobias",</a:t>
            </a:r>
          </a:p>
          <a:p>
            <a:r>
              <a:rPr lang="en-IN" dirty="0"/>
              <a:t>  "year" : 2007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child3 = {</a:t>
            </a:r>
          </a:p>
          <a:p>
            <a:r>
              <a:rPr lang="en-IN" dirty="0"/>
              <a:t>  "name" : "Linus",</a:t>
            </a:r>
          </a:p>
          <a:p>
            <a:r>
              <a:rPr lang="en-IN" dirty="0"/>
              <a:t>  "year" : 2011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myfamily</a:t>
            </a:r>
            <a:r>
              <a:rPr lang="en-IN" dirty="0"/>
              <a:t> = {</a:t>
            </a:r>
          </a:p>
          <a:p>
            <a:r>
              <a:rPr lang="en-IN" dirty="0"/>
              <a:t>  "child1" : child1,</a:t>
            </a:r>
          </a:p>
          <a:p>
            <a:r>
              <a:rPr lang="en-IN" dirty="0"/>
              <a:t>  "child2" : child2,</a:t>
            </a:r>
          </a:p>
          <a:p>
            <a:r>
              <a:rPr lang="en-IN" dirty="0"/>
              <a:t>  "child3" : child3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myfamily</a:t>
            </a:r>
            <a:r>
              <a:rPr lang="en-IN" dirty="0"/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C93971-DD91-4924-BC61-7D1829E804EC}"/>
              </a:ext>
            </a:extLst>
          </p:cNvPr>
          <p:cNvCxnSpPr/>
          <p:nvPr/>
        </p:nvCxnSpPr>
        <p:spPr>
          <a:xfrm>
            <a:off x="4483223" y="982631"/>
            <a:ext cx="0" cy="5737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6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0751-48B0-4586-AAA9-F8849834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ECFE0-51A2-420E-AFDB-5382A46C6436}"/>
              </a:ext>
            </a:extLst>
          </p:cNvPr>
          <p:cNvSpPr txBox="1"/>
          <p:nvPr/>
        </p:nvSpPr>
        <p:spPr>
          <a:xfrm>
            <a:off x="726887" y="1482726"/>
            <a:ext cx="76490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d2={“</a:t>
            </a:r>
            <a:r>
              <a:rPr lang="en-US" dirty="0" err="1"/>
              <a:t>Harry”:”Burger</a:t>
            </a:r>
            <a:r>
              <a:rPr lang="en-US" dirty="0"/>
              <a:t>”,</a:t>
            </a:r>
          </a:p>
          <a:p>
            <a:r>
              <a:rPr lang="en-US" dirty="0"/>
              <a:t>	”</a:t>
            </a:r>
            <a:r>
              <a:rPr lang="en-US" dirty="0" err="1"/>
              <a:t>Rohan”:”Fish</a:t>
            </a:r>
            <a:r>
              <a:rPr lang="en-US" dirty="0"/>
              <a:t>”,</a:t>
            </a:r>
          </a:p>
          <a:p>
            <a:r>
              <a:rPr lang="en-US" dirty="0"/>
              <a:t>	”</a:t>
            </a:r>
            <a:r>
              <a:rPr lang="en-US" dirty="0" err="1"/>
              <a:t>Max”:”Roti</a:t>
            </a:r>
            <a:r>
              <a:rPr lang="en-US" dirty="0"/>
              <a:t>”, </a:t>
            </a:r>
          </a:p>
          <a:p>
            <a:r>
              <a:rPr lang="en-US" dirty="0"/>
              <a:t>         	“Shubham”:{“</a:t>
            </a:r>
            <a:r>
              <a:rPr lang="en-US" dirty="0" err="1"/>
              <a:t>Breakfast”:”Maggie”,”Lunch”:”Rice”,”Dinner”:”Chicken</a:t>
            </a:r>
            <a:r>
              <a:rPr lang="en-US" dirty="0"/>
              <a:t>}}</a:t>
            </a:r>
          </a:p>
          <a:p>
            <a:endParaRPr lang="en-US" dirty="0"/>
          </a:p>
          <a:p>
            <a:r>
              <a:rPr lang="en-US" dirty="0"/>
              <a:t> &gt;&gt;print(d2[“Shubham”][“Breakfast”])</a:t>
            </a:r>
          </a:p>
          <a:p>
            <a:r>
              <a:rPr lang="en-US" dirty="0"/>
              <a:t>&gt;&gt;d2[“Ankit”] =“Kabab”</a:t>
            </a:r>
          </a:p>
          <a:p>
            <a:r>
              <a:rPr lang="en-US" dirty="0"/>
              <a:t>&gt;&gt;d2[420] =“Biryani”</a:t>
            </a:r>
          </a:p>
          <a:p>
            <a:r>
              <a:rPr lang="en-US" dirty="0"/>
              <a:t>&gt;&gt;</a:t>
            </a:r>
            <a:r>
              <a:rPr lang="en-US" b="1" dirty="0"/>
              <a:t>del</a:t>
            </a:r>
            <a:r>
              <a:rPr lang="en-US" dirty="0"/>
              <a:t> d2[420]</a:t>
            </a:r>
          </a:p>
          <a:p>
            <a:r>
              <a:rPr lang="en-US" dirty="0"/>
              <a:t>&gt;&gt;print(d2)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26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1B4A79-4C03-415A-B0C2-E078BF0E170E}"/>
              </a:ext>
            </a:extLst>
          </p:cNvPr>
          <p:cNvSpPr txBox="1"/>
          <p:nvPr/>
        </p:nvSpPr>
        <p:spPr>
          <a:xfrm>
            <a:off x="703554" y="1028343"/>
            <a:ext cx="666491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In these examples, Python merges dictionary keys</a:t>
            </a:r>
          </a:p>
          <a:p>
            <a:r>
              <a:rPr lang="en-IN" dirty="0"/>
              <a:t># in the order listed in the expression, overwriting </a:t>
            </a:r>
          </a:p>
          <a:p>
            <a:r>
              <a:rPr lang="en-IN" dirty="0"/>
              <a:t># duplicates from left to right.</a:t>
            </a:r>
          </a:p>
          <a:p>
            <a:endParaRPr lang="en-IN" dirty="0"/>
          </a:p>
          <a:p>
            <a:r>
              <a:rPr lang="en-IN" dirty="0"/>
              <a:t>&gt;&gt;&gt; x = {'a': 1, 'b': 2}</a:t>
            </a:r>
          </a:p>
          <a:p>
            <a:r>
              <a:rPr lang="en-IN" dirty="0"/>
              <a:t>&gt;&gt;&gt; y = {'b': 3, 'c': 4}</a:t>
            </a:r>
          </a:p>
          <a:p>
            <a:endParaRPr lang="en-IN" dirty="0"/>
          </a:p>
          <a:p>
            <a:r>
              <a:rPr lang="en-IN" dirty="0">
                <a:highlight>
                  <a:srgbClr val="FFFF00"/>
                </a:highlight>
              </a:rPr>
              <a:t>&gt;&gt;&gt; z = {**x, **y}</a:t>
            </a:r>
          </a:p>
          <a:p>
            <a:endParaRPr lang="en-IN" dirty="0"/>
          </a:p>
          <a:p>
            <a:r>
              <a:rPr lang="en-IN" dirty="0"/>
              <a:t>&gt;&gt;&gt; z</a:t>
            </a:r>
          </a:p>
          <a:p>
            <a:r>
              <a:rPr lang="en-IN" dirty="0"/>
              <a:t>{'c': 4, 'a': 1, 'b': 3}</a:t>
            </a:r>
          </a:p>
          <a:p>
            <a:endParaRPr lang="en-IN" dirty="0"/>
          </a:p>
          <a:p>
            <a:r>
              <a:rPr lang="en-IN" dirty="0"/>
              <a:t># In Python 2.x you could</a:t>
            </a:r>
          </a:p>
          <a:p>
            <a:r>
              <a:rPr lang="en-IN" dirty="0"/>
              <a:t># use this:</a:t>
            </a:r>
          </a:p>
          <a:p>
            <a:r>
              <a:rPr lang="en-IN" dirty="0">
                <a:highlight>
                  <a:srgbClr val="FFFF00"/>
                </a:highlight>
              </a:rPr>
              <a:t>&gt;&gt;&gt; z = </a:t>
            </a:r>
            <a:r>
              <a:rPr lang="en-IN" dirty="0" err="1">
                <a:highlight>
                  <a:srgbClr val="FFFF00"/>
                </a:highlight>
              </a:rPr>
              <a:t>dict</a:t>
            </a:r>
            <a:r>
              <a:rPr lang="en-IN" dirty="0">
                <a:highlight>
                  <a:srgbClr val="FFFF00"/>
                </a:highlight>
              </a:rPr>
              <a:t>(x, **y)</a:t>
            </a:r>
          </a:p>
          <a:p>
            <a:r>
              <a:rPr lang="en-IN" dirty="0"/>
              <a:t>&gt;&gt;&gt; z</a:t>
            </a:r>
          </a:p>
          <a:p>
            <a:r>
              <a:rPr lang="en-IN" dirty="0"/>
              <a:t>{'a': 1, 'c': 4, 'b': 3}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64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2526</Words>
  <Application>Microsoft Office PowerPoint</Application>
  <PresentationFormat>Widescreen</PresentationFormat>
  <Paragraphs>338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JetBrains Mono</vt:lpstr>
      <vt:lpstr>Verdana</vt:lpstr>
      <vt:lpstr>Wingdings</vt:lpstr>
      <vt:lpstr>Office Theme</vt:lpstr>
      <vt:lpstr>Dictionary in Python</vt:lpstr>
      <vt:lpstr>Example:</vt:lpstr>
      <vt:lpstr>Extracting Keys and Values</vt:lpstr>
      <vt:lpstr>Modifying a Dictionary</vt:lpstr>
      <vt:lpstr>Dictionary Functions</vt:lpstr>
      <vt:lpstr>Looping via Dictionary</vt:lpstr>
      <vt:lpstr>Nested Dictionary</vt:lpstr>
      <vt:lpstr>Example</vt:lpstr>
      <vt:lpstr>PowerPoint Presentation</vt:lpstr>
      <vt:lpstr>Exercise</vt:lpstr>
      <vt:lpstr>Example</vt:lpstr>
      <vt:lpstr>Dictionary Comprehension</vt:lpstr>
      <vt:lpstr>Sets in Python</vt:lpstr>
      <vt:lpstr>Example:</vt:lpstr>
      <vt:lpstr>Python Set Operations</vt:lpstr>
      <vt:lpstr>Finding the Length of Set</vt:lpstr>
      <vt:lpstr>Accessing Elements of  a Set</vt:lpstr>
      <vt:lpstr>Adding Elements to a Set</vt:lpstr>
      <vt:lpstr>Example:</vt:lpstr>
      <vt:lpstr>Removing Elements from a Set</vt:lpstr>
      <vt:lpstr>Example:</vt:lpstr>
      <vt:lpstr>Union of Sets</vt:lpstr>
      <vt:lpstr>Intersection of Sets</vt:lpstr>
      <vt:lpstr>Difference of Sets</vt:lpstr>
      <vt:lpstr>Frozen Sets</vt:lpstr>
      <vt:lpstr>Set Comprehension</vt:lpstr>
      <vt:lpstr>Python Slice with Positive index and Negative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in Python</dc:title>
  <dc:creator>Sunanda Naik</dc:creator>
  <cp:lastModifiedBy>Sunanda Naik</cp:lastModifiedBy>
  <cp:revision>74</cp:revision>
  <dcterms:created xsi:type="dcterms:W3CDTF">2020-11-10T07:18:06Z</dcterms:created>
  <dcterms:modified xsi:type="dcterms:W3CDTF">2021-07-23T07:33:47Z</dcterms:modified>
</cp:coreProperties>
</file>