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0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C515-36FB-4B40-A01B-E72593131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3607B-B0AC-4252-82A7-76C141775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4A0E2-0CA3-4171-880D-5A3686070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BC43-B5D9-432A-BD6E-C93E2ABADBF5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BB4C7-43CE-44F6-810F-59D3C1B7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0C08C-992B-4457-8935-8F1E7F5A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D296-2575-4CDE-A04F-FCF845EAD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76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A1580-76FD-4EBC-AC2F-BFF89EC14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BB000-CB4A-4D5E-800E-A78A79886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AB396-8FCC-4FBF-924B-7704EC4F5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BC43-B5D9-432A-BD6E-C93E2ABADBF5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3680A-1BEF-4DA2-A52B-70CF1E9A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75A38-9911-4AA9-B947-52A19077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D296-2575-4CDE-A04F-FCF845EAD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33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86F05B-2A23-493F-82F8-F702A7D29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A4D69-8691-4CED-90A4-A6E999F32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E21F1-65CD-4796-85F3-C094772D1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BC43-B5D9-432A-BD6E-C93E2ABADBF5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5E1B3-CE8E-4D9F-8627-E2F6A6984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6E66-2F26-4BDA-93A6-17B4A28D9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D296-2575-4CDE-A04F-FCF845EAD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16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9E125-870E-4777-A358-8903C7A36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1327-D382-42E4-8656-7BE5BC15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56613-7694-4A0B-82AB-C4DCA75ED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BC43-B5D9-432A-BD6E-C93E2ABADBF5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B36CB-35A4-4133-87A6-4A8E4CEDB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3EB9F-3634-4D13-8114-89FFA750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D296-2575-4CDE-A04F-FCF845EAD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57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C5551-7601-42FF-85D7-F865AE07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E26DB-6B61-4A1E-B03D-6918DFA98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E7BDC-CD59-42FC-B4F8-D0ECF6CE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BC43-B5D9-432A-BD6E-C93E2ABADBF5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4F9A2-DCF0-40AF-A6C5-58066D355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38D79-A3C0-4445-88E9-6D326E97B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D296-2575-4CDE-A04F-FCF845EAD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0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843EE-31EC-47DD-92EF-721155BE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33732-FD84-4FBC-84C1-7B448EF3A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D45B8-4574-4C3A-A991-61C133BE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7191F-78BA-4844-9428-A3AC0602A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BC43-B5D9-432A-BD6E-C93E2ABADBF5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59CC7-093B-419A-9C70-1848DA8C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CE5AC-FBD9-4B23-A510-57B5E521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D296-2575-4CDE-A04F-FCF845EAD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19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C5AF-2EFB-45A9-811F-1DD08110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B0496-4596-48AE-B926-D79C911B7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28785-A471-4179-BD4D-5BF69E2CF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5429D0-6C27-4A5A-A531-F5F9BDCE5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0E468-0941-42B1-9838-52DD70D5B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3EDF1E-C2D7-4E0A-A7CB-9E29A22C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BC43-B5D9-432A-BD6E-C93E2ABADBF5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A1A098-9BCF-42E2-AAD1-F65FF422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73AFF-0B27-4EF7-9948-CC32F061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D296-2575-4CDE-A04F-FCF845EAD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1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7F3B-5BCC-4A75-A50B-539C6F0D8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1D6111-C961-4F9D-99B8-5CED1F257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BC43-B5D9-432A-BD6E-C93E2ABADBF5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D5BD3F-2CF9-41DF-BBDE-7114005E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FDCA3C-51ED-43F7-BD88-713CB18C0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D296-2575-4CDE-A04F-FCF845EAD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67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216F9B-C2EB-4A53-8792-A49808288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BC43-B5D9-432A-BD6E-C93E2ABADBF5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B459AD-C25B-4321-9E89-7C0093980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F1BC7-74FB-41BD-8B1A-2CADA5815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D296-2575-4CDE-A04F-FCF845EAD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97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C1BF7-AD86-4185-8B1D-5A77C3416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DFE5E-40FC-41AF-80D0-BB506C362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CD7DB-76FD-43C6-BE28-485661E7F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7E85D-4C77-4A0F-AC3C-1C2B30C8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BC43-B5D9-432A-BD6E-C93E2ABADBF5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0D5FE-3743-42AB-B826-8DD9EC872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ECEB5-1609-4FF7-B35B-9BE08D58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D296-2575-4CDE-A04F-FCF845EAD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406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5854-1DFF-44F9-9860-D9B801B53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C40DC2-DDE3-415E-9D5E-FE041CAFB5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0AC623-2186-44E7-AA56-FEA5B7CA8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951B2-BEFC-4599-9229-1E1200744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BC43-B5D9-432A-BD6E-C93E2ABADBF5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7D26A-A867-4EAF-9756-7A1B538C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6568-5A0D-463B-9EE2-3C2B5904F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D296-2575-4CDE-A04F-FCF845EAD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836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4A94EE-CC55-4542-A98E-03C6076D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0C5CD-EA30-4E0B-9343-A172BA545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6E3CF-9330-48E9-9597-DE548101E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DBC43-B5D9-432A-BD6E-C93E2ABADBF5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AD68F-C833-4DFF-BDD0-7296AB449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3CA23-2016-4302-9BEF-8C234A3D9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CD296-2575-4CDE-A04F-FCF845EAD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50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49E91-7EDB-41DE-8950-25684F943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1138" y="545315"/>
            <a:ext cx="9144000" cy="59990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Exception Handling in Python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004CE-4CB5-4DF5-842F-CA03E04BA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1138" y="1420427"/>
            <a:ext cx="10460854" cy="5308847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An exception is an error, which occurs during the execution of a program, that disrupts the normal flow of the program.</a:t>
            </a:r>
          </a:p>
          <a:p>
            <a:pPr algn="l"/>
            <a:r>
              <a:rPr lang="en-US" dirty="0"/>
              <a:t>A clear road =  executing a program without any exception / error.</a:t>
            </a:r>
          </a:p>
          <a:p>
            <a:pPr algn="l"/>
            <a:r>
              <a:rPr lang="en-US" dirty="0"/>
              <a:t>But, Accident = Exception</a:t>
            </a:r>
          </a:p>
          <a:p>
            <a:pPr algn="l"/>
            <a:r>
              <a:rPr lang="en-US" dirty="0"/>
              <a:t>And, detour =  Handling exception.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Example :</a:t>
            </a:r>
          </a:p>
          <a:p>
            <a:pPr algn="l"/>
            <a:r>
              <a:rPr lang="en-US" dirty="0"/>
              <a:t> try:</a:t>
            </a:r>
          </a:p>
          <a:p>
            <a:pPr algn="l"/>
            <a:r>
              <a:rPr lang="en-US" dirty="0"/>
              <a:t>   while </a:t>
            </a:r>
            <a:r>
              <a:rPr lang="en-US" dirty="0" err="1"/>
              <a:t>road_is_clear</a:t>
            </a:r>
            <a:r>
              <a:rPr lang="en-US" dirty="0"/>
              <a:t>():</a:t>
            </a:r>
          </a:p>
          <a:p>
            <a:pPr algn="l"/>
            <a:r>
              <a:rPr lang="en-US" dirty="0"/>
              <a:t>           drive()</a:t>
            </a:r>
          </a:p>
          <a:p>
            <a:pPr algn="l"/>
            <a:r>
              <a:rPr lang="en-IN" dirty="0"/>
              <a:t> except Accident as e:</a:t>
            </a:r>
          </a:p>
          <a:p>
            <a:pPr algn="l"/>
            <a:r>
              <a:rPr lang="en-IN" dirty="0"/>
              <a:t>      </a:t>
            </a:r>
            <a:r>
              <a:rPr lang="en-IN" dirty="0" err="1"/>
              <a:t>take_detour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78564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442C-224B-4A70-88C9-A5EBAB2A8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663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throw/raise an exceptions in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9DE71-09CC-4965-A16A-DFC697598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852"/>
            <a:ext cx="10515600" cy="552191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800" b="1" dirty="0"/>
              <a:t>#Example:</a:t>
            </a:r>
          </a:p>
          <a:p>
            <a:pPr marL="0" indent="0">
              <a:buNone/>
            </a:pPr>
            <a:r>
              <a:rPr lang="en-US" dirty="0"/>
              <a:t> class </a:t>
            </a:r>
            <a:r>
              <a:rPr lang="en-US" dirty="0" err="1"/>
              <a:t>CoffeeCup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def 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self,temperature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/>
              <a:t>self.__temperature</a:t>
            </a:r>
            <a:r>
              <a:rPr lang="en-US" dirty="0"/>
              <a:t>=temperature</a:t>
            </a:r>
          </a:p>
          <a:p>
            <a:pPr marL="0" indent="0">
              <a:buNone/>
            </a:pPr>
            <a:r>
              <a:rPr lang="en-US" dirty="0"/>
              <a:t>      def </a:t>
            </a:r>
            <a:r>
              <a:rPr lang="en-US" dirty="0" err="1"/>
              <a:t>drink_coffee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        if </a:t>
            </a:r>
            <a:r>
              <a:rPr lang="en-US" dirty="0" err="1"/>
              <a:t>self.__temperature</a:t>
            </a:r>
            <a:r>
              <a:rPr lang="en-US" dirty="0"/>
              <a:t> &gt;85:</a:t>
            </a:r>
          </a:p>
          <a:p>
            <a:pPr marL="0" indent="0">
              <a:buNone/>
            </a:pPr>
            <a:r>
              <a:rPr lang="en-US" dirty="0"/>
              <a:t>                #print(‘Coffee  Too Hot’)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>
                <a:highlight>
                  <a:srgbClr val="FFFF00"/>
                </a:highlight>
              </a:rPr>
              <a:t>raise Exception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self.__temperature</a:t>
            </a:r>
            <a:r>
              <a:rPr lang="en-US" dirty="0"/>
              <a:t> &lt;65:</a:t>
            </a:r>
          </a:p>
          <a:p>
            <a:pPr marL="0" indent="0">
              <a:buNone/>
            </a:pPr>
            <a:r>
              <a:rPr lang="en-US" dirty="0"/>
              <a:t>               #print(‘Coffee Too Cold’)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>
                <a:highlight>
                  <a:srgbClr val="FFFF00"/>
                </a:highlight>
              </a:rPr>
              <a:t>raise </a:t>
            </a:r>
            <a:r>
              <a:rPr lang="en-US" dirty="0" err="1">
                <a:highlight>
                  <a:srgbClr val="FFFF00"/>
                </a:highlight>
              </a:rPr>
              <a:t>ValueError</a:t>
            </a:r>
            <a:r>
              <a:rPr lang="en-US" dirty="0">
                <a:highlight>
                  <a:srgbClr val="FFFF00"/>
                </a:highlight>
              </a:rPr>
              <a:t>(‘Coffee Too Cold’)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else:</a:t>
            </a:r>
          </a:p>
          <a:p>
            <a:pPr marL="0" indent="0">
              <a:buNone/>
            </a:pPr>
            <a:r>
              <a:rPr lang="en-US" dirty="0"/>
              <a:t>               print(‘Coffee Ok to Drink’)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Cup=</a:t>
            </a:r>
            <a:r>
              <a:rPr lang="en-US" dirty="0" err="1"/>
              <a:t>CoffeeCup</a:t>
            </a:r>
            <a:r>
              <a:rPr lang="en-US" dirty="0"/>
              <a:t>(100)</a:t>
            </a:r>
          </a:p>
          <a:p>
            <a:pPr marL="0" indent="0">
              <a:buNone/>
            </a:pPr>
            <a:r>
              <a:rPr lang="en-US" dirty="0" err="1"/>
              <a:t>Cup.drink_coffee</a:t>
            </a:r>
            <a:r>
              <a:rPr lang="en-US" dirty="0"/>
              <a:t>()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3962A9-9EBB-4DE2-A451-526F25E77AF3}"/>
              </a:ext>
            </a:extLst>
          </p:cNvPr>
          <p:cNvCxnSpPr/>
          <p:nvPr/>
        </p:nvCxnSpPr>
        <p:spPr>
          <a:xfrm>
            <a:off x="5797118" y="958788"/>
            <a:ext cx="0" cy="58992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18A7583-7748-412D-82DE-3CE2DD90C3CD}"/>
              </a:ext>
            </a:extLst>
          </p:cNvPr>
          <p:cNvSpPr txBox="1"/>
          <p:nvPr/>
        </p:nvSpPr>
        <p:spPr>
          <a:xfrm>
            <a:off x="6223247" y="1411550"/>
            <a:ext cx="56994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#Example:</a:t>
            </a:r>
          </a:p>
          <a:p>
            <a:r>
              <a:rPr lang="en-US" dirty="0"/>
              <a:t> try:</a:t>
            </a:r>
          </a:p>
          <a:p>
            <a:r>
              <a:rPr lang="en-US" dirty="0"/>
              <a:t>    raise </a:t>
            </a:r>
            <a:r>
              <a:rPr lang="en-US" dirty="0" err="1"/>
              <a:t>MemoryError</a:t>
            </a:r>
            <a:r>
              <a:rPr lang="en-US" dirty="0"/>
              <a:t>(‘memory error’)</a:t>
            </a:r>
          </a:p>
          <a:p>
            <a:r>
              <a:rPr lang="en-US" dirty="0"/>
              <a:t> except </a:t>
            </a:r>
            <a:r>
              <a:rPr lang="en-US" dirty="0" err="1"/>
              <a:t>MemoryError</a:t>
            </a:r>
            <a:r>
              <a:rPr lang="en-US" dirty="0"/>
              <a:t> as e:</a:t>
            </a:r>
          </a:p>
          <a:p>
            <a:r>
              <a:rPr lang="en-US" dirty="0"/>
              <a:t>   print( e 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“python </a:t>
            </a:r>
            <a:r>
              <a:rPr lang="en-US" dirty="0" err="1"/>
              <a:t>builtin</a:t>
            </a:r>
            <a:r>
              <a:rPr lang="en-US" dirty="0"/>
              <a:t> exceptions” to see list of standard exceptions.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3980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2379A-A9C7-4CD4-A860-00FB38409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84" y="187571"/>
            <a:ext cx="10515600" cy="593663"/>
          </a:xfrm>
        </p:spPr>
        <p:txBody>
          <a:bodyPr>
            <a:normAutofit fontScale="90000"/>
          </a:bodyPr>
          <a:lstStyle/>
          <a:p>
            <a:r>
              <a:rPr lang="en-US" dirty="0"/>
              <a:t>Raising Custom Exceptions in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58DF5-01C7-4CB8-A79F-B77C59D40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84" y="1801027"/>
            <a:ext cx="6542102" cy="593586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400" b="1" dirty="0"/>
              <a:t>#Example:</a:t>
            </a:r>
          </a:p>
          <a:p>
            <a:pPr marL="0" indent="0">
              <a:buNone/>
            </a:pPr>
            <a:r>
              <a:rPr lang="en-IN" dirty="0">
                <a:highlight>
                  <a:srgbClr val="FFFF00"/>
                </a:highlight>
              </a:rPr>
              <a:t> class </a:t>
            </a:r>
            <a:r>
              <a:rPr lang="en-IN" dirty="0" err="1">
                <a:highlight>
                  <a:srgbClr val="FFFF00"/>
                </a:highlight>
              </a:rPr>
              <a:t>CoffeeTooHotException</a:t>
            </a:r>
            <a:r>
              <a:rPr lang="en-IN" dirty="0">
                <a:highlight>
                  <a:srgbClr val="FFFF00"/>
                </a:highlight>
              </a:rPr>
              <a:t>(Exception):</a:t>
            </a:r>
          </a:p>
          <a:p>
            <a:pPr marL="0" indent="0">
              <a:buNone/>
            </a:pPr>
            <a:r>
              <a:rPr lang="en-IN" dirty="0">
                <a:highlight>
                  <a:srgbClr val="FFFF00"/>
                </a:highlight>
              </a:rPr>
              <a:t>           def __</a:t>
            </a:r>
            <a:r>
              <a:rPr lang="en-IN" dirty="0" err="1">
                <a:highlight>
                  <a:srgbClr val="FFFF00"/>
                </a:highlight>
              </a:rPr>
              <a:t>init</a:t>
            </a:r>
            <a:r>
              <a:rPr lang="en-IN" dirty="0">
                <a:highlight>
                  <a:srgbClr val="FFFF00"/>
                </a:highlight>
              </a:rPr>
              <a:t>__(</a:t>
            </a:r>
            <a:r>
              <a:rPr lang="en-IN" dirty="0" err="1">
                <a:highlight>
                  <a:srgbClr val="FFFF00"/>
                </a:highlight>
              </a:rPr>
              <a:t>self,msg</a:t>
            </a:r>
            <a:r>
              <a:rPr lang="en-IN" dirty="0">
                <a:highlight>
                  <a:srgbClr val="FFFF00"/>
                </a:highlight>
              </a:rPr>
              <a:t>):</a:t>
            </a:r>
          </a:p>
          <a:p>
            <a:pPr marL="0" indent="0">
              <a:buNone/>
            </a:pPr>
            <a:r>
              <a:rPr lang="en-IN" dirty="0">
                <a:highlight>
                  <a:srgbClr val="FFFF00"/>
                </a:highlight>
              </a:rPr>
              <a:t>           	super().__</a:t>
            </a:r>
            <a:r>
              <a:rPr lang="en-IN" dirty="0" err="1">
                <a:highlight>
                  <a:srgbClr val="FFFF00"/>
                </a:highlight>
              </a:rPr>
              <a:t>init</a:t>
            </a:r>
            <a:r>
              <a:rPr lang="en-IN" dirty="0">
                <a:highlight>
                  <a:srgbClr val="FFFF00"/>
                </a:highlight>
              </a:rPr>
              <a:t>__(</a:t>
            </a:r>
            <a:r>
              <a:rPr lang="en-IN" dirty="0" err="1">
                <a:highlight>
                  <a:srgbClr val="FFFF00"/>
                </a:highlight>
              </a:rPr>
              <a:t>msg</a:t>
            </a:r>
            <a:r>
              <a:rPr lang="en-IN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CoffeeCup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def 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self,temperature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/>
              <a:t>self.__temperature</a:t>
            </a:r>
            <a:r>
              <a:rPr lang="en-US" dirty="0"/>
              <a:t>=temperature</a:t>
            </a:r>
          </a:p>
          <a:p>
            <a:pPr marL="0" indent="0">
              <a:buNone/>
            </a:pPr>
            <a:r>
              <a:rPr lang="en-US" dirty="0"/>
              <a:t>      def </a:t>
            </a:r>
            <a:r>
              <a:rPr lang="en-US" dirty="0" err="1"/>
              <a:t>drink_coffee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        if  </a:t>
            </a:r>
            <a:r>
              <a:rPr lang="en-US" dirty="0" err="1"/>
              <a:t>self.__temperature</a:t>
            </a:r>
            <a:r>
              <a:rPr lang="en-US" dirty="0"/>
              <a:t> &gt;85:</a:t>
            </a:r>
          </a:p>
          <a:p>
            <a:pPr marL="0" indent="0">
              <a:buNone/>
            </a:pPr>
            <a:r>
              <a:rPr lang="en-US" dirty="0"/>
              <a:t>                 raise </a:t>
            </a:r>
            <a:r>
              <a:rPr lang="en-IN" dirty="0" err="1"/>
              <a:t>CoffeeTooHotException</a:t>
            </a:r>
            <a:r>
              <a:rPr lang="en-US" dirty="0"/>
              <a:t> (‘Coffee  Too </a:t>
            </a:r>
            <a:r>
              <a:rPr lang="en-US" dirty="0" err="1"/>
              <a:t>Hot’+str</a:t>
            </a:r>
            <a:r>
              <a:rPr lang="en-US" dirty="0"/>
              <a:t>(</a:t>
            </a:r>
            <a:r>
              <a:rPr lang="en-US" dirty="0" err="1"/>
              <a:t>self.__temperature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err="1"/>
              <a:t>elif</a:t>
            </a:r>
            <a:r>
              <a:rPr lang="en-US" dirty="0"/>
              <a:t>  </a:t>
            </a:r>
            <a:r>
              <a:rPr lang="en-US" dirty="0" err="1"/>
              <a:t>self.__temperature</a:t>
            </a:r>
            <a:r>
              <a:rPr lang="en-US" dirty="0"/>
              <a:t> &lt;65:</a:t>
            </a:r>
          </a:p>
          <a:p>
            <a:pPr marL="0" indent="0">
              <a:buNone/>
            </a:pPr>
            <a:r>
              <a:rPr lang="en-US" dirty="0"/>
              <a:t>                raise </a:t>
            </a:r>
            <a:r>
              <a:rPr lang="en-US" dirty="0" err="1"/>
              <a:t>ValueError</a:t>
            </a:r>
            <a:r>
              <a:rPr lang="en-US" dirty="0"/>
              <a:t>(‘Coffee Too Cold’)</a:t>
            </a:r>
          </a:p>
          <a:p>
            <a:pPr marL="0" indent="0">
              <a:buNone/>
            </a:pPr>
            <a:r>
              <a:rPr lang="en-US" dirty="0"/>
              <a:t>          else:</a:t>
            </a:r>
          </a:p>
          <a:p>
            <a:pPr marL="0" indent="0">
              <a:buNone/>
            </a:pPr>
            <a:r>
              <a:rPr lang="en-US" dirty="0"/>
              <a:t>               print(‘Coffee Ok to Drink’)</a:t>
            </a:r>
          </a:p>
          <a:p>
            <a:pPr marL="0" indent="0">
              <a:buNone/>
            </a:pPr>
            <a:r>
              <a:rPr lang="en-US" dirty="0"/>
              <a:t>Cup=</a:t>
            </a:r>
            <a:r>
              <a:rPr lang="en-US" dirty="0" err="1"/>
              <a:t>CoffeeCup</a:t>
            </a:r>
            <a:r>
              <a:rPr lang="en-US" dirty="0"/>
              <a:t>(75)</a:t>
            </a:r>
          </a:p>
          <a:p>
            <a:pPr marL="0" indent="0">
              <a:buNone/>
            </a:pPr>
            <a:r>
              <a:rPr lang="en-US" dirty="0" err="1"/>
              <a:t>Cup.drink_coffee</a:t>
            </a:r>
            <a:r>
              <a:rPr lang="en-US" dirty="0"/>
              <a:t>()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F5D312-66D7-4C3A-9482-074B53462FBC}"/>
              </a:ext>
            </a:extLst>
          </p:cNvPr>
          <p:cNvSpPr txBox="1"/>
          <p:nvPr/>
        </p:nvSpPr>
        <p:spPr>
          <a:xfrm>
            <a:off x="367684" y="955232"/>
            <a:ext cx="9220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User defined Exceptions are always derived from Exception base class.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67E722-02B3-4FE5-B013-E97528129650}"/>
              </a:ext>
            </a:extLst>
          </p:cNvPr>
          <p:cNvSpPr txBox="1"/>
          <p:nvPr/>
        </p:nvSpPr>
        <p:spPr>
          <a:xfrm>
            <a:off x="7290786" y="1859339"/>
            <a:ext cx="510244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#Creating Custom Exception</a:t>
            </a:r>
          </a:p>
          <a:p>
            <a:r>
              <a:rPr lang="en-IN" dirty="0"/>
              <a:t>class Accident(Exception):</a:t>
            </a:r>
          </a:p>
          <a:p>
            <a:r>
              <a:rPr lang="en-IN" dirty="0"/>
              <a:t>    def __</a:t>
            </a:r>
            <a:r>
              <a:rPr lang="en-IN" dirty="0" err="1"/>
              <a:t>init</a:t>
            </a:r>
            <a:r>
              <a:rPr lang="en-IN" dirty="0"/>
              <a:t>__(</a:t>
            </a:r>
            <a:r>
              <a:rPr lang="en-IN" dirty="0" err="1"/>
              <a:t>self,msg</a:t>
            </a:r>
            <a:r>
              <a:rPr lang="en-IN" dirty="0"/>
              <a:t>):</a:t>
            </a:r>
          </a:p>
          <a:p>
            <a:r>
              <a:rPr lang="en-IN" dirty="0"/>
              <a:t>        self.msg=</a:t>
            </a:r>
            <a:r>
              <a:rPr lang="en-IN" dirty="0" err="1"/>
              <a:t>msg</a:t>
            </a:r>
            <a:endParaRPr lang="en-IN" dirty="0"/>
          </a:p>
          <a:p>
            <a:r>
              <a:rPr lang="en-IN" dirty="0"/>
              <a:t>    def </a:t>
            </a:r>
            <a:r>
              <a:rPr lang="en-IN" dirty="0" err="1"/>
              <a:t>print_exception</a:t>
            </a:r>
            <a:r>
              <a:rPr lang="en-IN" dirty="0"/>
              <a:t>(self):</a:t>
            </a:r>
          </a:p>
          <a:p>
            <a:r>
              <a:rPr lang="en-IN" dirty="0"/>
              <a:t>        print("User defined exception :",self.msg)</a:t>
            </a:r>
          </a:p>
          <a:p>
            <a:endParaRPr lang="en-IN" dirty="0"/>
          </a:p>
          <a:p>
            <a:r>
              <a:rPr lang="en-IN" dirty="0"/>
              <a:t>try:</a:t>
            </a:r>
          </a:p>
          <a:p>
            <a:r>
              <a:rPr lang="en-IN" dirty="0"/>
              <a:t>    </a:t>
            </a:r>
            <a:r>
              <a:rPr lang="en-IN" b="1" dirty="0"/>
              <a:t>raise</a:t>
            </a:r>
            <a:r>
              <a:rPr lang="en-IN" dirty="0"/>
              <a:t> Accident('crash between two cars')</a:t>
            </a:r>
          </a:p>
          <a:p>
            <a:r>
              <a:rPr lang="en-IN" dirty="0"/>
              <a:t>except Accident as e:</a:t>
            </a:r>
          </a:p>
          <a:p>
            <a:r>
              <a:rPr lang="en-IN" dirty="0"/>
              <a:t>    </a:t>
            </a:r>
            <a:r>
              <a:rPr lang="en-IN" dirty="0" err="1"/>
              <a:t>e.print_exception</a:t>
            </a:r>
            <a:r>
              <a:rPr lang="en-IN" dirty="0"/>
              <a:t>()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211AAD-F833-4153-A6B2-72A43D209D9C}"/>
              </a:ext>
            </a:extLst>
          </p:cNvPr>
          <p:cNvCxnSpPr/>
          <p:nvPr/>
        </p:nvCxnSpPr>
        <p:spPr>
          <a:xfrm>
            <a:off x="7155402" y="1416897"/>
            <a:ext cx="0" cy="54411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607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4217-5D08-4569-A808-EC72A4C1E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792767" cy="52264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4A152-2ACC-4CE2-BDB5-1C1F9D51F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134" y="1084654"/>
            <a:ext cx="5615866" cy="5239543"/>
          </a:xfrm>
        </p:spPr>
        <p:txBody>
          <a:bodyPr>
            <a:normAutofit/>
          </a:bodyPr>
          <a:lstStyle/>
          <a:p>
            <a:r>
              <a:rPr lang="en-US" dirty="0"/>
              <a:t>To handle the exception that occurred:</a:t>
            </a:r>
          </a:p>
          <a:p>
            <a:pPr marL="457200" lvl="1" indent="0">
              <a:buNone/>
            </a:pPr>
            <a:r>
              <a:rPr lang="en-US" sz="1900" dirty="0"/>
              <a:t>#Creating Custom Exception</a:t>
            </a:r>
          </a:p>
          <a:p>
            <a:pPr marL="457200" lvl="1" indent="0">
              <a:buNone/>
            </a:pPr>
            <a:r>
              <a:rPr lang="en-US" sz="1900" dirty="0"/>
              <a:t>class Accident(Exception):</a:t>
            </a:r>
          </a:p>
          <a:p>
            <a:pPr marL="457200" lvl="1" indent="0">
              <a:buNone/>
            </a:pPr>
            <a:r>
              <a:rPr lang="en-US" sz="1900" dirty="0"/>
              <a:t>    def __</a:t>
            </a:r>
            <a:r>
              <a:rPr lang="en-US" sz="1900" dirty="0" err="1"/>
              <a:t>init</a:t>
            </a:r>
            <a:r>
              <a:rPr lang="en-US" sz="1900" dirty="0"/>
              <a:t>__(</a:t>
            </a:r>
            <a:r>
              <a:rPr lang="en-US" sz="1900" dirty="0" err="1"/>
              <a:t>self,msg</a:t>
            </a:r>
            <a:r>
              <a:rPr lang="en-US" sz="1900" dirty="0"/>
              <a:t>):</a:t>
            </a:r>
          </a:p>
          <a:p>
            <a:pPr marL="457200" lvl="1" indent="0">
              <a:buNone/>
            </a:pPr>
            <a:r>
              <a:rPr lang="en-US" sz="1900" dirty="0"/>
              <a:t>        self.msg=msg</a:t>
            </a:r>
          </a:p>
          <a:p>
            <a:pPr marL="457200" lvl="1" indent="0">
              <a:buNone/>
            </a:pPr>
            <a:r>
              <a:rPr lang="en-US" sz="1900" dirty="0"/>
              <a:t>    def handle(self):</a:t>
            </a:r>
          </a:p>
          <a:p>
            <a:pPr marL="457200" lvl="1" indent="0">
              <a:buNone/>
            </a:pPr>
            <a:r>
              <a:rPr lang="en-US" sz="1900" dirty="0"/>
              <a:t>        print("Accident </a:t>
            </a:r>
            <a:r>
              <a:rPr lang="en-US" sz="1900" dirty="0" err="1"/>
              <a:t>occured</a:t>
            </a:r>
            <a:r>
              <a:rPr lang="en-US" sz="1900" dirty="0"/>
              <a:t>. Take detour")</a:t>
            </a:r>
          </a:p>
          <a:p>
            <a:pPr marL="457200" lvl="1" indent="0">
              <a:buNone/>
            </a:pPr>
            <a:endParaRPr lang="en-US" sz="1900" dirty="0"/>
          </a:p>
          <a:p>
            <a:pPr marL="457200" lvl="1" indent="0">
              <a:buNone/>
            </a:pPr>
            <a:r>
              <a:rPr lang="en-US" sz="1900" dirty="0"/>
              <a:t>try:</a:t>
            </a:r>
          </a:p>
          <a:p>
            <a:pPr marL="457200" lvl="1" indent="0">
              <a:buNone/>
            </a:pPr>
            <a:r>
              <a:rPr lang="en-US" sz="1900" dirty="0"/>
              <a:t>    raise Accident('crash between two cars')</a:t>
            </a:r>
          </a:p>
          <a:p>
            <a:pPr marL="457200" lvl="1" indent="0">
              <a:buNone/>
            </a:pPr>
            <a:r>
              <a:rPr lang="en-US" sz="1900" dirty="0"/>
              <a:t>except Accident as e:</a:t>
            </a:r>
          </a:p>
          <a:p>
            <a:pPr marL="457200" lvl="1" indent="0">
              <a:buNone/>
            </a:pPr>
            <a:r>
              <a:rPr lang="en-US" sz="1900" dirty="0"/>
              <a:t>    </a:t>
            </a:r>
            <a:r>
              <a:rPr lang="en-US" sz="1900" dirty="0" err="1"/>
              <a:t>e.handle</a:t>
            </a:r>
            <a:r>
              <a:rPr lang="en-US" sz="1900" dirty="0"/>
              <a:t>()</a:t>
            </a:r>
            <a:endParaRPr lang="en-IN" sz="19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FEC040-215D-4253-B13D-DC2DE6B61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1013" y="808162"/>
            <a:ext cx="3346882" cy="50475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#raise-Example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"What is your name?"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a.isnumeric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raise allows you to stop before displaying error if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occured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raise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"Numbers are not allowed"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f"hello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#Example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"How much do you earn?"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b==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raise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"salary cannot be 0"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f"Hello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#Example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"enter name:"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(a)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except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Exception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b==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"harry"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raise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ValueError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"Harry is banned"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"variable is not defined"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F53803-7914-43C0-8F05-4E294F989A3F}"/>
              </a:ext>
            </a:extLst>
          </p:cNvPr>
          <p:cNvCxnSpPr/>
          <p:nvPr/>
        </p:nvCxnSpPr>
        <p:spPr>
          <a:xfrm>
            <a:off x="6471821" y="62144"/>
            <a:ext cx="0" cy="6795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148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CB028-5B16-45B0-825C-74190A5F0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6504"/>
          </a:xfrm>
        </p:spPr>
        <p:txBody>
          <a:bodyPr>
            <a:normAutofit fontScale="90000"/>
          </a:bodyPr>
          <a:lstStyle/>
          <a:p>
            <a:r>
              <a:rPr lang="en-US" dirty="0"/>
              <a:t>Idea behind : __name__==__main__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7C44F-08CF-4E6E-AD11-40E04FEA7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294"/>
            <a:ext cx="4000130" cy="2469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#mymath.py</a:t>
            </a:r>
          </a:p>
          <a:p>
            <a:pPr marL="0" indent="0">
              <a:buNone/>
            </a:pPr>
            <a:r>
              <a:rPr lang="en-US" sz="2000" dirty="0"/>
              <a:t> def add(</a:t>
            </a:r>
            <a:r>
              <a:rPr lang="en-US" sz="2000" dirty="0" err="1"/>
              <a:t>a,b</a:t>
            </a:r>
            <a:r>
              <a:rPr lang="en-US" sz="2000" dirty="0"/>
              <a:t>):</a:t>
            </a:r>
          </a:p>
          <a:p>
            <a:pPr marL="0" indent="0">
              <a:buNone/>
            </a:pPr>
            <a:r>
              <a:rPr lang="en-US" sz="2000" dirty="0"/>
              <a:t>        return a + b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>
                <a:highlight>
                  <a:srgbClr val="FFFF00"/>
                </a:highlight>
              </a:rPr>
              <a:t>print(add(10,20))</a:t>
            </a:r>
            <a:endParaRPr lang="en-IN" sz="2000" dirty="0"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0E4197-5B37-4362-932F-309FD30979DD}"/>
              </a:ext>
            </a:extLst>
          </p:cNvPr>
          <p:cNvSpPr txBox="1"/>
          <p:nvPr/>
        </p:nvSpPr>
        <p:spPr>
          <a:xfrm>
            <a:off x="6303145" y="1295506"/>
            <a:ext cx="3684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#test.py</a:t>
            </a:r>
          </a:p>
          <a:p>
            <a:endParaRPr lang="en-US" dirty="0"/>
          </a:p>
          <a:p>
            <a:r>
              <a:rPr lang="en-US" dirty="0"/>
              <a:t> import </a:t>
            </a:r>
            <a:r>
              <a:rPr lang="en-US" dirty="0" err="1"/>
              <a:t>mymath</a:t>
            </a:r>
            <a:endParaRPr lang="en-US" dirty="0"/>
          </a:p>
          <a:p>
            <a:r>
              <a:rPr lang="en-US" dirty="0"/>
              <a:t> print(</a:t>
            </a:r>
            <a:r>
              <a:rPr lang="en-US" dirty="0" err="1">
                <a:highlight>
                  <a:srgbClr val="FFFF00"/>
                </a:highlight>
              </a:rPr>
              <a:t>mymath.add</a:t>
            </a:r>
            <a:r>
              <a:rPr lang="en-US" dirty="0">
                <a:highlight>
                  <a:srgbClr val="FFFF00"/>
                </a:highlight>
              </a:rPr>
              <a:t>(40,50))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F55424-5E77-452E-8784-09B26588288A}"/>
              </a:ext>
            </a:extLst>
          </p:cNvPr>
          <p:cNvSpPr txBox="1"/>
          <p:nvPr/>
        </p:nvSpPr>
        <p:spPr>
          <a:xfrm>
            <a:off x="976544" y="3140890"/>
            <a:ext cx="1212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Output:</a:t>
            </a:r>
            <a:r>
              <a:rPr lang="en-US" dirty="0"/>
              <a:t> 30</a:t>
            </a:r>
          </a:p>
          <a:p>
            <a:r>
              <a:rPr lang="en-US" dirty="0"/>
              <a:t>               90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B90D8B-7EC4-4D17-8FFF-5B62821DE61E}"/>
              </a:ext>
            </a:extLst>
          </p:cNvPr>
          <p:cNvSpPr txBox="1"/>
          <p:nvPr/>
        </p:nvSpPr>
        <p:spPr>
          <a:xfrm>
            <a:off x="2275838" y="3140890"/>
            <a:ext cx="5401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it is not right to print back from the mymath.py file </a:t>
            </a:r>
          </a:p>
          <a:p>
            <a:r>
              <a:rPr lang="en-US" dirty="0"/>
              <a:t>as we only want to import the module into test.py file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685AE3-4EB2-42F1-96D6-32019DDB066C}"/>
              </a:ext>
            </a:extLst>
          </p:cNvPr>
          <p:cNvSpPr txBox="1"/>
          <p:nvPr/>
        </p:nvSpPr>
        <p:spPr>
          <a:xfrm>
            <a:off x="976544" y="4293777"/>
            <a:ext cx="744819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Solution:</a:t>
            </a:r>
          </a:p>
          <a:p>
            <a:r>
              <a:rPr lang="en-US" b="1" dirty="0"/>
              <a:t>#mymath.py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1800" dirty="0"/>
              <a:t>def add(</a:t>
            </a:r>
            <a:r>
              <a:rPr lang="en-US" sz="1800" dirty="0" err="1"/>
              <a:t>a,b</a:t>
            </a:r>
            <a:r>
              <a:rPr lang="en-US" sz="1800" dirty="0"/>
              <a:t>):</a:t>
            </a:r>
          </a:p>
          <a:p>
            <a:pPr marL="0" indent="0">
              <a:buNone/>
            </a:pPr>
            <a:r>
              <a:rPr lang="en-US" sz="1800" dirty="0"/>
              <a:t>        return a + b</a:t>
            </a:r>
          </a:p>
          <a:p>
            <a:r>
              <a:rPr lang="en-IN" dirty="0"/>
              <a:t> if __name__==“__main__”:    #here __name__ is current module mymath.py</a:t>
            </a:r>
          </a:p>
          <a:p>
            <a:r>
              <a:rPr lang="en-IN" dirty="0"/>
              <a:t>      print(add(10,20))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DD54B96A-1DAD-4E6E-90FD-A60414690CD8}"/>
              </a:ext>
            </a:extLst>
          </p:cNvPr>
          <p:cNvSpPr/>
          <p:nvPr/>
        </p:nvSpPr>
        <p:spPr>
          <a:xfrm>
            <a:off x="2885243" y="1828800"/>
            <a:ext cx="2565646" cy="328474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2EB5C73-29F0-446D-9566-FA94FA6199FC}"/>
              </a:ext>
            </a:extLst>
          </p:cNvPr>
          <p:cNvSpPr/>
          <p:nvPr/>
        </p:nvSpPr>
        <p:spPr>
          <a:xfrm>
            <a:off x="3027284" y="2290439"/>
            <a:ext cx="3275861" cy="20539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023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8FC66-8287-4EAE-878A-3E07C0B74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Python Debugger using (</a:t>
            </a:r>
            <a:r>
              <a:rPr lang="en-US" dirty="0" err="1"/>
              <a:t>pdb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A4EBD-EB25-401F-AD76-4D531F585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5"/>
            <a:ext cx="10685016" cy="7395099"/>
          </a:xfrm>
        </p:spPr>
        <p:txBody>
          <a:bodyPr>
            <a:normAutofit fontScale="85000" lnSpcReduction="20000"/>
          </a:bodyPr>
          <a:lstStyle/>
          <a:p>
            <a:r>
              <a:rPr lang="en-US" sz="1800" b="1" dirty="0"/>
              <a:t>Example:</a:t>
            </a:r>
          </a:p>
          <a:p>
            <a:r>
              <a:rPr lang="en-US" sz="1800" dirty="0"/>
              <a:t>#debugging.py</a:t>
            </a:r>
          </a:p>
          <a:p>
            <a:pPr marL="0" indent="0">
              <a:buNone/>
            </a:pPr>
            <a:r>
              <a:rPr lang="en-US" sz="1800" dirty="0"/>
              <a:t> def add(</a:t>
            </a:r>
            <a:r>
              <a:rPr lang="en-US" sz="1800" dirty="0" err="1"/>
              <a:t>x,y</a:t>
            </a:r>
            <a:r>
              <a:rPr lang="en-US" sz="1800" dirty="0"/>
              <a:t>):</a:t>
            </a:r>
          </a:p>
          <a:p>
            <a:pPr marL="0" indent="0">
              <a:buNone/>
            </a:pPr>
            <a:r>
              <a:rPr lang="en-US" sz="1800" dirty="0"/>
              <a:t>     sum=</a:t>
            </a:r>
            <a:r>
              <a:rPr lang="en-US" sz="1800" dirty="0" err="1"/>
              <a:t>x+y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return sum</a:t>
            </a:r>
          </a:p>
          <a:p>
            <a:pPr marL="0" indent="0">
              <a:buNone/>
            </a:pPr>
            <a:r>
              <a:rPr lang="en-US" sz="1800" dirty="0"/>
              <a:t> if __name__==“__main__”:</a:t>
            </a:r>
          </a:p>
          <a:p>
            <a:pPr marL="0" indent="0">
              <a:buNone/>
            </a:pPr>
            <a:r>
              <a:rPr lang="en-US" sz="1800" dirty="0"/>
              <a:t>       x=input(“Num 1:”)</a:t>
            </a:r>
          </a:p>
          <a:p>
            <a:pPr marL="0" indent="0">
              <a:buNone/>
            </a:pPr>
            <a:r>
              <a:rPr lang="en-US" sz="1800" dirty="0"/>
              <a:t>       y=input(“Num 2:”)</a:t>
            </a:r>
          </a:p>
          <a:p>
            <a:pPr marL="0" indent="0">
              <a:buNone/>
            </a:pPr>
            <a:r>
              <a:rPr lang="en-US" sz="1800" dirty="0"/>
              <a:t>       z=add(</a:t>
            </a:r>
            <a:r>
              <a:rPr lang="en-US" sz="1800" dirty="0" err="1"/>
              <a:t>x,y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      print(z)</a:t>
            </a:r>
          </a:p>
          <a:p>
            <a:pPr marL="0" indent="0">
              <a:buNone/>
            </a:pPr>
            <a:r>
              <a:rPr lang="en-US" sz="1800" dirty="0"/>
              <a:t>Open Terminal in </a:t>
            </a:r>
            <a:r>
              <a:rPr lang="en-US" sz="1800" dirty="0" err="1"/>
              <a:t>Pycharm</a:t>
            </a:r>
            <a:r>
              <a:rPr lang="en-US" sz="1800" dirty="0"/>
              <a:t> or open Windows </a:t>
            </a:r>
            <a:r>
              <a:rPr lang="en-US" sz="1800" dirty="0" err="1"/>
              <a:t>Cmd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C:\Users\DELL\PycharmProjects\projectfolder&gt;python debugging.py</a:t>
            </a:r>
          </a:p>
          <a:p>
            <a:pPr marL="0" indent="0">
              <a:buNone/>
            </a:pPr>
            <a:r>
              <a:rPr lang="en-IN" sz="1800" dirty="0" err="1"/>
              <a:t>Num</a:t>
            </a:r>
            <a:r>
              <a:rPr lang="en-IN" sz="1800" dirty="0"/>
              <a:t> 1:33</a:t>
            </a:r>
          </a:p>
          <a:p>
            <a:pPr marL="0" indent="0">
              <a:buNone/>
            </a:pPr>
            <a:r>
              <a:rPr lang="en-IN" sz="1800" dirty="0" err="1"/>
              <a:t>Num</a:t>
            </a:r>
            <a:r>
              <a:rPr lang="en-IN" sz="1800" dirty="0"/>
              <a:t> 2:44</a:t>
            </a:r>
          </a:p>
          <a:p>
            <a:pPr marL="342900" indent="-342900">
              <a:buAutoNum type="arabicPlain" startAt="3344"/>
            </a:pPr>
            <a:r>
              <a:rPr lang="en-IN" sz="1800" dirty="0">
                <a:solidFill>
                  <a:srgbClr val="FF0000"/>
                </a:solidFill>
              </a:rPr>
              <a:t>#----------------Incorrect output</a:t>
            </a:r>
          </a:p>
          <a:p>
            <a:pPr marL="0" indent="0">
              <a:buNone/>
            </a:pPr>
            <a:r>
              <a:rPr lang="en-IN" sz="1800" dirty="0"/>
              <a:t>#To debug</a:t>
            </a:r>
          </a:p>
          <a:p>
            <a:pPr marL="0" indent="0">
              <a:buNone/>
            </a:pPr>
            <a:r>
              <a:rPr lang="en-US" sz="1800" dirty="0"/>
              <a:t>C:\Users\DELL\PycharmProjects\projectfolder&gt;python –m </a:t>
            </a:r>
            <a:r>
              <a:rPr lang="en-US" sz="1800" dirty="0" err="1"/>
              <a:t>pdb</a:t>
            </a:r>
            <a:r>
              <a:rPr lang="en-US" sz="1800" dirty="0"/>
              <a:t> debugging.py  </a:t>
            </a:r>
            <a:r>
              <a:rPr lang="en-US" sz="1800" dirty="0">
                <a:sym typeface="Wingdings" panose="05000000000000000000" pitchFamily="2" charset="2"/>
              </a:rPr>
              <a:t>Enter</a:t>
            </a: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(</a:t>
            </a:r>
            <a:r>
              <a:rPr lang="en-US" sz="1800" dirty="0" err="1">
                <a:sym typeface="Wingdings" panose="05000000000000000000" pitchFamily="2" charset="2"/>
              </a:rPr>
              <a:t>pdb</a:t>
            </a:r>
            <a:r>
              <a:rPr lang="en-US" sz="1800" dirty="0">
                <a:sym typeface="Wingdings" panose="05000000000000000000" pitchFamily="2" charset="2"/>
              </a:rPr>
              <a:t>) help</a:t>
            </a: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(</a:t>
            </a:r>
            <a:r>
              <a:rPr lang="en-US" sz="1800" dirty="0" err="1">
                <a:sym typeface="Wingdings" panose="05000000000000000000" pitchFamily="2" charset="2"/>
              </a:rPr>
              <a:t>pdb</a:t>
            </a:r>
            <a:r>
              <a:rPr lang="en-US" sz="1800" dirty="0">
                <a:sym typeface="Wingdings" panose="05000000000000000000" pitchFamily="2" charset="2"/>
              </a:rPr>
              <a:t>) next</a:t>
            </a: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(</a:t>
            </a:r>
            <a:r>
              <a:rPr lang="en-US" sz="1800" dirty="0" err="1">
                <a:sym typeface="Wingdings" panose="05000000000000000000" pitchFamily="2" charset="2"/>
              </a:rPr>
              <a:t>pdb</a:t>
            </a:r>
            <a:r>
              <a:rPr lang="en-US" sz="1800" dirty="0">
                <a:sym typeface="Wingdings" panose="05000000000000000000" pitchFamily="2" charset="2"/>
              </a:rPr>
              <a:t>) </a:t>
            </a:r>
            <a:r>
              <a:rPr lang="en-US" sz="1800" dirty="0" err="1">
                <a:sym typeface="Wingdings" panose="05000000000000000000" pitchFamily="2" charset="2"/>
              </a:rPr>
              <a:t>whatis</a:t>
            </a:r>
            <a:r>
              <a:rPr lang="en-US" sz="1800" dirty="0">
                <a:sym typeface="Wingdings" panose="05000000000000000000" pitchFamily="2" charset="2"/>
              </a:rPr>
              <a:t> x Enter</a:t>
            </a: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(</a:t>
            </a:r>
            <a:r>
              <a:rPr lang="en-US" sz="1800" dirty="0" err="1">
                <a:sym typeface="Wingdings" panose="05000000000000000000" pitchFamily="2" charset="2"/>
              </a:rPr>
              <a:t>pdb</a:t>
            </a:r>
            <a:r>
              <a:rPr lang="en-US" sz="1800" dirty="0">
                <a:sym typeface="Wingdings" panose="05000000000000000000" pitchFamily="2" charset="2"/>
              </a:rPr>
              <a:t>) step</a:t>
            </a: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#to set breakpoint in code</a:t>
            </a: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(</a:t>
            </a:r>
            <a:r>
              <a:rPr lang="en-US" sz="1800" dirty="0" err="1">
                <a:sym typeface="Wingdings" panose="05000000000000000000" pitchFamily="2" charset="2"/>
              </a:rPr>
              <a:t>pdb</a:t>
            </a:r>
            <a:r>
              <a:rPr lang="en-US" sz="1800" dirty="0">
                <a:sym typeface="Wingdings" panose="05000000000000000000" pitchFamily="2" charset="2"/>
              </a:rPr>
              <a:t>) break &lt;</a:t>
            </a:r>
            <a:r>
              <a:rPr lang="en-US" sz="1800" dirty="0" err="1">
                <a:sym typeface="Wingdings" panose="05000000000000000000" pitchFamily="2" charset="2"/>
              </a:rPr>
              <a:t>lineno</a:t>
            </a:r>
            <a:r>
              <a:rPr lang="en-US" sz="1800" dirty="0">
                <a:sym typeface="Wingdings" panose="05000000000000000000" pitchFamily="2" charset="2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(</a:t>
            </a:r>
            <a:r>
              <a:rPr lang="en-US" sz="1800" dirty="0" err="1">
                <a:sym typeface="Wingdings" panose="05000000000000000000" pitchFamily="2" charset="2"/>
              </a:rPr>
              <a:t>pdb</a:t>
            </a:r>
            <a:r>
              <a:rPr lang="en-US" sz="1800" dirty="0">
                <a:sym typeface="Wingdings" panose="05000000000000000000" pitchFamily="2" charset="2"/>
              </a:rPr>
              <a:t>) continue</a:t>
            </a: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(</a:t>
            </a:r>
            <a:r>
              <a:rPr lang="en-US" sz="1800" dirty="0" err="1">
                <a:sym typeface="Wingdings" panose="05000000000000000000" pitchFamily="2" charset="2"/>
              </a:rPr>
              <a:t>pdb</a:t>
            </a:r>
            <a:r>
              <a:rPr lang="en-US" sz="1800" dirty="0">
                <a:sym typeface="Wingdings" panose="05000000000000000000" pitchFamily="2" charset="2"/>
              </a:rPr>
              <a:t>) quit</a:t>
            </a:r>
            <a:endParaRPr lang="en-US" sz="18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55452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F07EA-B6A5-4B8D-927B-8D6083DE1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66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3BD51-D1AF-426C-8FAD-5D5DFB955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484"/>
            <a:ext cx="10515600" cy="5530789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#debugging.py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>
                <a:highlight>
                  <a:srgbClr val="FFFF00"/>
                </a:highlight>
              </a:rPr>
              <a:t>import </a:t>
            </a:r>
            <a:r>
              <a:rPr lang="en-US" sz="2800" dirty="0" err="1">
                <a:highlight>
                  <a:srgbClr val="FFFF00"/>
                </a:highlight>
              </a:rPr>
              <a:t>pdb</a:t>
            </a:r>
            <a:endParaRPr lang="en-US" sz="28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2800" dirty="0"/>
              <a:t> def add(</a:t>
            </a:r>
            <a:r>
              <a:rPr lang="en-US" sz="2800" dirty="0" err="1"/>
              <a:t>x,y</a:t>
            </a:r>
            <a:r>
              <a:rPr lang="en-US" sz="2800" dirty="0"/>
              <a:t>):</a:t>
            </a:r>
          </a:p>
          <a:p>
            <a:pPr marL="0" indent="0">
              <a:buNone/>
            </a:pPr>
            <a:r>
              <a:rPr lang="en-US" sz="2800" dirty="0"/>
              <a:t>     sum=</a:t>
            </a:r>
            <a:r>
              <a:rPr lang="en-US" sz="2800" dirty="0" err="1"/>
              <a:t>x+y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return sum</a:t>
            </a:r>
          </a:p>
          <a:p>
            <a:pPr marL="0" indent="0">
              <a:buNone/>
            </a:pPr>
            <a:r>
              <a:rPr lang="en-US" sz="2800" dirty="0"/>
              <a:t> if __name__==“__main__”:</a:t>
            </a:r>
          </a:p>
          <a:p>
            <a:pPr marL="0" indent="0">
              <a:buNone/>
            </a:pPr>
            <a:r>
              <a:rPr lang="en-US" sz="2800" dirty="0"/>
              <a:t>       x=input(“Num 1:”)</a:t>
            </a:r>
          </a:p>
          <a:p>
            <a:pPr marL="0" indent="0">
              <a:buNone/>
            </a:pPr>
            <a:r>
              <a:rPr lang="en-US" sz="2800" dirty="0"/>
              <a:t>       y=input(“Num 2:”)</a:t>
            </a:r>
          </a:p>
          <a:p>
            <a:pPr marL="0" indent="0">
              <a:buNone/>
            </a:pPr>
            <a:r>
              <a:rPr lang="en-US" sz="2800" dirty="0"/>
              <a:t>        </a:t>
            </a:r>
            <a:r>
              <a:rPr lang="en-US" sz="2800" dirty="0" err="1">
                <a:highlight>
                  <a:srgbClr val="FFFF00"/>
                </a:highlight>
              </a:rPr>
              <a:t>pdb.set_trace</a:t>
            </a:r>
            <a:r>
              <a:rPr lang="en-US" sz="2800" dirty="0">
                <a:highlight>
                  <a:srgbClr val="FFFF00"/>
                </a:highlight>
              </a:rPr>
              <a:t>()</a:t>
            </a:r>
          </a:p>
          <a:p>
            <a:pPr marL="0" indent="0">
              <a:buNone/>
            </a:pPr>
            <a:r>
              <a:rPr lang="en-US" sz="2800" dirty="0"/>
              <a:t>       z=add(</a:t>
            </a:r>
            <a:r>
              <a:rPr lang="en-US" sz="2800" dirty="0" err="1"/>
              <a:t>x,y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/>
              <a:t>       print(z)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Open Terminal in </a:t>
            </a:r>
            <a:r>
              <a:rPr lang="en-US" sz="2800" dirty="0" err="1"/>
              <a:t>Pycharm</a:t>
            </a:r>
            <a:r>
              <a:rPr lang="en-US" sz="2800" dirty="0"/>
              <a:t> or open Windows </a:t>
            </a:r>
            <a:r>
              <a:rPr lang="en-US" sz="2800" dirty="0" err="1"/>
              <a:t>Cmd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r>
              <a:rPr lang="en-US" sz="2800" dirty="0"/>
              <a:t>C:\Users\DELL\PycharmProjects\projectfolder&gt;python </a:t>
            </a:r>
            <a:r>
              <a:rPr lang="en-US" sz="2800" dirty="0" err="1"/>
              <a:t>debugging.py</a:t>
            </a:r>
            <a:r>
              <a:rPr lang="en-US" sz="2800" dirty="0" err="1">
                <a:sym typeface="Wingdings" panose="05000000000000000000" pitchFamily="2" charset="2"/>
              </a:rPr>
              <a:t>Enter</a:t>
            </a:r>
            <a:endParaRPr lang="en-US" sz="2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7579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9D5D-3C99-4F83-AEC1-EFB6FCD4F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66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086AC-5D02-472D-B05F-430D47307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8788"/>
            <a:ext cx="10853691" cy="704887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800" dirty="0"/>
              <a:t>def add(</a:t>
            </a:r>
            <a:r>
              <a:rPr lang="en-US" sz="2800" dirty="0" err="1"/>
              <a:t>x,y</a:t>
            </a:r>
            <a:r>
              <a:rPr lang="en-US" sz="2800" dirty="0"/>
              <a:t>):</a:t>
            </a:r>
          </a:p>
          <a:p>
            <a:pPr marL="0" indent="0">
              <a:buNone/>
            </a:pPr>
            <a:r>
              <a:rPr lang="en-US" sz="2800" dirty="0"/>
              <a:t>     sum=</a:t>
            </a:r>
            <a:r>
              <a:rPr lang="en-US" sz="2800" dirty="0" err="1"/>
              <a:t>x+y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return sum</a:t>
            </a:r>
          </a:p>
          <a:p>
            <a:pPr marL="0" indent="0">
              <a:buNone/>
            </a:pPr>
            <a:r>
              <a:rPr lang="en-US" sz="2800" dirty="0"/>
              <a:t> def main():</a:t>
            </a:r>
          </a:p>
          <a:p>
            <a:pPr marL="0" indent="0">
              <a:buNone/>
            </a:pPr>
            <a:r>
              <a:rPr lang="en-US" sz="2800" dirty="0"/>
              <a:t>       x=input(“Num 1:”)</a:t>
            </a:r>
          </a:p>
          <a:p>
            <a:pPr marL="0" indent="0">
              <a:buNone/>
            </a:pPr>
            <a:r>
              <a:rPr lang="en-US" sz="2800" dirty="0"/>
              <a:t>       y=input(“Num 2:”)</a:t>
            </a:r>
          </a:p>
          <a:p>
            <a:pPr marL="0" indent="0">
              <a:buNone/>
            </a:pPr>
            <a:r>
              <a:rPr lang="en-US" sz="2800" dirty="0"/>
              <a:t>       print(z)</a:t>
            </a:r>
          </a:p>
          <a:p>
            <a:pPr marL="0" indent="0">
              <a:buNone/>
            </a:pPr>
            <a:r>
              <a:rPr lang="en-US" dirty="0"/>
              <a:t> if </a:t>
            </a:r>
            <a:r>
              <a:rPr lang="en-US" sz="2800" dirty="0"/>
              <a:t>__name__==“__main__”:</a:t>
            </a:r>
            <a:endParaRPr lang="en-US" dirty="0"/>
          </a:p>
          <a:p>
            <a:pPr marL="0" indent="0">
              <a:buNone/>
            </a:pPr>
            <a:r>
              <a:rPr lang="en-US" sz="2800" dirty="0"/>
              <a:t>      main()</a:t>
            </a:r>
          </a:p>
          <a:p>
            <a:pPr marL="0" indent="0">
              <a:buNone/>
            </a:pPr>
            <a:r>
              <a:rPr lang="en-US" sz="2800" dirty="0"/>
              <a:t>Open Terminal in </a:t>
            </a:r>
            <a:r>
              <a:rPr lang="en-US" sz="2800" dirty="0" err="1"/>
              <a:t>Pycharm</a:t>
            </a:r>
            <a:r>
              <a:rPr lang="en-US" sz="2800" dirty="0"/>
              <a:t> or open Windows </a:t>
            </a:r>
            <a:r>
              <a:rPr lang="en-US" sz="2800" dirty="0" err="1"/>
              <a:t>Cmd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r>
              <a:rPr lang="en-US" sz="2800" dirty="0"/>
              <a:t>C:\Users\DELL\PycharmProjects\projectfolder&gt;python </a:t>
            </a:r>
            <a:r>
              <a:rPr lang="en-US" sz="2800" dirty="0" err="1"/>
              <a:t>debugging.py</a:t>
            </a:r>
            <a:r>
              <a:rPr lang="en-US" sz="2800" dirty="0" err="1">
                <a:sym typeface="Wingdings" panose="05000000000000000000" pitchFamily="2" charset="2"/>
              </a:rPr>
              <a:t>Enter</a:t>
            </a: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&gt;&gt;&gt;import debugging</a:t>
            </a: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&gt;&gt;&gt;import </a:t>
            </a:r>
            <a:r>
              <a:rPr lang="en-US" sz="2800" dirty="0" err="1">
                <a:sym typeface="Wingdings" panose="05000000000000000000" pitchFamily="2" charset="2"/>
              </a:rPr>
              <a:t>pdb</a:t>
            </a: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&gt;&gt;&gt;</a:t>
            </a:r>
            <a:r>
              <a:rPr lang="en-US" dirty="0" err="1">
                <a:sym typeface="Wingdings" panose="05000000000000000000" pitchFamily="2" charset="2"/>
              </a:rPr>
              <a:t>pdb.run</a:t>
            </a:r>
            <a:r>
              <a:rPr lang="en-US" dirty="0">
                <a:sym typeface="Wingdings" panose="05000000000000000000" pitchFamily="2" charset="2"/>
              </a:rPr>
              <a:t>(‘</a:t>
            </a:r>
            <a:r>
              <a:rPr lang="en-US" dirty="0" err="1">
                <a:sym typeface="Wingdings" panose="05000000000000000000" pitchFamily="2" charset="2"/>
              </a:rPr>
              <a:t>debugging.main</a:t>
            </a:r>
            <a:r>
              <a:rPr lang="en-US" dirty="0">
                <a:sym typeface="Wingdings" panose="05000000000000000000" pitchFamily="2" charset="2"/>
              </a:rPr>
              <a:t>()’)</a:t>
            </a: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(</a:t>
            </a:r>
            <a:r>
              <a:rPr lang="en-US" sz="2800" dirty="0" err="1">
                <a:sym typeface="Wingdings" panose="05000000000000000000" pitchFamily="2" charset="2"/>
              </a:rPr>
              <a:t>pdb</a:t>
            </a:r>
            <a:r>
              <a:rPr lang="en-US" sz="2800" dirty="0">
                <a:sym typeface="Wingdings" panose="05000000000000000000" pitchFamily="2" charset="2"/>
              </a:rPr>
              <a:t>) next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 err="1">
                <a:sym typeface="Wingdings" panose="05000000000000000000" pitchFamily="2" charset="2"/>
              </a:rPr>
              <a:t>pdb</a:t>
            </a:r>
            <a:r>
              <a:rPr lang="en-US" dirty="0">
                <a:sym typeface="Wingdings" panose="05000000000000000000" pitchFamily="2" charset="2"/>
              </a:rPr>
              <a:t>) quit</a:t>
            </a:r>
          </a:p>
          <a:p>
            <a:pPr marL="0" indent="0">
              <a:buNone/>
            </a:pPr>
            <a:r>
              <a:rPr lang="en-US" sz="2800" dirty="0"/>
              <a:t>C:\Users\DELL\PycharmProjects\projectfolder&gt;python </a:t>
            </a:r>
            <a:r>
              <a:rPr lang="en-US" sz="2800" dirty="0" err="1"/>
              <a:t>debugging.py</a:t>
            </a:r>
            <a:r>
              <a:rPr lang="en-US" sz="2800" dirty="0" err="1">
                <a:sym typeface="Wingdings" panose="05000000000000000000" pitchFamily="2" charset="2"/>
              </a:rPr>
              <a:t>Enter</a:t>
            </a: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&gt;&gt;&gt;import debugging</a:t>
            </a: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&gt;&gt;&gt;import </a:t>
            </a:r>
            <a:r>
              <a:rPr lang="en-US" sz="2800" dirty="0" err="1">
                <a:sym typeface="Wingdings" panose="05000000000000000000" pitchFamily="2" charset="2"/>
              </a:rPr>
              <a:t>pdb</a:t>
            </a: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err="1"/>
              <a:t>pdb.run</a:t>
            </a:r>
            <a:r>
              <a:rPr lang="en-US" sz="2800" dirty="0"/>
              <a:t>(‘</a:t>
            </a:r>
            <a:r>
              <a:rPr lang="en-US" sz="2800" dirty="0" err="1"/>
              <a:t>debugging.main</a:t>
            </a:r>
            <a:r>
              <a:rPr lang="en-US" sz="2800" dirty="0"/>
              <a:t>()’)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pdb</a:t>
            </a:r>
            <a:r>
              <a:rPr lang="en-US" dirty="0"/>
              <a:t>) next</a:t>
            </a:r>
          </a:p>
          <a:p>
            <a:pPr marL="0" indent="0">
              <a:buNone/>
            </a:pPr>
            <a:r>
              <a:rPr lang="en-US" sz="2800" dirty="0"/>
              <a:t>Num 1:2</a:t>
            </a:r>
          </a:p>
          <a:p>
            <a:pPr marL="0" indent="0">
              <a:buNone/>
            </a:pPr>
            <a:r>
              <a:rPr lang="en-US" dirty="0"/>
              <a:t>Num 2:3</a:t>
            </a:r>
          </a:p>
          <a:p>
            <a:pPr marL="0" indent="0">
              <a:buNone/>
            </a:pPr>
            <a:r>
              <a:rPr lang="en-US" sz="2800" dirty="0"/>
              <a:t>5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215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EC48C-4239-478A-AD97-3F00AE9A7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386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72E66-DFE0-4BCC-B53D-C405F32D8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487" y="1443376"/>
            <a:ext cx="10515600" cy="5049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&gt;&gt;print(“Enter the number 1:”)</a:t>
            </a:r>
          </a:p>
          <a:p>
            <a:pPr marL="0" indent="0">
              <a:buNone/>
            </a:pPr>
            <a:r>
              <a:rPr lang="en-US" sz="1800" dirty="0"/>
              <a:t>&gt;&gt;a=input()</a:t>
            </a:r>
          </a:p>
          <a:p>
            <a:pPr marL="0" indent="0">
              <a:buNone/>
            </a:pPr>
            <a:r>
              <a:rPr lang="en-US" sz="1800" dirty="0"/>
              <a:t>&gt;&gt;print(“Enter the number 2:”)</a:t>
            </a:r>
          </a:p>
          <a:p>
            <a:pPr marL="0" indent="0">
              <a:buNone/>
            </a:pPr>
            <a:r>
              <a:rPr lang="en-US" sz="1800" dirty="0"/>
              <a:t>&gt;&gt;b=input()</a:t>
            </a:r>
          </a:p>
          <a:p>
            <a:pPr marL="0" indent="0">
              <a:buNone/>
            </a:pPr>
            <a:r>
              <a:rPr lang="en-US" sz="1800" dirty="0"/>
              <a:t>&gt;&gt;try:</a:t>
            </a:r>
          </a:p>
          <a:p>
            <a:pPr marL="0" indent="0">
              <a:buNone/>
            </a:pPr>
            <a:r>
              <a:rPr lang="en-US" sz="1800" dirty="0"/>
              <a:t>       print(“The Sum of these two numbers is :”,int(a)+int(b))</a:t>
            </a:r>
          </a:p>
          <a:p>
            <a:pPr marL="0" indent="0">
              <a:buNone/>
            </a:pPr>
            <a:r>
              <a:rPr lang="en-US" sz="1800" dirty="0"/>
              <a:t>&gt;&gt;except Exception as e:</a:t>
            </a:r>
          </a:p>
          <a:p>
            <a:pPr marL="0" indent="0">
              <a:buNone/>
            </a:pPr>
            <a:r>
              <a:rPr lang="en-US" sz="1800" dirty="0"/>
              <a:t>       print(e)</a:t>
            </a:r>
          </a:p>
          <a:p>
            <a:pPr marL="0" indent="0">
              <a:buNone/>
            </a:pPr>
            <a:r>
              <a:rPr lang="en-US" sz="1800" dirty="0"/>
              <a:t>&gt;&gt;print(“This line is important”)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320447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61302-09D4-490F-A469-04DDAC7AE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54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83A16-B1D0-431F-8C1E-B191B7C84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320" y="1447059"/>
            <a:ext cx="10288480" cy="47299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10/0 --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 err="1">
                <a:sym typeface="Wingdings" panose="05000000000000000000" pitchFamily="2" charset="2"/>
              </a:rPr>
              <a:t>ZeroDivisionError</a:t>
            </a: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10 + ‘10’ -</a:t>
            </a:r>
            <a:r>
              <a:rPr lang="en-US" sz="2400" dirty="0" err="1">
                <a:sym typeface="Wingdings" panose="05000000000000000000" pitchFamily="2" charset="2"/>
              </a:rPr>
              <a:t>TypeError</a:t>
            </a: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 err="1">
                <a:sym typeface="Wingdings" panose="05000000000000000000" pitchFamily="2" charset="2"/>
              </a:rPr>
              <a:t>Abc</a:t>
            </a:r>
            <a:r>
              <a:rPr lang="en-US" sz="2400" dirty="0">
                <a:sym typeface="Wingdings" panose="05000000000000000000" pitchFamily="2" charset="2"/>
              </a:rPr>
              <a:t> -- </a:t>
            </a:r>
            <a:r>
              <a:rPr lang="en-US" sz="2400" dirty="0" err="1">
                <a:sym typeface="Wingdings" panose="05000000000000000000" pitchFamily="2" charset="2"/>
              </a:rPr>
              <a:t>NameError</a:t>
            </a: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X=(1,2)</a:t>
            </a:r>
          </a:p>
          <a:p>
            <a:pPr marL="0" indent="0">
              <a:buNone/>
            </a:pPr>
            <a:r>
              <a:rPr lang="en-US" sz="2400" dirty="0" err="1">
                <a:sym typeface="Wingdings" panose="05000000000000000000" pitchFamily="2" charset="2"/>
              </a:rPr>
              <a:t>x.Asdssd</a:t>
            </a:r>
            <a:r>
              <a:rPr lang="en-US" sz="2400" dirty="0">
                <a:sym typeface="Wingdings" panose="05000000000000000000" pitchFamily="2" charset="2"/>
              </a:rPr>
              <a:t> -</a:t>
            </a:r>
            <a:r>
              <a:rPr lang="en-US" sz="2400" dirty="0" err="1">
                <a:sym typeface="Wingdings" panose="05000000000000000000" pitchFamily="2" charset="2"/>
              </a:rPr>
              <a:t>AttributeError</a:t>
            </a: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b="1" dirty="0">
                <a:sym typeface="Wingdings" panose="05000000000000000000" pitchFamily="2" charset="2"/>
              </a:rPr>
              <a:t>#to </a:t>
            </a:r>
            <a:r>
              <a:rPr lang="en-US" sz="2400" b="1">
                <a:sym typeface="Wingdings" panose="05000000000000000000" pitchFamily="2" charset="2"/>
              </a:rPr>
              <a:t>check other standard  </a:t>
            </a:r>
            <a:r>
              <a:rPr lang="en-US" sz="2400" b="1" dirty="0">
                <a:sym typeface="Wingdings" panose="05000000000000000000" pitchFamily="2" charset="2"/>
              </a:rPr>
              <a:t>list of exceptions in python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 import </a:t>
            </a:r>
            <a:r>
              <a:rPr lang="en-US" sz="2400" dirty="0" err="1">
                <a:sym typeface="Wingdings" panose="05000000000000000000" pitchFamily="2" charset="2"/>
              </a:rPr>
              <a:t>builtins</a:t>
            </a: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 help(</a:t>
            </a:r>
            <a:r>
              <a:rPr lang="en-US" sz="2400" dirty="0" err="1">
                <a:sym typeface="Wingdings" panose="05000000000000000000" pitchFamily="2" charset="2"/>
              </a:rPr>
              <a:t>builtins</a:t>
            </a:r>
            <a:r>
              <a:rPr lang="en-US" sz="2400" dirty="0">
                <a:sym typeface="Wingdings" panose="05000000000000000000" pitchFamily="2" charset="2"/>
              </a:rPr>
              <a:t>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79615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E724E-8D81-4C69-BF6C-A37E083AE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66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6831-EB8B-46F9-8D0B-FC1DF72E0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608"/>
            <a:ext cx="10515600" cy="49873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 result=None</a:t>
            </a:r>
          </a:p>
          <a:p>
            <a:pPr marL="457200" lvl="1" indent="0">
              <a:buNone/>
            </a:pPr>
            <a:r>
              <a:rPr lang="en-US" dirty="0"/>
              <a:t> a=float(input(“Number 1:”))</a:t>
            </a:r>
          </a:p>
          <a:p>
            <a:pPr marL="457200" lvl="1" indent="0">
              <a:buNone/>
            </a:pPr>
            <a:r>
              <a:rPr lang="en-US" dirty="0"/>
              <a:t> b=float(input(“Number 2:”))</a:t>
            </a:r>
          </a:p>
          <a:p>
            <a:pPr marL="457200" lvl="1" indent="0">
              <a:buNone/>
            </a:pPr>
            <a:r>
              <a:rPr lang="en-US" dirty="0"/>
              <a:t> result=a/b</a:t>
            </a:r>
          </a:p>
          <a:p>
            <a:pPr marL="457200" lvl="1" indent="0">
              <a:buNone/>
            </a:pPr>
            <a:r>
              <a:rPr lang="en-US" dirty="0"/>
              <a:t> print(“Result=“,result)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#</a:t>
            </a:r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 Number 1:10</a:t>
            </a:r>
          </a:p>
          <a:p>
            <a:pPr marL="457200" lvl="1" indent="0">
              <a:buNone/>
            </a:pPr>
            <a:r>
              <a:rPr lang="en-US" dirty="0"/>
              <a:t> Number 2:0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err="1"/>
              <a:t>ZeroDivisionError</a:t>
            </a:r>
            <a:r>
              <a:rPr lang="en-US" dirty="0"/>
              <a:t> occurs and program stops from executing.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4018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0771F-8D6E-450F-9290-3D786FEE8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030"/>
          </a:xfrm>
        </p:spPr>
        <p:txBody>
          <a:bodyPr>
            <a:normAutofit fontScale="90000"/>
          </a:bodyPr>
          <a:lstStyle/>
          <a:p>
            <a:r>
              <a:rPr lang="en-US" dirty="0"/>
              <a:t>Now to handle exception in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5EE9E-344D-434B-BEC9-74A920CFD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5118"/>
            <a:ext cx="10515600" cy="495184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#Example:</a:t>
            </a:r>
          </a:p>
          <a:p>
            <a:pPr marL="0" indent="0">
              <a:buNone/>
            </a:pPr>
            <a:r>
              <a:rPr lang="en-US" dirty="0"/>
              <a:t>result=None</a:t>
            </a:r>
          </a:p>
          <a:p>
            <a:pPr marL="0" indent="0">
              <a:buNone/>
            </a:pPr>
            <a:r>
              <a:rPr lang="en-US" dirty="0"/>
              <a:t> a=float(input(“Number 1:”))</a:t>
            </a:r>
          </a:p>
          <a:p>
            <a:pPr marL="0" indent="0">
              <a:buNone/>
            </a:pPr>
            <a:r>
              <a:rPr lang="en-US" dirty="0"/>
              <a:t> b=float(input(“Number 2:”))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try: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result=a/b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except: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print(“Float division by zero”)</a:t>
            </a:r>
          </a:p>
          <a:p>
            <a:pPr marL="0" indent="0">
              <a:buNone/>
            </a:pPr>
            <a:r>
              <a:rPr lang="en-US" dirty="0"/>
              <a:t> print(“Result=“,result)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#Output:</a:t>
            </a:r>
          </a:p>
          <a:p>
            <a:pPr marL="0" indent="0">
              <a:buNone/>
            </a:pPr>
            <a:r>
              <a:rPr lang="en-US" dirty="0"/>
              <a:t> Number 1:10</a:t>
            </a:r>
          </a:p>
          <a:p>
            <a:pPr marL="0" indent="0">
              <a:buNone/>
            </a:pPr>
            <a:r>
              <a:rPr lang="en-US" dirty="0"/>
              <a:t>Number 2:0</a:t>
            </a:r>
          </a:p>
          <a:p>
            <a:pPr marL="0" indent="0">
              <a:buNone/>
            </a:pPr>
            <a:r>
              <a:rPr lang="en-US" dirty="0"/>
              <a:t> float division by zero</a:t>
            </a:r>
          </a:p>
          <a:p>
            <a:pPr marL="0" indent="0">
              <a:buNone/>
            </a:pPr>
            <a:r>
              <a:rPr lang="en-US" dirty="0"/>
              <a:t>Result=None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9388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BA918-115F-41F5-BEE5-DF1363161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386" y="753330"/>
            <a:ext cx="10515600" cy="535134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500" dirty="0"/>
              <a:t>#Example:</a:t>
            </a:r>
          </a:p>
          <a:p>
            <a:pPr marL="0" indent="0">
              <a:buNone/>
            </a:pPr>
            <a:r>
              <a:rPr lang="en-US" dirty="0"/>
              <a:t>result=None</a:t>
            </a:r>
          </a:p>
          <a:p>
            <a:pPr marL="0" indent="0">
              <a:buNone/>
            </a:pPr>
            <a:r>
              <a:rPr lang="en-US" dirty="0"/>
              <a:t> a=float(input(“Number 1:”))</a:t>
            </a:r>
          </a:p>
          <a:p>
            <a:pPr marL="0" indent="0">
              <a:buNone/>
            </a:pPr>
            <a:r>
              <a:rPr lang="en-US" dirty="0"/>
              <a:t> b=float(input(“Number 2:”))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try: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result=a/b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except Exception as e: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print(“Error=”,e) or print(“Error=“,type(e ))</a:t>
            </a:r>
          </a:p>
          <a:p>
            <a:pPr marL="0" indent="0">
              <a:buNone/>
            </a:pPr>
            <a:r>
              <a:rPr lang="en-US" dirty="0"/>
              <a:t> print(“Result=“,result)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Number 1:10</a:t>
            </a:r>
          </a:p>
          <a:p>
            <a:pPr marL="0" indent="0">
              <a:buNone/>
            </a:pPr>
            <a:r>
              <a:rPr lang="en-US" dirty="0"/>
              <a:t>Number 2:0</a:t>
            </a:r>
          </a:p>
          <a:p>
            <a:pPr marL="0" indent="0">
              <a:buNone/>
            </a:pPr>
            <a:r>
              <a:rPr lang="en-US" dirty="0"/>
              <a:t> Error=float division by zero</a:t>
            </a:r>
          </a:p>
          <a:p>
            <a:pPr marL="0" indent="0">
              <a:buNone/>
            </a:pPr>
            <a:r>
              <a:rPr lang="en-US" dirty="0"/>
              <a:t>Result=None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4063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BA918-115F-41F5-BEE5-DF1363161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5624"/>
            <a:ext cx="10515600" cy="584150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500" dirty="0"/>
              <a:t>#Example-</a:t>
            </a:r>
            <a:r>
              <a:rPr lang="en-US" sz="4500" dirty="0">
                <a:sym typeface="Wingdings" panose="05000000000000000000" pitchFamily="2" charset="2"/>
              </a:rPr>
              <a:t>Using Multiple Exceptions can be handled.</a:t>
            </a:r>
            <a:endParaRPr lang="en-US" sz="4500" dirty="0"/>
          </a:p>
          <a:p>
            <a:pPr marL="0" indent="0">
              <a:buNone/>
            </a:pPr>
            <a:r>
              <a:rPr lang="en-US" dirty="0"/>
              <a:t>result=None</a:t>
            </a:r>
          </a:p>
          <a:p>
            <a:pPr marL="0" indent="0">
              <a:buNone/>
            </a:pPr>
            <a:r>
              <a:rPr lang="en-US" dirty="0"/>
              <a:t> a=input(“Number 1:”)</a:t>
            </a:r>
          </a:p>
          <a:p>
            <a:pPr marL="0" indent="0">
              <a:buNone/>
            </a:pPr>
            <a:r>
              <a:rPr lang="en-US" dirty="0"/>
              <a:t> b=float(input(“Number 2:”))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try: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result=a/b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except </a:t>
            </a:r>
            <a:r>
              <a:rPr lang="en-US" dirty="0" err="1">
                <a:solidFill>
                  <a:srgbClr val="FF0000"/>
                </a:solidFill>
              </a:rPr>
              <a:t>ZeroDivisionError</a:t>
            </a:r>
            <a:r>
              <a:rPr lang="en-US" dirty="0">
                <a:solidFill>
                  <a:srgbClr val="FF0000"/>
                </a:solidFill>
              </a:rPr>
              <a:t> as e: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print(“Error=”,e) or print(“Error=“,type(e ))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except </a:t>
            </a:r>
            <a:r>
              <a:rPr lang="en-US" dirty="0" err="1">
                <a:solidFill>
                  <a:srgbClr val="FF0000"/>
                </a:solidFill>
              </a:rPr>
              <a:t>TypeError</a:t>
            </a:r>
            <a:r>
              <a:rPr lang="en-US" dirty="0">
                <a:solidFill>
                  <a:srgbClr val="FF0000"/>
                </a:solidFill>
              </a:rPr>
              <a:t> as e: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print(“Error=”,e) or print(“Error=“,type(e ))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 print(“Result=“,result)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#Output:</a:t>
            </a:r>
          </a:p>
          <a:p>
            <a:pPr marL="0" indent="0">
              <a:buNone/>
            </a:pPr>
            <a:r>
              <a:rPr lang="en-US" dirty="0"/>
              <a:t> Number 1:10</a:t>
            </a:r>
          </a:p>
          <a:p>
            <a:pPr marL="0" indent="0">
              <a:buNone/>
            </a:pPr>
            <a:r>
              <a:rPr lang="en-US" dirty="0"/>
              <a:t>Number 2:0</a:t>
            </a:r>
          </a:p>
          <a:p>
            <a:pPr marL="0" indent="0">
              <a:buNone/>
            </a:pPr>
            <a:r>
              <a:rPr lang="en-US" dirty="0"/>
              <a:t> Error=float division by zero</a:t>
            </a:r>
          </a:p>
          <a:p>
            <a:pPr marL="0" indent="0">
              <a:buNone/>
            </a:pPr>
            <a:r>
              <a:rPr lang="en-US" dirty="0"/>
              <a:t>Result=None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1186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4009-2B15-4028-B9C3-42EE829F1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162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Try..except..else..finally</a:t>
            </a:r>
            <a:r>
              <a:rPr lang="en-US" dirty="0"/>
              <a:t> clause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35211-D290-440E-90B5-56780660B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5118"/>
            <a:ext cx="10515600" cy="495184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#Example:</a:t>
            </a:r>
          </a:p>
          <a:p>
            <a:pPr marL="0" indent="0">
              <a:buNone/>
            </a:pPr>
            <a:r>
              <a:rPr lang="en-US" dirty="0"/>
              <a:t> result=None</a:t>
            </a:r>
          </a:p>
          <a:p>
            <a:pPr marL="0" indent="0">
              <a:buNone/>
            </a:pPr>
            <a:r>
              <a:rPr lang="en-US" dirty="0"/>
              <a:t> a=input(“Number 1:”)</a:t>
            </a:r>
          </a:p>
          <a:p>
            <a:pPr marL="0" indent="0">
              <a:buNone/>
            </a:pPr>
            <a:r>
              <a:rPr lang="en-US" dirty="0"/>
              <a:t> b=float(input(“Number 2:”))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try: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result=a/b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except </a:t>
            </a:r>
            <a:r>
              <a:rPr lang="en-US" dirty="0" err="1">
                <a:solidFill>
                  <a:srgbClr val="FF0000"/>
                </a:solidFill>
              </a:rPr>
              <a:t>ZeroDivisionError</a:t>
            </a:r>
            <a:r>
              <a:rPr lang="en-US" dirty="0">
                <a:solidFill>
                  <a:srgbClr val="FF0000"/>
                </a:solidFill>
              </a:rPr>
              <a:t> as e: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print(“Error=”,e) or print(“Error=“,type(e ))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except </a:t>
            </a:r>
            <a:r>
              <a:rPr lang="en-US" dirty="0" err="1">
                <a:solidFill>
                  <a:srgbClr val="FF0000"/>
                </a:solidFill>
              </a:rPr>
              <a:t>TypeError</a:t>
            </a:r>
            <a:r>
              <a:rPr lang="en-US" dirty="0">
                <a:solidFill>
                  <a:srgbClr val="FF0000"/>
                </a:solidFill>
              </a:rPr>
              <a:t> as e: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print(“Error=”,e) or print(“Error=“,type(e ))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else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print(‘__else__’)  #else is used whenever code doesn’t throw any exception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finally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print(‘__finally__’) #finally </a:t>
            </a:r>
            <a:r>
              <a:rPr lang="en-US" dirty="0" err="1"/>
              <a:t>stmt</a:t>
            </a:r>
            <a:r>
              <a:rPr lang="en-US" dirty="0"/>
              <a:t> guaranteed to be executed</a:t>
            </a:r>
          </a:p>
          <a:p>
            <a:pPr marL="0" indent="0">
              <a:buNone/>
            </a:pPr>
            <a:r>
              <a:rPr lang="en-US" dirty="0"/>
              <a:t> print(“Result=“,result)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2196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00675-1392-49CB-8B6F-FBA1A2B6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03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Try..finally</a:t>
            </a:r>
            <a:r>
              <a:rPr lang="en-US" dirty="0"/>
              <a:t> clause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33B93-D5E0-4CD9-A41C-77550FFAB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26" y="1136341"/>
            <a:ext cx="3547369" cy="4863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#Example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1600" dirty="0"/>
              <a:t>result=None</a:t>
            </a:r>
          </a:p>
          <a:p>
            <a:pPr marL="0" indent="0">
              <a:buNone/>
            </a:pPr>
            <a:r>
              <a:rPr lang="en-US" sz="1600" dirty="0"/>
              <a:t> a=input(“Number 1:”)</a:t>
            </a:r>
          </a:p>
          <a:p>
            <a:pPr marL="0" indent="0">
              <a:buNone/>
            </a:pPr>
            <a:r>
              <a:rPr lang="en-US" sz="1600" dirty="0"/>
              <a:t> b=float(input(“Number 2:”))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try: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   result=a/b</a:t>
            </a:r>
          </a:p>
          <a:p>
            <a:pPr marL="0" indent="0">
              <a:buNone/>
            </a:pPr>
            <a:r>
              <a:rPr lang="en-US" sz="1600" dirty="0"/>
              <a:t>#finally </a:t>
            </a:r>
            <a:r>
              <a:rPr lang="en-US" sz="1600" dirty="0" err="1"/>
              <a:t>stmt</a:t>
            </a:r>
            <a:r>
              <a:rPr lang="en-US" sz="1600" dirty="0"/>
              <a:t> guaranteed to be executed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finally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/>
              <a:t>    print(‘__finally__’)</a:t>
            </a:r>
          </a:p>
          <a:p>
            <a:pPr marL="0" indent="0">
              <a:buNone/>
            </a:pPr>
            <a:r>
              <a:rPr lang="en-US" sz="1600" dirty="0"/>
              <a:t> print(“Result=“,result)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E3B10B-24A6-4480-B141-18C837ADA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5140" y="932156"/>
            <a:ext cx="2184642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#try,except,else,finally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f1=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open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"Pari-ex.txt"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f=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open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"does.txt"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except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Exception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(e)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finally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"Run this anyway"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f.close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()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f1.close()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"Hello"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15AE23-392F-45E0-9A59-90BB1BD9E13A}"/>
              </a:ext>
            </a:extLst>
          </p:cNvPr>
          <p:cNvCxnSpPr/>
          <p:nvPr/>
        </p:nvCxnSpPr>
        <p:spPr>
          <a:xfrm>
            <a:off x="7510509" y="0"/>
            <a:ext cx="0" cy="6747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4F2426-62A3-490D-A0D1-969C73342D27}"/>
              </a:ext>
            </a:extLst>
          </p:cNvPr>
          <p:cNvCxnSpPr/>
          <p:nvPr/>
        </p:nvCxnSpPr>
        <p:spPr>
          <a:xfrm>
            <a:off x="4546847" y="110971"/>
            <a:ext cx="0" cy="6747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2">
            <a:extLst>
              <a:ext uri="{FF2B5EF4-FFF2-40B4-BE49-F238E27FC236}">
                <a16:creationId xmlns:a16="http://schemas.microsoft.com/office/drawing/2014/main" id="{D8614852-3023-4DCB-AF8E-57B01DD1C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1844" y="79899"/>
            <a:ext cx="4503198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#try,except,else,finally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f1=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open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"Pari-ex.txt"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f=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open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"Pari-food.txt"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except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Exception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(e)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"This will run only if except is not running"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finally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"Run this anyway"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f.close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()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f1.close()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"Hello"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883A038-C468-47D6-A4F6-B4632B898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1844" y="3441680"/>
            <a:ext cx="274320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#try,except,else,finally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f1=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open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"Pari-ex.txt"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f=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open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"does.txt"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except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EOFError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eoferror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,e)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except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IOError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ioerror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e)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except Exception as e: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    print(e)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"This will run only if except is not running"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finally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"Run this anyway"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f.close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()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f1.close()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"Hello"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37E838-6AF9-4916-BC14-29EB192ECBBE}"/>
              </a:ext>
            </a:extLst>
          </p:cNvPr>
          <p:cNvCxnSpPr/>
          <p:nvPr/>
        </p:nvCxnSpPr>
        <p:spPr>
          <a:xfrm>
            <a:off x="7510509" y="3373108"/>
            <a:ext cx="46814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308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2050</Words>
  <Application>Microsoft Office PowerPoint</Application>
  <PresentationFormat>Widescreen</PresentationFormat>
  <Paragraphs>277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JetBrains Mono</vt:lpstr>
      <vt:lpstr>Office Theme</vt:lpstr>
      <vt:lpstr>Exception Handling in Python</vt:lpstr>
      <vt:lpstr>Example</vt:lpstr>
      <vt:lpstr>Example..</vt:lpstr>
      <vt:lpstr>Example…</vt:lpstr>
      <vt:lpstr>Now to handle exception in Python</vt:lpstr>
      <vt:lpstr>PowerPoint Presentation</vt:lpstr>
      <vt:lpstr>PowerPoint Presentation</vt:lpstr>
      <vt:lpstr>Try..except..else..finally clause</vt:lpstr>
      <vt:lpstr>Try..finally clause</vt:lpstr>
      <vt:lpstr>How to throw/raise an exceptions in Python</vt:lpstr>
      <vt:lpstr>Raising Custom Exceptions in Python</vt:lpstr>
      <vt:lpstr>Example</vt:lpstr>
      <vt:lpstr>Idea behind : __name__==__main__</vt:lpstr>
      <vt:lpstr>Introduction to Python Debugger using (pdb)</vt:lpstr>
      <vt:lpstr>Example:</vt:lpstr>
      <vt:lpstr>Example: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 in Python</dc:title>
  <dc:creator>Sunanda Naik</dc:creator>
  <cp:lastModifiedBy>Sunanda Naik</cp:lastModifiedBy>
  <cp:revision>39</cp:revision>
  <dcterms:created xsi:type="dcterms:W3CDTF">2020-11-28T07:47:18Z</dcterms:created>
  <dcterms:modified xsi:type="dcterms:W3CDTF">2021-05-18T18:43:06Z</dcterms:modified>
</cp:coreProperties>
</file>