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7" r:id="rId7"/>
    <p:sldId id="319" r:id="rId8"/>
    <p:sldId id="296" r:id="rId9"/>
    <p:sldId id="320" r:id="rId10"/>
    <p:sldId id="321" r:id="rId11"/>
    <p:sldId id="322" r:id="rId12"/>
    <p:sldId id="323" r:id="rId13"/>
    <p:sldId id="324" r:id="rId14"/>
    <p:sldId id="276" r:id="rId15"/>
    <p:sldId id="271" r:id="rId16"/>
    <p:sldId id="295" r:id="rId17"/>
    <p:sldId id="310" r:id="rId18"/>
    <p:sldId id="297" r:id="rId19"/>
    <p:sldId id="269" r:id="rId20"/>
    <p:sldId id="270" r:id="rId21"/>
    <p:sldId id="302" r:id="rId22"/>
    <p:sldId id="294" r:id="rId23"/>
    <p:sldId id="277" r:id="rId24"/>
    <p:sldId id="278" r:id="rId25"/>
    <p:sldId id="279" r:id="rId26"/>
    <p:sldId id="281" r:id="rId27"/>
    <p:sldId id="325" r:id="rId28"/>
    <p:sldId id="280" r:id="rId29"/>
    <p:sldId id="326" r:id="rId30"/>
    <p:sldId id="328" r:id="rId31"/>
    <p:sldId id="327" r:id="rId32"/>
    <p:sldId id="261" r:id="rId33"/>
    <p:sldId id="282" r:id="rId34"/>
    <p:sldId id="283" r:id="rId35"/>
    <p:sldId id="289" r:id="rId36"/>
    <p:sldId id="290" r:id="rId37"/>
    <p:sldId id="262" r:id="rId38"/>
    <p:sldId id="284" r:id="rId39"/>
    <p:sldId id="306" r:id="rId40"/>
    <p:sldId id="285" r:id="rId41"/>
    <p:sldId id="286" r:id="rId42"/>
    <p:sldId id="287" r:id="rId43"/>
    <p:sldId id="288" r:id="rId44"/>
    <p:sldId id="263" r:id="rId45"/>
    <p:sldId id="291" r:id="rId46"/>
    <p:sldId id="308" r:id="rId47"/>
    <p:sldId id="264" r:id="rId48"/>
    <p:sldId id="293" r:id="rId49"/>
    <p:sldId id="265" r:id="rId50"/>
    <p:sldId id="292" r:id="rId51"/>
    <p:sldId id="266" r:id="rId52"/>
    <p:sldId id="304" r:id="rId53"/>
    <p:sldId id="30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875A-B65B-407B-86E0-9EC28467C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832F0F-D416-48BB-8C04-7DD27D7D2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D64577-5ED7-44EA-9890-651AB2C6EAC3}"/>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5" name="Footer Placeholder 4">
            <a:extLst>
              <a:ext uri="{FF2B5EF4-FFF2-40B4-BE49-F238E27FC236}">
                <a16:creationId xmlns:a16="http://schemas.microsoft.com/office/drawing/2014/main" id="{948D146A-8B93-4FF6-8D36-753EFA925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285E0-DF80-45FB-96F9-8B5069BB0B1E}"/>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384036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F23F-6527-4905-A657-9DABD61396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6E704-450D-44EF-A5FB-B5BA3B26FE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F8857-CA3A-48EA-A722-8E87A44D5C09}"/>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5" name="Footer Placeholder 4">
            <a:extLst>
              <a:ext uri="{FF2B5EF4-FFF2-40B4-BE49-F238E27FC236}">
                <a16:creationId xmlns:a16="http://schemas.microsoft.com/office/drawing/2014/main" id="{5C63CBFF-6563-4EF9-8F2A-906796C19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C04FB-E7A5-45C5-92E9-09E90FE231F7}"/>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188978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8F05B-826D-4774-AF2C-7574C03908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EAC66-0D53-4A3D-9832-9DF21B5714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30225-6B50-4210-AA49-39A9A67367D0}"/>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5" name="Footer Placeholder 4">
            <a:extLst>
              <a:ext uri="{FF2B5EF4-FFF2-40B4-BE49-F238E27FC236}">
                <a16:creationId xmlns:a16="http://schemas.microsoft.com/office/drawing/2014/main" id="{F36830B1-E784-456B-9A89-67753DE664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E4130-99BE-4E7A-BE04-37D3ABEE5ED7}"/>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297078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395A-3B49-4E16-A4C3-713D2D797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F6B454-F06C-4130-AA2F-D2648C9C9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35917-D866-4DA5-821E-6C9B7077472A}"/>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5" name="Footer Placeholder 4">
            <a:extLst>
              <a:ext uri="{FF2B5EF4-FFF2-40B4-BE49-F238E27FC236}">
                <a16:creationId xmlns:a16="http://schemas.microsoft.com/office/drawing/2014/main" id="{3B23F68E-7B11-47BD-B214-86070AB67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31FE5-9125-4F85-B4D7-8E4227118423}"/>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100184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64FD-B589-43BF-88B1-909E5872B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B8C03C-02CC-4FB4-859B-39B70296A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502573-FD39-4B0A-B035-6CC923EC8F3B}"/>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5" name="Footer Placeholder 4">
            <a:extLst>
              <a:ext uri="{FF2B5EF4-FFF2-40B4-BE49-F238E27FC236}">
                <a16:creationId xmlns:a16="http://schemas.microsoft.com/office/drawing/2014/main" id="{B279E905-42DD-48D2-BCAB-C878FDA4B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A2C41-EE36-49C3-8239-E3ED1CD8BBF8}"/>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41384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5908-B888-462E-804B-4F35B41F4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F4363-7054-445F-9D6B-D39B4295B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9D0397-09E1-4D7D-BA26-1FC1A07F7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8A3DA4-95B4-400F-A80C-819527E2CF88}"/>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6" name="Footer Placeholder 5">
            <a:extLst>
              <a:ext uri="{FF2B5EF4-FFF2-40B4-BE49-F238E27FC236}">
                <a16:creationId xmlns:a16="http://schemas.microsoft.com/office/drawing/2014/main" id="{410A98F8-3ABF-4009-A2CA-58B5D2B56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E3193-2B12-4752-B323-8B7EBDA82288}"/>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149417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7341-5A53-4189-979F-D2979562D1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946542-987A-4DFD-935E-96954EB0F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1C85D-5888-4E52-8F73-3FD883064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BDC127-D137-4FE5-8D53-09EC68E63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76BA6-10EF-4C4B-9F37-DF8103B8A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8904C-1618-47CB-BFA6-F1B4BBBC4782}"/>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8" name="Footer Placeholder 7">
            <a:extLst>
              <a:ext uri="{FF2B5EF4-FFF2-40B4-BE49-F238E27FC236}">
                <a16:creationId xmlns:a16="http://schemas.microsoft.com/office/drawing/2014/main" id="{CF2857B4-E5C0-406A-B070-BCD64F31A0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CE1FAA-CD00-405B-B01F-6B8A2F0C07FC}"/>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232292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DE07-5DB3-43FF-9394-EAFB25DE2F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E8B6F3-8ACD-46E7-927E-299FCB5A5554}"/>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4" name="Footer Placeholder 3">
            <a:extLst>
              <a:ext uri="{FF2B5EF4-FFF2-40B4-BE49-F238E27FC236}">
                <a16:creationId xmlns:a16="http://schemas.microsoft.com/office/drawing/2014/main" id="{7917F48C-1185-4E60-8822-888B26EE6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E6C025-97A9-4E5F-8C1E-747734E4E58E}"/>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412522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16AFE-7777-438B-BFE5-3A91CB8477FF}"/>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3" name="Footer Placeholder 2">
            <a:extLst>
              <a:ext uri="{FF2B5EF4-FFF2-40B4-BE49-F238E27FC236}">
                <a16:creationId xmlns:a16="http://schemas.microsoft.com/office/drawing/2014/main" id="{9254AEE4-D695-46D3-8910-32F9F09C86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9C57C8-D98B-4FC1-99C6-18995C9ACEA0}"/>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389902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6B04-2383-48CB-A011-4BD5DDC78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970F11-817D-4B34-A396-52665FE57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D743A7-A228-45E5-BC01-116AD0818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91B4F-0E39-47F8-BBA2-9FCDDEC0DFA7}"/>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6" name="Footer Placeholder 5">
            <a:extLst>
              <a:ext uri="{FF2B5EF4-FFF2-40B4-BE49-F238E27FC236}">
                <a16:creationId xmlns:a16="http://schemas.microsoft.com/office/drawing/2014/main" id="{69E8FCCB-DB5B-4FA2-BD3A-04FAAB7D3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E1705-3C95-4EE0-B47B-2FF56B8B38A2}"/>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238717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A193-8F54-42E4-B326-BC11630DF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07EC8A-DE9B-4815-8689-EBB042C0C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B890FA-3EBC-4D96-8414-C1FA436AB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72C3C-405D-4553-AFBA-952EA505CA55}"/>
              </a:ext>
            </a:extLst>
          </p:cNvPr>
          <p:cNvSpPr>
            <a:spLocks noGrp="1"/>
          </p:cNvSpPr>
          <p:nvPr>
            <p:ph type="dt" sz="half" idx="10"/>
          </p:nvPr>
        </p:nvSpPr>
        <p:spPr/>
        <p:txBody>
          <a:bodyPr/>
          <a:lstStyle/>
          <a:p>
            <a:fld id="{24EE2E58-17B9-488D-A72F-F0E2A888F04C}" type="datetimeFigureOut">
              <a:rPr lang="en-IN" smtClean="0"/>
              <a:t>04-08-2021</a:t>
            </a:fld>
            <a:endParaRPr lang="en-IN"/>
          </a:p>
        </p:txBody>
      </p:sp>
      <p:sp>
        <p:nvSpPr>
          <p:cNvPr id="6" name="Footer Placeholder 5">
            <a:extLst>
              <a:ext uri="{FF2B5EF4-FFF2-40B4-BE49-F238E27FC236}">
                <a16:creationId xmlns:a16="http://schemas.microsoft.com/office/drawing/2014/main" id="{52D375E6-0483-4183-B7A5-6E3CB53DB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6488B-F73A-4381-9770-8453D575F20C}"/>
              </a:ext>
            </a:extLst>
          </p:cNvPr>
          <p:cNvSpPr>
            <a:spLocks noGrp="1"/>
          </p:cNvSpPr>
          <p:nvPr>
            <p:ph type="sldNum" sz="quarter" idx="12"/>
          </p:nvPr>
        </p:nvSpPr>
        <p:spPr/>
        <p:txBody>
          <a:bodyPr/>
          <a:lstStyle/>
          <a:p>
            <a:fld id="{2A4F3CB2-AAA2-4E31-8E2E-14A8B67C8D83}" type="slidenum">
              <a:rPr lang="en-IN" smtClean="0"/>
              <a:t>‹#›</a:t>
            </a:fld>
            <a:endParaRPr lang="en-IN"/>
          </a:p>
        </p:txBody>
      </p:sp>
    </p:spTree>
    <p:extLst>
      <p:ext uri="{BB962C8B-B14F-4D97-AF65-F5344CB8AC3E}">
        <p14:creationId xmlns:p14="http://schemas.microsoft.com/office/powerpoint/2010/main" val="94206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68CEA-7EF0-48B9-9A17-E83931D7A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9B2609-89A9-4EC8-BD65-337A5F23D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9A138-ABA5-4FB0-BB80-9DEE41B240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E2E58-17B9-488D-A72F-F0E2A888F04C}" type="datetimeFigureOut">
              <a:rPr lang="en-IN" smtClean="0"/>
              <a:t>04-08-2021</a:t>
            </a:fld>
            <a:endParaRPr lang="en-IN"/>
          </a:p>
        </p:txBody>
      </p:sp>
      <p:sp>
        <p:nvSpPr>
          <p:cNvPr id="5" name="Footer Placeholder 4">
            <a:extLst>
              <a:ext uri="{FF2B5EF4-FFF2-40B4-BE49-F238E27FC236}">
                <a16:creationId xmlns:a16="http://schemas.microsoft.com/office/drawing/2014/main" id="{3C3364EF-8378-4AE2-A574-79E57F9F9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D040D8-4329-4898-B433-200B770B7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F3CB2-AAA2-4E31-8E2E-14A8B67C8D83}" type="slidenum">
              <a:rPr lang="en-IN" smtClean="0"/>
              <a:t>‹#›</a:t>
            </a:fld>
            <a:endParaRPr lang="en-IN"/>
          </a:p>
        </p:txBody>
      </p:sp>
    </p:spTree>
    <p:extLst>
      <p:ext uri="{BB962C8B-B14F-4D97-AF65-F5344CB8AC3E}">
        <p14:creationId xmlns:p14="http://schemas.microsoft.com/office/powerpoint/2010/main" val="1374640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alpython.com/python-lists-tuples/" TargetMode="External"/><Relationship Id="rId2" Type="http://schemas.openxmlformats.org/officeDocument/2006/relationships/hyperlink" Target="https://realpython.com/python-print/" TargetMode="External"/><Relationship Id="rId1" Type="http://schemas.openxmlformats.org/officeDocument/2006/relationships/slideLayout" Target="../slideLayouts/slideLayout2.xml"/><Relationship Id="rId4" Type="http://schemas.openxmlformats.org/officeDocument/2006/relationships/hyperlink" Target="https://realpython.com/python-dic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D27-F2DF-4873-8C4F-53459EF92D37}"/>
              </a:ext>
            </a:extLst>
          </p:cNvPr>
          <p:cNvSpPr>
            <a:spLocks noGrp="1"/>
          </p:cNvSpPr>
          <p:nvPr>
            <p:ph type="ctrTitle"/>
          </p:nvPr>
        </p:nvSpPr>
        <p:spPr>
          <a:xfrm>
            <a:off x="1115628" y="563070"/>
            <a:ext cx="7069584" cy="564394"/>
          </a:xfrm>
        </p:spPr>
        <p:txBody>
          <a:bodyPr>
            <a:normAutofit fontScale="90000"/>
          </a:bodyPr>
          <a:lstStyle/>
          <a:p>
            <a:pPr algn="l"/>
            <a:r>
              <a:rPr lang="en-US" dirty="0"/>
              <a:t>Functions in Python</a:t>
            </a:r>
            <a:endParaRPr lang="en-IN" dirty="0"/>
          </a:p>
        </p:txBody>
      </p:sp>
      <p:pic>
        <p:nvPicPr>
          <p:cNvPr id="5" name="Picture 4">
            <a:extLst>
              <a:ext uri="{FF2B5EF4-FFF2-40B4-BE49-F238E27FC236}">
                <a16:creationId xmlns:a16="http://schemas.microsoft.com/office/drawing/2014/main" id="{0C5A109C-23FD-400A-8D7B-875294E94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28" y="2395537"/>
            <a:ext cx="2209800" cy="2066925"/>
          </a:xfrm>
          <a:prstGeom prst="rect">
            <a:avLst/>
          </a:prstGeom>
        </p:spPr>
      </p:pic>
      <p:pic>
        <p:nvPicPr>
          <p:cNvPr id="9" name="Picture 8">
            <a:extLst>
              <a:ext uri="{FF2B5EF4-FFF2-40B4-BE49-F238E27FC236}">
                <a16:creationId xmlns:a16="http://schemas.microsoft.com/office/drawing/2014/main" id="{ED572C48-AC5D-47FC-AE64-84B86C648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086120" y="2428685"/>
            <a:ext cx="1488516" cy="1899914"/>
          </a:xfrm>
          <a:prstGeom prst="rect">
            <a:avLst/>
          </a:prstGeom>
        </p:spPr>
      </p:pic>
      <p:pic>
        <p:nvPicPr>
          <p:cNvPr id="11" name="Picture 10">
            <a:extLst>
              <a:ext uri="{FF2B5EF4-FFF2-40B4-BE49-F238E27FC236}">
                <a16:creationId xmlns:a16="http://schemas.microsoft.com/office/drawing/2014/main" id="{F690AC26-7054-4839-8B4E-C70CFC629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2072" y="2395537"/>
            <a:ext cx="2698720" cy="1966210"/>
          </a:xfrm>
          <a:prstGeom prst="rect">
            <a:avLst/>
          </a:prstGeom>
        </p:spPr>
      </p:pic>
      <p:sp>
        <p:nvSpPr>
          <p:cNvPr id="12" name="Rectangle: Rounded Corners 11">
            <a:extLst>
              <a:ext uri="{FF2B5EF4-FFF2-40B4-BE49-F238E27FC236}">
                <a16:creationId xmlns:a16="http://schemas.microsoft.com/office/drawing/2014/main" id="{9D7FC0A1-98FA-416C-9EFD-A338A3BDCD10}"/>
              </a:ext>
            </a:extLst>
          </p:cNvPr>
          <p:cNvSpPr/>
          <p:nvPr/>
        </p:nvSpPr>
        <p:spPr>
          <a:xfrm>
            <a:off x="1287262" y="4785064"/>
            <a:ext cx="1935332" cy="426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Eating</a:t>
            </a:r>
            <a:endParaRPr lang="en-IN" dirty="0"/>
          </a:p>
        </p:txBody>
      </p:sp>
      <p:sp>
        <p:nvSpPr>
          <p:cNvPr id="14" name="Rectangle: Rounded Corners 13">
            <a:extLst>
              <a:ext uri="{FF2B5EF4-FFF2-40B4-BE49-F238E27FC236}">
                <a16:creationId xmlns:a16="http://schemas.microsoft.com/office/drawing/2014/main" id="{C1681F0B-3A03-4AC5-8C3F-75A38D181711}"/>
              </a:ext>
            </a:extLst>
          </p:cNvPr>
          <p:cNvSpPr/>
          <p:nvPr/>
        </p:nvSpPr>
        <p:spPr>
          <a:xfrm>
            <a:off x="4862712" y="4724400"/>
            <a:ext cx="1935332" cy="426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Running</a:t>
            </a:r>
            <a:endParaRPr lang="en-IN" dirty="0"/>
          </a:p>
        </p:txBody>
      </p:sp>
      <p:sp>
        <p:nvSpPr>
          <p:cNvPr id="16" name="Rectangle: Rounded Corners 15">
            <a:extLst>
              <a:ext uri="{FF2B5EF4-FFF2-40B4-BE49-F238E27FC236}">
                <a16:creationId xmlns:a16="http://schemas.microsoft.com/office/drawing/2014/main" id="{FEAC559A-1316-40F0-BCBB-322B932992E2}"/>
              </a:ext>
            </a:extLst>
          </p:cNvPr>
          <p:cNvSpPr/>
          <p:nvPr/>
        </p:nvSpPr>
        <p:spPr>
          <a:xfrm>
            <a:off x="8185212" y="4724400"/>
            <a:ext cx="1935332" cy="426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Cycling</a:t>
            </a:r>
            <a:endParaRPr lang="en-IN" dirty="0"/>
          </a:p>
        </p:txBody>
      </p:sp>
      <p:sp>
        <p:nvSpPr>
          <p:cNvPr id="17" name="Rectangle: Rounded Corners 16">
            <a:extLst>
              <a:ext uri="{FF2B5EF4-FFF2-40B4-BE49-F238E27FC236}">
                <a16:creationId xmlns:a16="http://schemas.microsoft.com/office/drawing/2014/main" id="{9A22C14E-CFE8-4C23-AF51-B4AB6FA4ABBD}"/>
              </a:ext>
            </a:extLst>
          </p:cNvPr>
          <p:cNvSpPr/>
          <p:nvPr/>
        </p:nvSpPr>
        <p:spPr>
          <a:xfrm>
            <a:off x="1151138" y="1461019"/>
            <a:ext cx="4944862" cy="4261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Functions in Real Life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619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98533D6-1BFE-4913-AA36-DD08BEE8C155}"/>
              </a:ext>
            </a:extLst>
          </p:cNvPr>
          <p:cNvSpPr>
            <a:spLocks noChangeArrowheads="1"/>
          </p:cNvSpPr>
          <p:nvPr/>
        </p:nvSpPr>
        <p:spPr bwMode="auto">
          <a:xfrm>
            <a:off x="683580" y="547159"/>
            <a:ext cx="11256885" cy="2834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urw-din"/>
              </a:rPr>
              <a:t>The variable is not the object passed: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73239"/>
                </a:solidFill>
                <a:effectLst/>
                <a:latin typeface="urw-din"/>
              </a:rPr>
            </a:br>
            <a:r>
              <a:rPr kumimoji="0" lang="en-US" altLang="en-US" b="0" i="0" u="none" strike="noStrike" cap="none" normalizeH="0" baseline="0" dirty="0">
                <a:ln>
                  <a:noFill/>
                </a:ln>
                <a:solidFill>
                  <a:srgbClr val="273239"/>
                </a:solidFill>
                <a:effectLst/>
                <a:latin typeface="urw-din"/>
              </a:rPr>
              <a:t>What if I tell you The Ramayana was not written by </a:t>
            </a:r>
            <a:r>
              <a:rPr kumimoji="0" lang="en-US" altLang="en-US" b="0" i="0" u="none" strike="noStrike" cap="none" normalizeH="0" baseline="0" dirty="0" err="1">
                <a:ln>
                  <a:noFill/>
                </a:ln>
                <a:solidFill>
                  <a:srgbClr val="273239"/>
                </a:solidFill>
                <a:effectLst/>
                <a:latin typeface="urw-din"/>
              </a:rPr>
              <a:t>Tulsi</a:t>
            </a:r>
            <a:r>
              <a:rPr kumimoji="0" lang="en-US" altLang="en-US" b="0" i="0" u="none" strike="noStrike" cap="none" normalizeH="0" baseline="0" dirty="0">
                <a:ln>
                  <a:noFill/>
                </a:ln>
                <a:solidFill>
                  <a:srgbClr val="273239"/>
                </a:solidFill>
                <a:effectLst/>
                <a:latin typeface="urw-din"/>
              </a:rPr>
              <a:t> Das but The Ramayana was written by a man named </a:t>
            </a:r>
            <a:r>
              <a:rPr kumimoji="0" lang="en-US" altLang="en-US" b="0" i="0" u="none" strike="noStrike" cap="none" normalizeH="0" baseline="0" dirty="0" err="1">
                <a:ln>
                  <a:noFill/>
                </a:ln>
                <a:solidFill>
                  <a:srgbClr val="273239"/>
                </a:solidFill>
                <a:effectLst/>
                <a:latin typeface="urw-din"/>
              </a:rPr>
              <a:t>Tulsi</a:t>
            </a:r>
            <a:r>
              <a:rPr kumimoji="0" lang="en-US" altLang="en-US" b="0" i="0" u="none" strike="noStrike" cap="none" normalizeH="0" baseline="0" dirty="0">
                <a:ln>
                  <a:noFill/>
                </a:ln>
                <a:solidFill>
                  <a:srgbClr val="273239"/>
                </a:solidFill>
                <a:effectLst/>
                <a:latin typeface="urw-din"/>
              </a:rPr>
              <a:t> Das. Does that distinction make any sense? No right?!. But according to Python it does and it makes a crucial distinction. So, in Python and its PKD’s there is a big difference between the thing and the label we use to refer to that thing. “A man named </a:t>
            </a:r>
            <a:r>
              <a:rPr kumimoji="0" lang="en-US" altLang="en-US" b="0" i="0" u="none" strike="noStrike" cap="none" normalizeH="0" baseline="0" dirty="0" err="1">
                <a:ln>
                  <a:noFill/>
                </a:ln>
                <a:solidFill>
                  <a:srgbClr val="273239"/>
                </a:solidFill>
                <a:effectLst/>
                <a:latin typeface="urw-din"/>
              </a:rPr>
              <a:t>Tulsi</a:t>
            </a:r>
            <a:r>
              <a:rPr kumimoji="0" lang="en-US" altLang="en-US" b="0" i="0" u="none" strike="noStrike" cap="none" normalizeH="0" baseline="0" dirty="0">
                <a:ln>
                  <a:noFill/>
                </a:ln>
                <a:solidFill>
                  <a:srgbClr val="273239"/>
                </a:solidFill>
                <a:effectLst/>
                <a:latin typeface="urw-din"/>
              </a:rPr>
              <a:t> Das ” is just a man and “</a:t>
            </a:r>
            <a:r>
              <a:rPr kumimoji="0" lang="en-US" altLang="en-US" b="0" i="0" u="none" strike="noStrike" cap="none" normalizeH="0" baseline="0" dirty="0" err="1">
                <a:ln>
                  <a:noFill/>
                </a:ln>
                <a:solidFill>
                  <a:srgbClr val="273239"/>
                </a:solidFill>
                <a:effectLst/>
                <a:latin typeface="urw-din"/>
              </a:rPr>
              <a:t>Tulsi</a:t>
            </a:r>
            <a:r>
              <a:rPr kumimoji="0" lang="en-US" altLang="en-US" b="0" i="0" u="none" strike="noStrike" cap="none" normalizeH="0" baseline="0" dirty="0">
                <a:ln>
                  <a:noFill/>
                </a:ln>
                <a:solidFill>
                  <a:srgbClr val="273239"/>
                </a:solidFill>
                <a:effectLst/>
                <a:latin typeface="urw-din"/>
              </a:rPr>
              <a:t> Das” is a name used to refer to that man.</a:t>
            </a:r>
            <a:br>
              <a:rPr kumimoji="0" lang="en-US" altLang="en-US" b="0" i="0" u="none" strike="noStrike" cap="none" normalizeH="0" baseline="0" dirty="0">
                <a:ln>
                  <a:noFill/>
                </a:ln>
                <a:solidFill>
                  <a:srgbClr val="273239"/>
                </a:solidFill>
                <a:effectLst/>
                <a:latin typeface="urw-din"/>
              </a:rPr>
            </a:br>
            <a:r>
              <a:rPr kumimoji="0" lang="en-US" altLang="en-US" b="0" i="0" u="none" strike="noStrike" cap="none" normalizeH="0" baseline="0" dirty="0">
                <a:ln>
                  <a:noFill/>
                </a:ln>
                <a:solidFill>
                  <a:srgbClr val="273239"/>
                </a:solidFill>
                <a:effectLst/>
                <a:latin typeface="urw-din"/>
              </a:rPr>
              <a:t>So, consider a list</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a = ["X", "Y"]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urw-din"/>
              </a:rPr>
              <a:t>Here “a” is a variable that points to a list containing the element “X” and “Y”. But “a” itself is not the list. Consider “a” to be a bucket that contains the object “X” and “Y”.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DA30F6D8-F40C-4193-A83E-E79E3732C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152" y="3491915"/>
            <a:ext cx="4012708" cy="318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38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7917-B377-4CCF-8E03-13F7FA10CFA1}"/>
              </a:ext>
            </a:extLst>
          </p:cNvPr>
          <p:cNvSpPr>
            <a:spLocks noGrp="1"/>
          </p:cNvSpPr>
          <p:nvPr>
            <p:ph type="title"/>
          </p:nvPr>
        </p:nvSpPr>
        <p:spPr>
          <a:xfrm>
            <a:off x="838200" y="365125"/>
            <a:ext cx="10515600" cy="442743"/>
          </a:xfrm>
        </p:spPr>
        <p:txBody>
          <a:bodyPr>
            <a:normAutofit fontScale="90000"/>
          </a:bodyPr>
          <a:lstStyle/>
          <a:p>
            <a:r>
              <a:rPr lang="en-US" dirty="0"/>
              <a:t>Pass By Reference</a:t>
            </a:r>
            <a:endParaRPr lang="en-IN" dirty="0"/>
          </a:p>
        </p:txBody>
      </p:sp>
      <p:sp>
        <p:nvSpPr>
          <p:cNvPr id="5" name="TextBox 4">
            <a:extLst>
              <a:ext uri="{FF2B5EF4-FFF2-40B4-BE49-F238E27FC236}">
                <a16:creationId xmlns:a16="http://schemas.microsoft.com/office/drawing/2014/main" id="{7830C22F-71A8-4453-8A64-5C4A76C31DF5}"/>
              </a:ext>
            </a:extLst>
          </p:cNvPr>
          <p:cNvSpPr txBox="1"/>
          <p:nvPr/>
        </p:nvSpPr>
        <p:spPr>
          <a:xfrm>
            <a:off x="740546" y="848177"/>
            <a:ext cx="1096022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In pass by reference the variable( the bucket) is passed into the function directly. The variable acts as a Package that comes with it’s contents(the objects).</a:t>
            </a:r>
            <a:endParaRPr lang="en-IN" dirty="0"/>
          </a:p>
        </p:txBody>
      </p:sp>
      <p:pic>
        <p:nvPicPr>
          <p:cNvPr id="2050" name="Picture 2">
            <a:extLst>
              <a:ext uri="{FF2B5EF4-FFF2-40B4-BE49-F238E27FC236}">
                <a16:creationId xmlns:a16="http://schemas.microsoft.com/office/drawing/2014/main" id="{6D00FC87-C23B-4003-864D-23C63292D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714" y="1494509"/>
            <a:ext cx="3802603" cy="1980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E19EE0-CAB4-400E-983D-2BFFBB32A8A2}"/>
              </a:ext>
            </a:extLst>
          </p:cNvPr>
          <p:cNvSpPr txBox="1"/>
          <p:nvPr/>
        </p:nvSpPr>
        <p:spPr>
          <a:xfrm>
            <a:off x="838200" y="3400069"/>
            <a:ext cx="10960222"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In the above code image both “list” and “</a:t>
            </a:r>
            <a:r>
              <a:rPr lang="en-US" b="0" i="0" dirty="0" err="1">
                <a:solidFill>
                  <a:srgbClr val="273239"/>
                </a:solidFill>
                <a:effectLst/>
                <a:latin typeface="urw-din"/>
              </a:rPr>
              <a:t>my_list</a:t>
            </a:r>
            <a:r>
              <a:rPr lang="en-US" b="0" i="0" dirty="0">
                <a:solidFill>
                  <a:srgbClr val="273239"/>
                </a:solidFill>
                <a:effectLst/>
                <a:latin typeface="urw-din"/>
              </a:rPr>
              <a:t>” are the same container variable and therefore refer to the exact same object in the memory. Any operation performed by the function on the variable or the object will be directly reflected to the function caller. For instance, the function could completely change the variable’s content, and point it at a completely different object:</a:t>
            </a:r>
          </a:p>
          <a:p>
            <a:pPr marL="285750" indent="-285750">
              <a:buFont typeface="Arial" panose="020B0604020202020204" pitchFamily="34" charset="0"/>
              <a:buChar char="•"/>
            </a:pPr>
            <a:r>
              <a:rPr lang="en-US" b="0" i="0" dirty="0">
                <a:solidFill>
                  <a:srgbClr val="273239"/>
                </a:solidFill>
                <a:effectLst/>
                <a:latin typeface="urw-din"/>
              </a:rPr>
              <a:t>Also, the function can reassign the contents of the variable with the same effect as below:</a:t>
            </a:r>
            <a:endParaRPr lang="en-IN" dirty="0"/>
          </a:p>
        </p:txBody>
      </p:sp>
      <p:pic>
        <p:nvPicPr>
          <p:cNvPr id="2052" name="Picture 4">
            <a:extLst>
              <a:ext uri="{FF2B5EF4-FFF2-40B4-BE49-F238E27FC236}">
                <a16:creationId xmlns:a16="http://schemas.microsoft.com/office/drawing/2014/main" id="{E841DAEB-48CA-4932-8C15-2458276A8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439" y="4825373"/>
            <a:ext cx="363855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31DF558-123A-4B29-8662-5790C8459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922" y="4813604"/>
            <a:ext cx="3876675" cy="18954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57196F42-E004-4D8C-8DF0-FBEB65E3EC4F}"/>
              </a:ext>
            </a:extLst>
          </p:cNvPr>
          <p:cNvCxnSpPr/>
          <p:nvPr/>
        </p:nvCxnSpPr>
        <p:spPr>
          <a:xfrm>
            <a:off x="5841507" y="4825373"/>
            <a:ext cx="0" cy="203262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831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9AAF-B794-42C1-8661-100FB1739B23}"/>
              </a:ext>
            </a:extLst>
          </p:cNvPr>
          <p:cNvSpPr>
            <a:spLocks noGrp="1"/>
          </p:cNvSpPr>
          <p:nvPr>
            <p:ph type="title"/>
          </p:nvPr>
        </p:nvSpPr>
        <p:spPr>
          <a:xfrm>
            <a:off x="838200" y="365126"/>
            <a:ext cx="10515600" cy="469376"/>
          </a:xfrm>
        </p:spPr>
        <p:txBody>
          <a:bodyPr>
            <a:normAutofit fontScale="90000"/>
          </a:bodyPr>
          <a:lstStyle/>
          <a:p>
            <a:r>
              <a:rPr lang="en-US" dirty="0"/>
              <a:t>Pass By Value</a:t>
            </a:r>
            <a:endParaRPr lang="en-IN" dirty="0"/>
          </a:p>
        </p:txBody>
      </p:sp>
      <p:sp>
        <p:nvSpPr>
          <p:cNvPr id="5" name="TextBox 4">
            <a:extLst>
              <a:ext uri="{FF2B5EF4-FFF2-40B4-BE49-F238E27FC236}">
                <a16:creationId xmlns:a16="http://schemas.microsoft.com/office/drawing/2014/main" id="{0C461E08-2BF5-4905-9646-DC321C5CB5EC}"/>
              </a:ext>
            </a:extLst>
          </p:cNvPr>
          <p:cNvSpPr txBox="1"/>
          <p:nvPr/>
        </p:nvSpPr>
        <p:spPr>
          <a:xfrm>
            <a:off x="756820" y="948990"/>
            <a:ext cx="10515599"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In pass by value the function is provided with a copy of the argument object passed to it by the caller. That means the original object stays intact and all changes made are to a copy of the same and stored at different memory locations.</a:t>
            </a:r>
            <a:endParaRPr lang="en-IN" dirty="0"/>
          </a:p>
        </p:txBody>
      </p:sp>
      <p:pic>
        <p:nvPicPr>
          <p:cNvPr id="4098" name="Picture 2">
            <a:extLst>
              <a:ext uri="{FF2B5EF4-FFF2-40B4-BE49-F238E27FC236}">
                <a16:creationId xmlns:a16="http://schemas.microsoft.com/office/drawing/2014/main" id="{D2180BA7-E0E3-475A-8237-501339B87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25" y="2094262"/>
            <a:ext cx="39243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9CAE3E9-0396-4457-82F6-6FA4589D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858" y="2287167"/>
            <a:ext cx="387667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16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1CDD-C429-401C-B5A2-DDB1886291CE}"/>
              </a:ext>
            </a:extLst>
          </p:cNvPr>
          <p:cNvSpPr>
            <a:spLocks noGrp="1"/>
          </p:cNvSpPr>
          <p:nvPr>
            <p:ph type="title"/>
          </p:nvPr>
        </p:nvSpPr>
        <p:spPr>
          <a:xfrm>
            <a:off x="838200" y="365126"/>
            <a:ext cx="10515600" cy="567030"/>
          </a:xfrm>
        </p:spPr>
        <p:txBody>
          <a:bodyPr>
            <a:normAutofit fontScale="90000"/>
          </a:bodyPr>
          <a:lstStyle/>
          <a:p>
            <a:r>
              <a:rPr lang="en-US" dirty="0"/>
              <a:t>Pass Object By Reference</a:t>
            </a:r>
            <a:endParaRPr lang="en-IN" dirty="0"/>
          </a:p>
        </p:txBody>
      </p:sp>
      <p:sp>
        <p:nvSpPr>
          <p:cNvPr id="5" name="TextBox 4">
            <a:extLst>
              <a:ext uri="{FF2B5EF4-FFF2-40B4-BE49-F238E27FC236}">
                <a16:creationId xmlns:a16="http://schemas.microsoft.com/office/drawing/2014/main" id="{FC83EA74-359A-4E3A-A791-344C0709E76C}"/>
              </a:ext>
            </a:extLst>
          </p:cNvPr>
          <p:cNvSpPr txBox="1"/>
          <p:nvPr/>
        </p:nvSpPr>
        <p:spPr>
          <a:xfrm>
            <a:off x="739066" y="1044852"/>
            <a:ext cx="1108599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As python is different in this context, the functions in python receive the reference of the same object in the memory as referred by the caller. However, the function does not receive the variable(the bucket) that the caller is storing the same object in; like in pass-by-value, the function provides its own bucket and creates an entirely new variable for itself.</a:t>
            </a:r>
            <a:endParaRPr lang="en-IN" dirty="0"/>
          </a:p>
        </p:txBody>
      </p:sp>
      <p:pic>
        <p:nvPicPr>
          <p:cNvPr id="5122" name="Picture 2">
            <a:extLst>
              <a:ext uri="{FF2B5EF4-FFF2-40B4-BE49-F238E27FC236}">
                <a16:creationId xmlns:a16="http://schemas.microsoft.com/office/drawing/2014/main" id="{1C7A1844-2289-4480-A814-C23AFF313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339" y="2371725"/>
            <a:ext cx="5114925" cy="2114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F4ECB2-726B-4A72-9E0C-DFCD7B314D60}"/>
              </a:ext>
            </a:extLst>
          </p:cNvPr>
          <p:cNvSpPr txBox="1"/>
          <p:nvPr/>
        </p:nvSpPr>
        <p:spPr>
          <a:xfrm>
            <a:off x="651769" y="4743258"/>
            <a:ext cx="1108599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The same object in the memory is referred by both the caller and the function, so when the append function adds an extra element to the list, the caller object gets updated too. They have different names but are the same thing. Both the variables contain the same object. This is the meaning behind pass by object reference. The function and caller use the same object in memory, but get them through different variables. Any changes made to the function variable(bucket) won’t change the nature of the caller variable (bucket), only the content gets updated.</a:t>
            </a:r>
            <a:endParaRPr lang="en-IN" dirty="0"/>
          </a:p>
        </p:txBody>
      </p:sp>
    </p:spTree>
    <p:extLst>
      <p:ext uri="{BB962C8B-B14F-4D97-AF65-F5344CB8AC3E}">
        <p14:creationId xmlns:p14="http://schemas.microsoft.com/office/powerpoint/2010/main" val="31083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4514-6E50-4E43-A5C4-196FD8048209}"/>
              </a:ext>
            </a:extLst>
          </p:cNvPr>
          <p:cNvSpPr>
            <a:spLocks noGrp="1"/>
          </p:cNvSpPr>
          <p:nvPr>
            <p:ph type="title"/>
          </p:nvPr>
        </p:nvSpPr>
        <p:spPr>
          <a:xfrm>
            <a:off x="838200" y="365125"/>
            <a:ext cx="10515600" cy="558153"/>
          </a:xfrm>
        </p:spPr>
        <p:txBody>
          <a:bodyPr>
            <a:normAutofit fontScale="90000"/>
          </a:bodyPr>
          <a:lstStyle/>
          <a:p>
            <a:r>
              <a:rPr lang="en-US" dirty="0" err="1"/>
              <a:t>Global,Local</a:t>
            </a:r>
            <a:r>
              <a:rPr lang="en-US" dirty="0"/>
              <a:t> and </a:t>
            </a:r>
            <a:r>
              <a:rPr lang="en-US" dirty="0" err="1"/>
              <a:t>NonLocal</a:t>
            </a:r>
            <a:r>
              <a:rPr lang="en-US" dirty="0"/>
              <a:t> Variables in Python</a:t>
            </a:r>
            <a:endParaRPr lang="en-IN" dirty="0"/>
          </a:p>
        </p:txBody>
      </p:sp>
      <p:sp>
        <p:nvSpPr>
          <p:cNvPr id="3" name="Content Placeholder 2">
            <a:extLst>
              <a:ext uri="{FF2B5EF4-FFF2-40B4-BE49-F238E27FC236}">
                <a16:creationId xmlns:a16="http://schemas.microsoft.com/office/drawing/2014/main" id="{B1772A64-6A35-44B8-8F23-8C5851608B56}"/>
              </a:ext>
            </a:extLst>
          </p:cNvPr>
          <p:cNvSpPr>
            <a:spLocks noGrp="1"/>
          </p:cNvSpPr>
          <p:nvPr>
            <p:ph idx="1"/>
          </p:nvPr>
        </p:nvSpPr>
        <p:spPr>
          <a:xfrm>
            <a:off x="735553" y="1726542"/>
            <a:ext cx="2318920" cy="4351338"/>
          </a:xfrm>
        </p:spPr>
        <p:txBody>
          <a:bodyPr>
            <a:normAutofit/>
          </a:bodyPr>
          <a:lstStyle/>
          <a:p>
            <a:pPr marL="0" indent="0">
              <a:buNone/>
            </a:pPr>
            <a:r>
              <a:rPr lang="en-US" sz="2400" b="1" dirty="0"/>
              <a:t>#Example:</a:t>
            </a:r>
          </a:p>
          <a:p>
            <a:pPr marL="0" indent="0">
              <a:buNone/>
            </a:pPr>
            <a:r>
              <a:rPr lang="en-US" sz="2400" dirty="0"/>
              <a:t> def </a:t>
            </a:r>
            <a:r>
              <a:rPr lang="en-US" sz="2400" dirty="0" err="1"/>
              <a:t>func</a:t>
            </a:r>
            <a:r>
              <a:rPr lang="en-US" sz="2400" dirty="0"/>
              <a:t>():</a:t>
            </a:r>
          </a:p>
          <a:p>
            <a:pPr marL="0" indent="0">
              <a:buNone/>
            </a:pPr>
            <a:r>
              <a:rPr lang="en-US" sz="2400" dirty="0"/>
              <a:t>         print(x)</a:t>
            </a:r>
          </a:p>
          <a:p>
            <a:pPr marL="0" indent="0">
              <a:buNone/>
            </a:pPr>
            <a:endParaRPr lang="en-US" sz="2400" dirty="0"/>
          </a:p>
          <a:p>
            <a:pPr marL="0" indent="0">
              <a:buNone/>
            </a:pPr>
            <a:r>
              <a:rPr lang="en-US" sz="2400" dirty="0"/>
              <a:t> x=‘ram’</a:t>
            </a:r>
          </a:p>
          <a:p>
            <a:pPr marL="0" indent="0">
              <a:buNone/>
            </a:pPr>
            <a:r>
              <a:rPr lang="en-US" sz="2400" dirty="0"/>
              <a:t>  </a:t>
            </a:r>
            <a:r>
              <a:rPr lang="en-US" sz="2400" dirty="0" err="1"/>
              <a:t>func</a:t>
            </a:r>
            <a:r>
              <a:rPr lang="en-US" sz="2400" dirty="0"/>
              <a:t>()</a:t>
            </a:r>
          </a:p>
          <a:p>
            <a:pPr marL="0" indent="0">
              <a:buNone/>
            </a:pPr>
            <a:r>
              <a:rPr lang="en-US" sz="2400" dirty="0"/>
              <a:t>#</a:t>
            </a:r>
            <a:r>
              <a:rPr lang="en-US" sz="2400" dirty="0">
                <a:solidFill>
                  <a:srgbClr val="FF0000"/>
                </a:solidFill>
              </a:rPr>
              <a:t>Output</a:t>
            </a:r>
            <a:r>
              <a:rPr lang="en-US" sz="2400" dirty="0"/>
              <a:t>: global</a:t>
            </a:r>
            <a:endParaRPr lang="en-IN" sz="2400" dirty="0"/>
          </a:p>
        </p:txBody>
      </p:sp>
      <p:sp>
        <p:nvSpPr>
          <p:cNvPr id="4" name="TextBox 3">
            <a:extLst>
              <a:ext uri="{FF2B5EF4-FFF2-40B4-BE49-F238E27FC236}">
                <a16:creationId xmlns:a16="http://schemas.microsoft.com/office/drawing/2014/main" id="{E6C34E41-4658-4A01-855F-6698F9A2F25A}"/>
              </a:ext>
            </a:extLst>
          </p:cNvPr>
          <p:cNvSpPr txBox="1"/>
          <p:nvPr/>
        </p:nvSpPr>
        <p:spPr>
          <a:xfrm>
            <a:off x="3684233" y="1720840"/>
            <a:ext cx="2663301" cy="3785652"/>
          </a:xfrm>
          <a:prstGeom prst="rect">
            <a:avLst/>
          </a:prstGeom>
          <a:noFill/>
        </p:spPr>
        <p:txBody>
          <a:bodyPr wrap="square" rtlCol="0">
            <a:spAutoFit/>
          </a:bodyPr>
          <a:lstStyle/>
          <a:p>
            <a:r>
              <a:rPr lang="en-US" sz="2400" b="1" dirty="0"/>
              <a:t>#Example:</a:t>
            </a:r>
          </a:p>
          <a:p>
            <a:r>
              <a:rPr lang="en-US" sz="2400" dirty="0"/>
              <a:t> def </a:t>
            </a:r>
            <a:r>
              <a:rPr lang="en-US" sz="2400" dirty="0" err="1"/>
              <a:t>func</a:t>
            </a:r>
            <a:r>
              <a:rPr lang="en-US" sz="2400" dirty="0"/>
              <a:t>():</a:t>
            </a:r>
          </a:p>
          <a:p>
            <a:r>
              <a:rPr lang="en-US" sz="2400" dirty="0"/>
              <a:t>    x=‘Local’</a:t>
            </a:r>
          </a:p>
          <a:p>
            <a:r>
              <a:rPr lang="en-US" sz="2400" dirty="0"/>
              <a:t>    print(x)</a:t>
            </a:r>
          </a:p>
          <a:p>
            <a:endParaRPr lang="en-US" sz="2400" dirty="0"/>
          </a:p>
          <a:p>
            <a:r>
              <a:rPr lang="en-US" sz="2400" dirty="0"/>
              <a:t>X=‘global’</a:t>
            </a:r>
          </a:p>
          <a:p>
            <a:r>
              <a:rPr lang="en-US" sz="2400" dirty="0"/>
              <a:t> </a:t>
            </a:r>
            <a:r>
              <a:rPr lang="en-US" sz="2400" dirty="0" err="1"/>
              <a:t>func</a:t>
            </a:r>
            <a:r>
              <a:rPr lang="en-US" sz="2400" dirty="0"/>
              <a:t>()</a:t>
            </a:r>
          </a:p>
          <a:p>
            <a:r>
              <a:rPr lang="en-US" sz="2400" dirty="0"/>
              <a:t> print(x)</a:t>
            </a:r>
          </a:p>
          <a:p>
            <a:r>
              <a:rPr lang="en-US" sz="2400" dirty="0"/>
              <a:t>#</a:t>
            </a:r>
            <a:r>
              <a:rPr lang="en-US" sz="2400" dirty="0">
                <a:solidFill>
                  <a:srgbClr val="FF0000"/>
                </a:solidFill>
              </a:rPr>
              <a:t>Output</a:t>
            </a:r>
            <a:r>
              <a:rPr lang="en-US" sz="2400" dirty="0"/>
              <a:t>: Local</a:t>
            </a:r>
          </a:p>
          <a:p>
            <a:r>
              <a:rPr lang="en-US" sz="2400" dirty="0"/>
              <a:t>                 global</a:t>
            </a:r>
            <a:endParaRPr lang="en-IN" sz="2400" dirty="0"/>
          </a:p>
        </p:txBody>
      </p:sp>
      <p:sp>
        <p:nvSpPr>
          <p:cNvPr id="5" name="TextBox 4">
            <a:extLst>
              <a:ext uri="{FF2B5EF4-FFF2-40B4-BE49-F238E27FC236}">
                <a16:creationId xmlns:a16="http://schemas.microsoft.com/office/drawing/2014/main" id="{9753ABBF-7F4C-4F98-9BBF-1E29DDDCB0E8}"/>
              </a:ext>
            </a:extLst>
          </p:cNvPr>
          <p:cNvSpPr txBox="1"/>
          <p:nvPr/>
        </p:nvSpPr>
        <p:spPr>
          <a:xfrm>
            <a:off x="6831738" y="1720840"/>
            <a:ext cx="2361829" cy="3785652"/>
          </a:xfrm>
          <a:prstGeom prst="rect">
            <a:avLst/>
          </a:prstGeom>
          <a:noFill/>
        </p:spPr>
        <p:txBody>
          <a:bodyPr wrap="square" rtlCol="0">
            <a:spAutoFit/>
          </a:bodyPr>
          <a:lstStyle/>
          <a:p>
            <a:r>
              <a:rPr lang="en-US" sz="2400" b="1" dirty="0"/>
              <a:t>#Example:</a:t>
            </a:r>
          </a:p>
          <a:p>
            <a:r>
              <a:rPr lang="en-US" sz="2400" dirty="0"/>
              <a:t> def </a:t>
            </a:r>
            <a:r>
              <a:rPr lang="en-US" sz="2400" dirty="0" err="1"/>
              <a:t>func</a:t>
            </a:r>
            <a:r>
              <a:rPr lang="en-US" sz="2400" dirty="0"/>
              <a:t>():</a:t>
            </a:r>
          </a:p>
          <a:p>
            <a:r>
              <a:rPr lang="en-US" sz="2400" dirty="0"/>
              <a:t>    </a:t>
            </a:r>
            <a:r>
              <a:rPr lang="en-US" sz="2400" b="1" dirty="0"/>
              <a:t>global</a:t>
            </a:r>
            <a:r>
              <a:rPr lang="en-US" sz="2400" dirty="0"/>
              <a:t> x</a:t>
            </a:r>
          </a:p>
          <a:p>
            <a:r>
              <a:rPr lang="en-US" sz="2400" dirty="0"/>
              <a:t>     print(x)</a:t>
            </a:r>
          </a:p>
          <a:p>
            <a:r>
              <a:rPr lang="en-US" sz="2400" dirty="0"/>
              <a:t>     x=‘Local’</a:t>
            </a:r>
          </a:p>
          <a:p>
            <a:r>
              <a:rPr lang="en-US" sz="2400" dirty="0"/>
              <a:t>     print(x)</a:t>
            </a:r>
          </a:p>
          <a:p>
            <a:endParaRPr lang="en-US" sz="2400" dirty="0"/>
          </a:p>
          <a:p>
            <a:r>
              <a:rPr lang="en-US" sz="2400" dirty="0"/>
              <a:t>X=‘global’</a:t>
            </a:r>
          </a:p>
          <a:p>
            <a:r>
              <a:rPr lang="en-US" sz="2400" dirty="0"/>
              <a:t> </a:t>
            </a:r>
            <a:r>
              <a:rPr lang="en-US" sz="2400" dirty="0" err="1"/>
              <a:t>func</a:t>
            </a:r>
            <a:r>
              <a:rPr lang="en-US" sz="2400" dirty="0"/>
              <a:t>()</a:t>
            </a:r>
          </a:p>
          <a:p>
            <a:r>
              <a:rPr lang="en-US" sz="2400" dirty="0"/>
              <a:t> print(x)</a:t>
            </a:r>
            <a:endParaRPr lang="en-IN" sz="2400" dirty="0"/>
          </a:p>
        </p:txBody>
      </p:sp>
      <p:sp>
        <p:nvSpPr>
          <p:cNvPr id="6" name="TextBox 5">
            <a:extLst>
              <a:ext uri="{FF2B5EF4-FFF2-40B4-BE49-F238E27FC236}">
                <a16:creationId xmlns:a16="http://schemas.microsoft.com/office/drawing/2014/main" id="{1A321B42-B5C4-4F80-B3F2-FE7142F04420}"/>
              </a:ext>
            </a:extLst>
          </p:cNvPr>
          <p:cNvSpPr txBox="1"/>
          <p:nvPr/>
        </p:nvSpPr>
        <p:spPr>
          <a:xfrm>
            <a:off x="9256821" y="1720840"/>
            <a:ext cx="3013316" cy="3416320"/>
          </a:xfrm>
          <a:prstGeom prst="rect">
            <a:avLst/>
          </a:prstGeom>
          <a:noFill/>
        </p:spPr>
        <p:txBody>
          <a:bodyPr wrap="square" rtlCol="0">
            <a:spAutoFit/>
          </a:bodyPr>
          <a:lstStyle/>
          <a:p>
            <a:r>
              <a:rPr lang="en-US" b="1" dirty="0"/>
              <a:t>#Example:</a:t>
            </a:r>
          </a:p>
          <a:p>
            <a:r>
              <a:rPr lang="en-US" dirty="0"/>
              <a:t>  def </a:t>
            </a:r>
            <a:r>
              <a:rPr lang="en-US" dirty="0" err="1"/>
              <a:t>func</a:t>
            </a:r>
            <a:r>
              <a:rPr lang="en-US" dirty="0"/>
              <a:t>():</a:t>
            </a:r>
          </a:p>
          <a:p>
            <a:r>
              <a:rPr lang="en-US" dirty="0"/>
              <a:t>     x=50</a:t>
            </a:r>
          </a:p>
          <a:p>
            <a:r>
              <a:rPr lang="en-US" dirty="0"/>
              <a:t>     def inner():</a:t>
            </a:r>
          </a:p>
          <a:p>
            <a:r>
              <a:rPr lang="en-US" dirty="0"/>
              <a:t>         </a:t>
            </a:r>
            <a:r>
              <a:rPr lang="en-US" b="1" dirty="0"/>
              <a:t>nonlocal</a:t>
            </a:r>
            <a:r>
              <a:rPr lang="en-US" dirty="0"/>
              <a:t> x</a:t>
            </a:r>
          </a:p>
          <a:p>
            <a:r>
              <a:rPr lang="en-US" dirty="0"/>
              <a:t>          x=100</a:t>
            </a:r>
          </a:p>
          <a:p>
            <a:r>
              <a:rPr lang="en-US" dirty="0"/>
              <a:t>       inner() #function calling</a:t>
            </a:r>
          </a:p>
          <a:p>
            <a:r>
              <a:rPr lang="en-US" dirty="0"/>
              <a:t>       print(x)</a:t>
            </a:r>
          </a:p>
          <a:p>
            <a:endParaRPr lang="en-US" dirty="0"/>
          </a:p>
          <a:p>
            <a:r>
              <a:rPr lang="en-US" dirty="0"/>
              <a:t>x=20</a:t>
            </a:r>
          </a:p>
          <a:p>
            <a:r>
              <a:rPr lang="en-US" dirty="0" err="1"/>
              <a:t>Func</a:t>
            </a:r>
            <a:r>
              <a:rPr lang="en-US" dirty="0"/>
              <a:t>()</a:t>
            </a:r>
          </a:p>
          <a:p>
            <a:r>
              <a:rPr lang="en-US" dirty="0"/>
              <a:t> print(x)</a:t>
            </a:r>
            <a:endParaRPr lang="en-IN" dirty="0"/>
          </a:p>
        </p:txBody>
      </p:sp>
      <p:cxnSp>
        <p:nvCxnSpPr>
          <p:cNvPr id="8" name="Straight Connector 7">
            <a:extLst>
              <a:ext uri="{FF2B5EF4-FFF2-40B4-BE49-F238E27FC236}">
                <a16:creationId xmlns:a16="http://schemas.microsoft.com/office/drawing/2014/main" id="{B718A3F8-513F-4230-A048-C7577FB40298}"/>
              </a:ext>
            </a:extLst>
          </p:cNvPr>
          <p:cNvCxnSpPr/>
          <p:nvPr/>
        </p:nvCxnSpPr>
        <p:spPr>
          <a:xfrm>
            <a:off x="3231472" y="1358283"/>
            <a:ext cx="0" cy="46519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9F31C7-0AB4-46E0-873F-779AFA6FFD10}"/>
              </a:ext>
            </a:extLst>
          </p:cNvPr>
          <p:cNvCxnSpPr/>
          <p:nvPr/>
        </p:nvCxnSpPr>
        <p:spPr>
          <a:xfrm>
            <a:off x="6304625" y="1358283"/>
            <a:ext cx="0" cy="46519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593061B-5547-45A5-988B-633392641E60}"/>
              </a:ext>
            </a:extLst>
          </p:cNvPr>
          <p:cNvCxnSpPr/>
          <p:nvPr/>
        </p:nvCxnSpPr>
        <p:spPr>
          <a:xfrm>
            <a:off x="8950171" y="1358283"/>
            <a:ext cx="0" cy="46519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060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32AC-B40D-4ACF-B5AA-4AAEC38F2AA0}"/>
              </a:ext>
            </a:extLst>
          </p:cNvPr>
          <p:cNvSpPr>
            <a:spLocks noGrp="1"/>
          </p:cNvSpPr>
          <p:nvPr>
            <p:ph type="title"/>
          </p:nvPr>
        </p:nvSpPr>
        <p:spPr>
          <a:xfrm>
            <a:off x="838200" y="365125"/>
            <a:ext cx="10515600" cy="593663"/>
          </a:xfrm>
        </p:spPr>
        <p:txBody>
          <a:bodyPr>
            <a:normAutofit fontScale="90000"/>
          </a:bodyPr>
          <a:lstStyle/>
          <a:p>
            <a:r>
              <a:rPr lang="en-US" dirty="0"/>
              <a:t>Nested Function in Python</a:t>
            </a:r>
            <a:endParaRPr lang="en-IN" dirty="0"/>
          </a:p>
        </p:txBody>
      </p:sp>
      <p:sp>
        <p:nvSpPr>
          <p:cNvPr id="3" name="Content Placeholder 2">
            <a:extLst>
              <a:ext uri="{FF2B5EF4-FFF2-40B4-BE49-F238E27FC236}">
                <a16:creationId xmlns:a16="http://schemas.microsoft.com/office/drawing/2014/main" id="{93257468-A197-4C00-AE11-B40B1C054570}"/>
              </a:ext>
            </a:extLst>
          </p:cNvPr>
          <p:cNvSpPr>
            <a:spLocks noGrp="1"/>
          </p:cNvSpPr>
          <p:nvPr>
            <p:ph idx="1"/>
          </p:nvPr>
        </p:nvSpPr>
        <p:spPr>
          <a:xfrm>
            <a:off x="838200" y="1260629"/>
            <a:ext cx="10515600" cy="4916334"/>
          </a:xfrm>
        </p:spPr>
        <p:txBody>
          <a:bodyPr/>
          <a:lstStyle/>
          <a:p>
            <a:r>
              <a:rPr lang="en-US" b="1" dirty="0"/>
              <a:t>Example:</a:t>
            </a:r>
          </a:p>
          <a:p>
            <a:pPr marL="0" indent="0">
              <a:buNone/>
            </a:pPr>
            <a:r>
              <a:rPr lang="en-US" dirty="0"/>
              <a:t> </a:t>
            </a:r>
            <a:r>
              <a:rPr lang="en-US" sz="2400" dirty="0"/>
              <a:t>def pop(list):</a:t>
            </a:r>
          </a:p>
          <a:p>
            <a:pPr marL="0" indent="0">
              <a:buNone/>
            </a:pPr>
            <a:r>
              <a:rPr lang="en-US" sz="2400" dirty="0"/>
              <a:t>       def </a:t>
            </a:r>
            <a:r>
              <a:rPr lang="en-US" sz="2400" dirty="0" err="1"/>
              <a:t>get_last_item</a:t>
            </a:r>
            <a:r>
              <a:rPr lang="en-US" sz="2400" dirty="0"/>
              <a:t>(</a:t>
            </a:r>
            <a:r>
              <a:rPr lang="en-US" sz="2400" dirty="0" err="1"/>
              <a:t>my_list</a:t>
            </a:r>
            <a:r>
              <a:rPr lang="en-US" sz="2400" dirty="0"/>
              <a:t>):</a:t>
            </a:r>
          </a:p>
          <a:p>
            <a:pPr marL="0" indent="0">
              <a:buNone/>
            </a:pPr>
            <a:r>
              <a:rPr lang="en-US" sz="2400" dirty="0"/>
              <a:t>               return </a:t>
            </a:r>
            <a:r>
              <a:rPr lang="en-US" sz="2400" dirty="0" err="1"/>
              <a:t>my_list</a:t>
            </a:r>
            <a:r>
              <a:rPr lang="en-US" sz="2400" dirty="0"/>
              <a:t>(</a:t>
            </a:r>
            <a:r>
              <a:rPr lang="en-US" sz="2400" dirty="0" err="1"/>
              <a:t>len</a:t>
            </a:r>
            <a:r>
              <a:rPr lang="en-US" sz="2400" dirty="0"/>
              <a:t>(list)-1)</a:t>
            </a:r>
          </a:p>
          <a:p>
            <a:pPr marL="0" indent="0">
              <a:buNone/>
            </a:pPr>
            <a:r>
              <a:rPr lang="en-US" sz="2400" dirty="0"/>
              <a:t>      </a:t>
            </a:r>
            <a:r>
              <a:rPr lang="en-US" sz="2400" dirty="0" err="1"/>
              <a:t>list.remove</a:t>
            </a:r>
            <a:r>
              <a:rPr lang="en-US" sz="2400" dirty="0"/>
              <a:t>(</a:t>
            </a:r>
            <a:r>
              <a:rPr lang="en-US" sz="2400" dirty="0" err="1"/>
              <a:t>get_last_item</a:t>
            </a:r>
            <a:r>
              <a:rPr lang="en-US" sz="2400" dirty="0"/>
              <a:t>(list))</a:t>
            </a:r>
          </a:p>
          <a:p>
            <a:pPr marL="0" indent="0">
              <a:buNone/>
            </a:pPr>
            <a:r>
              <a:rPr lang="en-US" sz="2400" dirty="0"/>
              <a:t>      return list</a:t>
            </a:r>
          </a:p>
          <a:p>
            <a:pPr marL="0" indent="0">
              <a:buNone/>
            </a:pPr>
            <a:endParaRPr lang="en-US" sz="2400" dirty="0"/>
          </a:p>
          <a:p>
            <a:pPr marL="0" indent="0">
              <a:buNone/>
            </a:pPr>
            <a:r>
              <a:rPr lang="en-US" sz="2400" dirty="0"/>
              <a:t> a=[1,2,3,4,6]</a:t>
            </a:r>
          </a:p>
          <a:p>
            <a:pPr marL="0" indent="0">
              <a:buNone/>
            </a:pPr>
            <a:r>
              <a:rPr lang="en-US" sz="2400" dirty="0"/>
              <a:t> print(pop(a))</a:t>
            </a:r>
          </a:p>
        </p:txBody>
      </p:sp>
    </p:spTree>
    <p:extLst>
      <p:ext uri="{BB962C8B-B14F-4D97-AF65-F5344CB8AC3E}">
        <p14:creationId xmlns:p14="http://schemas.microsoft.com/office/powerpoint/2010/main" val="187347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D3F9-4519-4645-8CCB-D475CCDB7AAB}"/>
              </a:ext>
            </a:extLst>
          </p:cNvPr>
          <p:cNvSpPr>
            <a:spLocks noGrp="1"/>
          </p:cNvSpPr>
          <p:nvPr>
            <p:ph type="title"/>
          </p:nvPr>
        </p:nvSpPr>
        <p:spPr>
          <a:xfrm>
            <a:off x="838200" y="365125"/>
            <a:ext cx="10515600" cy="389477"/>
          </a:xfrm>
        </p:spPr>
        <p:txBody>
          <a:bodyPr>
            <a:normAutofit fontScale="90000"/>
          </a:bodyPr>
          <a:lstStyle/>
          <a:p>
            <a:r>
              <a:rPr lang="en-US" dirty="0"/>
              <a:t>Example</a:t>
            </a:r>
            <a:endParaRPr lang="en-IN" dirty="0"/>
          </a:p>
        </p:txBody>
      </p:sp>
      <p:sp>
        <p:nvSpPr>
          <p:cNvPr id="4" name="Rectangle 1">
            <a:extLst>
              <a:ext uri="{FF2B5EF4-FFF2-40B4-BE49-F238E27FC236}">
                <a16:creationId xmlns:a16="http://schemas.microsoft.com/office/drawing/2014/main" id="{5B2B64BD-6CA9-41D7-AFD3-EAFD94DDDF57}"/>
              </a:ext>
            </a:extLst>
          </p:cNvPr>
          <p:cNvSpPr>
            <a:spLocks noChangeArrowheads="1"/>
          </p:cNvSpPr>
          <p:nvPr/>
        </p:nvSpPr>
        <p:spPr bwMode="auto">
          <a:xfrm>
            <a:off x="1024632" y="1236743"/>
            <a:ext cx="80927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88"/>
                </a:solidFill>
                <a:effectLst/>
                <a:latin typeface="Courier New" panose="02070309020205020404" pitchFamily="49" charset="0"/>
              </a:rPr>
              <a:t># Functions are first-class citizens in Python:</a:t>
            </a:r>
            <a:r>
              <a:rPr kumimoji="0" lang="en-US" altLang="en-US"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88"/>
                </a:solidFill>
                <a:effectLst/>
                <a:latin typeface="Courier New" panose="02070309020205020404" pitchFamily="49" charset="0"/>
              </a:rPr>
              <a:t># They can be passed as arguments to other functions,</a:t>
            </a:r>
            <a:r>
              <a:rPr kumimoji="0" lang="en-US" altLang="en-US"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88"/>
                </a:solidFill>
                <a:effectLst/>
                <a:latin typeface="Courier New" panose="02070309020205020404" pitchFamily="49" charset="0"/>
              </a:rPr>
              <a:t># returned as values from other functions, and</a:t>
            </a:r>
            <a:r>
              <a:rPr kumimoji="0" lang="en-US" altLang="en-US"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8888"/>
                </a:solidFill>
                <a:effectLst/>
                <a:latin typeface="Courier New" panose="02070309020205020404" pitchFamily="49" charset="0"/>
              </a:rPr>
              <a:t># assigned to variables and stored in data structures.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65D09"/>
                </a:solidFill>
                <a:effectLst/>
                <a:latin typeface="Courier New" panose="02070309020205020404" pitchFamily="49" charset="0"/>
              </a:rPr>
              <a:t>&gt;&gt;&gt; </a:t>
            </a:r>
            <a:r>
              <a:rPr kumimoji="0" lang="en-US" altLang="en-US" b="1" i="0" u="none" strike="noStrike" cap="none" normalizeH="0" baseline="0" dirty="0">
                <a:ln>
                  <a:noFill/>
                </a:ln>
                <a:solidFill>
                  <a:srgbClr val="008800"/>
                </a:solidFill>
                <a:effectLst/>
                <a:latin typeface="Courier New" panose="02070309020205020404" pitchFamily="49" charset="0"/>
              </a:rPr>
              <a:t>def</a:t>
            </a:r>
            <a:r>
              <a:rPr kumimoji="0" lang="en-US" altLang="en-US" b="0" i="0" u="none" strike="noStrike" cap="none" normalizeH="0" baseline="0" dirty="0">
                <a:ln>
                  <a:noFill/>
                </a:ln>
                <a:solidFill>
                  <a:srgbClr val="222222"/>
                </a:solidFill>
                <a:effectLst/>
                <a:latin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rPr>
              <a:t>myfunc</a:t>
            </a:r>
            <a:r>
              <a:rPr kumimoji="0" lang="en-US" altLang="en-US" b="0" i="0" u="none" strike="noStrike" cap="none" normalizeH="0" baseline="0" dirty="0">
                <a:ln>
                  <a:noFill/>
                </a:ln>
                <a:solidFill>
                  <a:srgbClr val="222222"/>
                </a:solidFill>
                <a:effectLst/>
                <a:latin typeface="Courier New" panose="02070309020205020404" pitchFamily="49" charset="0"/>
              </a:rPr>
              <a:t>(a,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65D09"/>
                </a:solidFill>
                <a:effectLst/>
                <a:latin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rPr>
              <a:t>return</a:t>
            </a:r>
            <a:r>
              <a:rPr kumimoji="0" lang="en-US" altLang="en-US" b="0" i="0" u="none" strike="noStrike" cap="none" normalizeH="0" baseline="0" dirty="0">
                <a:ln>
                  <a:noFill/>
                </a:ln>
                <a:solidFill>
                  <a:srgbClr val="222222"/>
                </a:solidFill>
                <a:effectLst/>
                <a:latin typeface="Courier New" panose="02070309020205020404" pitchFamily="49" charset="0"/>
              </a:rPr>
              <a:t> a </a:t>
            </a:r>
            <a:r>
              <a:rPr kumimoji="0" lang="en-US" altLang="en-US" b="0" i="0" u="none" strike="noStrike" cap="none" normalizeH="0" baseline="0" dirty="0">
                <a:ln>
                  <a:noFill/>
                </a:ln>
                <a:solidFill>
                  <a:srgbClr val="333333"/>
                </a:solidFill>
                <a:effectLst/>
                <a:latin typeface="Courier New" panose="02070309020205020404" pitchFamily="49" charset="0"/>
              </a:rPr>
              <a:t>+</a:t>
            </a:r>
            <a:r>
              <a:rPr kumimoji="0" lang="en-US" altLang="en-US" b="0" i="0" u="none" strike="noStrike" cap="none" normalizeH="0" baseline="0" dirty="0">
                <a:ln>
                  <a:noFill/>
                </a:ln>
                <a:solidFill>
                  <a:srgbClr val="222222"/>
                </a:solidFill>
                <a:effectLst/>
                <a:latin typeface="Courier New" panose="020703090202050204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22222"/>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65D09"/>
                </a:solidFill>
                <a:effectLst/>
                <a:latin typeface="Courier New" panose="02070309020205020404" pitchFamily="49" charset="0"/>
              </a:rPr>
              <a:t>&gt;&gt;&gt; </a:t>
            </a:r>
            <a:r>
              <a:rPr kumimoji="0" lang="en-US" altLang="en-US" b="0" i="0" u="none" strike="noStrike" cap="none" normalizeH="0" baseline="0" dirty="0" err="1">
                <a:ln>
                  <a:noFill/>
                </a:ln>
                <a:solidFill>
                  <a:srgbClr val="222222"/>
                </a:solidFill>
                <a:effectLst/>
                <a:latin typeface="Courier New" panose="02070309020205020404" pitchFamily="49" charset="0"/>
              </a:rPr>
              <a:t>funcs</a:t>
            </a:r>
            <a:r>
              <a:rPr kumimoji="0" lang="en-US" altLang="en-US" b="0" i="0" u="none" strike="noStrike" cap="none" normalizeH="0" baseline="0" dirty="0">
                <a:ln>
                  <a:noFill/>
                </a:ln>
                <a:solidFill>
                  <a:srgbClr val="222222"/>
                </a:solidFill>
                <a:effectLst/>
                <a:latin typeface="Courier New" panose="02070309020205020404" pitchFamily="49" charset="0"/>
              </a:rPr>
              <a:t> </a:t>
            </a:r>
            <a:r>
              <a:rPr kumimoji="0" lang="en-US" altLang="en-US" b="0" i="0" u="none" strike="noStrike" cap="none" normalizeH="0" baseline="0" dirty="0">
                <a:ln>
                  <a:noFill/>
                </a:ln>
                <a:solidFill>
                  <a:srgbClr val="333333"/>
                </a:solidFill>
                <a:effectLst/>
                <a:latin typeface="Courier New" panose="02070309020205020404" pitchFamily="49" charset="0"/>
              </a:rPr>
              <a:t>=</a:t>
            </a:r>
            <a:r>
              <a:rPr kumimoji="0" lang="en-US" altLang="en-US" b="0" i="0" u="none" strike="noStrike" cap="none" normalizeH="0" baseline="0" dirty="0">
                <a:ln>
                  <a:noFill/>
                </a:ln>
                <a:solidFill>
                  <a:srgbClr val="222222"/>
                </a:solidFill>
                <a:effectLst/>
                <a:latin typeface="Courier New" panose="02070309020205020404" pitchFamily="49" charset="0"/>
              </a:rPr>
              <a:t> [</a:t>
            </a:r>
            <a:r>
              <a:rPr kumimoji="0" lang="en-US" altLang="en-US" b="0" i="0" u="none" strike="noStrike" cap="none" normalizeH="0" baseline="0" dirty="0" err="1">
                <a:ln>
                  <a:noFill/>
                </a:ln>
                <a:solidFill>
                  <a:srgbClr val="222222"/>
                </a:solidFill>
                <a:effectLst/>
                <a:latin typeface="Courier New" panose="02070309020205020404" pitchFamily="49" charset="0"/>
              </a:rPr>
              <a:t>myfunc</a:t>
            </a:r>
            <a:r>
              <a:rPr kumimoji="0" lang="en-US" altLang="en-US" b="0" i="0" u="none" strike="noStrike" cap="none" normalizeH="0" baseline="0" dirty="0">
                <a:ln>
                  <a:noFill/>
                </a:ln>
                <a:solidFill>
                  <a:srgbClr val="222222"/>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65D09"/>
                </a:solidFill>
                <a:effectLst/>
                <a:latin typeface="Courier New" panose="02070309020205020404" pitchFamily="49" charset="0"/>
              </a:rPr>
              <a:t>&gt;&gt;&gt; </a:t>
            </a:r>
            <a:r>
              <a:rPr kumimoji="0" lang="en-US" altLang="en-US" b="0" i="0" u="none" strike="noStrike" cap="none" normalizeH="0" baseline="0" dirty="0" err="1">
                <a:ln>
                  <a:noFill/>
                </a:ln>
                <a:solidFill>
                  <a:srgbClr val="222222"/>
                </a:solidFill>
                <a:effectLst/>
                <a:latin typeface="Courier New" panose="02070309020205020404" pitchFamily="49" charset="0"/>
              </a:rPr>
              <a:t>funcs</a:t>
            </a:r>
            <a:r>
              <a:rPr kumimoji="0" lang="en-US" altLang="en-US" b="0" i="0" u="none" strike="noStrike" cap="none" normalizeH="0" baseline="0" dirty="0">
                <a:ln>
                  <a:noFill/>
                </a:ln>
                <a:solidFill>
                  <a:srgbClr val="222222"/>
                </a:solidFill>
                <a:effectLst/>
                <a:latin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rPr>
              <a:t>0</a:t>
            </a:r>
            <a:r>
              <a:rPr kumimoji="0" lang="en-US" altLang="en-US" b="0" i="0" u="none" strike="noStrike" cap="none" normalizeH="0" baseline="0" dirty="0">
                <a:ln>
                  <a:noFill/>
                </a:ln>
                <a:solidFill>
                  <a:srgbClr val="222222"/>
                </a:solidFill>
                <a:effectLst/>
                <a:latin typeface="Courier New" panose="02070309020205020404" pitchFamily="49" charset="0"/>
              </a:rPr>
              <a:t>] </a:t>
            </a:r>
            <a:r>
              <a:rPr kumimoji="0" lang="en-US" altLang="en-US" b="0" i="0" u="none" strike="noStrike" cap="none" normalizeH="0" baseline="0" dirty="0">
                <a:ln>
                  <a:noFill/>
                </a:ln>
                <a:solidFill>
                  <a:srgbClr val="888888"/>
                </a:solidFill>
                <a:effectLst/>
                <a:latin typeface="Courier New" panose="02070309020205020404" pitchFamily="49" charset="0"/>
              </a:rPr>
              <a:t>&lt;function </a:t>
            </a:r>
            <a:r>
              <a:rPr kumimoji="0" lang="en-US" altLang="en-US" b="0" i="0" u="none" strike="noStrike" cap="none" normalizeH="0" baseline="0" dirty="0" err="1">
                <a:ln>
                  <a:noFill/>
                </a:ln>
                <a:solidFill>
                  <a:srgbClr val="888888"/>
                </a:solidFill>
                <a:effectLst/>
                <a:latin typeface="Courier New" panose="02070309020205020404" pitchFamily="49" charset="0"/>
              </a:rPr>
              <a:t>myfunc</a:t>
            </a:r>
            <a:r>
              <a:rPr kumimoji="0" lang="en-US" altLang="en-US" b="0" i="0" u="none" strike="noStrike" cap="none" normalizeH="0" baseline="0" dirty="0">
                <a:ln>
                  <a:noFill/>
                </a:ln>
                <a:solidFill>
                  <a:srgbClr val="888888"/>
                </a:solidFill>
                <a:effectLst/>
                <a:latin typeface="Courier New" panose="02070309020205020404" pitchFamily="49" charset="0"/>
              </a:rPr>
              <a:t> at 0x107012230&gt;</a:t>
            </a:r>
            <a:r>
              <a:rPr kumimoji="0" lang="en-US" altLang="en-US"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65D09"/>
                </a:solidFill>
                <a:effectLst/>
                <a:latin typeface="Courier New" panose="02070309020205020404" pitchFamily="49" charset="0"/>
              </a:rPr>
              <a:t>&gt;&gt;&gt; </a:t>
            </a:r>
            <a:r>
              <a:rPr kumimoji="0" lang="en-US" altLang="en-US" b="0" i="0" u="none" strike="noStrike" cap="none" normalizeH="0" baseline="0" dirty="0" err="1">
                <a:ln>
                  <a:noFill/>
                </a:ln>
                <a:solidFill>
                  <a:srgbClr val="222222"/>
                </a:solidFill>
                <a:effectLst/>
                <a:latin typeface="Courier New" panose="02070309020205020404" pitchFamily="49" charset="0"/>
              </a:rPr>
              <a:t>funcs</a:t>
            </a:r>
            <a:r>
              <a:rPr kumimoji="0" lang="en-US" altLang="en-US" b="0" i="0" u="none" strike="noStrike" cap="none" normalizeH="0" baseline="0" dirty="0">
                <a:ln>
                  <a:noFill/>
                </a:ln>
                <a:solidFill>
                  <a:srgbClr val="222222"/>
                </a:solidFill>
                <a:effectLst/>
                <a:latin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rPr>
              <a:t>0</a:t>
            </a:r>
            <a:r>
              <a:rPr kumimoji="0" lang="en-US" altLang="en-US" b="0" i="0" u="none" strike="noStrike" cap="none" normalizeH="0" baseline="0" dirty="0">
                <a:ln>
                  <a:noFill/>
                </a:ln>
                <a:solidFill>
                  <a:srgbClr val="222222"/>
                </a:solidFill>
                <a:effectLst/>
                <a:latin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rPr>
              <a:t>2</a:t>
            </a:r>
            <a:r>
              <a:rPr kumimoji="0" lang="en-US" altLang="en-US" b="0" i="0" u="none" strike="noStrike" cap="none" normalizeH="0" baseline="0" dirty="0">
                <a:ln>
                  <a:noFill/>
                </a:ln>
                <a:solidFill>
                  <a:srgbClr val="222222"/>
                </a:solidFill>
                <a:effectLst/>
                <a:latin typeface="Courier New" panose="02070309020205020404" pitchFamily="49" charset="0"/>
              </a:rPr>
              <a:t>, </a:t>
            </a:r>
            <a:r>
              <a:rPr kumimoji="0" lang="en-US" altLang="en-US" b="1" i="0" u="none" strike="noStrike" cap="none" normalizeH="0" baseline="0" dirty="0">
                <a:ln>
                  <a:noFill/>
                </a:ln>
                <a:solidFill>
                  <a:srgbClr val="0000DD"/>
                </a:solidFill>
                <a:effectLst/>
                <a:latin typeface="Courier New" panose="02070309020205020404" pitchFamily="49" charset="0"/>
              </a:rPr>
              <a:t>3</a:t>
            </a:r>
            <a:r>
              <a:rPr kumimoji="0" lang="en-US" altLang="en-US" b="0" i="0" u="none" strike="noStrike" cap="none" normalizeH="0" baseline="0" dirty="0">
                <a:ln>
                  <a:noFill/>
                </a:ln>
                <a:solidFill>
                  <a:srgbClr val="222222"/>
                </a:solidFill>
                <a:effectLst/>
                <a:latin typeface="Courier New" panose="02070309020205020404" pitchFamily="49" charset="0"/>
              </a:rPr>
              <a:t>) </a:t>
            </a:r>
            <a:r>
              <a:rPr kumimoji="0" lang="en-US" altLang="en-US" b="0" i="0" u="none" strike="noStrike" cap="none" normalizeH="0" baseline="0" dirty="0">
                <a:ln>
                  <a:noFill/>
                </a:ln>
                <a:solidFill>
                  <a:srgbClr val="888888"/>
                </a:solidFill>
                <a:effectLst/>
                <a:latin typeface="Courier New" panose="02070309020205020404" pitchFamily="49" charset="0"/>
              </a:rPr>
              <a:t>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496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4508-B586-4EBA-8240-BBE44E7751B4}"/>
              </a:ext>
            </a:extLst>
          </p:cNvPr>
          <p:cNvSpPr>
            <a:spLocks noGrp="1"/>
          </p:cNvSpPr>
          <p:nvPr>
            <p:ph type="title"/>
          </p:nvPr>
        </p:nvSpPr>
        <p:spPr>
          <a:xfrm>
            <a:off x="838200" y="365126"/>
            <a:ext cx="10515600" cy="315912"/>
          </a:xfrm>
        </p:spPr>
        <p:txBody>
          <a:bodyPr>
            <a:normAutofit fontScale="90000"/>
          </a:bodyPr>
          <a:lstStyle/>
          <a:p>
            <a:r>
              <a:rPr lang="en-US" dirty="0"/>
              <a:t>Example</a:t>
            </a:r>
            <a:endParaRPr lang="en-IN" dirty="0"/>
          </a:p>
        </p:txBody>
      </p:sp>
      <p:sp>
        <p:nvSpPr>
          <p:cNvPr id="6" name="TextBox 5">
            <a:extLst>
              <a:ext uri="{FF2B5EF4-FFF2-40B4-BE49-F238E27FC236}">
                <a16:creationId xmlns:a16="http://schemas.microsoft.com/office/drawing/2014/main" id="{440A970A-DE4E-4065-AACD-5CC51560F5B2}"/>
              </a:ext>
            </a:extLst>
          </p:cNvPr>
          <p:cNvSpPr txBox="1"/>
          <p:nvPr/>
        </p:nvSpPr>
        <p:spPr>
          <a:xfrm>
            <a:off x="518604" y="924148"/>
            <a:ext cx="5003306" cy="646331"/>
          </a:xfrm>
          <a:prstGeom prst="rect">
            <a:avLst/>
          </a:prstGeom>
          <a:noFill/>
        </p:spPr>
        <p:txBody>
          <a:bodyPr wrap="square">
            <a:spAutoFit/>
          </a:bodyPr>
          <a:lstStyle/>
          <a:p>
            <a:r>
              <a:rPr lang="en-IN" dirty="0">
                <a:solidFill>
                  <a:srgbClr val="FF0000"/>
                </a:solidFill>
              </a:rPr>
              <a:t># Because Python has first-class functions they can</a:t>
            </a:r>
          </a:p>
          <a:p>
            <a:r>
              <a:rPr lang="en-IN" dirty="0">
                <a:solidFill>
                  <a:srgbClr val="FF0000"/>
                </a:solidFill>
              </a:rPr>
              <a:t># be used to emulate switch/case statements</a:t>
            </a:r>
          </a:p>
        </p:txBody>
      </p:sp>
      <p:sp>
        <p:nvSpPr>
          <p:cNvPr id="8" name="TextBox 7">
            <a:extLst>
              <a:ext uri="{FF2B5EF4-FFF2-40B4-BE49-F238E27FC236}">
                <a16:creationId xmlns:a16="http://schemas.microsoft.com/office/drawing/2014/main" id="{A05CA570-D81C-4386-A52E-29729254ADF1}"/>
              </a:ext>
            </a:extLst>
          </p:cNvPr>
          <p:cNvSpPr txBox="1"/>
          <p:nvPr/>
        </p:nvSpPr>
        <p:spPr>
          <a:xfrm>
            <a:off x="774577" y="1570479"/>
            <a:ext cx="3610992" cy="3139321"/>
          </a:xfrm>
          <a:prstGeom prst="rect">
            <a:avLst/>
          </a:prstGeom>
          <a:noFill/>
        </p:spPr>
        <p:txBody>
          <a:bodyPr wrap="square">
            <a:spAutoFit/>
          </a:bodyPr>
          <a:lstStyle/>
          <a:p>
            <a:r>
              <a:rPr lang="en-IN" dirty="0"/>
              <a:t>def </a:t>
            </a:r>
            <a:r>
              <a:rPr lang="en-IN" dirty="0" err="1"/>
              <a:t>dispatch_if</a:t>
            </a:r>
            <a:r>
              <a:rPr lang="en-IN" dirty="0"/>
              <a:t>(operator, x, y):</a:t>
            </a:r>
          </a:p>
          <a:p>
            <a:r>
              <a:rPr lang="en-IN" dirty="0"/>
              <a:t>    if operator == 'add':</a:t>
            </a:r>
          </a:p>
          <a:p>
            <a:r>
              <a:rPr lang="en-IN" dirty="0"/>
              <a:t>        return x + y</a:t>
            </a:r>
          </a:p>
          <a:p>
            <a:r>
              <a:rPr lang="en-IN" dirty="0"/>
              <a:t>    </a:t>
            </a:r>
            <a:r>
              <a:rPr lang="en-IN" dirty="0" err="1"/>
              <a:t>elif</a:t>
            </a:r>
            <a:r>
              <a:rPr lang="en-IN" dirty="0"/>
              <a:t> operator == 'sub':</a:t>
            </a:r>
          </a:p>
          <a:p>
            <a:r>
              <a:rPr lang="en-IN" dirty="0"/>
              <a:t>        return x - y</a:t>
            </a:r>
          </a:p>
          <a:p>
            <a:r>
              <a:rPr lang="en-IN" dirty="0"/>
              <a:t>    </a:t>
            </a:r>
            <a:r>
              <a:rPr lang="en-IN" dirty="0" err="1"/>
              <a:t>elif</a:t>
            </a:r>
            <a:r>
              <a:rPr lang="en-IN" dirty="0"/>
              <a:t> operator == ‘*':</a:t>
            </a:r>
          </a:p>
          <a:p>
            <a:r>
              <a:rPr lang="en-IN" dirty="0"/>
              <a:t>        return x * y</a:t>
            </a:r>
          </a:p>
          <a:p>
            <a:r>
              <a:rPr lang="en-IN" dirty="0"/>
              <a:t>    </a:t>
            </a:r>
            <a:r>
              <a:rPr lang="en-IN" dirty="0" err="1"/>
              <a:t>elif</a:t>
            </a:r>
            <a:r>
              <a:rPr lang="en-IN" dirty="0"/>
              <a:t> operator == 'div':</a:t>
            </a:r>
          </a:p>
          <a:p>
            <a:r>
              <a:rPr lang="en-IN" dirty="0"/>
              <a:t>        return x / y</a:t>
            </a:r>
          </a:p>
          <a:p>
            <a:r>
              <a:rPr lang="en-IN" dirty="0"/>
              <a:t>    else:</a:t>
            </a:r>
          </a:p>
          <a:p>
            <a:r>
              <a:rPr lang="en-IN" dirty="0"/>
              <a:t>        return None</a:t>
            </a:r>
          </a:p>
        </p:txBody>
      </p:sp>
      <p:sp>
        <p:nvSpPr>
          <p:cNvPr id="10" name="TextBox 9">
            <a:extLst>
              <a:ext uri="{FF2B5EF4-FFF2-40B4-BE49-F238E27FC236}">
                <a16:creationId xmlns:a16="http://schemas.microsoft.com/office/drawing/2014/main" id="{1BE8FE92-35E0-4AEB-B444-C00559772818}"/>
              </a:ext>
            </a:extLst>
          </p:cNvPr>
          <p:cNvSpPr txBox="1"/>
          <p:nvPr/>
        </p:nvSpPr>
        <p:spPr>
          <a:xfrm>
            <a:off x="6385264" y="924148"/>
            <a:ext cx="4037120" cy="2031325"/>
          </a:xfrm>
          <a:prstGeom prst="rect">
            <a:avLst/>
          </a:prstGeom>
          <a:noFill/>
        </p:spPr>
        <p:txBody>
          <a:bodyPr wrap="square">
            <a:spAutoFit/>
          </a:bodyPr>
          <a:lstStyle/>
          <a:p>
            <a:r>
              <a:rPr lang="en-IN" dirty="0"/>
              <a:t>def </a:t>
            </a:r>
            <a:r>
              <a:rPr lang="en-IN" dirty="0" err="1"/>
              <a:t>dispatch_dict</a:t>
            </a:r>
            <a:r>
              <a:rPr lang="en-IN" dirty="0"/>
              <a:t>(operator, x, y):</a:t>
            </a:r>
          </a:p>
          <a:p>
            <a:r>
              <a:rPr lang="en-IN" dirty="0"/>
              <a:t>    return {</a:t>
            </a:r>
          </a:p>
          <a:p>
            <a:r>
              <a:rPr lang="en-IN" dirty="0"/>
              <a:t>        'add': lambda: x + y,</a:t>
            </a:r>
          </a:p>
          <a:p>
            <a:r>
              <a:rPr lang="en-IN" dirty="0"/>
              <a:t>        'sub': lambda: x - y,</a:t>
            </a:r>
          </a:p>
          <a:p>
            <a:r>
              <a:rPr lang="en-IN" dirty="0"/>
              <a:t>        '</a:t>
            </a:r>
            <a:r>
              <a:rPr lang="en-IN" dirty="0" err="1"/>
              <a:t>mul</a:t>
            </a:r>
            <a:r>
              <a:rPr lang="en-IN" dirty="0"/>
              <a:t>': lambda: x * y,</a:t>
            </a:r>
          </a:p>
          <a:p>
            <a:r>
              <a:rPr lang="en-IN" dirty="0"/>
              <a:t>        'div': lambda: x / y,</a:t>
            </a:r>
          </a:p>
          <a:p>
            <a:r>
              <a:rPr lang="en-IN" dirty="0"/>
              <a:t>    }.get(operator, lambda: None)()</a:t>
            </a:r>
          </a:p>
        </p:txBody>
      </p:sp>
      <p:cxnSp>
        <p:nvCxnSpPr>
          <p:cNvPr id="4" name="Straight Connector 3">
            <a:extLst>
              <a:ext uri="{FF2B5EF4-FFF2-40B4-BE49-F238E27FC236}">
                <a16:creationId xmlns:a16="http://schemas.microsoft.com/office/drawing/2014/main" id="{D5008B7D-FBD6-4940-A4AD-341545409B5C}"/>
              </a:ext>
            </a:extLst>
          </p:cNvPr>
          <p:cNvCxnSpPr/>
          <p:nvPr/>
        </p:nvCxnSpPr>
        <p:spPr>
          <a:xfrm>
            <a:off x="5592932" y="133165"/>
            <a:ext cx="0" cy="6724835"/>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28A0D-0C73-499F-81C5-55E8D4D2271A}"/>
              </a:ext>
            </a:extLst>
          </p:cNvPr>
          <p:cNvSpPr txBox="1"/>
          <p:nvPr/>
        </p:nvSpPr>
        <p:spPr>
          <a:xfrm>
            <a:off x="774577" y="4703564"/>
            <a:ext cx="4649677" cy="2800767"/>
          </a:xfrm>
          <a:prstGeom prst="rect">
            <a:avLst/>
          </a:prstGeom>
          <a:noFill/>
        </p:spPr>
        <p:txBody>
          <a:bodyPr wrap="square">
            <a:spAutoFit/>
          </a:bodyPr>
          <a:lstStyle/>
          <a:p>
            <a:r>
              <a:rPr lang="en-IN" sz="1600" dirty="0"/>
              <a:t>&gt;&gt;&gt;print( </a:t>
            </a:r>
            <a:r>
              <a:rPr lang="en-IN" sz="1600" dirty="0" err="1"/>
              <a:t>dispatch_if</a:t>
            </a:r>
            <a:r>
              <a:rPr lang="en-IN" sz="1600" dirty="0"/>
              <a:t>(‘*', 2, 8))</a:t>
            </a:r>
          </a:p>
          <a:p>
            <a:r>
              <a:rPr lang="en-IN" sz="1600" dirty="0"/>
              <a:t>16</a:t>
            </a:r>
          </a:p>
          <a:p>
            <a:endParaRPr lang="en-IN" sz="1600" dirty="0"/>
          </a:p>
          <a:p>
            <a:r>
              <a:rPr lang="en-IN" sz="1600" dirty="0"/>
              <a:t>&gt;&gt;&gt; </a:t>
            </a:r>
            <a:r>
              <a:rPr lang="en-IN" sz="1600" dirty="0" err="1"/>
              <a:t>dispatch_dict</a:t>
            </a:r>
            <a:r>
              <a:rPr lang="en-IN" sz="1600" dirty="0"/>
              <a:t>('</a:t>
            </a:r>
            <a:r>
              <a:rPr lang="en-IN" sz="1600" dirty="0" err="1"/>
              <a:t>mul</a:t>
            </a:r>
            <a:r>
              <a:rPr lang="en-IN" sz="1600" dirty="0"/>
              <a:t>', 2, 8)</a:t>
            </a:r>
          </a:p>
          <a:p>
            <a:r>
              <a:rPr lang="en-IN" sz="1600" dirty="0"/>
              <a:t>16</a:t>
            </a:r>
          </a:p>
          <a:p>
            <a:endParaRPr lang="en-IN" sz="1600" dirty="0"/>
          </a:p>
          <a:p>
            <a:r>
              <a:rPr lang="en-IN" sz="1600" dirty="0"/>
              <a:t>&gt;&gt;&gt; </a:t>
            </a:r>
            <a:r>
              <a:rPr lang="en-IN" sz="1600" dirty="0" err="1"/>
              <a:t>dispatch_if</a:t>
            </a:r>
            <a:r>
              <a:rPr lang="en-IN" sz="1600" dirty="0"/>
              <a:t>('unknown', 2, 8)</a:t>
            </a:r>
          </a:p>
          <a:p>
            <a:r>
              <a:rPr lang="en-IN" sz="1600" dirty="0"/>
              <a:t>None</a:t>
            </a:r>
          </a:p>
          <a:p>
            <a:endParaRPr lang="en-IN" sz="1600" dirty="0"/>
          </a:p>
          <a:p>
            <a:r>
              <a:rPr lang="en-IN" sz="1600" dirty="0"/>
              <a:t>&gt;&gt;&gt; </a:t>
            </a:r>
            <a:r>
              <a:rPr lang="en-IN" sz="1600" dirty="0" err="1"/>
              <a:t>dispatch_dict</a:t>
            </a:r>
            <a:r>
              <a:rPr lang="en-IN" sz="1600" dirty="0"/>
              <a:t>('unknown', 2, 8)</a:t>
            </a:r>
          </a:p>
          <a:p>
            <a:r>
              <a:rPr lang="en-IN" sz="1600" dirty="0"/>
              <a:t>None</a:t>
            </a:r>
          </a:p>
        </p:txBody>
      </p:sp>
    </p:spTree>
    <p:extLst>
      <p:ext uri="{BB962C8B-B14F-4D97-AF65-F5344CB8AC3E}">
        <p14:creationId xmlns:p14="http://schemas.microsoft.com/office/powerpoint/2010/main" val="194334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333B-D4C5-4406-9997-12027ED4D40A}"/>
              </a:ext>
            </a:extLst>
          </p:cNvPr>
          <p:cNvSpPr>
            <a:spLocks noGrp="1"/>
          </p:cNvSpPr>
          <p:nvPr>
            <p:ph type="title"/>
          </p:nvPr>
        </p:nvSpPr>
        <p:spPr>
          <a:xfrm>
            <a:off x="838200" y="365125"/>
            <a:ext cx="10515600" cy="487131"/>
          </a:xfrm>
        </p:spPr>
        <p:txBody>
          <a:bodyPr>
            <a:normAutofit fontScale="90000"/>
          </a:bodyPr>
          <a:lstStyle/>
          <a:p>
            <a:r>
              <a:rPr lang="en-US" dirty="0"/>
              <a:t>Recursion in Python</a:t>
            </a:r>
            <a:endParaRPr lang="en-IN" dirty="0"/>
          </a:p>
        </p:txBody>
      </p:sp>
      <p:sp>
        <p:nvSpPr>
          <p:cNvPr id="3" name="Content Placeholder 2">
            <a:extLst>
              <a:ext uri="{FF2B5EF4-FFF2-40B4-BE49-F238E27FC236}">
                <a16:creationId xmlns:a16="http://schemas.microsoft.com/office/drawing/2014/main" id="{DE264E9E-8BDB-4BD3-B4E2-92F41C58193C}"/>
              </a:ext>
            </a:extLst>
          </p:cNvPr>
          <p:cNvSpPr>
            <a:spLocks noGrp="1"/>
          </p:cNvSpPr>
          <p:nvPr>
            <p:ph idx="1"/>
          </p:nvPr>
        </p:nvSpPr>
        <p:spPr>
          <a:xfrm>
            <a:off x="212453" y="1755856"/>
            <a:ext cx="4225516" cy="5076132"/>
          </a:xfrm>
        </p:spPr>
        <p:txBody>
          <a:bodyPr/>
          <a:lstStyle/>
          <a:p>
            <a:pPr marL="0" indent="0">
              <a:buNone/>
            </a:pPr>
            <a:r>
              <a:rPr lang="en-IN" sz="1800" dirty="0"/>
              <a:t>&gt;&gt;def </a:t>
            </a:r>
            <a:r>
              <a:rPr lang="en-IN" sz="1800" dirty="0" err="1"/>
              <a:t>factorial_iterative</a:t>
            </a:r>
            <a:r>
              <a:rPr lang="en-IN" sz="1800" dirty="0"/>
              <a:t>(n):</a:t>
            </a:r>
          </a:p>
          <a:p>
            <a:pPr marL="0" indent="0">
              <a:buNone/>
            </a:pPr>
            <a:r>
              <a:rPr lang="en-IN" sz="1800" dirty="0"/>
              <a:t>          fact=1</a:t>
            </a:r>
          </a:p>
          <a:p>
            <a:pPr marL="0" indent="0">
              <a:buNone/>
            </a:pPr>
            <a:r>
              <a:rPr lang="en-IN" sz="1800" dirty="0"/>
              <a:t>          for </a:t>
            </a:r>
            <a:r>
              <a:rPr lang="en-IN" sz="1800" dirty="0" err="1"/>
              <a:t>i</a:t>
            </a:r>
            <a:r>
              <a:rPr lang="en-IN" sz="1800" dirty="0"/>
              <a:t> in range(n):</a:t>
            </a:r>
          </a:p>
          <a:p>
            <a:pPr marL="0" indent="0">
              <a:buNone/>
            </a:pPr>
            <a:r>
              <a:rPr lang="en-IN" sz="1800" dirty="0"/>
              <a:t>               fact=fact*(i+1)</a:t>
            </a:r>
          </a:p>
          <a:p>
            <a:pPr marL="0" indent="0">
              <a:buNone/>
            </a:pPr>
            <a:r>
              <a:rPr lang="en-IN" sz="1800" dirty="0"/>
              <a:t>          return fact</a:t>
            </a:r>
          </a:p>
          <a:p>
            <a:pPr marL="0" indent="0">
              <a:buNone/>
            </a:pPr>
            <a:r>
              <a:rPr lang="en-IN" sz="1800" dirty="0"/>
              <a:t>      </a:t>
            </a:r>
          </a:p>
          <a:p>
            <a:pPr marL="0" indent="0">
              <a:buNone/>
            </a:pPr>
            <a:r>
              <a:rPr lang="en-IN" sz="1800" dirty="0"/>
              <a:t>&gt;&gt;number=int(input(“Enter the number:”))</a:t>
            </a:r>
          </a:p>
          <a:p>
            <a:pPr marL="0" indent="0">
              <a:buNone/>
            </a:pPr>
            <a:r>
              <a:rPr lang="en-IN" sz="1800" dirty="0"/>
              <a:t>&gt;&gt;print(</a:t>
            </a:r>
            <a:r>
              <a:rPr lang="en-IN" sz="1800" dirty="0" err="1"/>
              <a:t>factorial_iterative</a:t>
            </a:r>
            <a:r>
              <a:rPr lang="en-IN" sz="1800" dirty="0"/>
              <a:t>(number))</a:t>
            </a:r>
          </a:p>
        </p:txBody>
      </p:sp>
      <p:sp>
        <p:nvSpPr>
          <p:cNvPr id="4" name="TextBox 3">
            <a:extLst>
              <a:ext uri="{FF2B5EF4-FFF2-40B4-BE49-F238E27FC236}">
                <a16:creationId xmlns:a16="http://schemas.microsoft.com/office/drawing/2014/main" id="{86DB2FDA-0945-49AF-96B7-A136454D407F}"/>
              </a:ext>
            </a:extLst>
          </p:cNvPr>
          <p:cNvSpPr txBox="1"/>
          <p:nvPr/>
        </p:nvSpPr>
        <p:spPr>
          <a:xfrm>
            <a:off x="4438835" y="1755856"/>
            <a:ext cx="4225516" cy="2585323"/>
          </a:xfrm>
          <a:prstGeom prst="rect">
            <a:avLst/>
          </a:prstGeom>
          <a:noFill/>
        </p:spPr>
        <p:txBody>
          <a:bodyPr wrap="none" rtlCol="0">
            <a:spAutoFit/>
          </a:bodyPr>
          <a:lstStyle/>
          <a:p>
            <a:pPr marL="0" indent="0">
              <a:buNone/>
            </a:pPr>
            <a:r>
              <a:rPr lang="en-IN" sz="1800" dirty="0"/>
              <a:t>&gt;&gt;def </a:t>
            </a:r>
            <a:r>
              <a:rPr lang="en-IN" sz="1800" dirty="0" err="1"/>
              <a:t>factorial_recursive</a:t>
            </a:r>
            <a:r>
              <a:rPr lang="en-IN" sz="1800" dirty="0"/>
              <a:t>(n):</a:t>
            </a:r>
          </a:p>
          <a:p>
            <a:pPr marL="0" indent="0">
              <a:buNone/>
            </a:pPr>
            <a:r>
              <a:rPr lang="en-IN" sz="1800" dirty="0"/>
              <a:t>          if n==1:</a:t>
            </a:r>
          </a:p>
          <a:p>
            <a:pPr marL="0" indent="0">
              <a:buNone/>
            </a:pPr>
            <a:r>
              <a:rPr lang="en-IN" dirty="0"/>
              <a:t>             return 1</a:t>
            </a:r>
          </a:p>
          <a:p>
            <a:pPr marL="0" indent="0">
              <a:buNone/>
            </a:pPr>
            <a:r>
              <a:rPr lang="en-IN" sz="1800" dirty="0"/>
              <a:t>         else:</a:t>
            </a:r>
          </a:p>
          <a:p>
            <a:pPr marL="0" indent="0">
              <a:buNone/>
            </a:pPr>
            <a:r>
              <a:rPr lang="en-IN" dirty="0"/>
              <a:t>           return n * </a:t>
            </a:r>
            <a:r>
              <a:rPr lang="en-IN" dirty="0" err="1"/>
              <a:t>factorial_recursive</a:t>
            </a:r>
            <a:r>
              <a:rPr lang="en-IN" dirty="0"/>
              <a:t>(n-1)</a:t>
            </a:r>
            <a:endParaRPr lang="en-IN" sz="1800" dirty="0"/>
          </a:p>
          <a:p>
            <a:pPr marL="0" indent="0">
              <a:buNone/>
            </a:pPr>
            <a:r>
              <a:rPr lang="en-IN" sz="1800" dirty="0"/>
              <a:t>      </a:t>
            </a:r>
          </a:p>
          <a:p>
            <a:pPr marL="0" indent="0">
              <a:buNone/>
            </a:pPr>
            <a:r>
              <a:rPr lang="en-IN" sz="1800" dirty="0"/>
              <a:t>&gt;&gt;number=int(input(“Enter the number:”))</a:t>
            </a:r>
          </a:p>
          <a:p>
            <a:pPr marL="0" indent="0">
              <a:buNone/>
            </a:pPr>
            <a:r>
              <a:rPr lang="en-IN" sz="1800" dirty="0"/>
              <a:t>&gt;&gt;print(</a:t>
            </a:r>
            <a:r>
              <a:rPr lang="en-IN" sz="1800" dirty="0" err="1"/>
              <a:t>factorial_recursive</a:t>
            </a:r>
            <a:r>
              <a:rPr lang="en-IN" sz="1800" dirty="0"/>
              <a:t>(number))</a:t>
            </a:r>
          </a:p>
          <a:p>
            <a:endParaRPr lang="en-IN" dirty="0"/>
          </a:p>
        </p:txBody>
      </p:sp>
      <p:cxnSp>
        <p:nvCxnSpPr>
          <p:cNvPr id="6" name="Straight Connector 5">
            <a:extLst>
              <a:ext uri="{FF2B5EF4-FFF2-40B4-BE49-F238E27FC236}">
                <a16:creationId xmlns:a16="http://schemas.microsoft.com/office/drawing/2014/main" id="{B7551CDB-5BAD-46B2-BAE4-F5835B5673EA}"/>
              </a:ext>
            </a:extLst>
          </p:cNvPr>
          <p:cNvCxnSpPr>
            <a:cxnSpLocks/>
          </p:cNvCxnSpPr>
          <p:nvPr/>
        </p:nvCxnSpPr>
        <p:spPr>
          <a:xfrm flipH="1">
            <a:off x="4437969" y="1765694"/>
            <a:ext cx="866" cy="4928069"/>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450707B-7F9F-4A58-873F-1A6CF2325CBF}"/>
              </a:ext>
            </a:extLst>
          </p:cNvPr>
          <p:cNvSpPr txBox="1"/>
          <p:nvPr/>
        </p:nvSpPr>
        <p:spPr>
          <a:xfrm>
            <a:off x="8577101" y="1190524"/>
            <a:ext cx="389602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Calculate Fibonacci series: 0,1,1,2,3,5,8,13,……</a:t>
            </a:r>
            <a:endParaRPr lang="en-IN" sz="2000" dirty="0"/>
          </a:p>
        </p:txBody>
      </p:sp>
      <p:cxnSp>
        <p:nvCxnSpPr>
          <p:cNvPr id="8" name="Straight Connector 7">
            <a:extLst>
              <a:ext uri="{FF2B5EF4-FFF2-40B4-BE49-F238E27FC236}">
                <a16:creationId xmlns:a16="http://schemas.microsoft.com/office/drawing/2014/main" id="{483D1F84-A4EA-4FE0-955D-D40C77E88D89}"/>
              </a:ext>
            </a:extLst>
          </p:cNvPr>
          <p:cNvCxnSpPr>
            <a:cxnSpLocks/>
          </p:cNvCxnSpPr>
          <p:nvPr/>
        </p:nvCxnSpPr>
        <p:spPr>
          <a:xfrm>
            <a:off x="8664351" y="1755856"/>
            <a:ext cx="0" cy="4937907"/>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46B82FE-08C9-47D8-986A-108CFA5B5ADF}"/>
              </a:ext>
            </a:extLst>
          </p:cNvPr>
          <p:cNvSpPr txBox="1"/>
          <p:nvPr/>
        </p:nvSpPr>
        <p:spPr>
          <a:xfrm>
            <a:off x="8756595" y="1822429"/>
            <a:ext cx="4225516" cy="3416320"/>
          </a:xfrm>
          <a:prstGeom prst="rect">
            <a:avLst/>
          </a:prstGeom>
          <a:noFill/>
        </p:spPr>
        <p:txBody>
          <a:bodyPr wrap="none" rtlCol="0">
            <a:spAutoFit/>
          </a:bodyPr>
          <a:lstStyle/>
          <a:p>
            <a:r>
              <a:rPr lang="en-US" dirty="0"/>
              <a:t>&gt;&gt;def </a:t>
            </a:r>
            <a:r>
              <a:rPr lang="en-US" dirty="0" err="1"/>
              <a:t>fibo</a:t>
            </a:r>
            <a:r>
              <a:rPr lang="en-US" dirty="0"/>
              <a:t>(n):</a:t>
            </a:r>
          </a:p>
          <a:p>
            <a:r>
              <a:rPr lang="en-US" dirty="0"/>
              <a:t>     if n==0:</a:t>
            </a:r>
          </a:p>
          <a:p>
            <a:r>
              <a:rPr lang="en-US" dirty="0"/>
              <a:t>         return 0</a:t>
            </a:r>
          </a:p>
          <a:p>
            <a:r>
              <a:rPr lang="en-US" dirty="0"/>
              <a:t>    </a:t>
            </a:r>
            <a:r>
              <a:rPr lang="en-US" dirty="0" err="1"/>
              <a:t>elif</a:t>
            </a:r>
            <a:r>
              <a:rPr lang="en-US" dirty="0"/>
              <a:t> n == 1:</a:t>
            </a:r>
          </a:p>
          <a:p>
            <a:r>
              <a:rPr lang="en-US" dirty="0"/>
              <a:t>         return 1</a:t>
            </a:r>
          </a:p>
          <a:p>
            <a:r>
              <a:rPr lang="en-US" dirty="0"/>
              <a:t>    else:</a:t>
            </a:r>
          </a:p>
          <a:p>
            <a:r>
              <a:rPr lang="en-US" dirty="0"/>
              <a:t>      return (</a:t>
            </a:r>
            <a:r>
              <a:rPr lang="en-US" dirty="0" err="1"/>
              <a:t>fibo</a:t>
            </a:r>
            <a:r>
              <a:rPr lang="en-US" dirty="0"/>
              <a:t>(n-1)+</a:t>
            </a:r>
            <a:r>
              <a:rPr lang="en-US" dirty="0" err="1"/>
              <a:t>fibo</a:t>
            </a:r>
            <a:r>
              <a:rPr lang="en-US" dirty="0"/>
              <a:t>(n-2))</a:t>
            </a:r>
          </a:p>
          <a:p>
            <a:endParaRPr lang="en-US" dirty="0"/>
          </a:p>
          <a:p>
            <a:pPr marL="0" indent="0">
              <a:buNone/>
            </a:pPr>
            <a:r>
              <a:rPr lang="en-IN" sz="1800" dirty="0"/>
              <a:t>&gt;&gt;number=int(input(“Enter the number:”))</a:t>
            </a:r>
          </a:p>
          <a:p>
            <a:pPr marL="0" indent="0">
              <a:buNone/>
            </a:pPr>
            <a:r>
              <a:rPr lang="en-IN" dirty="0"/>
              <a:t>&gt;&gt;for i in range(number):</a:t>
            </a:r>
            <a:endParaRPr lang="en-IN" sz="1800" dirty="0"/>
          </a:p>
          <a:p>
            <a:pPr marL="0" indent="0">
              <a:buNone/>
            </a:pPr>
            <a:r>
              <a:rPr lang="en-IN" dirty="0"/>
              <a:t>         </a:t>
            </a:r>
            <a:r>
              <a:rPr lang="en-IN" sz="1800" dirty="0"/>
              <a:t>print(</a:t>
            </a:r>
            <a:r>
              <a:rPr lang="en-IN" sz="1800" dirty="0" err="1"/>
              <a:t>fibo</a:t>
            </a:r>
            <a:r>
              <a:rPr lang="en-IN" sz="1800" dirty="0"/>
              <a:t>(</a:t>
            </a:r>
            <a:r>
              <a:rPr lang="en-IN" sz="1800" dirty="0" err="1"/>
              <a:t>i</a:t>
            </a:r>
            <a:r>
              <a:rPr lang="en-IN" sz="1800" dirty="0"/>
              <a:t>))</a:t>
            </a:r>
          </a:p>
          <a:p>
            <a:endParaRPr lang="en-IN" dirty="0"/>
          </a:p>
        </p:txBody>
      </p:sp>
      <p:sp>
        <p:nvSpPr>
          <p:cNvPr id="10" name="TextBox 9">
            <a:extLst>
              <a:ext uri="{FF2B5EF4-FFF2-40B4-BE49-F238E27FC236}">
                <a16:creationId xmlns:a16="http://schemas.microsoft.com/office/drawing/2014/main" id="{2F934474-8C87-4860-A6A5-3EF5187C1A75}"/>
              </a:ext>
            </a:extLst>
          </p:cNvPr>
          <p:cNvSpPr txBox="1"/>
          <p:nvPr/>
        </p:nvSpPr>
        <p:spPr>
          <a:xfrm>
            <a:off x="632534" y="1017478"/>
            <a:ext cx="6698202" cy="400110"/>
          </a:xfrm>
          <a:prstGeom prst="rect">
            <a:avLst/>
          </a:prstGeom>
          <a:noFill/>
        </p:spPr>
        <p:txBody>
          <a:bodyPr wrap="square">
            <a:spAutoFit/>
          </a:bodyPr>
          <a:lstStyle/>
          <a:p>
            <a:pPr marL="285750" indent="-285750">
              <a:buFont typeface="Arial" panose="020B0604020202020204" pitchFamily="34" charset="0"/>
              <a:buChar char="•"/>
            </a:pPr>
            <a:r>
              <a:rPr lang="en-US" sz="2000" dirty="0"/>
              <a:t>A function calling itself is called </a:t>
            </a:r>
            <a:r>
              <a:rPr lang="en-US" sz="2000" b="1" dirty="0"/>
              <a:t>recursion</a:t>
            </a:r>
            <a:r>
              <a:rPr lang="en-US" sz="2000" dirty="0"/>
              <a:t>.</a:t>
            </a:r>
          </a:p>
        </p:txBody>
      </p:sp>
    </p:spTree>
    <p:extLst>
      <p:ext uri="{BB962C8B-B14F-4D97-AF65-F5344CB8AC3E}">
        <p14:creationId xmlns:p14="http://schemas.microsoft.com/office/powerpoint/2010/main" val="71812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1062-7222-43DC-81D3-3FD455118E41}"/>
              </a:ext>
            </a:extLst>
          </p:cNvPr>
          <p:cNvSpPr>
            <a:spLocks noGrp="1"/>
          </p:cNvSpPr>
          <p:nvPr>
            <p:ph type="title"/>
          </p:nvPr>
        </p:nvSpPr>
        <p:spPr>
          <a:xfrm>
            <a:off x="838200" y="365126"/>
            <a:ext cx="10515600" cy="460498"/>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EED54A53-60D8-4157-BF7F-179D54271011}"/>
              </a:ext>
            </a:extLst>
          </p:cNvPr>
          <p:cNvSpPr>
            <a:spLocks noGrp="1"/>
          </p:cNvSpPr>
          <p:nvPr>
            <p:ph idx="1"/>
          </p:nvPr>
        </p:nvSpPr>
        <p:spPr>
          <a:xfrm>
            <a:off x="497150" y="1136342"/>
            <a:ext cx="5379867" cy="5040621"/>
          </a:xfrm>
        </p:spPr>
        <p:txBody>
          <a:bodyPr>
            <a:normAutofit/>
          </a:bodyPr>
          <a:lstStyle/>
          <a:p>
            <a:pPr marL="0" indent="0">
              <a:buNone/>
            </a:pPr>
            <a:r>
              <a:rPr lang="en-US" sz="2000" dirty="0">
                <a:solidFill>
                  <a:schemeClr val="accent6"/>
                </a:solidFill>
              </a:rPr>
              <a:t>#if no values provided to arg then use default values</a:t>
            </a:r>
          </a:p>
          <a:p>
            <a:pPr marL="0" indent="0">
              <a:buNone/>
            </a:pPr>
            <a:r>
              <a:rPr lang="en-US" sz="2000" dirty="0"/>
              <a:t> def student(name=“Unknown </a:t>
            </a:r>
            <a:r>
              <a:rPr lang="en-US" sz="2000" dirty="0" err="1"/>
              <a:t>name”,age</a:t>
            </a:r>
            <a:r>
              <a:rPr lang="en-US" sz="2000" dirty="0"/>
              <a:t>=0):</a:t>
            </a:r>
          </a:p>
          <a:p>
            <a:pPr marL="0" indent="0">
              <a:buNone/>
            </a:pPr>
            <a:r>
              <a:rPr lang="en-US" sz="2000" dirty="0"/>
              <a:t>       print(“</a:t>
            </a:r>
            <a:r>
              <a:rPr lang="en-US" sz="2000" dirty="0" err="1"/>
              <a:t>name:”,name</a:t>
            </a:r>
            <a:r>
              <a:rPr lang="en-US" sz="2000" dirty="0"/>
              <a:t>)</a:t>
            </a:r>
          </a:p>
          <a:p>
            <a:pPr marL="0" indent="0">
              <a:buNone/>
            </a:pPr>
            <a:r>
              <a:rPr lang="en-US" sz="2000" dirty="0"/>
              <a:t>       print(“</a:t>
            </a:r>
            <a:r>
              <a:rPr lang="en-US" sz="2000" dirty="0" err="1"/>
              <a:t>Age:”,age</a:t>
            </a:r>
            <a:r>
              <a:rPr lang="en-US" sz="2000" dirty="0"/>
              <a:t>)</a:t>
            </a:r>
          </a:p>
          <a:p>
            <a:pPr marL="0" indent="0">
              <a:buNone/>
            </a:pPr>
            <a:endParaRPr lang="en-US" sz="2000" dirty="0"/>
          </a:p>
          <a:p>
            <a:pPr marL="0" indent="0">
              <a:buNone/>
            </a:pPr>
            <a:r>
              <a:rPr lang="en-US" sz="2000" b="1" dirty="0"/>
              <a:t>#Function invoking</a:t>
            </a:r>
          </a:p>
          <a:p>
            <a:pPr marL="0" indent="0">
              <a:buNone/>
            </a:pPr>
            <a:r>
              <a:rPr lang="en-US" sz="2000" dirty="0"/>
              <a:t> student(‘tom’)</a:t>
            </a:r>
          </a:p>
          <a:p>
            <a:pPr marL="0" indent="0">
              <a:buNone/>
            </a:pPr>
            <a:r>
              <a:rPr lang="en-US" sz="2000" dirty="0"/>
              <a:t> student(‘tom’,22)</a:t>
            </a:r>
            <a:endParaRPr lang="en-IN" sz="2000" dirty="0"/>
          </a:p>
        </p:txBody>
      </p:sp>
      <p:sp>
        <p:nvSpPr>
          <p:cNvPr id="4" name="Rectangle 2">
            <a:extLst>
              <a:ext uri="{FF2B5EF4-FFF2-40B4-BE49-F238E27FC236}">
                <a16:creationId xmlns:a16="http://schemas.microsoft.com/office/drawing/2014/main" id="{B70C0044-B7BC-49A3-A282-222F5A9AC5B4}"/>
              </a:ext>
            </a:extLst>
          </p:cNvPr>
          <p:cNvSpPr>
            <a:spLocks noChangeArrowheads="1"/>
          </p:cNvSpPr>
          <p:nvPr/>
        </p:nvSpPr>
        <p:spPr bwMode="auto">
          <a:xfrm>
            <a:off x="6314984" y="1212374"/>
            <a:ext cx="5518953"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43FF"/>
                </a:solidFill>
                <a:effectLst/>
                <a:latin typeface="Consolas" panose="020B0609020204030204" pitchFamily="49" charset="0"/>
              </a:rPr>
              <a:t>def</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DD4A68"/>
                </a:solidFill>
                <a:effectLst/>
                <a:latin typeface="Consolas" panose="020B0609020204030204" pitchFamily="49" charset="0"/>
              </a:rPr>
              <a:t>fibonacci</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b="0" i="0" u="none" strike="noStrike" cap="none" normalizeH="0" baseline="0" dirty="0">
                <a:ln>
                  <a:noFill/>
                </a:ln>
                <a:solidFill>
                  <a:srgbClr val="0043FF"/>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rPr>
              <a:t> n</a:t>
            </a:r>
            <a:r>
              <a:rPr kumimoji="0" lang="en-US" altLang="en-US" b="0" i="0" u="none" strike="noStrike" cap="none" normalizeH="0" baseline="0" dirty="0">
                <a:ln>
                  <a:noFill/>
                </a:ln>
                <a:solidFill>
                  <a:srgbClr val="BB6500"/>
                </a:solidFill>
                <a:effectLst/>
                <a:latin typeface="Consolas" panose="020B0609020204030204" pitchFamily="49" charset="0"/>
              </a:rPr>
              <a:t>&lt;=</a:t>
            </a:r>
            <a:r>
              <a:rPr kumimoji="0" lang="en-US" altLang="en-US" b="0" i="0" u="none" strike="noStrike" cap="none" normalizeH="0" baseline="0" dirty="0">
                <a:ln>
                  <a:noFill/>
                </a:ln>
                <a:solidFill>
                  <a:srgbClr val="FF6A00"/>
                </a:solidFill>
                <a:effectLst/>
                <a:latin typeface="Consolas" panose="020B0609020204030204" pitchFamily="49" charset="0"/>
              </a:rPr>
              <a:t>1</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b="0" i="0" u="none" strike="noStrike" cap="none" normalizeH="0" baseline="0" dirty="0">
                <a:ln>
                  <a:noFill/>
                </a:ln>
                <a:solidFill>
                  <a:srgbClr val="0043FF"/>
                </a:solidFill>
                <a:effectLst/>
                <a:latin typeface="Consolas" panose="020B0609020204030204" pitchFamily="49" charset="0"/>
              </a:rPr>
              <a:t>return</a:t>
            </a:r>
            <a:r>
              <a:rPr kumimoji="0" lang="en-US" altLang="en-US" b="0" i="0" u="none" strike="noStrike" cap="none" normalizeH="0" baseline="0" dirty="0">
                <a:ln>
                  <a:noFill/>
                </a:ln>
                <a:solidFill>
                  <a:srgbClr val="000000"/>
                </a:solidFill>
                <a:effectLst/>
                <a:latin typeface="Consolas" panose="020B0609020204030204" pitchFamily="49" charset="0"/>
              </a:rPr>
              <a:t> n </a:t>
            </a:r>
          </a:p>
          <a:p>
            <a:pPr lvl="1" eaLnBrk="0" fontAlgn="base" hangingPunct="0">
              <a:spcBef>
                <a:spcPct val="0"/>
              </a:spcBef>
              <a:spcAft>
                <a:spcPct val="0"/>
              </a:spcAft>
            </a:pPr>
            <a:r>
              <a:rPr kumimoji="0" lang="en-US" altLang="en-US" b="0" i="0" u="none" strike="noStrike" cap="none" normalizeH="0" baseline="0" dirty="0">
                <a:ln>
                  <a:noFill/>
                </a:ln>
                <a:solidFill>
                  <a:srgbClr val="0043FF"/>
                </a:solidFill>
                <a:effectLst/>
                <a:latin typeface="Consolas" panose="020B0609020204030204" pitchFamily="49" charset="0"/>
              </a:rPr>
              <a:t>else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b="0" i="0" u="none" strike="noStrike" cap="none" normalizeH="0" baseline="0" dirty="0">
                <a:ln>
                  <a:noFill/>
                </a:ln>
                <a:solidFill>
                  <a:srgbClr val="0043FF"/>
                </a:solidFill>
                <a:effectLst/>
                <a:latin typeface="Consolas" panose="020B0609020204030204" pitchFamily="49" charset="0"/>
              </a:rPr>
              <a:t>return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fibonacci</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n</a:t>
            </a:r>
            <a:r>
              <a:rPr kumimoji="0" lang="en-US" altLang="en-US" b="0" i="0" u="none" strike="noStrike" cap="none" normalizeH="0" baseline="0" dirty="0">
                <a:ln>
                  <a:noFill/>
                </a:ln>
                <a:solidFill>
                  <a:srgbClr val="BB6500"/>
                </a:solidFill>
                <a:effectLst/>
                <a:latin typeface="Consolas" panose="020B0609020204030204" pitchFamily="49" charset="0"/>
              </a:rPr>
              <a:t>-</a:t>
            </a:r>
            <a:r>
              <a:rPr kumimoji="0" lang="en-US" altLang="en-US" b="0" i="0" u="none" strike="noStrike" cap="none" normalizeH="0" baseline="0" dirty="0">
                <a:ln>
                  <a:noFill/>
                </a:ln>
                <a:solidFill>
                  <a:srgbClr val="FF6A00"/>
                </a:solidFill>
                <a:effectLst/>
                <a:latin typeface="Consolas" panose="020B0609020204030204" pitchFamily="49" charset="0"/>
              </a:rPr>
              <a:t>1</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BB65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fibonacci</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n</a:t>
            </a:r>
            <a:r>
              <a:rPr kumimoji="0" lang="en-US" altLang="en-US" b="0" i="0" u="none" strike="noStrike" cap="none" normalizeH="0" baseline="0" dirty="0">
                <a:ln>
                  <a:noFill/>
                </a:ln>
                <a:solidFill>
                  <a:srgbClr val="BB6500"/>
                </a:solidFill>
                <a:effectLst/>
                <a:latin typeface="Consolas" panose="020B0609020204030204" pitchFamily="49" charset="0"/>
              </a:rPr>
              <a:t>-</a:t>
            </a:r>
            <a:r>
              <a:rPr kumimoji="0" lang="en-US" altLang="en-US" b="0" i="0" u="none" strike="noStrike" cap="none" normalizeH="0" baseline="0" dirty="0">
                <a:ln>
                  <a:noFill/>
                </a:ln>
                <a:solidFill>
                  <a:srgbClr val="FF6A00"/>
                </a:solidFill>
                <a:effectLst/>
                <a:latin typeface="Consolas" panose="020B0609020204030204" pitchFamily="49" charset="0"/>
              </a:rPr>
              <a:t>2</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n </a:t>
            </a:r>
            <a:r>
              <a:rPr kumimoji="0" lang="en-US" altLang="en-US" b="0" i="0" u="none" strike="noStrike" cap="none" normalizeH="0" baseline="0" dirty="0">
                <a:ln>
                  <a:noFill/>
                </a:ln>
                <a:solidFill>
                  <a:srgbClr val="BB65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149825"/>
                </a:solidFill>
                <a:effectLst/>
                <a:latin typeface="Consolas" panose="020B0609020204030204" pitchFamily="49" charset="0"/>
              </a:rPr>
              <a:t>int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149825"/>
                </a:solidFill>
                <a:effectLst/>
                <a:latin typeface="Consolas" panose="020B0609020204030204" pitchFamily="49" charset="0"/>
              </a:rPr>
              <a:t>input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149825"/>
                </a:solidFill>
                <a:effectLst/>
                <a:latin typeface="Consolas" panose="020B0609020204030204" pitchFamily="49" charset="0"/>
              </a:rPr>
              <a:t>'Enter a number, N, N&gt;=2 :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fibo_series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BB65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43FF"/>
                </a:solidFill>
                <a:effectLst/>
                <a:latin typeface="Consolas" panose="020B0609020204030204" pitchFamily="49" charset="0"/>
              </a:rPr>
              <a:t>for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i</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43FF"/>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149825"/>
                </a:solidFill>
                <a:effectLst/>
                <a:latin typeface="Consolas" panose="020B0609020204030204" pitchFamily="49" charset="0"/>
              </a:rPr>
              <a:t>range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FF6A00"/>
                </a:solidFill>
                <a:effectLst/>
                <a:latin typeface="Consolas" panose="020B0609020204030204" pitchFamily="49" charset="0"/>
              </a:rPr>
              <a:t>0</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fibo_series</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append</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fibonacci</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i</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43FF"/>
                </a:solidFill>
                <a:effectLst/>
                <a:latin typeface="Consolas" panose="020B0609020204030204" pitchFamily="49" charset="0"/>
              </a:rPr>
              <a:t>print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fibo_series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564E7512-04EC-48C0-9DD8-D3CF608BEAA2}"/>
              </a:ext>
            </a:extLst>
          </p:cNvPr>
          <p:cNvCxnSpPr>
            <a:stCxn id="2" idx="0"/>
          </p:cNvCxnSpPr>
          <p:nvPr/>
        </p:nvCxnSpPr>
        <p:spPr>
          <a:xfrm>
            <a:off x="6096000" y="365126"/>
            <a:ext cx="0" cy="6492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180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6B2E-5AEA-4223-BD5B-EF181601A54B}"/>
              </a:ext>
            </a:extLst>
          </p:cNvPr>
          <p:cNvSpPr>
            <a:spLocks noGrp="1"/>
          </p:cNvSpPr>
          <p:nvPr>
            <p:ph type="title"/>
          </p:nvPr>
        </p:nvSpPr>
        <p:spPr>
          <a:xfrm>
            <a:off x="838200" y="862275"/>
            <a:ext cx="10515600" cy="496009"/>
          </a:xfrm>
        </p:spPr>
        <p:txBody>
          <a:bodyPr>
            <a:normAutofit fontScale="90000"/>
          </a:bodyPr>
          <a:lstStyle/>
          <a:p>
            <a:r>
              <a:rPr lang="en-US" dirty="0"/>
              <a:t>Benefits of Functions:</a:t>
            </a:r>
            <a:endParaRPr lang="en-IN" dirty="0"/>
          </a:p>
        </p:txBody>
      </p:sp>
      <p:sp>
        <p:nvSpPr>
          <p:cNvPr id="3" name="Content Placeholder 2">
            <a:extLst>
              <a:ext uri="{FF2B5EF4-FFF2-40B4-BE49-F238E27FC236}">
                <a16:creationId xmlns:a16="http://schemas.microsoft.com/office/drawing/2014/main" id="{E0A8279C-05B3-429F-A118-C7D5FACAE3AA}"/>
              </a:ext>
            </a:extLst>
          </p:cNvPr>
          <p:cNvSpPr>
            <a:spLocks noGrp="1"/>
          </p:cNvSpPr>
          <p:nvPr>
            <p:ph idx="1"/>
          </p:nvPr>
        </p:nvSpPr>
        <p:spPr>
          <a:xfrm>
            <a:off x="838200" y="1994932"/>
            <a:ext cx="10515600" cy="4863068"/>
          </a:xfrm>
        </p:spPr>
        <p:txBody>
          <a:bodyPr/>
          <a:lstStyle/>
          <a:p>
            <a:r>
              <a:rPr lang="en-US" dirty="0"/>
              <a:t>It makes code simpler</a:t>
            </a:r>
          </a:p>
          <a:p>
            <a:r>
              <a:rPr lang="en-US" dirty="0"/>
              <a:t>It makes code reusable that results in faster development of code</a:t>
            </a:r>
          </a:p>
          <a:p>
            <a:r>
              <a:rPr lang="en-US" dirty="0"/>
              <a:t>When you declare functions and store in variables.</a:t>
            </a:r>
            <a:endParaRPr lang="en-IN" dirty="0"/>
          </a:p>
        </p:txBody>
      </p:sp>
    </p:spTree>
    <p:extLst>
      <p:ext uri="{BB962C8B-B14F-4D97-AF65-F5344CB8AC3E}">
        <p14:creationId xmlns:p14="http://schemas.microsoft.com/office/powerpoint/2010/main" val="2190515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AE4D-70E3-4C3B-8BD8-E5024735A428}"/>
              </a:ext>
            </a:extLst>
          </p:cNvPr>
          <p:cNvSpPr>
            <a:spLocks noGrp="1"/>
          </p:cNvSpPr>
          <p:nvPr>
            <p:ph type="title"/>
          </p:nvPr>
        </p:nvSpPr>
        <p:spPr>
          <a:xfrm>
            <a:off x="687279" y="240838"/>
            <a:ext cx="10515600" cy="700195"/>
          </a:xfrm>
        </p:spPr>
        <p:txBody>
          <a:bodyPr/>
          <a:lstStyle/>
          <a:p>
            <a:r>
              <a:rPr lang="en-US" dirty="0"/>
              <a:t>Variable-length Arguments(*args,**</a:t>
            </a:r>
            <a:r>
              <a:rPr lang="en-US" dirty="0" err="1"/>
              <a:t>kwargs</a:t>
            </a:r>
            <a:r>
              <a:rPr lang="en-US" dirty="0"/>
              <a:t>)</a:t>
            </a:r>
            <a:endParaRPr lang="en-IN" dirty="0"/>
          </a:p>
        </p:txBody>
      </p:sp>
      <p:sp>
        <p:nvSpPr>
          <p:cNvPr id="3" name="Content Placeholder 2">
            <a:extLst>
              <a:ext uri="{FF2B5EF4-FFF2-40B4-BE49-F238E27FC236}">
                <a16:creationId xmlns:a16="http://schemas.microsoft.com/office/drawing/2014/main" id="{30CF90BC-7392-4B7E-879E-8D603BEEBFBC}"/>
              </a:ext>
            </a:extLst>
          </p:cNvPr>
          <p:cNvSpPr>
            <a:spLocks noGrp="1"/>
          </p:cNvSpPr>
          <p:nvPr>
            <p:ph idx="1"/>
          </p:nvPr>
        </p:nvSpPr>
        <p:spPr>
          <a:xfrm>
            <a:off x="838200" y="1020933"/>
            <a:ext cx="11590538" cy="5837068"/>
          </a:xfrm>
        </p:spPr>
        <p:txBody>
          <a:bodyPr>
            <a:normAutofit fontScale="62500" lnSpcReduction="20000"/>
          </a:bodyPr>
          <a:lstStyle/>
          <a:p>
            <a:pPr marL="0" indent="0">
              <a:buNone/>
            </a:pPr>
            <a:r>
              <a:rPr lang="en-US" b="1" dirty="0"/>
              <a:t>//*</a:t>
            </a:r>
            <a:r>
              <a:rPr lang="en-US" b="1" dirty="0" err="1"/>
              <a:t>args</a:t>
            </a:r>
            <a:r>
              <a:rPr lang="en-US" b="1" dirty="0"/>
              <a:t>-</a:t>
            </a:r>
          </a:p>
          <a:p>
            <a:pPr marL="0" indent="0">
              <a:buNone/>
            </a:pPr>
            <a:r>
              <a:rPr lang="en-US" dirty="0"/>
              <a:t>def student(name, age,*marks):</a:t>
            </a:r>
          </a:p>
          <a:p>
            <a:pPr marL="0" indent="0">
              <a:buNone/>
            </a:pPr>
            <a:r>
              <a:rPr lang="en-US" dirty="0"/>
              <a:t>       print(“</a:t>
            </a:r>
            <a:r>
              <a:rPr lang="en-US" dirty="0" err="1"/>
              <a:t>name:”,name</a:t>
            </a:r>
            <a:r>
              <a:rPr lang="en-US" dirty="0"/>
              <a:t>)</a:t>
            </a:r>
          </a:p>
          <a:p>
            <a:pPr marL="0" indent="0">
              <a:buNone/>
            </a:pPr>
            <a:r>
              <a:rPr lang="en-US" dirty="0"/>
              <a:t>       print(“</a:t>
            </a:r>
            <a:r>
              <a:rPr lang="en-US" dirty="0" err="1"/>
              <a:t>Age:”,age</a:t>
            </a:r>
            <a:r>
              <a:rPr lang="en-US" dirty="0"/>
              <a:t>)</a:t>
            </a:r>
          </a:p>
          <a:p>
            <a:pPr marL="0" indent="0">
              <a:buNone/>
            </a:pPr>
            <a:r>
              <a:rPr lang="en-US" dirty="0"/>
              <a:t>       for m in marks:</a:t>
            </a:r>
          </a:p>
          <a:p>
            <a:pPr marL="0" indent="0">
              <a:buNone/>
            </a:pPr>
            <a:r>
              <a:rPr lang="en-US" dirty="0"/>
              <a:t>             print(m)</a:t>
            </a:r>
          </a:p>
          <a:p>
            <a:pPr marL="0" indent="0">
              <a:buNone/>
            </a:pPr>
            <a:r>
              <a:rPr lang="en-IN" dirty="0">
                <a:solidFill>
                  <a:schemeClr val="accent6"/>
                </a:solidFill>
              </a:rPr>
              <a:t>#function invoking</a:t>
            </a:r>
          </a:p>
          <a:p>
            <a:pPr marL="0" indent="0">
              <a:buNone/>
            </a:pPr>
            <a:r>
              <a:rPr lang="en-IN" dirty="0"/>
              <a:t> student(‘tom’,22, 67,79,80,90)</a:t>
            </a:r>
          </a:p>
          <a:p>
            <a:pPr marL="0" indent="0">
              <a:buNone/>
            </a:pPr>
            <a:endParaRPr lang="en-IN" dirty="0"/>
          </a:p>
          <a:p>
            <a:pPr marL="0" indent="0">
              <a:buNone/>
            </a:pPr>
            <a:r>
              <a:rPr lang="en-IN" b="1" dirty="0"/>
              <a:t>#**kwargs</a:t>
            </a:r>
          </a:p>
          <a:p>
            <a:pPr marL="0" indent="0">
              <a:buNone/>
            </a:pPr>
            <a:r>
              <a:rPr lang="en-US" dirty="0"/>
              <a:t>def student(</a:t>
            </a:r>
            <a:r>
              <a:rPr lang="en-US" dirty="0" err="1"/>
              <a:t>name,age</a:t>
            </a:r>
            <a:r>
              <a:rPr lang="en-US" dirty="0"/>
              <a:t>,**marks):</a:t>
            </a:r>
          </a:p>
          <a:p>
            <a:pPr marL="0" indent="0">
              <a:buNone/>
            </a:pPr>
            <a:r>
              <a:rPr lang="en-US" dirty="0"/>
              <a:t>       print(“</a:t>
            </a:r>
            <a:r>
              <a:rPr lang="en-US" dirty="0" err="1"/>
              <a:t>name:”,name</a:t>
            </a:r>
            <a:r>
              <a:rPr lang="en-US" dirty="0"/>
              <a:t>)</a:t>
            </a:r>
          </a:p>
          <a:p>
            <a:pPr marL="0" indent="0">
              <a:buNone/>
            </a:pPr>
            <a:r>
              <a:rPr lang="en-US" dirty="0"/>
              <a:t>       print(“</a:t>
            </a:r>
            <a:r>
              <a:rPr lang="en-US" dirty="0" err="1"/>
              <a:t>Age:”,age</a:t>
            </a:r>
            <a:r>
              <a:rPr lang="en-US" dirty="0"/>
              <a:t>)</a:t>
            </a:r>
          </a:p>
          <a:p>
            <a:pPr marL="0" indent="0">
              <a:buNone/>
            </a:pPr>
            <a:r>
              <a:rPr lang="en-US" dirty="0"/>
              <a:t>       for </a:t>
            </a:r>
            <a:r>
              <a:rPr lang="en-US" dirty="0" err="1"/>
              <a:t>key,value</a:t>
            </a:r>
            <a:r>
              <a:rPr lang="en-US" dirty="0"/>
              <a:t> in </a:t>
            </a:r>
            <a:r>
              <a:rPr lang="en-US" dirty="0" err="1"/>
              <a:t>marks.items</a:t>
            </a:r>
            <a:r>
              <a:rPr lang="en-US" dirty="0"/>
              <a:t>():</a:t>
            </a:r>
          </a:p>
          <a:p>
            <a:pPr marL="0" indent="0">
              <a:buNone/>
            </a:pPr>
            <a:r>
              <a:rPr lang="en-US" dirty="0"/>
              <a:t>             print(</a:t>
            </a:r>
            <a:r>
              <a:rPr lang="en-US" dirty="0" err="1"/>
              <a:t>key,”:”,value</a:t>
            </a:r>
            <a:r>
              <a:rPr lang="en-US" dirty="0"/>
              <a:t>)</a:t>
            </a:r>
          </a:p>
          <a:p>
            <a:pPr marL="0" indent="0">
              <a:buNone/>
            </a:pPr>
            <a:endParaRPr lang="en-US" dirty="0"/>
          </a:p>
          <a:p>
            <a:pPr marL="0" indent="0">
              <a:buNone/>
            </a:pPr>
            <a:r>
              <a:rPr lang="en-US" dirty="0"/>
              <a:t>#function invoking</a:t>
            </a:r>
          </a:p>
          <a:p>
            <a:pPr marL="0" indent="0">
              <a:buNone/>
            </a:pPr>
            <a:r>
              <a:rPr lang="en-US" dirty="0"/>
              <a:t> student(‘tom’,22,English=97,math=89,physics=80)</a:t>
            </a:r>
          </a:p>
          <a:p>
            <a:pPr marL="0" indent="0">
              <a:buNone/>
            </a:pPr>
            <a:endParaRPr lang="en-IN" dirty="0"/>
          </a:p>
        </p:txBody>
      </p:sp>
      <p:sp>
        <p:nvSpPr>
          <p:cNvPr id="4" name="Arrow: Right 3">
            <a:extLst>
              <a:ext uri="{FF2B5EF4-FFF2-40B4-BE49-F238E27FC236}">
                <a16:creationId xmlns:a16="http://schemas.microsoft.com/office/drawing/2014/main" id="{06222C4E-9EA9-4546-B375-B6F5DE01D3F2}"/>
              </a:ext>
            </a:extLst>
          </p:cNvPr>
          <p:cNvSpPr/>
          <p:nvPr/>
        </p:nvSpPr>
        <p:spPr>
          <a:xfrm rot="16200000">
            <a:off x="2683041" y="2256906"/>
            <a:ext cx="1567386" cy="1331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181DD4FE-A5C2-4ECD-9A54-2890F07EE034}"/>
              </a:ext>
            </a:extLst>
          </p:cNvPr>
          <p:cNvSpPr/>
          <p:nvPr/>
        </p:nvSpPr>
        <p:spPr>
          <a:xfrm rot="16200000">
            <a:off x="2627800" y="5299966"/>
            <a:ext cx="1944209" cy="1331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9D63C9F-0007-44C3-B34D-90B9BFE5E35D}"/>
              </a:ext>
            </a:extLst>
          </p:cNvPr>
          <p:cNvSpPr txBox="1"/>
          <p:nvPr/>
        </p:nvSpPr>
        <p:spPr>
          <a:xfrm>
            <a:off x="6228437" y="1443841"/>
            <a:ext cx="7391062" cy="4247317"/>
          </a:xfrm>
          <a:prstGeom prst="rect">
            <a:avLst/>
          </a:prstGeom>
          <a:noFill/>
        </p:spPr>
        <p:txBody>
          <a:bodyPr wrap="none" rtlCol="0">
            <a:spAutoFit/>
          </a:bodyPr>
          <a:lstStyle/>
          <a:p>
            <a:r>
              <a:rPr lang="en-US" b="1" u="sng" dirty="0"/>
              <a:t>#Example:</a:t>
            </a:r>
          </a:p>
          <a:p>
            <a:r>
              <a:rPr lang="en-US" dirty="0"/>
              <a:t>&gt;&gt;def </a:t>
            </a:r>
            <a:r>
              <a:rPr lang="en-US" dirty="0" err="1"/>
              <a:t>function_name_print</a:t>
            </a:r>
            <a:r>
              <a:rPr lang="en-US" dirty="0"/>
              <a:t>(</a:t>
            </a:r>
            <a:r>
              <a:rPr lang="en-US" dirty="0" err="1"/>
              <a:t>a,b,c,d</a:t>
            </a:r>
            <a:r>
              <a:rPr lang="en-US" dirty="0"/>
              <a:t>):</a:t>
            </a:r>
          </a:p>
          <a:p>
            <a:r>
              <a:rPr lang="en-US" dirty="0"/>
              <a:t>       print(</a:t>
            </a:r>
            <a:r>
              <a:rPr lang="en-US" dirty="0" err="1"/>
              <a:t>a,b,c,d</a:t>
            </a:r>
            <a:r>
              <a:rPr lang="en-US" dirty="0"/>
              <a:t>)</a:t>
            </a:r>
          </a:p>
          <a:p>
            <a:r>
              <a:rPr lang="en-US" dirty="0"/>
              <a:t>&gt;&gt;</a:t>
            </a:r>
            <a:r>
              <a:rPr lang="en-US" dirty="0" err="1"/>
              <a:t>function_name_print</a:t>
            </a:r>
            <a:r>
              <a:rPr lang="en-US" dirty="0"/>
              <a:t>(“</a:t>
            </a:r>
            <a:r>
              <a:rPr lang="en-US" dirty="0" err="1"/>
              <a:t>Harry”,”Rohan”,”Max”,”Bob</a:t>
            </a:r>
            <a:r>
              <a:rPr lang="en-US" dirty="0"/>
              <a:t>”)</a:t>
            </a:r>
          </a:p>
          <a:p>
            <a:endParaRPr lang="en-IN" dirty="0"/>
          </a:p>
          <a:p>
            <a:r>
              <a:rPr lang="en-US" dirty="0"/>
              <a:t>&gt;&gt;def </a:t>
            </a:r>
            <a:r>
              <a:rPr lang="en-US" dirty="0" err="1"/>
              <a:t>function_name_print</a:t>
            </a:r>
            <a:r>
              <a:rPr lang="en-US" dirty="0"/>
              <a:t>(</a:t>
            </a:r>
            <a:r>
              <a:rPr lang="en-US" dirty="0" err="1"/>
              <a:t>a,b,c,d,</a:t>
            </a:r>
            <a:r>
              <a:rPr lang="en-US" dirty="0" err="1">
                <a:solidFill>
                  <a:srgbClr val="FF0000"/>
                </a:solidFill>
              </a:rPr>
              <a:t>e,f,g</a:t>
            </a:r>
            <a:r>
              <a:rPr lang="en-US" dirty="0"/>
              <a:t>):</a:t>
            </a:r>
          </a:p>
          <a:p>
            <a:r>
              <a:rPr lang="en-US" dirty="0"/>
              <a:t>       print(</a:t>
            </a:r>
            <a:r>
              <a:rPr lang="en-US" dirty="0" err="1"/>
              <a:t>a,b,c,d,e,f,g</a:t>
            </a:r>
            <a:r>
              <a:rPr lang="en-US" dirty="0"/>
              <a:t>)</a:t>
            </a:r>
          </a:p>
          <a:p>
            <a:r>
              <a:rPr lang="en-US" dirty="0"/>
              <a:t>&gt;&gt;</a:t>
            </a:r>
            <a:r>
              <a:rPr lang="en-US" dirty="0" err="1"/>
              <a:t>function_name_print</a:t>
            </a:r>
            <a:r>
              <a:rPr lang="en-US" dirty="0"/>
              <a:t>(“Harry”,”Rohan”,”Max”,”Bob”,”</a:t>
            </a:r>
            <a:r>
              <a:rPr lang="en-US" dirty="0">
                <a:solidFill>
                  <a:srgbClr val="FF0000"/>
                </a:solidFill>
              </a:rPr>
              <a:t>Kevin</a:t>
            </a:r>
            <a:r>
              <a:rPr lang="en-US" dirty="0"/>
              <a:t>”,”</a:t>
            </a:r>
            <a:r>
              <a:rPr lang="en-US" dirty="0" err="1"/>
              <a:t>Parth</a:t>
            </a:r>
            <a:r>
              <a:rPr lang="en-US" dirty="0"/>
              <a:t>”,”Anna”)</a:t>
            </a:r>
          </a:p>
          <a:p>
            <a:endParaRPr lang="en-IN" dirty="0"/>
          </a:p>
          <a:p>
            <a:r>
              <a:rPr lang="en-IN" dirty="0"/>
              <a:t>&gt;&gt;def </a:t>
            </a:r>
            <a:r>
              <a:rPr lang="en-IN" dirty="0" err="1"/>
              <a:t>funargs</a:t>
            </a:r>
            <a:r>
              <a:rPr lang="en-IN" b="1" dirty="0"/>
              <a:t>(*</a:t>
            </a:r>
            <a:r>
              <a:rPr lang="en-IN" b="1" dirty="0" err="1"/>
              <a:t>args</a:t>
            </a:r>
            <a:r>
              <a:rPr lang="en-IN" b="1" dirty="0"/>
              <a:t>):</a:t>
            </a:r>
          </a:p>
          <a:p>
            <a:r>
              <a:rPr lang="en-IN" dirty="0"/>
              <a:t>         #print(args[0])</a:t>
            </a:r>
          </a:p>
          <a:p>
            <a:r>
              <a:rPr lang="en-IN" dirty="0"/>
              <a:t>          for </a:t>
            </a:r>
            <a:r>
              <a:rPr lang="en-IN" dirty="0" err="1"/>
              <a:t>i</a:t>
            </a:r>
            <a:r>
              <a:rPr lang="en-IN" dirty="0"/>
              <a:t> in </a:t>
            </a:r>
            <a:r>
              <a:rPr lang="en-IN" dirty="0" err="1"/>
              <a:t>args</a:t>
            </a:r>
            <a:r>
              <a:rPr lang="en-IN" dirty="0"/>
              <a:t>:</a:t>
            </a:r>
          </a:p>
          <a:p>
            <a:r>
              <a:rPr lang="en-IN" dirty="0"/>
              <a:t>              print(</a:t>
            </a:r>
            <a:r>
              <a:rPr lang="en-IN" dirty="0" err="1"/>
              <a:t>i</a:t>
            </a:r>
            <a:r>
              <a:rPr lang="en-IN" dirty="0"/>
              <a:t>)  </a:t>
            </a:r>
          </a:p>
          <a:p>
            <a:r>
              <a:rPr lang="en-IN" dirty="0"/>
              <a:t>&gt;&gt;names=[“Harry”,”Rohan”,”Max”,”Bob”,”Kevin”,”</a:t>
            </a:r>
            <a:r>
              <a:rPr lang="en-IN" dirty="0" err="1"/>
              <a:t>Parth</a:t>
            </a:r>
            <a:r>
              <a:rPr lang="en-IN" dirty="0"/>
              <a:t>”,”Anna”]</a:t>
            </a:r>
          </a:p>
          <a:p>
            <a:r>
              <a:rPr lang="en-IN" dirty="0"/>
              <a:t>&gt;&gt;</a:t>
            </a:r>
            <a:r>
              <a:rPr lang="en-IN" dirty="0" err="1"/>
              <a:t>funargs</a:t>
            </a:r>
            <a:r>
              <a:rPr lang="en-IN" dirty="0"/>
              <a:t>(*names)</a:t>
            </a:r>
          </a:p>
        </p:txBody>
      </p:sp>
      <p:sp>
        <p:nvSpPr>
          <p:cNvPr id="8" name="Frame 7">
            <a:extLst>
              <a:ext uri="{FF2B5EF4-FFF2-40B4-BE49-F238E27FC236}">
                <a16:creationId xmlns:a16="http://schemas.microsoft.com/office/drawing/2014/main" id="{AF2EFB02-B02D-4ED3-94C3-3FFE1C6B0C93}"/>
              </a:ext>
            </a:extLst>
          </p:cNvPr>
          <p:cNvSpPr/>
          <p:nvPr/>
        </p:nvSpPr>
        <p:spPr>
          <a:xfrm>
            <a:off x="2550850" y="3222594"/>
            <a:ext cx="1319814" cy="292963"/>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cxnSp>
        <p:nvCxnSpPr>
          <p:cNvPr id="10" name="Straight Connector 9">
            <a:extLst>
              <a:ext uri="{FF2B5EF4-FFF2-40B4-BE49-F238E27FC236}">
                <a16:creationId xmlns:a16="http://schemas.microsoft.com/office/drawing/2014/main" id="{2794A4FC-1201-4C58-B740-CCA15FD0E227}"/>
              </a:ext>
            </a:extLst>
          </p:cNvPr>
          <p:cNvCxnSpPr/>
          <p:nvPr/>
        </p:nvCxnSpPr>
        <p:spPr>
          <a:xfrm>
            <a:off x="5945079" y="1020932"/>
            <a:ext cx="0" cy="5837068"/>
          </a:xfrm>
          <a:prstGeom prst="line">
            <a:avLst/>
          </a:prstGeom>
        </p:spPr>
        <p:style>
          <a:lnRef idx="1">
            <a:schemeClr val="dk1"/>
          </a:lnRef>
          <a:fillRef idx="0">
            <a:schemeClr val="dk1"/>
          </a:fillRef>
          <a:effectRef idx="0">
            <a:schemeClr val="dk1"/>
          </a:effectRef>
          <a:fontRef idx="minor">
            <a:schemeClr val="tx1"/>
          </a:fontRef>
        </p:style>
      </p:cxnSp>
      <p:sp>
        <p:nvSpPr>
          <p:cNvPr id="9" name="Frame 8">
            <a:extLst>
              <a:ext uri="{FF2B5EF4-FFF2-40B4-BE49-F238E27FC236}">
                <a16:creationId xmlns:a16="http://schemas.microsoft.com/office/drawing/2014/main" id="{DB3137D4-99D6-4A62-B38A-E1413E3166FE}"/>
              </a:ext>
            </a:extLst>
          </p:cNvPr>
          <p:cNvSpPr/>
          <p:nvPr/>
        </p:nvSpPr>
        <p:spPr>
          <a:xfrm>
            <a:off x="2550850" y="6418556"/>
            <a:ext cx="3042080" cy="292963"/>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1054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B930-9DB1-44C8-8FD7-98637CB4DDA2}"/>
              </a:ext>
            </a:extLst>
          </p:cNvPr>
          <p:cNvSpPr>
            <a:spLocks noGrp="1"/>
          </p:cNvSpPr>
          <p:nvPr>
            <p:ph type="title"/>
          </p:nvPr>
        </p:nvSpPr>
        <p:spPr>
          <a:xfrm>
            <a:off x="838200" y="365125"/>
            <a:ext cx="10515600" cy="549275"/>
          </a:xfrm>
        </p:spPr>
        <p:txBody>
          <a:bodyPr>
            <a:normAutofit fontScale="90000"/>
          </a:bodyPr>
          <a:lstStyle/>
          <a:p>
            <a:r>
              <a:rPr lang="en-US" dirty="0"/>
              <a:t>Example - **</a:t>
            </a:r>
            <a:r>
              <a:rPr lang="en-US" dirty="0" err="1"/>
              <a:t>kwargs</a:t>
            </a:r>
            <a:endParaRPr lang="en-IN" dirty="0"/>
          </a:p>
        </p:txBody>
      </p:sp>
      <p:sp>
        <p:nvSpPr>
          <p:cNvPr id="3" name="Content Placeholder 2">
            <a:extLst>
              <a:ext uri="{FF2B5EF4-FFF2-40B4-BE49-F238E27FC236}">
                <a16:creationId xmlns:a16="http://schemas.microsoft.com/office/drawing/2014/main" id="{5FF5D50E-5AF4-4F76-9BE6-96E8EA3B00D4}"/>
              </a:ext>
            </a:extLst>
          </p:cNvPr>
          <p:cNvSpPr>
            <a:spLocks noGrp="1"/>
          </p:cNvSpPr>
          <p:nvPr>
            <p:ph idx="1"/>
          </p:nvPr>
        </p:nvSpPr>
        <p:spPr>
          <a:xfrm>
            <a:off x="767179" y="1367161"/>
            <a:ext cx="10515600" cy="5049499"/>
          </a:xfrm>
        </p:spPr>
        <p:txBody>
          <a:bodyPr>
            <a:normAutofit/>
          </a:bodyPr>
          <a:lstStyle/>
          <a:p>
            <a:pPr marL="0" indent="0">
              <a:buNone/>
            </a:pPr>
            <a:r>
              <a:rPr lang="en-US" sz="2000" dirty="0"/>
              <a:t>&gt;&gt;def </a:t>
            </a:r>
            <a:r>
              <a:rPr lang="en-US" sz="2000" dirty="0" err="1"/>
              <a:t>funargs</a:t>
            </a:r>
            <a:r>
              <a:rPr lang="en-US" sz="2000" dirty="0"/>
              <a:t>(*</a:t>
            </a:r>
            <a:r>
              <a:rPr lang="en-US" sz="2000" dirty="0" err="1"/>
              <a:t>args</a:t>
            </a:r>
            <a:r>
              <a:rPr lang="en-US" sz="2000" dirty="0"/>
              <a:t>,**</a:t>
            </a:r>
            <a:r>
              <a:rPr lang="en-US" sz="2000" dirty="0" err="1"/>
              <a:t>kwargs</a:t>
            </a:r>
            <a:r>
              <a:rPr lang="en-US" sz="2000" dirty="0"/>
              <a:t>):</a:t>
            </a:r>
          </a:p>
          <a:p>
            <a:pPr marL="0" indent="0">
              <a:buNone/>
            </a:pPr>
            <a:r>
              <a:rPr lang="en-US" sz="2000" dirty="0"/>
              <a:t>         for  </a:t>
            </a:r>
            <a:r>
              <a:rPr lang="en-US" sz="2000" dirty="0" err="1"/>
              <a:t>i</a:t>
            </a:r>
            <a:r>
              <a:rPr lang="en-US" sz="2000" dirty="0"/>
              <a:t> in </a:t>
            </a:r>
            <a:r>
              <a:rPr lang="en-US" sz="2000" dirty="0" err="1"/>
              <a:t>args</a:t>
            </a:r>
            <a:r>
              <a:rPr lang="en-US" sz="2000" dirty="0"/>
              <a:t>:</a:t>
            </a:r>
          </a:p>
          <a:p>
            <a:pPr marL="0" indent="0">
              <a:buNone/>
            </a:pPr>
            <a:r>
              <a:rPr lang="en-US" sz="2000" dirty="0"/>
              <a:t>              print(</a:t>
            </a:r>
            <a:r>
              <a:rPr lang="en-US" sz="2000" dirty="0" err="1"/>
              <a:t>i</a:t>
            </a:r>
            <a:r>
              <a:rPr lang="en-US" sz="2000" dirty="0"/>
              <a:t>)</a:t>
            </a:r>
          </a:p>
          <a:p>
            <a:pPr marL="0" indent="0">
              <a:buNone/>
            </a:pPr>
            <a:r>
              <a:rPr lang="en-US" sz="2000" dirty="0"/>
              <a:t>     print(“\n Now I would like to introduce some of our heroes”)</a:t>
            </a:r>
          </a:p>
          <a:p>
            <a:pPr marL="0" indent="0">
              <a:buNone/>
            </a:pPr>
            <a:r>
              <a:rPr lang="en-US" sz="2000" dirty="0"/>
              <a:t>       for </a:t>
            </a:r>
            <a:r>
              <a:rPr lang="en-US" sz="2000" dirty="0" err="1"/>
              <a:t>key,value</a:t>
            </a:r>
            <a:r>
              <a:rPr lang="en-US" sz="2000" dirty="0"/>
              <a:t> in </a:t>
            </a:r>
            <a:r>
              <a:rPr lang="en-US" sz="2000" dirty="0" err="1"/>
              <a:t>kwargs.items</a:t>
            </a:r>
            <a:r>
              <a:rPr lang="en-US" sz="2000" dirty="0"/>
              <a:t>():</a:t>
            </a:r>
          </a:p>
          <a:p>
            <a:pPr marL="0" indent="0">
              <a:buNone/>
            </a:pPr>
            <a:r>
              <a:rPr lang="en-US" sz="2000" dirty="0"/>
              <a:t>             print(</a:t>
            </a:r>
            <a:r>
              <a:rPr lang="en-US" sz="2000" dirty="0" err="1"/>
              <a:t>key,value</a:t>
            </a:r>
            <a:r>
              <a:rPr lang="en-US" sz="2000" dirty="0"/>
              <a:t>)</a:t>
            </a:r>
          </a:p>
          <a:p>
            <a:pPr marL="0" indent="0">
              <a:buNone/>
            </a:pPr>
            <a:r>
              <a:rPr lang="en-US" sz="2000" dirty="0"/>
              <a:t>              #OR</a:t>
            </a:r>
          </a:p>
          <a:p>
            <a:pPr marL="0" indent="0">
              <a:buNone/>
            </a:pPr>
            <a:r>
              <a:rPr lang="en-US" sz="2000" dirty="0"/>
              <a:t>             print(f”{key} is a {value}”)</a:t>
            </a:r>
          </a:p>
          <a:p>
            <a:pPr marL="0" indent="0">
              <a:buNone/>
            </a:pPr>
            <a:r>
              <a:rPr lang="en-US" sz="2000" dirty="0"/>
              <a:t>&gt;&gt;lists={“Max”:”Monitor”,”Harry”:”Coordinator”,”Bob”:”Programmer”,”</a:t>
            </a:r>
            <a:r>
              <a:rPr lang="en-US" sz="2000" dirty="0">
                <a:solidFill>
                  <a:srgbClr val="FF0000"/>
                </a:solidFill>
              </a:rPr>
              <a:t>Bill”:”Cook</a:t>
            </a:r>
            <a:r>
              <a:rPr lang="en-US" sz="2000" dirty="0"/>
              <a:t>”}</a:t>
            </a:r>
          </a:p>
          <a:p>
            <a:pPr marL="0" indent="0">
              <a:buNone/>
            </a:pPr>
            <a:r>
              <a:rPr lang="en-US" sz="2000" dirty="0"/>
              <a:t>&gt;&gt;</a:t>
            </a:r>
            <a:r>
              <a:rPr lang="en-US" sz="2000" dirty="0" err="1"/>
              <a:t>funargs</a:t>
            </a:r>
            <a:r>
              <a:rPr lang="en-US" sz="2000" b="1" dirty="0"/>
              <a:t>(*</a:t>
            </a:r>
            <a:r>
              <a:rPr lang="en-US" sz="2000" b="1" dirty="0" err="1"/>
              <a:t>args</a:t>
            </a:r>
            <a:r>
              <a:rPr lang="en-US" sz="2000" b="1" dirty="0"/>
              <a:t>, **</a:t>
            </a:r>
            <a:r>
              <a:rPr lang="en-US" sz="2000" b="1" dirty="0" err="1"/>
              <a:t>kwargs</a:t>
            </a:r>
            <a:r>
              <a:rPr lang="en-US" sz="2000" dirty="0"/>
              <a:t>)</a:t>
            </a:r>
            <a:endParaRPr lang="en-IN" sz="2000" dirty="0"/>
          </a:p>
        </p:txBody>
      </p:sp>
    </p:spTree>
    <p:extLst>
      <p:ext uri="{BB962C8B-B14F-4D97-AF65-F5344CB8AC3E}">
        <p14:creationId xmlns:p14="http://schemas.microsoft.com/office/powerpoint/2010/main" val="23423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AED4-B0C1-45B0-BFCC-2EF53B9FD0E5}"/>
              </a:ext>
            </a:extLst>
          </p:cNvPr>
          <p:cNvSpPr>
            <a:spLocks noGrp="1"/>
          </p:cNvSpPr>
          <p:nvPr>
            <p:ph type="title"/>
          </p:nvPr>
        </p:nvSpPr>
        <p:spPr>
          <a:xfrm>
            <a:off x="838200" y="365125"/>
            <a:ext cx="10515600" cy="540397"/>
          </a:xfrm>
        </p:spPr>
        <p:txBody>
          <a:bodyPr>
            <a:normAutofit fontScale="90000"/>
          </a:bodyPr>
          <a:lstStyle/>
          <a:p>
            <a:r>
              <a:rPr lang="en-US" dirty="0"/>
              <a:t>Function argument Unpacking</a:t>
            </a:r>
            <a:endParaRPr lang="en-IN" dirty="0"/>
          </a:p>
        </p:txBody>
      </p:sp>
      <p:sp>
        <p:nvSpPr>
          <p:cNvPr id="6" name="TextBox 5">
            <a:extLst>
              <a:ext uri="{FF2B5EF4-FFF2-40B4-BE49-F238E27FC236}">
                <a16:creationId xmlns:a16="http://schemas.microsoft.com/office/drawing/2014/main" id="{50AF98E2-1588-4DBF-AA19-B188B17047E9}"/>
              </a:ext>
            </a:extLst>
          </p:cNvPr>
          <p:cNvSpPr txBox="1"/>
          <p:nvPr/>
        </p:nvSpPr>
        <p:spPr>
          <a:xfrm>
            <a:off x="953262" y="1408605"/>
            <a:ext cx="3682746" cy="3693319"/>
          </a:xfrm>
          <a:prstGeom prst="rect">
            <a:avLst/>
          </a:prstGeom>
          <a:noFill/>
        </p:spPr>
        <p:txBody>
          <a:bodyPr wrap="square">
            <a:spAutoFit/>
          </a:bodyPr>
          <a:lstStyle/>
          <a:p>
            <a:r>
              <a:rPr lang="en-IN" dirty="0">
                <a:highlight>
                  <a:srgbClr val="FFFF00"/>
                </a:highlight>
              </a:rPr>
              <a:t># Function argument unpacking</a:t>
            </a:r>
          </a:p>
          <a:p>
            <a:endParaRPr lang="en-IN" dirty="0"/>
          </a:p>
          <a:p>
            <a:r>
              <a:rPr lang="en-IN" dirty="0"/>
              <a:t>def </a:t>
            </a:r>
            <a:r>
              <a:rPr lang="en-IN" dirty="0" err="1"/>
              <a:t>myfunc</a:t>
            </a:r>
            <a:r>
              <a:rPr lang="en-IN" dirty="0"/>
              <a:t>(x, y, z):</a:t>
            </a:r>
          </a:p>
          <a:p>
            <a:r>
              <a:rPr lang="en-IN" dirty="0"/>
              <a:t>    print(x, y, z)</a:t>
            </a:r>
          </a:p>
          <a:p>
            <a:endParaRPr lang="en-IN" dirty="0"/>
          </a:p>
          <a:p>
            <a:r>
              <a:rPr lang="en-IN" dirty="0" err="1"/>
              <a:t>tuple_vec</a:t>
            </a:r>
            <a:r>
              <a:rPr lang="en-IN" dirty="0"/>
              <a:t> = (1, 0, 1)</a:t>
            </a:r>
          </a:p>
          <a:p>
            <a:r>
              <a:rPr lang="en-IN" dirty="0" err="1"/>
              <a:t>dict_vec</a:t>
            </a:r>
            <a:r>
              <a:rPr lang="en-IN" dirty="0"/>
              <a:t> = {'x': 1, 'y': 0, 'z': 1}</a:t>
            </a:r>
          </a:p>
          <a:p>
            <a:endParaRPr lang="en-IN" dirty="0"/>
          </a:p>
          <a:p>
            <a:r>
              <a:rPr lang="en-IN" dirty="0"/>
              <a:t>&gt;&gt;&gt; </a:t>
            </a:r>
            <a:r>
              <a:rPr lang="en-IN" dirty="0" err="1"/>
              <a:t>myfunc</a:t>
            </a:r>
            <a:r>
              <a:rPr lang="en-IN" dirty="0"/>
              <a:t>(*</a:t>
            </a:r>
            <a:r>
              <a:rPr lang="en-IN" dirty="0" err="1"/>
              <a:t>tuple_vec</a:t>
            </a:r>
            <a:r>
              <a:rPr lang="en-IN" dirty="0"/>
              <a:t>)</a:t>
            </a:r>
          </a:p>
          <a:p>
            <a:r>
              <a:rPr lang="en-IN" dirty="0"/>
              <a:t>1, 0, 1</a:t>
            </a:r>
          </a:p>
          <a:p>
            <a:endParaRPr lang="en-IN" dirty="0"/>
          </a:p>
          <a:p>
            <a:r>
              <a:rPr lang="en-IN" dirty="0"/>
              <a:t>&gt;&gt;&gt; </a:t>
            </a:r>
            <a:r>
              <a:rPr lang="en-IN" dirty="0" err="1"/>
              <a:t>myfunc</a:t>
            </a:r>
            <a:r>
              <a:rPr lang="en-IN" dirty="0"/>
              <a:t>(**</a:t>
            </a:r>
            <a:r>
              <a:rPr lang="en-IN" dirty="0" err="1"/>
              <a:t>dict_vec</a:t>
            </a:r>
            <a:r>
              <a:rPr lang="en-IN" dirty="0"/>
              <a:t>)</a:t>
            </a:r>
          </a:p>
          <a:p>
            <a:r>
              <a:rPr lang="en-IN" dirty="0"/>
              <a:t>1, 0, 1</a:t>
            </a:r>
          </a:p>
        </p:txBody>
      </p:sp>
    </p:spTree>
    <p:extLst>
      <p:ext uri="{BB962C8B-B14F-4D97-AF65-F5344CB8AC3E}">
        <p14:creationId xmlns:p14="http://schemas.microsoft.com/office/powerpoint/2010/main" val="24742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19C5-1C13-4BEC-A214-34AB9951F4E0}"/>
              </a:ext>
            </a:extLst>
          </p:cNvPr>
          <p:cNvSpPr>
            <a:spLocks noGrp="1"/>
          </p:cNvSpPr>
          <p:nvPr>
            <p:ph type="title"/>
          </p:nvPr>
        </p:nvSpPr>
        <p:spPr>
          <a:xfrm>
            <a:off x="843378" y="1065320"/>
            <a:ext cx="10510421" cy="625368"/>
          </a:xfrm>
        </p:spPr>
        <p:txBody>
          <a:bodyPr>
            <a:normAutofit fontScale="90000"/>
          </a:bodyPr>
          <a:lstStyle/>
          <a:p>
            <a:r>
              <a:rPr lang="en-US" sz="2400" b="0" i="0" dirty="0">
                <a:solidFill>
                  <a:srgbClr val="222222"/>
                </a:solidFill>
                <a:effectLst/>
                <a:latin typeface="source sans pro" panose="020B0503030403020204" pitchFamily="34" charset="0"/>
              </a:rPr>
              <a:t>You can assign a function to a variable. You can then use that variable the same as you would use the function itself:</a:t>
            </a:r>
            <a:endParaRPr lang="en-IN" sz="2400" dirty="0"/>
          </a:p>
        </p:txBody>
      </p:sp>
      <p:sp>
        <p:nvSpPr>
          <p:cNvPr id="4" name="Rectangle 1">
            <a:extLst>
              <a:ext uri="{FF2B5EF4-FFF2-40B4-BE49-F238E27FC236}">
                <a16:creationId xmlns:a16="http://schemas.microsoft.com/office/drawing/2014/main" id="{B6D9976F-B2FD-488A-A853-8D2F6F92C6C9}"/>
              </a:ext>
            </a:extLst>
          </p:cNvPr>
          <p:cNvSpPr>
            <a:spLocks noChangeArrowheads="1"/>
          </p:cNvSpPr>
          <p:nvPr/>
        </p:nvSpPr>
        <p:spPr bwMode="auto">
          <a:xfrm>
            <a:off x="1083076" y="2182025"/>
            <a:ext cx="7155402" cy="2437590"/>
          </a:xfrm>
          <a:prstGeom prst="rect">
            <a:avLst/>
          </a:prstGeom>
          <a:solidFill>
            <a:srgbClr val="F6F6F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F5902"/>
                </a:solidFill>
                <a:effectLst/>
                <a:latin typeface="SFMono-Regular"/>
              </a:rPr>
              <a:t>&gt;&gt;&gt; </a:t>
            </a:r>
            <a:r>
              <a:rPr kumimoji="0" lang="en-US" altLang="en-US" b="0" i="0" u="none" strike="noStrike" cap="none" normalizeH="0" baseline="0" dirty="0">
                <a:ln>
                  <a:noFill/>
                </a:ln>
                <a:solidFill>
                  <a:srgbClr val="204A87"/>
                </a:solidFill>
                <a:effectLst/>
                <a:latin typeface="SFMono-Regular"/>
              </a:rPr>
              <a:t>def</a:t>
            </a:r>
            <a:r>
              <a:rPr kumimoji="0" lang="en-US" altLang="en-US" b="0" i="0" u="none" strike="noStrike" cap="none" normalizeH="0" baseline="0" dirty="0">
                <a:ln>
                  <a:noFill/>
                </a:ln>
                <a:solidFill>
                  <a:srgbClr val="212529"/>
                </a:solidFill>
                <a:effectLst/>
                <a:latin typeface="SFMono-Regular"/>
              </a:rPr>
              <a:t> </a:t>
            </a:r>
            <a:r>
              <a:rPr kumimoji="0" lang="en-US" altLang="en-US" b="0" i="0" u="none" strike="noStrike" cap="none" normalizeH="0" baseline="0" dirty="0" err="1">
                <a:ln>
                  <a:noFill/>
                </a:ln>
                <a:solidFill>
                  <a:srgbClr val="000000"/>
                </a:solidFill>
                <a:effectLst/>
                <a:latin typeface="SFMono-Regular"/>
              </a:rPr>
              <a:t>func</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212529"/>
                </a:solidFill>
                <a:effectLst/>
                <a:latin typeface="SFMono-Regular"/>
              </a:rPr>
              <a:t> </a:t>
            </a:r>
            <a:r>
              <a:rPr kumimoji="0" lang="en-US" altLang="en-US" b="0" i="0" u="none" strike="noStrike" cap="none" normalizeH="0" baseline="0" dirty="0">
                <a:ln>
                  <a:noFill/>
                </a:ln>
                <a:solidFill>
                  <a:srgbClr val="8F5902"/>
                </a:solidFill>
                <a:effectLst/>
                <a:latin typeface="SFMono-Regular"/>
              </a:rPr>
              <a:t> </a:t>
            </a:r>
            <a:endParaRPr kumimoji="0" lang="en-US" altLang="en-US"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4E9A06"/>
                </a:solidFill>
                <a:effectLst/>
                <a:latin typeface="SFMono-Regular"/>
              </a:rPr>
              <a:t>"I am function </a:t>
            </a:r>
            <a:r>
              <a:rPr kumimoji="0" lang="en-US" altLang="en-US" b="0" i="0" u="none" strike="noStrike" cap="none" normalizeH="0" baseline="0" dirty="0" err="1">
                <a:ln>
                  <a:noFill/>
                </a:ln>
                <a:solidFill>
                  <a:srgbClr val="4E9A06"/>
                </a:solidFill>
                <a:effectLst/>
                <a:latin typeface="SFMono-Regular"/>
              </a:rPr>
              <a:t>func</a:t>
            </a:r>
            <a:r>
              <a:rPr kumimoji="0" lang="en-US" altLang="en-US" b="0" i="0" u="none" strike="noStrike" cap="none" normalizeH="0" baseline="0" dirty="0">
                <a:ln>
                  <a:noFill/>
                </a:ln>
                <a:solidFill>
                  <a:srgbClr val="4E9A06"/>
                </a:solidFill>
                <a:effectLst/>
                <a:latin typeface="SFMono-Regular"/>
              </a:rPr>
              <a:t>()!"</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8F5902"/>
                </a:solidFill>
                <a:effectLst/>
                <a:latin typeface="SFMono-Regular"/>
              </a:rPr>
              <a:t>&gt;&gt;&gt; </a:t>
            </a:r>
            <a:r>
              <a:rPr kumimoji="0" lang="en-US" altLang="en-US" b="0" i="0" u="none" strike="noStrike" cap="none" normalizeH="0" baseline="0" dirty="0" err="1">
                <a:ln>
                  <a:noFill/>
                </a:ln>
                <a:solidFill>
                  <a:srgbClr val="000000"/>
                </a:solidFill>
                <a:effectLst/>
                <a:latin typeface="Arial" panose="020B0604020202020204" pitchFamily="34" charset="0"/>
              </a:rPr>
              <a:t>func</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6C757D"/>
                </a:solidFill>
                <a:effectLst/>
                <a:latin typeface="SFMono-Regular"/>
              </a:rPr>
              <a:t>I am function </a:t>
            </a:r>
            <a:r>
              <a:rPr kumimoji="0" lang="en-US" altLang="en-US" b="0" i="0" u="none" strike="noStrike" cap="none" normalizeH="0" baseline="0" dirty="0" err="1">
                <a:ln>
                  <a:noFill/>
                </a:ln>
                <a:solidFill>
                  <a:srgbClr val="6C757D"/>
                </a:solidFill>
                <a:effectLst/>
                <a:latin typeface="SFMono-Regular"/>
              </a:rPr>
              <a:t>func</a:t>
            </a:r>
            <a:r>
              <a:rPr kumimoji="0" lang="en-US" altLang="en-US" b="0" i="0" u="none" strike="noStrike" cap="none" normalizeH="0" baseline="0" dirty="0">
                <a:ln>
                  <a:noFill/>
                </a:ln>
                <a:solidFill>
                  <a:srgbClr val="6C757D"/>
                </a:solidFill>
                <a:effectLst/>
                <a:latin typeface="SFMono-Regular"/>
              </a:rPr>
              <a:t>()!</a:t>
            </a:r>
            <a:r>
              <a:rPr kumimoji="0" lang="en-US" altLang="en-US"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8F5902"/>
                </a:solidFill>
                <a:effectLst/>
                <a:latin typeface="SFMono-Regular"/>
              </a:rPr>
              <a:t>&gt;&gt;&gt; </a:t>
            </a:r>
            <a:r>
              <a:rPr kumimoji="0" lang="en-US" altLang="en-US" b="0" i="0" u="none" strike="noStrike" cap="none" normalizeH="0" baseline="0" dirty="0">
                <a:ln>
                  <a:noFill/>
                </a:ln>
                <a:solidFill>
                  <a:srgbClr val="000000"/>
                </a:solidFill>
                <a:effectLst/>
                <a:latin typeface="Arial" panose="020B0604020202020204" pitchFamily="34" charset="0"/>
              </a:rPr>
              <a:t>var1</a:t>
            </a:r>
            <a:r>
              <a:rPr kumimoji="0" lang="en-US" altLang="en-US" b="0" i="0" u="none" strike="noStrike" cap="none" normalizeH="0" baseline="0" dirty="0">
                <a:ln>
                  <a:noFill/>
                </a:ln>
                <a:solidFill>
                  <a:srgbClr val="CE5C00"/>
                </a:solidFill>
                <a:effectLst/>
                <a:latin typeface="Arial" panose="020B0604020202020204" pitchFamily="34" charset="0"/>
              </a:rPr>
              <a:t>=</a:t>
            </a:r>
            <a:r>
              <a:rPr kumimoji="0" lang="en-US" altLang="en-US" b="0" i="0" u="none" strike="noStrike" cap="none" normalizeH="0" baseline="0" dirty="0">
                <a:ln>
                  <a:noFill/>
                </a:ln>
                <a:solidFill>
                  <a:srgbClr val="212529"/>
                </a:solidFill>
                <a:effectLst/>
                <a:latin typeface="SFMono-Regular"/>
              </a:rPr>
              <a:t> </a:t>
            </a:r>
            <a:r>
              <a:rPr kumimoji="0" lang="en-US" altLang="en-US" b="0" i="0" u="none" strike="noStrike" cap="none" normalizeH="0" baseline="0" dirty="0" err="1">
                <a:ln>
                  <a:noFill/>
                </a:ln>
                <a:solidFill>
                  <a:srgbClr val="000000"/>
                </a:solidFill>
                <a:effectLst/>
                <a:latin typeface="Arial" panose="020B0604020202020204" pitchFamily="34" charset="0"/>
              </a:rPr>
              <a:t>func</a:t>
            </a:r>
            <a:endParaRPr kumimoji="0" lang="en-US" altLang="en-US"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8F5902"/>
                </a:solidFill>
                <a:effectLst/>
                <a:latin typeface="SFMono-Regular"/>
              </a:rPr>
              <a:t>&gt;&gt;&gt; </a:t>
            </a:r>
            <a:r>
              <a:rPr kumimoji="0" lang="en-US" altLang="en-US" b="0" i="0" u="none" strike="noStrike" cap="none" normalizeH="0" baseline="0" dirty="0">
                <a:ln>
                  <a:noFill/>
                </a:ln>
                <a:solidFill>
                  <a:srgbClr val="000000"/>
                </a:solidFill>
                <a:effectLst/>
                <a:latin typeface="Arial" panose="020B0604020202020204" pitchFamily="34" charset="0"/>
              </a:rPr>
              <a:t>var1</a:t>
            </a:r>
            <a:r>
              <a:rPr lang="en-US" altLang="en-US" dirty="0">
                <a:solidFill>
                  <a:srgbClr val="000000"/>
                </a:solidFill>
                <a:latin typeface="SFMono-Regular"/>
              </a:rPr>
              <a:t>()</a:t>
            </a:r>
            <a:endParaRPr kumimoji="0" lang="en-US" altLang="en-US"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6C757D"/>
                </a:solidFill>
                <a:effectLst/>
                <a:latin typeface="SFMono-Regular"/>
              </a:rPr>
              <a:t>I am function </a:t>
            </a:r>
            <a:r>
              <a:rPr kumimoji="0" lang="en-US" altLang="en-US" b="0" i="0" u="none" strike="noStrike" cap="none" normalizeH="0" baseline="0" dirty="0" err="1">
                <a:ln>
                  <a:noFill/>
                </a:ln>
                <a:solidFill>
                  <a:srgbClr val="6C757D"/>
                </a:solidFill>
                <a:effectLst/>
                <a:latin typeface="SFMono-Regular"/>
              </a:rPr>
              <a:t>func</a:t>
            </a:r>
            <a:r>
              <a:rPr kumimoji="0" lang="en-US" altLang="en-US" b="0" i="0" u="none" strike="noStrike" cap="none" normalizeH="0" baseline="0" dirty="0">
                <a:ln>
                  <a:noFill/>
                </a:ln>
                <a:solidFill>
                  <a:srgbClr val="6C757D"/>
                </a:solidFill>
                <a:effectLst/>
                <a:latin typeface="SFMono-Regular"/>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401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7915F2-114B-40A6-966F-3CEDD63A08CF}"/>
              </a:ext>
            </a:extLst>
          </p:cNvPr>
          <p:cNvSpPr>
            <a:spLocks noGrp="1" noChangeArrowheads="1"/>
          </p:cNvSpPr>
          <p:nvPr>
            <p:ph type="title"/>
          </p:nvPr>
        </p:nvSpPr>
        <p:spPr bwMode="auto">
          <a:xfrm>
            <a:off x="838200" y="681037"/>
            <a:ext cx="85344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source sans pro" panose="020B0503030403020204" pitchFamily="34" charset="0"/>
              </a:rPr>
              <a:t>You can display a function to the console with </a:t>
            </a:r>
            <a:r>
              <a:rPr kumimoji="0" lang="en-US" altLang="en-US" sz="2000" b="0" i="0" u="none" strike="noStrike" cap="none" normalizeH="0" baseline="0" dirty="0">
                <a:ln>
                  <a:noFill/>
                </a:ln>
                <a:solidFill>
                  <a:srgbClr val="619CCD"/>
                </a:solidFill>
                <a:effectLst/>
                <a:latin typeface="SFMono-Regular"/>
                <a:hlinkClick r:id="rId2"/>
              </a:rPr>
              <a:t>print()</a:t>
            </a:r>
            <a:r>
              <a:rPr kumimoji="0" lang="en-US" altLang="en-US" sz="2000" b="0" i="0" u="none" strike="noStrike" cap="none" normalizeH="0" baseline="0" dirty="0">
                <a:ln>
                  <a:noFill/>
                </a:ln>
                <a:solidFill>
                  <a:srgbClr val="222222"/>
                </a:solidFill>
                <a:effectLst/>
                <a:latin typeface="source sans pro" panose="020B0503030403020204" pitchFamily="34" charset="0"/>
              </a:rPr>
              <a:t>, include it as an element in a composite data object like a </a:t>
            </a:r>
            <a:r>
              <a:rPr kumimoji="0" lang="en-US" altLang="en-US" sz="2000" b="0" i="0" u="none" strike="noStrike" cap="none" normalizeH="0" baseline="0" dirty="0">
                <a:ln>
                  <a:noFill/>
                </a:ln>
                <a:solidFill>
                  <a:srgbClr val="619CCD"/>
                </a:solidFill>
                <a:effectLst/>
                <a:latin typeface="source sans pro" panose="020B0503030403020204" pitchFamily="34" charset="0"/>
                <a:hlinkClick r:id="rId3"/>
              </a:rPr>
              <a:t>list</a:t>
            </a:r>
            <a:r>
              <a:rPr kumimoji="0" lang="en-US" altLang="en-US" sz="2000" b="0" i="0" u="none" strike="noStrike" cap="none" normalizeH="0" baseline="0" dirty="0">
                <a:ln>
                  <a:noFill/>
                </a:ln>
                <a:solidFill>
                  <a:srgbClr val="222222"/>
                </a:solidFill>
                <a:effectLst/>
                <a:latin typeface="source sans pro" panose="020B0503030403020204" pitchFamily="34" charset="0"/>
              </a:rPr>
              <a:t>, or even use it as a </a:t>
            </a:r>
            <a:r>
              <a:rPr kumimoji="0" lang="en-US" altLang="en-US" sz="2000" b="0" i="0" u="none" strike="noStrike" cap="none" normalizeH="0" baseline="0" dirty="0">
                <a:ln>
                  <a:noFill/>
                </a:ln>
                <a:solidFill>
                  <a:srgbClr val="619CCD"/>
                </a:solidFill>
                <a:effectLst/>
                <a:latin typeface="source sans pro" panose="020B0503030403020204" pitchFamily="34" charset="0"/>
                <a:hlinkClick r:id="rId4"/>
              </a:rPr>
              <a:t>dictionary</a:t>
            </a:r>
            <a:r>
              <a:rPr kumimoji="0" lang="en-US" altLang="en-US" sz="2000" b="0" i="0" u="none" strike="noStrike" cap="none" normalizeH="0" baseline="0" dirty="0">
                <a:ln>
                  <a:noFill/>
                </a:ln>
                <a:solidFill>
                  <a:srgbClr val="222222"/>
                </a:solidFill>
                <a:effectLst/>
                <a:latin typeface="source sans pro" panose="020B0503030403020204" pitchFamily="34" charset="0"/>
              </a:rPr>
              <a:t> key:</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A07E492-8458-4364-82A1-702FA7FC0D3E}"/>
              </a:ext>
            </a:extLst>
          </p:cNvPr>
          <p:cNvSpPr txBox="1"/>
          <p:nvPr/>
        </p:nvSpPr>
        <p:spPr>
          <a:xfrm>
            <a:off x="1111928" y="1652648"/>
            <a:ext cx="6094520" cy="4524315"/>
          </a:xfrm>
          <a:prstGeom prst="rect">
            <a:avLst/>
          </a:prstGeom>
          <a:noFill/>
        </p:spPr>
        <p:txBody>
          <a:bodyPr wrap="square">
            <a:spAutoFit/>
          </a:bodyPr>
          <a:lstStyle/>
          <a:p>
            <a:r>
              <a:rPr lang="en-IN" dirty="0"/>
              <a:t>&gt;&gt;&gt; def </a:t>
            </a:r>
            <a:r>
              <a:rPr lang="en-IN" dirty="0" err="1"/>
              <a:t>func</a:t>
            </a:r>
            <a:r>
              <a:rPr lang="en-IN" dirty="0"/>
              <a:t>():</a:t>
            </a:r>
          </a:p>
          <a:p>
            <a:r>
              <a:rPr lang="en-IN" dirty="0"/>
              <a:t>...          print("I am function </a:t>
            </a:r>
            <a:r>
              <a:rPr lang="en-IN" dirty="0" err="1"/>
              <a:t>func</a:t>
            </a:r>
            <a:r>
              <a:rPr lang="en-IN" dirty="0"/>
              <a:t>()!")</a:t>
            </a:r>
          </a:p>
          <a:p>
            <a:r>
              <a:rPr lang="en-IN" dirty="0"/>
              <a:t>...</a:t>
            </a:r>
          </a:p>
          <a:p>
            <a:endParaRPr lang="en-IN" dirty="0"/>
          </a:p>
          <a:p>
            <a:r>
              <a:rPr lang="en-IN" dirty="0"/>
              <a:t>&gt;&gt;&gt; </a:t>
            </a:r>
            <a:r>
              <a:rPr lang="en-IN" dirty="0">
                <a:highlight>
                  <a:srgbClr val="FFFF00"/>
                </a:highlight>
              </a:rPr>
              <a:t>print(“Hello world",</a:t>
            </a:r>
            <a:r>
              <a:rPr lang="en-IN" dirty="0" err="1">
                <a:highlight>
                  <a:srgbClr val="FFFF00"/>
                </a:highlight>
              </a:rPr>
              <a:t>func</a:t>
            </a:r>
            <a:r>
              <a:rPr lang="en-IN" dirty="0">
                <a:highlight>
                  <a:srgbClr val="FFFF00"/>
                </a:highlight>
              </a:rPr>
              <a:t>)</a:t>
            </a:r>
          </a:p>
          <a:p>
            <a:r>
              <a:rPr lang="en-IN" dirty="0"/>
              <a:t>cat &lt;function </a:t>
            </a:r>
            <a:r>
              <a:rPr lang="en-IN" dirty="0" err="1"/>
              <a:t>func</a:t>
            </a:r>
            <a:r>
              <a:rPr lang="en-IN" dirty="0"/>
              <a:t> at 0x7f81b4d29bf8&gt; 42</a:t>
            </a:r>
          </a:p>
          <a:p>
            <a:endParaRPr lang="en-IN" dirty="0"/>
          </a:p>
          <a:p>
            <a:r>
              <a:rPr lang="en-IN" dirty="0">
                <a:highlight>
                  <a:srgbClr val="FFFF00"/>
                </a:highlight>
              </a:rPr>
              <a:t>&gt;&gt;&gt; objects = ["cat", </a:t>
            </a:r>
            <a:r>
              <a:rPr lang="en-IN" dirty="0" err="1">
                <a:highlight>
                  <a:srgbClr val="FFFF00"/>
                </a:highlight>
              </a:rPr>
              <a:t>func</a:t>
            </a:r>
            <a:r>
              <a:rPr lang="en-IN" dirty="0">
                <a:highlight>
                  <a:srgbClr val="FFFF00"/>
                </a:highlight>
              </a:rPr>
              <a:t>, 42]</a:t>
            </a:r>
          </a:p>
          <a:p>
            <a:r>
              <a:rPr lang="en-IN" dirty="0"/>
              <a:t>&gt;&gt;&gt; </a:t>
            </a:r>
            <a:r>
              <a:rPr lang="en-IN" dirty="0">
                <a:highlight>
                  <a:srgbClr val="FFFF00"/>
                </a:highlight>
              </a:rPr>
              <a:t>objects[1]</a:t>
            </a:r>
          </a:p>
          <a:p>
            <a:r>
              <a:rPr lang="en-IN" dirty="0"/>
              <a:t>&lt;function </a:t>
            </a:r>
            <a:r>
              <a:rPr lang="en-IN" dirty="0" err="1"/>
              <a:t>func</a:t>
            </a:r>
            <a:r>
              <a:rPr lang="en-IN" dirty="0"/>
              <a:t> at 0x7f81b4d29bf8&gt;</a:t>
            </a:r>
          </a:p>
          <a:p>
            <a:r>
              <a:rPr lang="en-IN" dirty="0"/>
              <a:t>&gt;&gt;&gt; </a:t>
            </a:r>
            <a:r>
              <a:rPr lang="en-IN" dirty="0">
                <a:highlight>
                  <a:srgbClr val="FFFF00"/>
                </a:highlight>
              </a:rPr>
              <a:t>objects[1]()</a:t>
            </a:r>
          </a:p>
          <a:p>
            <a:r>
              <a:rPr lang="en-IN" dirty="0"/>
              <a:t>I am function </a:t>
            </a:r>
            <a:r>
              <a:rPr lang="en-IN" dirty="0" err="1"/>
              <a:t>func</a:t>
            </a:r>
            <a:r>
              <a:rPr lang="en-IN" dirty="0"/>
              <a:t>()!</a:t>
            </a:r>
          </a:p>
          <a:p>
            <a:endParaRPr lang="en-IN" dirty="0"/>
          </a:p>
          <a:p>
            <a:r>
              <a:rPr lang="en-IN" dirty="0"/>
              <a:t>&gt;&gt;&gt; </a:t>
            </a:r>
            <a:r>
              <a:rPr lang="en-IN" dirty="0">
                <a:highlight>
                  <a:srgbClr val="FFFF00"/>
                </a:highlight>
              </a:rPr>
              <a:t>d = {"cat": 1, </a:t>
            </a:r>
            <a:r>
              <a:rPr lang="en-IN" dirty="0" err="1">
                <a:highlight>
                  <a:srgbClr val="FFFF00"/>
                </a:highlight>
              </a:rPr>
              <a:t>func</a:t>
            </a:r>
            <a:r>
              <a:rPr lang="en-IN" dirty="0">
                <a:highlight>
                  <a:srgbClr val="FFFF00"/>
                </a:highlight>
              </a:rPr>
              <a:t>: 2, 42: 3}</a:t>
            </a:r>
          </a:p>
          <a:p>
            <a:r>
              <a:rPr lang="en-IN" dirty="0"/>
              <a:t>&gt;&gt;&gt; </a:t>
            </a:r>
            <a:r>
              <a:rPr lang="en-IN" dirty="0">
                <a:highlight>
                  <a:srgbClr val="FFFF00"/>
                </a:highlight>
              </a:rPr>
              <a:t>d[</a:t>
            </a:r>
            <a:r>
              <a:rPr lang="en-IN" dirty="0" err="1">
                <a:highlight>
                  <a:srgbClr val="FFFF00"/>
                </a:highlight>
              </a:rPr>
              <a:t>func</a:t>
            </a:r>
            <a:r>
              <a:rPr lang="en-IN" dirty="0">
                <a:highlight>
                  <a:srgbClr val="FFFF00"/>
                </a:highlight>
              </a:rPr>
              <a:t>]</a:t>
            </a:r>
          </a:p>
          <a:p>
            <a:r>
              <a:rPr lang="en-IN" dirty="0"/>
              <a:t>2</a:t>
            </a:r>
          </a:p>
        </p:txBody>
      </p:sp>
    </p:spTree>
    <p:extLst>
      <p:ext uri="{BB962C8B-B14F-4D97-AF65-F5344CB8AC3E}">
        <p14:creationId xmlns:p14="http://schemas.microsoft.com/office/powerpoint/2010/main" val="197230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35D00-5B1B-4728-B5E7-9CA9BA2D43CB}"/>
              </a:ext>
            </a:extLst>
          </p:cNvPr>
          <p:cNvSpPr>
            <a:spLocks noGrp="1"/>
          </p:cNvSpPr>
          <p:nvPr>
            <p:ph idx="1"/>
          </p:nvPr>
        </p:nvSpPr>
        <p:spPr>
          <a:xfrm>
            <a:off x="598502" y="609382"/>
            <a:ext cx="11386351" cy="1769833"/>
          </a:xfrm>
        </p:spPr>
        <p:txBody>
          <a:bodyPr>
            <a:normAutofit/>
          </a:bodyPr>
          <a:lstStyle/>
          <a:p>
            <a:r>
              <a:rPr lang="en-US" sz="2000" b="0" i="0" dirty="0">
                <a:solidFill>
                  <a:srgbClr val="222222"/>
                </a:solidFill>
                <a:effectLst/>
                <a:latin typeface="source sans pro" panose="020B0503030403020204" pitchFamily="34" charset="0"/>
              </a:rPr>
              <a:t>You can pass a function to another function as an argument:</a:t>
            </a:r>
          </a:p>
          <a:p>
            <a:r>
              <a:rPr lang="en-US" sz="2300" b="0" i="0" dirty="0">
                <a:solidFill>
                  <a:srgbClr val="222222"/>
                </a:solidFill>
                <a:effectLst/>
                <a:latin typeface="source sans pro" panose="020B0503030403020204" pitchFamily="34" charset="0"/>
              </a:rPr>
              <a:t>This is known as </a:t>
            </a:r>
            <a:r>
              <a:rPr lang="en-US" sz="2300" b="1" i="0" dirty="0">
                <a:solidFill>
                  <a:srgbClr val="222222"/>
                </a:solidFill>
                <a:effectLst/>
                <a:latin typeface="source sans pro" panose="020B0503030403020204" pitchFamily="34" charset="0"/>
              </a:rPr>
              <a:t>function composition</a:t>
            </a:r>
            <a:r>
              <a:rPr lang="en-US" sz="2300" b="0" i="0" dirty="0">
                <a:solidFill>
                  <a:srgbClr val="222222"/>
                </a:solidFill>
                <a:effectLst/>
                <a:latin typeface="source sans pro" panose="020B0503030403020204" pitchFamily="34" charset="0"/>
              </a:rPr>
              <a:t>.</a:t>
            </a:r>
          </a:p>
          <a:p>
            <a:r>
              <a:rPr lang="en-US" sz="1600" b="0" i="0" dirty="0">
                <a:solidFill>
                  <a:srgbClr val="222222"/>
                </a:solidFill>
                <a:effectLst/>
                <a:latin typeface="source sans pro" panose="020B0503030403020204" pitchFamily="34" charset="0"/>
              </a:rPr>
              <a:t>When you pass a function to another function, the passed-in function sometimes is referred to as a </a:t>
            </a:r>
            <a:r>
              <a:rPr lang="en-US" sz="1600" b="1" i="0" dirty="0">
                <a:solidFill>
                  <a:srgbClr val="222222"/>
                </a:solidFill>
                <a:effectLst/>
                <a:latin typeface="source sans pro" panose="020B0503030403020204" pitchFamily="34" charset="0"/>
              </a:rPr>
              <a:t>callback</a:t>
            </a:r>
            <a:r>
              <a:rPr lang="en-US" sz="1600" b="0" i="0" dirty="0">
                <a:solidFill>
                  <a:srgbClr val="222222"/>
                </a:solidFill>
                <a:effectLst/>
                <a:latin typeface="source sans pro" panose="020B0503030403020204" pitchFamily="34" charset="0"/>
              </a:rPr>
              <a:t> because a </a:t>
            </a:r>
            <a:r>
              <a:rPr lang="en-US" sz="1600" b="0" i="1" dirty="0">
                <a:solidFill>
                  <a:srgbClr val="222222"/>
                </a:solidFill>
                <a:effectLst/>
                <a:latin typeface="source sans pro" panose="020B0503030403020204" pitchFamily="34" charset="0"/>
              </a:rPr>
              <a:t>call back</a:t>
            </a:r>
            <a:r>
              <a:rPr lang="en-US" sz="1600" b="0" i="0" dirty="0">
                <a:solidFill>
                  <a:srgbClr val="222222"/>
                </a:solidFill>
                <a:effectLst/>
                <a:latin typeface="source sans pro" panose="020B0503030403020204" pitchFamily="34" charset="0"/>
              </a:rPr>
              <a:t> to the inner function can modify the outer function’s behavior.</a:t>
            </a:r>
            <a:endParaRPr lang="en-IN" sz="2300" dirty="0"/>
          </a:p>
        </p:txBody>
      </p:sp>
      <p:sp>
        <p:nvSpPr>
          <p:cNvPr id="5" name="TextBox 4">
            <a:extLst>
              <a:ext uri="{FF2B5EF4-FFF2-40B4-BE49-F238E27FC236}">
                <a16:creationId xmlns:a16="http://schemas.microsoft.com/office/drawing/2014/main" id="{8CEF7699-7E5D-4CD4-AD73-F7CC10DB10AA}"/>
              </a:ext>
            </a:extLst>
          </p:cNvPr>
          <p:cNvSpPr txBox="1"/>
          <p:nvPr/>
        </p:nvSpPr>
        <p:spPr>
          <a:xfrm>
            <a:off x="1884285" y="2745782"/>
            <a:ext cx="6094520" cy="2862322"/>
          </a:xfrm>
          <a:prstGeom prst="rect">
            <a:avLst/>
          </a:prstGeom>
          <a:noFill/>
        </p:spPr>
        <p:txBody>
          <a:bodyPr wrap="square">
            <a:spAutoFit/>
          </a:bodyPr>
          <a:lstStyle/>
          <a:p>
            <a:r>
              <a:rPr lang="en-IN" dirty="0">
                <a:highlight>
                  <a:srgbClr val="FFFF00"/>
                </a:highlight>
              </a:rPr>
              <a:t>&gt;&gt;&gt; def inner():</a:t>
            </a:r>
          </a:p>
          <a:p>
            <a:r>
              <a:rPr lang="en-IN" dirty="0">
                <a:highlight>
                  <a:srgbClr val="FFFF00"/>
                </a:highlight>
              </a:rPr>
              <a:t>...     print("I am function inner()!")</a:t>
            </a:r>
          </a:p>
          <a:p>
            <a:r>
              <a:rPr lang="en-IN" dirty="0"/>
              <a:t>...</a:t>
            </a:r>
          </a:p>
          <a:p>
            <a:endParaRPr lang="en-IN" dirty="0"/>
          </a:p>
          <a:p>
            <a:r>
              <a:rPr lang="en-IN" dirty="0"/>
              <a:t>&gt;&gt;&gt; </a:t>
            </a:r>
            <a:r>
              <a:rPr lang="en-IN" dirty="0">
                <a:highlight>
                  <a:srgbClr val="FFFF00"/>
                </a:highlight>
              </a:rPr>
              <a:t>def outer(function):</a:t>
            </a:r>
          </a:p>
          <a:p>
            <a:r>
              <a:rPr lang="en-IN" dirty="0"/>
              <a:t>...     function()</a:t>
            </a:r>
          </a:p>
          <a:p>
            <a:r>
              <a:rPr lang="en-IN" dirty="0"/>
              <a:t>...</a:t>
            </a:r>
          </a:p>
          <a:p>
            <a:endParaRPr lang="en-IN" dirty="0"/>
          </a:p>
          <a:p>
            <a:r>
              <a:rPr lang="en-IN" dirty="0"/>
              <a:t>&gt;&gt;&gt; </a:t>
            </a:r>
            <a:r>
              <a:rPr lang="en-IN" dirty="0">
                <a:highlight>
                  <a:srgbClr val="FFFF00"/>
                </a:highlight>
              </a:rPr>
              <a:t>outer(inner)</a:t>
            </a:r>
          </a:p>
          <a:p>
            <a:r>
              <a:rPr lang="en-IN" dirty="0"/>
              <a:t>I am function inner()!</a:t>
            </a:r>
          </a:p>
        </p:txBody>
      </p:sp>
    </p:spTree>
    <p:extLst>
      <p:ext uri="{BB962C8B-B14F-4D97-AF65-F5344CB8AC3E}">
        <p14:creationId xmlns:p14="http://schemas.microsoft.com/office/powerpoint/2010/main" val="206565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EF649-82C8-47F0-AEFE-631E25B3AE17}"/>
              </a:ext>
            </a:extLst>
          </p:cNvPr>
          <p:cNvSpPr>
            <a:spLocks noGrp="1"/>
          </p:cNvSpPr>
          <p:nvPr>
            <p:ph idx="1"/>
          </p:nvPr>
        </p:nvSpPr>
        <p:spPr>
          <a:xfrm>
            <a:off x="790113" y="674703"/>
            <a:ext cx="10563687" cy="887767"/>
          </a:xfrm>
        </p:spPr>
        <p:txBody>
          <a:bodyPr>
            <a:normAutofit/>
          </a:bodyPr>
          <a:lstStyle/>
          <a:p>
            <a:r>
              <a:rPr lang="en-US" sz="2000" b="0" i="0" dirty="0">
                <a:solidFill>
                  <a:srgbClr val="222222"/>
                </a:solidFill>
                <a:effectLst/>
                <a:latin typeface="source sans pro" panose="020B0503030403020204" pitchFamily="34" charset="0"/>
              </a:rPr>
              <a:t>Just as you can pass a function to another function as an argument, a function can also specify another function as its return value:</a:t>
            </a:r>
            <a:endParaRPr lang="en-IN" sz="2000" dirty="0"/>
          </a:p>
        </p:txBody>
      </p:sp>
      <p:sp>
        <p:nvSpPr>
          <p:cNvPr id="5" name="TextBox 4">
            <a:extLst>
              <a:ext uri="{FF2B5EF4-FFF2-40B4-BE49-F238E27FC236}">
                <a16:creationId xmlns:a16="http://schemas.microsoft.com/office/drawing/2014/main" id="{6D08B253-DBFC-426A-8271-45D5EE130E15}"/>
              </a:ext>
            </a:extLst>
          </p:cNvPr>
          <p:cNvSpPr txBox="1"/>
          <p:nvPr/>
        </p:nvSpPr>
        <p:spPr>
          <a:xfrm>
            <a:off x="2283779" y="1562470"/>
            <a:ext cx="6094520" cy="4524315"/>
          </a:xfrm>
          <a:prstGeom prst="rect">
            <a:avLst/>
          </a:prstGeom>
          <a:noFill/>
        </p:spPr>
        <p:txBody>
          <a:bodyPr wrap="square">
            <a:spAutoFit/>
          </a:bodyPr>
          <a:lstStyle/>
          <a:p>
            <a:r>
              <a:rPr lang="en-IN" dirty="0"/>
              <a:t>&gt;&gt;&gt; def outer():</a:t>
            </a:r>
          </a:p>
          <a:p>
            <a:r>
              <a:rPr lang="en-IN" dirty="0">
                <a:highlight>
                  <a:srgbClr val="FFFF00"/>
                </a:highlight>
              </a:rPr>
              <a:t>...     def inner():</a:t>
            </a:r>
          </a:p>
          <a:p>
            <a:r>
              <a:rPr lang="en-IN" dirty="0">
                <a:highlight>
                  <a:srgbClr val="FFFF00"/>
                </a:highlight>
              </a:rPr>
              <a:t>...             print("I am function inner()!")</a:t>
            </a:r>
          </a:p>
          <a:p>
            <a:r>
              <a:rPr lang="en-IN" dirty="0">
                <a:highlight>
                  <a:srgbClr val="FFFF00"/>
                </a:highlight>
              </a:rPr>
              <a:t>...</a:t>
            </a:r>
          </a:p>
          <a:p>
            <a:r>
              <a:rPr lang="en-IN" dirty="0">
                <a:solidFill>
                  <a:srgbClr val="FF0000"/>
                </a:solidFill>
                <a:highlight>
                  <a:srgbClr val="FFFF00"/>
                </a:highlight>
              </a:rPr>
              <a:t>...     # Function outer() returns function inner()</a:t>
            </a:r>
          </a:p>
          <a:p>
            <a:r>
              <a:rPr lang="en-IN" dirty="0">
                <a:highlight>
                  <a:srgbClr val="FFFF00"/>
                </a:highlight>
              </a:rPr>
              <a:t>...     return inner</a:t>
            </a:r>
          </a:p>
          <a:p>
            <a:r>
              <a:rPr lang="en-IN" dirty="0"/>
              <a:t>...</a:t>
            </a:r>
          </a:p>
          <a:p>
            <a:endParaRPr lang="en-IN" dirty="0"/>
          </a:p>
          <a:p>
            <a:r>
              <a:rPr lang="en-IN" dirty="0"/>
              <a:t>&gt;&gt;&gt; </a:t>
            </a:r>
            <a:r>
              <a:rPr lang="en-IN" dirty="0">
                <a:highlight>
                  <a:srgbClr val="FFFF00"/>
                </a:highlight>
              </a:rPr>
              <a:t>function = outer()</a:t>
            </a:r>
          </a:p>
          <a:p>
            <a:r>
              <a:rPr lang="en-IN" dirty="0"/>
              <a:t>&gt;&gt;&gt; function</a:t>
            </a:r>
          </a:p>
          <a:p>
            <a:r>
              <a:rPr lang="en-IN" dirty="0"/>
              <a:t>&lt;function outer.&lt;locals&gt;.inner at 0x7f18bc85faf0&gt;</a:t>
            </a:r>
          </a:p>
          <a:p>
            <a:r>
              <a:rPr lang="en-IN" dirty="0"/>
              <a:t>&gt;&gt;&gt; </a:t>
            </a:r>
            <a:r>
              <a:rPr lang="en-IN" dirty="0">
                <a:highlight>
                  <a:srgbClr val="FFFF00"/>
                </a:highlight>
              </a:rPr>
              <a:t>function()</a:t>
            </a:r>
          </a:p>
          <a:p>
            <a:r>
              <a:rPr lang="en-IN" dirty="0"/>
              <a:t>I am function inner()!</a:t>
            </a:r>
          </a:p>
          <a:p>
            <a:r>
              <a:rPr lang="en-IN" dirty="0">
                <a:solidFill>
                  <a:srgbClr val="FF0000"/>
                </a:solidFill>
              </a:rPr>
              <a:t>#OR</a:t>
            </a:r>
          </a:p>
          <a:p>
            <a:r>
              <a:rPr lang="en-IN" dirty="0"/>
              <a:t>&gt;&gt;&gt; </a:t>
            </a:r>
            <a:r>
              <a:rPr lang="en-IN" dirty="0">
                <a:highlight>
                  <a:srgbClr val="FFFF00"/>
                </a:highlight>
              </a:rPr>
              <a:t>outer()()</a:t>
            </a:r>
          </a:p>
          <a:p>
            <a:r>
              <a:rPr lang="en-IN" dirty="0"/>
              <a:t>I am function inner()!</a:t>
            </a:r>
          </a:p>
        </p:txBody>
      </p:sp>
    </p:spTree>
    <p:extLst>
      <p:ext uri="{BB962C8B-B14F-4D97-AF65-F5344CB8AC3E}">
        <p14:creationId xmlns:p14="http://schemas.microsoft.com/office/powerpoint/2010/main" val="66094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CE42-61F8-4376-AC88-0A275A03B6FF}"/>
              </a:ext>
            </a:extLst>
          </p:cNvPr>
          <p:cNvSpPr>
            <a:spLocks noGrp="1"/>
          </p:cNvSpPr>
          <p:nvPr>
            <p:ph type="title"/>
          </p:nvPr>
        </p:nvSpPr>
        <p:spPr>
          <a:xfrm>
            <a:off x="838200" y="365126"/>
            <a:ext cx="10515600" cy="315912"/>
          </a:xfrm>
        </p:spPr>
        <p:txBody>
          <a:bodyPr>
            <a:normAutofit fontScale="90000"/>
          </a:bodyPr>
          <a:lstStyle/>
          <a:p>
            <a:r>
              <a:rPr lang="en-US" dirty="0"/>
              <a:t>Python Callback Function</a:t>
            </a:r>
            <a:endParaRPr lang="en-IN" dirty="0"/>
          </a:p>
        </p:txBody>
      </p:sp>
      <p:sp>
        <p:nvSpPr>
          <p:cNvPr id="3" name="Content Placeholder 2">
            <a:extLst>
              <a:ext uri="{FF2B5EF4-FFF2-40B4-BE49-F238E27FC236}">
                <a16:creationId xmlns:a16="http://schemas.microsoft.com/office/drawing/2014/main" id="{0D471791-96CA-4E68-90C4-349A9305BC1E}"/>
              </a:ext>
            </a:extLst>
          </p:cNvPr>
          <p:cNvSpPr>
            <a:spLocks noGrp="1"/>
          </p:cNvSpPr>
          <p:nvPr>
            <p:ph idx="1"/>
          </p:nvPr>
        </p:nvSpPr>
        <p:spPr>
          <a:xfrm>
            <a:off x="838200" y="1020932"/>
            <a:ext cx="11093388" cy="5770485"/>
          </a:xfrm>
        </p:spPr>
        <p:txBody>
          <a:bodyPr>
            <a:normAutofit/>
          </a:bodyPr>
          <a:lstStyle/>
          <a:p>
            <a:pPr algn="l"/>
            <a:r>
              <a:rPr lang="en-US" sz="1600" b="0" i="0" dirty="0">
                <a:solidFill>
                  <a:srgbClr val="333333"/>
                </a:solidFill>
                <a:effectLst/>
                <a:latin typeface="Verdana" panose="020B0604030504040204" pitchFamily="34" charset="0"/>
              </a:rPr>
              <a:t>A callback is a function that is passed as an argument to other function. This other function is expected to call this callback function in its definition. The point at which other function calls our callback function depends on the requirement and nature of other function.</a:t>
            </a:r>
          </a:p>
          <a:p>
            <a:pPr algn="l"/>
            <a:r>
              <a:rPr lang="en-US" sz="1600" b="0" i="0" dirty="0">
                <a:solidFill>
                  <a:srgbClr val="333333"/>
                </a:solidFill>
                <a:effectLst/>
                <a:latin typeface="Verdana" panose="020B0604030504040204" pitchFamily="34" charset="0"/>
              </a:rPr>
              <a:t>Callback Functions are generally used with asynchronous functions.</a:t>
            </a:r>
          </a:p>
          <a:p>
            <a:pPr algn="l"/>
            <a:r>
              <a:rPr lang="en-US" sz="1600" b="1" i="0" dirty="0">
                <a:solidFill>
                  <a:srgbClr val="333333"/>
                </a:solidFill>
                <a:effectLst/>
                <a:latin typeface="Verdana" panose="020B0604030504040204" pitchFamily="34" charset="0"/>
              </a:rPr>
              <a:t>Example for Callback Function</a:t>
            </a:r>
            <a:r>
              <a:rPr lang="en-US" sz="1600" b="0" i="0" dirty="0">
                <a:solidFill>
                  <a:srgbClr val="333333"/>
                </a:solidFill>
                <a:effectLst/>
                <a:latin typeface="Verdana" panose="020B0604030504040204" pitchFamily="34" charset="0"/>
              </a:rPr>
              <a:t>: Callback Function can be passed to a function to print out the size of file after the function reads given text file.</a:t>
            </a:r>
          </a:p>
          <a:p>
            <a:r>
              <a:rPr lang="en-US" sz="2400" u="sng" dirty="0"/>
              <a:t>#Callback function</a:t>
            </a:r>
          </a:p>
          <a:p>
            <a:pPr marL="457200" lvl="1" indent="0">
              <a:buNone/>
            </a:pPr>
            <a:r>
              <a:rPr lang="en-US" sz="2000" dirty="0"/>
              <a:t>def display():</a:t>
            </a:r>
          </a:p>
          <a:p>
            <a:pPr marL="457200" lvl="1" indent="0">
              <a:buNone/>
            </a:pPr>
            <a:r>
              <a:rPr lang="en-US" sz="2000" dirty="0"/>
              <a:t>    print("This is display function")</a:t>
            </a:r>
          </a:p>
          <a:p>
            <a:pPr marL="457200" lvl="1" indent="0">
              <a:buNone/>
            </a:pPr>
            <a:r>
              <a:rPr lang="en-US" sz="2000" dirty="0"/>
              <a:t>    </a:t>
            </a:r>
          </a:p>
          <a:p>
            <a:pPr marL="457200" lvl="1" indent="0">
              <a:buNone/>
            </a:pPr>
            <a:r>
              <a:rPr lang="en-US" sz="2000" dirty="0"/>
              <a:t>def add(</a:t>
            </a:r>
            <a:r>
              <a:rPr lang="en-US" sz="2000" dirty="0" err="1"/>
              <a:t>a,b,display</a:t>
            </a:r>
            <a:r>
              <a:rPr lang="en-US" sz="2000" dirty="0"/>
              <a:t>):</a:t>
            </a:r>
          </a:p>
          <a:p>
            <a:pPr marL="457200" lvl="1" indent="0">
              <a:buNone/>
            </a:pPr>
            <a:r>
              <a:rPr lang="en-US" sz="2000" dirty="0"/>
              <a:t>    print(</a:t>
            </a:r>
            <a:r>
              <a:rPr lang="en-US" sz="2000" dirty="0" err="1"/>
              <a:t>a+b</a:t>
            </a:r>
            <a:r>
              <a:rPr lang="en-US" sz="2000" dirty="0"/>
              <a:t>)</a:t>
            </a:r>
          </a:p>
          <a:p>
            <a:pPr marL="457200" lvl="1" indent="0">
              <a:buNone/>
            </a:pPr>
            <a:r>
              <a:rPr lang="en-US" sz="2000" dirty="0"/>
              <a:t>    display() </a:t>
            </a:r>
            <a:r>
              <a:rPr lang="en-US" sz="2000" dirty="0">
                <a:solidFill>
                  <a:srgbClr val="FF0000"/>
                </a:solidFill>
              </a:rPr>
              <a:t>#callback function</a:t>
            </a:r>
          </a:p>
          <a:p>
            <a:pPr marL="457200" lvl="1" indent="0">
              <a:buNone/>
            </a:pPr>
            <a:r>
              <a:rPr lang="en-US" sz="2000" dirty="0"/>
              <a:t>       </a:t>
            </a:r>
          </a:p>
          <a:p>
            <a:pPr marL="457200" lvl="1" indent="0">
              <a:buNone/>
            </a:pPr>
            <a:r>
              <a:rPr lang="en-US" sz="2000" dirty="0"/>
              <a:t>add(2,3,display)</a:t>
            </a:r>
            <a:endParaRPr lang="en-IN" sz="2000" dirty="0"/>
          </a:p>
        </p:txBody>
      </p:sp>
    </p:spTree>
    <p:extLst>
      <p:ext uri="{BB962C8B-B14F-4D97-AF65-F5344CB8AC3E}">
        <p14:creationId xmlns:p14="http://schemas.microsoft.com/office/powerpoint/2010/main" val="219270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3B23-72CF-41F4-82E6-1917ECFB3A6A}"/>
              </a:ext>
            </a:extLst>
          </p:cNvPr>
          <p:cNvSpPr>
            <a:spLocks noGrp="1"/>
          </p:cNvSpPr>
          <p:nvPr>
            <p:ph idx="1"/>
          </p:nvPr>
        </p:nvSpPr>
        <p:spPr>
          <a:xfrm>
            <a:off x="701336" y="292910"/>
            <a:ext cx="10652464" cy="1393794"/>
          </a:xfrm>
        </p:spPr>
        <p:txBody>
          <a:bodyPr>
            <a:normAutofit/>
          </a:bodyPr>
          <a:lstStyle/>
          <a:p>
            <a:r>
              <a:rPr lang="en-US" sz="2000" dirty="0"/>
              <a:t>A good example of this is the Python function </a:t>
            </a:r>
            <a:r>
              <a:rPr lang="en-US" sz="2000" b="1" dirty="0"/>
              <a:t>sorted()</a:t>
            </a:r>
            <a:r>
              <a:rPr lang="en-US" sz="2000" dirty="0"/>
              <a:t>. Ordinarily, if you pass a list of string values to sorted(), then it sorts them in lexical order:</a:t>
            </a:r>
            <a:endParaRPr lang="en-IN" sz="2000" dirty="0"/>
          </a:p>
        </p:txBody>
      </p:sp>
      <p:sp>
        <p:nvSpPr>
          <p:cNvPr id="6" name="TextBox 5">
            <a:extLst>
              <a:ext uri="{FF2B5EF4-FFF2-40B4-BE49-F238E27FC236}">
                <a16:creationId xmlns:a16="http://schemas.microsoft.com/office/drawing/2014/main" id="{38DE84A4-1387-4428-9130-453877E3247E}"/>
              </a:ext>
            </a:extLst>
          </p:cNvPr>
          <p:cNvSpPr txBox="1"/>
          <p:nvPr/>
        </p:nvSpPr>
        <p:spPr>
          <a:xfrm>
            <a:off x="934375" y="960448"/>
            <a:ext cx="6094520" cy="923330"/>
          </a:xfrm>
          <a:prstGeom prst="rect">
            <a:avLst/>
          </a:prstGeom>
          <a:noFill/>
        </p:spPr>
        <p:txBody>
          <a:bodyPr wrap="square">
            <a:spAutoFit/>
          </a:bodyPr>
          <a:lstStyle/>
          <a:p>
            <a:r>
              <a:rPr lang="en-IN" dirty="0"/>
              <a:t>&gt;&gt;&gt; animals = ["ferret", "vole", "dog", "gecko"]</a:t>
            </a:r>
          </a:p>
          <a:p>
            <a:r>
              <a:rPr lang="en-IN" dirty="0"/>
              <a:t>&gt;&gt;&gt; </a:t>
            </a:r>
            <a:r>
              <a:rPr lang="en-IN" b="1" dirty="0">
                <a:highlight>
                  <a:srgbClr val="FFFF00"/>
                </a:highlight>
              </a:rPr>
              <a:t>sorted</a:t>
            </a:r>
            <a:r>
              <a:rPr lang="en-IN" dirty="0">
                <a:highlight>
                  <a:srgbClr val="FFFF00"/>
                </a:highlight>
              </a:rPr>
              <a:t>(animals)</a:t>
            </a:r>
          </a:p>
          <a:p>
            <a:r>
              <a:rPr lang="en-IN" dirty="0"/>
              <a:t>['dog', 'ferret', 'gecko', 'vole']</a:t>
            </a:r>
          </a:p>
        </p:txBody>
      </p:sp>
      <p:sp>
        <p:nvSpPr>
          <p:cNvPr id="7" name="TextBox 6">
            <a:extLst>
              <a:ext uri="{FF2B5EF4-FFF2-40B4-BE49-F238E27FC236}">
                <a16:creationId xmlns:a16="http://schemas.microsoft.com/office/drawing/2014/main" id="{EBA561E2-874E-400A-B6AB-5F8321FE2906}"/>
              </a:ext>
            </a:extLst>
          </p:cNvPr>
          <p:cNvSpPr txBox="1"/>
          <p:nvPr/>
        </p:nvSpPr>
        <p:spPr>
          <a:xfrm>
            <a:off x="594804" y="2063069"/>
            <a:ext cx="11351313" cy="369332"/>
          </a:xfrm>
          <a:prstGeom prst="rect">
            <a:avLst/>
          </a:prstGeom>
          <a:noFill/>
        </p:spPr>
        <p:txBody>
          <a:bodyPr wrap="none" rtlCol="0">
            <a:spAutoFit/>
          </a:bodyPr>
          <a:lstStyle/>
          <a:p>
            <a:pPr marL="285750" indent="-285750">
              <a:buFont typeface="Arial" panose="020B0604020202020204" pitchFamily="34" charset="0"/>
              <a:buChar char="•"/>
            </a:pPr>
            <a:r>
              <a:rPr lang="en-US" dirty="0"/>
              <a:t>However, sorted() takes an optional key argument that specifies a </a:t>
            </a:r>
            <a:r>
              <a:rPr lang="en-US" b="1" dirty="0"/>
              <a:t>callback</a:t>
            </a:r>
            <a:r>
              <a:rPr lang="en-US" dirty="0"/>
              <a:t> function that can serve as the sorting key.</a:t>
            </a:r>
            <a:endParaRPr lang="en-IN" dirty="0"/>
          </a:p>
        </p:txBody>
      </p:sp>
      <p:sp>
        <p:nvSpPr>
          <p:cNvPr id="10" name="TextBox 9">
            <a:extLst>
              <a:ext uri="{FF2B5EF4-FFF2-40B4-BE49-F238E27FC236}">
                <a16:creationId xmlns:a16="http://schemas.microsoft.com/office/drawing/2014/main" id="{BB20613E-2632-4D84-84C7-1083949C8200}"/>
              </a:ext>
            </a:extLst>
          </p:cNvPr>
          <p:cNvSpPr txBox="1"/>
          <p:nvPr/>
        </p:nvSpPr>
        <p:spPr>
          <a:xfrm>
            <a:off x="934375" y="2432401"/>
            <a:ext cx="6094520" cy="923330"/>
          </a:xfrm>
          <a:prstGeom prst="rect">
            <a:avLst/>
          </a:prstGeom>
          <a:noFill/>
        </p:spPr>
        <p:txBody>
          <a:bodyPr wrap="square">
            <a:spAutoFit/>
          </a:bodyPr>
          <a:lstStyle/>
          <a:p>
            <a:r>
              <a:rPr lang="en-IN" dirty="0"/>
              <a:t>&gt;&gt;&gt; animals = ["ferret", "vole", "dog", "gecko"]</a:t>
            </a:r>
          </a:p>
          <a:p>
            <a:r>
              <a:rPr lang="en-IN" dirty="0"/>
              <a:t>&gt;&gt;&gt; sorted(animals, </a:t>
            </a:r>
            <a:r>
              <a:rPr lang="en-IN" dirty="0">
                <a:highlight>
                  <a:srgbClr val="FFFF00"/>
                </a:highlight>
              </a:rPr>
              <a:t>key=</a:t>
            </a:r>
            <a:r>
              <a:rPr lang="en-IN" dirty="0" err="1">
                <a:highlight>
                  <a:srgbClr val="FFFF00"/>
                </a:highlight>
              </a:rPr>
              <a:t>len</a:t>
            </a:r>
            <a:r>
              <a:rPr lang="en-IN" dirty="0">
                <a:highlight>
                  <a:srgbClr val="FFFF00"/>
                </a:highlight>
              </a:rPr>
              <a:t>)</a:t>
            </a:r>
          </a:p>
          <a:p>
            <a:r>
              <a:rPr lang="en-IN" dirty="0"/>
              <a:t>['dog', 'vole', 'gecko', 'ferret']</a:t>
            </a:r>
          </a:p>
        </p:txBody>
      </p:sp>
      <p:sp>
        <p:nvSpPr>
          <p:cNvPr id="11" name="TextBox 10">
            <a:extLst>
              <a:ext uri="{FF2B5EF4-FFF2-40B4-BE49-F238E27FC236}">
                <a16:creationId xmlns:a16="http://schemas.microsoft.com/office/drawing/2014/main" id="{92CB1814-599F-4387-BE7C-8AEC6BF5FEB2}"/>
              </a:ext>
            </a:extLst>
          </p:cNvPr>
          <p:cNvSpPr txBox="1"/>
          <p:nvPr/>
        </p:nvSpPr>
        <p:spPr>
          <a:xfrm>
            <a:off x="594804" y="3502270"/>
            <a:ext cx="8191153" cy="369332"/>
          </a:xfrm>
          <a:prstGeom prst="rect">
            <a:avLst/>
          </a:prstGeom>
          <a:noFill/>
        </p:spPr>
        <p:txBody>
          <a:bodyPr wrap="none" rtlCol="0">
            <a:spAutoFit/>
          </a:bodyPr>
          <a:lstStyle/>
          <a:p>
            <a:pPr marL="285750" indent="-285750">
              <a:buFont typeface="Arial" panose="020B0604020202020204" pitchFamily="34" charset="0"/>
              <a:buChar char="•"/>
            </a:pPr>
            <a:r>
              <a:rPr lang="en-US" dirty="0"/>
              <a:t>sorted() can also take an optional argument that specifies sorting in reverse order. </a:t>
            </a:r>
            <a:endParaRPr lang="en-IN" dirty="0"/>
          </a:p>
        </p:txBody>
      </p:sp>
      <p:sp>
        <p:nvSpPr>
          <p:cNvPr id="14" name="TextBox 13">
            <a:extLst>
              <a:ext uri="{FF2B5EF4-FFF2-40B4-BE49-F238E27FC236}">
                <a16:creationId xmlns:a16="http://schemas.microsoft.com/office/drawing/2014/main" id="{1B162EB2-5BC1-47DD-A58E-44AE6E3EBE9B}"/>
              </a:ext>
            </a:extLst>
          </p:cNvPr>
          <p:cNvSpPr txBox="1"/>
          <p:nvPr/>
        </p:nvSpPr>
        <p:spPr>
          <a:xfrm>
            <a:off x="1120806" y="3871602"/>
            <a:ext cx="6094520" cy="923330"/>
          </a:xfrm>
          <a:prstGeom prst="rect">
            <a:avLst/>
          </a:prstGeom>
          <a:noFill/>
        </p:spPr>
        <p:txBody>
          <a:bodyPr wrap="square">
            <a:spAutoFit/>
          </a:bodyPr>
          <a:lstStyle/>
          <a:p>
            <a:r>
              <a:rPr lang="en-IN" dirty="0"/>
              <a:t>&gt;&gt;&gt; animals = ["ferret", "vole", "dog", "gecko"]</a:t>
            </a:r>
          </a:p>
          <a:p>
            <a:r>
              <a:rPr lang="en-IN" dirty="0"/>
              <a:t>&gt;&gt;&gt; sorted(animals, key=</a:t>
            </a:r>
            <a:r>
              <a:rPr lang="en-IN" dirty="0" err="1"/>
              <a:t>len</a:t>
            </a:r>
            <a:r>
              <a:rPr lang="en-IN" dirty="0">
                <a:highlight>
                  <a:srgbClr val="FFFF00"/>
                </a:highlight>
              </a:rPr>
              <a:t>, reverse=True</a:t>
            </a:r>
            <a:r>
              <a:rPr lang="en-IN" dirty="0"/>
              <a:t>)</a:t>
            </a:r>
          </a:p>
          <a:p>
            <a:r>
              <a:rPr lang="en-IN" dirty="0"/>
              <a:t>['ferret', 'gecko', 'vole', 'dog']</a:t>
            </a:r>
          </a:p>
        </p:txBody>
      </p:sp>
      <p:sp>
        <p:nvSpPr>
          <p:cNvPr id="15" name="TextBox 14">
            <a:extLst>
              <a:ext uri="{FF2B5EF4-FFF2-40B4-BE49-F238E27FC236}">
                <a16:creationId xmlns:a16="http://schemas.microsoft.com/office/drawing/2014/main" id="{CAA94004-847B-4EBB-816D-8D1476FC9677}"/>
              </a:ext>
            </a:extLst>
          </p:cNvPr>
          <p:cNvSpPr txBox="1"/>
          <p:nvPr/>
        </p:nvSpPr>
        <p:spPr>
          <a:xfrm>
            <a:off x="647536" y="4992197"/>
            <a:ext cx="10706264" cy="369332"/>
          </a:xfrm>
          <a:prstGeom prst="rect">
            <a:avLst/>
          </a:prstGeom>
          <a:noFill/>
        </p:spPr>
        <p:txBody>
          <a:bodyPr wrap="none" rtlCol="0">
            <a:spAutoFit/>
          </a:bodyPr>
          <a:lstStyle/>
          <a:p>
            <a:pPr marL="285750" indent="-285750">
              <a:buFont typeface="Arial" panose="020B0604020202020204" pitchFamily="34" charset="0"/>
              <a:buChar char="•"/>
            </a:pPr>
            <a:r>
              <a:rPr lang="en-US" dirty="0"/>
              <a:t>But you could manage the same thing by defining your </a:t>
            </a:r>
            <a:r>
              <a:rPr lang="en-US" b="1" dirty="0"/>
              <a:t>own callback function </a:t>
            </a:r>
            <a:r>
              <a:rPr lang="en-US" dirty="0"/>
              <a:t>that reverses the sense of </a:t>
            </a:r>
            <a:r>
              <a:rPr lang="en-US" dirty="0" err="1"/>
              <a:t>len</a:t>
            </a:r>
            <a:r>
              <a:rPr lang="en-US" dirty="0"/>
              <a:t>():</a:t>
            </a:r>
            <a:endParaRPr lang="en-IN" dirty="0"/>
          </a:p>
        </p:txBody>
      </p:sp>
      <p:sp>
        <p:nvSpPr>
          <p:cNvPr id="17" name="TextBox 16">
            <a:extLst>
              <a:ext uri="{FF2B5EF4-FFF2-40B4-BE49-F238E27FC236}">
                <a16:creationId xmlns:a16="http://schemas.microsoft.com/office/drawing/2014/main" id="{18364D5E-F719-4544-9221-D95B6233B8DD}"/>
              </a:ext>
            </a:extLst>
          </p:cNvPr>
          <p:cNvSpPr txBox="1"/>
          <p:nvPr/>
        </p:nvSpPr>
        <p:spPr>
          <a:xfrm>
            <a:off x="1289481" y="5293712"/>
            <a:ext cx="6094520" cy="1477328"/>
          </a:xfrm>
          <a:prstGeom prst="rect">
            <a:avLst/>
          </a:prstGeom>
          <a:noFill/>
        </p:spPr>
        <p:txBody>
          <a:bodyPr wrap="square">
            <a:spAutoFit/>
          </a:bodyPr>
          <a:lstStyle/>
          <a:p>
            <a:r>
              <a:rPr lang="en-IN" dirty="0"/>
              <a:t>&gt;&gt;&gt; </a:t>
            </a:r>
            <a:r>
              <a:rPr lang="en-IN" dirty="0">
                <a:highlight>
                  <a:srgbClr val="FFFF00"/>
                </a:highlight>
              </a:rPr>
              <a:t>def </a:t>
            </a:r>
            <a:r>
              <a:rPr lang="en-IN" dirty="0" err="1">
                <a:highlight>
                  <a:srgbClr val="FFFF00"/>
                </a:highlight>
              </a:rPr>
              <a:t>reverse_len</a:t>
            </a:r>
            <a:r>
              <a:rPr lang="en-IN" dirty="0">
                <a:highlight>
                  <a:srgbClr val="FFFF00"/>
                </a:highlight>
              </a:rPr>
              <a:t>(s):</a:t>
            </a:r>
          </a:p>
          <a:p>
            <a:r>
              <a:rPr lang="en-IN" dirty="0">
                <a:highlight>
                  <a:srgbClr val="FFFF00"/>
                </a:highlight>
              </a:rPr>
              <a:t>...     return -</a:t>
            </a:r>
            <a:r>
              <a:rPr lang="en-IN" dirty="0" err="1">
                <a:highlight>
                  <a:srgbClr val="FFFF00"/>
                </a:highlight>
              </a:rPr>
              <a:t>len</a:t>
            </a:r>
            <a:r>
              <a:rPr lang="en-IN" dirty="0">
                <a:highlight>
                  <a:srgbClr val="FFFF00"/>
                </a:highlight>
              </a:rPr>
              <a:t>(s)</a:t>
            </a:r>
          </a:p>
          <a:p>
            <a:r>
              <a:rPr lang="en-IN" dirty="0"/>
              <a:t>...</a:t>
            </a:r>
          </a:p>
          <a:p>
            <a:r>
              <a:rPr lang="en-IN" dirty="0"/>
              <a:t>&gt;&gt;&gt; sorted(animals, </a:t>
            </a:r>
            <a:r>
              <a:rPr lang="en-IN" dirty="0">
                <a:highlight>
                  <a:srgbClr val="FFFF00"/>
                </a:highlight>
              </a:rPr>
              <a:t>key=</a:t>
            </a:r>
            <a:r>
              <a:rPr lang="en-IN" dirty="0" err="1">
                <a:highlight>
                  <a:srgbClr val="FFFF00"/>
                </a:highlight>
              </a:rPr>
              <a:t>reverse_len</a:t>
            </a:r>
            <a:r>
              <a:rPr lang="en-IN" dirty="0"/>
              <a:t>)</a:t>
            </a:r>
          </a:p>
          <a:p>
            <a:r>
              <a:rPr lang="en-IN" dirty="0"/>
              <a:t>['ferret', 'gecko', 'vole', 'dog']</a:t>
            </a:r>
          </a:p>
        </p:txBody>
      </p:sp>
    </p:spTree>
    <p:extLst>
      <p:ext uri="{BB962C8B-B14F-4D97-AF65-F5344CB8AC3E}">
        <p14:creationId xmlns:p14="http://schemas.microsoft.com/office/powerpoint/2010/main" val="248216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54B4-0A17-4219-97D7-B941A2BE14D7}"/>
              </a:ext>
            </a:extLst>
          </p:cNvPr>
          <p:cNvSpPr>
            <a:spLocks noGrp="1"/>
          </p:cNvSpPr>
          <p:nvPr>
            <p:ph type="title"/>
          </p:nvPr>
        </p:nvSpPr>
        <p:spPr>
          <a:xfrm>
            <a:off x="571870" y="365125"/>
            <a:ext cx="10515600" cy="315912"/>
          </a:xfrm>
        </p:spPr>
        <p:txBody>
          <a:bodyPr>
            <a:normAutofit fontScale="90000"/>
          </a:bodyPr>
          <a:lstStyle/>
          <a:p>
            <a:r>
              <a:rPr lang="en-US" dirty="0"/>
              <a:t>Example – return function in python</a:t>
            </a:r>
            <a:endParaRPr lang="en-IN" dirty="0"/>
          </a:p>
        </p:txBody>
      </p:sp>
      <p:sp>
        <p:nvSpPr>
          <p:cNvPr id="4" name="Rectangle 2">
            <a:extLst>
              <a:ext uri="{FF2B5EF4-FFF2-40B4-BE49-F238E27FC236}">
                <a16:creationId xmlns:a16="http://schemas.microsoft.com/office/drawing/2014/main" id="{595AEEDB-67C9-4965-ACE5-484AFF8FE4C4}"/>
              </a:ext>
            </a:extLst>
          </p:cNvPr>
          <p:cNvSpPr>
            <a:spLocks noChangeArrowheads="1"/>
          </p:cNvSpPr>
          <p:nvPr/>
        </p:nvSpPr>
        <p:spPr bwMode="auto">
          <a:xfrm>
            <a:off x="1242874" y="720940"/>
            <a:ext cx="6519672"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def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add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43FF"/>
                </a:solidFill>
                <a:latin typeface="Consolas" panose="020B0609020204030204" pitchFamily="49" charset="0"/>
              </a:rPr>
              <a:t>   </a:t>
            </a:r>
            <a:r>
              <a:rPr kumimoji="0" lang="en-US" altLang="en-US" sz="1400" b="0" i="0" u="none" strike="noStrike" cap="none" normalizeH="0" baseline="0" dirty="0">
                <a:ln>
                  <a:noFill/>
                </a:ln>
                <a:solidFill>
                  <a:srgbClr val="0043FF"/>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 a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def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subtract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  return</a:t>
            </a:r>
            <a:r>
              <a:rPr kumimoji="0" lang="en-US" altLang="en-US" sz="1400" b="0" i="0" u="none" strike="noStrike" cap="none" normalizeH="0" baseline="0" dirty="0">
                <a:ln>
                  <a:noFill/>
                </a:ln>
                <a:solidFill>
                  <a:srgbClr val="000000"/>
                </a:solidFill>
                <a:effectLst/>
                <a:latin typeface="Consolas" panose="020B0609020204030204" pitchFamily="49" charset="0"/>
              </a:rPr>
              <a:t> a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def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multiply</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  return</a:t>
            </a:r>
            <a:r>
              <a:rPr kumimoji="0" lang="en-US" altLang="en-US" sz="1400" b="0" i="0" u="none" strike="noStrike" cap="none" normalizeH="0" baseline="0" dirty="0">
                <a:ln>
                  <a:noFill/>
                </a:ln>
                <a:solidFill>
                  <a:srgbClr val="000000"/>
                </a:solidFill>
                <a:effectLst/>
                <a:latin typeface="Consolas" panose="020B0609020204030204" pitchFamily="49" charset="0"/>
              </a:rPr>
              <a:t> a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def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getArithmeticOperation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operation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operation</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FF6A00"/>
                </a:solidFill>
                <a:effectLst/>
                <a:latin typeface="Consolas" panose="020B0609020204030204" pitchFamily="49" charset="0"/>
              </a:rPr>
              <a:t>1</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 return</a:t>
            </a:r>
            <a:r>
              <a:rPr kumimoji="0" lang="en-US" altLang="en-US" sz="1400" b="0" i="0" u="none" strike="noStrike" cap="none" normalizeH="0" baseline="0" dirty="0">
                <a:ln>
                  <a:noFill/>
                </a:ln>
                <a:solidFill>
                  <a:srgbClr val="000000"/>
                </a:solidFill>
                <a:effectLst/>
                <a:latin typeface="Consolas" panose="020B0609020204030204" pitchFamily="49" charset="0"/>
              </a:rPr>
              <a:t> add</a:t>
            </a:r>
          </a:p>
          <a:p>
            <a:pPr lvl="1" eaLnBrk="0" fontAlgn="base" hangingPunct="0">
              <a:spcBef>
                <a:spcPct val="0"/>
              </a:spcBef>
              <a:spcAft>
                <a:spcPct val="0"/>
              </a:spcAft>
            </a:pPr>
            <a:r>
              <a:rPr kumimoji="0" lang="en-US" altLang="en-US" sz="1400" b="0" i="0" u="none" strike="noStrike" cap="none" normalizeH="0" baseline="0" dirty="0" err="1">
                <a:ln>
                  <a:noFill/>
                </a:ln>
                <a:solidFill>
                  <a:srgbClr val="0043FF"/>
                </a:solidFill>
                <a:effectLst/>
                <a:latin typeface="Consolas" panose="020B0609020204030204" pitchFamily="49" charset="0"/>
              </a:rPr>
              <a:t>elif</a:t>
            </a:r>
            <a:r>
              <a:rPr kumimoji="0" lang="en-US" altLang="en-US" sz="1400" b="0" i="0" u="none" strike="noStrike" cap="none" normalizeH="0" baseline="0" dirty="0">
                <a:ln>
                  <a:noFill/>
                </a:ln>
                <a:solidFill>
                  <a:srgbClr val="000000"/>
                </a:solidFill>
                <a:effectLst/>
                <a:latin typeface="Consolas" panose="020B0609020204030204" pitchFamily="49" charset="0"/>
              </a:rPr>
              <a:t> operation</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FF6A00"/>
                </a:solidFill>
                <a:effectLst/>
                <a:latin typeface="Consolas" panose="020B0609020204030204" pitchFamily="49" charset="0"/>
              </a:rPr>
              <a:t>2</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 return</a:t>
            </a:r>
            <a:r>
              <a:rPr kumimoji="0" lang="en-US" altLang="en-US" sz="1400" b="0" i="0" u="none" strike="noStrike" cap="none" normalizeH="0" baseline="0" dirty="0">
                <a:ln>
                  <a:noFill/>
                </a:ln>
                <a:solidFill>
                  <a:srgbClr val="000000"/>
                </a:solidFill>
                <a:effectLst/>
                <a:latin typeface="Consolas" panose="020B0609020204030204" pitchFamily="49" charset="0"/>
              </a:rPr>
              <a:t> subtract </a:t>
            </a:r>
          </a:p>
          <a:p>
            <a:pPr lvl="1" eaLnBrk="0" fontAlgn="base" hangingPunct="0">
              <a:spcBef>
                <a:spcPct val="0"/>
              </a:spcBef>
              <a:spcAft>
                <a:spcPct val="0"/>
              </a:spcAft>
            </a:pPr>
            <a:r>
              <a:rPr kumimoji="0" lang="en-US" altLang="en-US" sz="1400" b="0" i="0" u="none" strike="noStrike" cap="none" normalizeH="0" baseline="0" dirty="0" err="1">
                <a:ln>
                  <a:noFill/>
                </a:ln>
                <a:solidFill>
                  <a:srgbClr val="0043FF"/>
                </a:solidFill>
                <a:effectLst/>
                <a:latin typeface="Consolas" panose="020B0609020204030204" pitchFamily="49" charset="0"/>
              </a:rPr>
              <a:t>elif</a:t>
            </a:r>
            <a:r>
              <a:rPr kumimoji="0" lang="en-US" altLang="en-US" sz="1400" b="0" i="0" u="none" strike="noStrike" cap="none" normalizeH="0" baseline="0" dirty="0">
                <a:ln>
                  <a:noFill/>
                </a:ln>
                <a:solidFill>
                  <a:srgbClr val="000000"/>
                </a:solidFill>
                <a:effectLst/>
                <a:latin typeface="Consolas" panose="020B0609020204030204" pitchFamily="49" charset="0"/>
              </a:rPr>
              <a:t> operation</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FF6A00"/>
                </a:solidFill>
                <a:effectLst/>
                <a:latin typeface="Consolas" panose="020B0609020204030204" pitchFamily="49" charset="0"/>
              </a:rPr>
              <a:t>3</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 return</a:t>
            </a:r>
            <a:r>
              <a:rPr kumimoji="0" lang="en-US" altLang="en-US" sz="1400" b="0" i="0" u="none" strike="noStrike" cap="none" normalizeH="0" baseline="0" dirty="0">
                <a:ln>
                  <a:noFill/>
                </a:ln>
                <a:solidFill>
                  <a:srgbClr val="000000"/>
                </a:solidFill>
                <a:effectLst/>
                <a:latin typeface="Consolas" panose="020B0609020204030204" pitchFamily="49" charset="0"/>
              </a:rPr>
              <a:t> multiply </a:t>
            </a:r>
          </a:p>
          <a:p>
            <a:pPr lvl="1" eaLnBrk="0" fontAlgn="base" hangingPunct="0">
              <a:spcBef>
                <a:spcPct val="0"/>
              </a:spcBef>
              <a:spcAft>
                <a:spcPct val="0"/>
              </a:spcAft>
            </a:pP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3FF"/>
                </a:solidFill>
                <a:effectLst/>
                <a:latin typeface="Consolas" panose="020B0609020204030204" pitchFamily="49" charset="0"/>
              </a:rPr>
              <a:t>while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6A00"/>
                </a:solidFill>
                <a:effectLst/>
                <a:latin typeface="Consolas" panose="020B0609020204030204" pitchFamily="49" charset="0"/>
              </a:rPr>
              <a:t>True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print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'Arithmetic Operations’</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print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'1. Addition’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print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'2. Subtraction’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print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'3. Multiplication’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print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'0. Exit’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nsolas" panose="020B0609020204030204" pitchFamily="49" charset="0"/>
              </a:rPr>
              <a:t>operation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149825"/>
                </a:solidFill>
                <a:effectLst/>
                <a:latin typeface="Consolas" panose="020B0609020204030204" pitchFamily="49" charset="0"/>
              </a:rPr>
              <a:t>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input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'Enter the arithmetic operation :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if</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operation</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FF6A00"/>
                </a:solidFill>
                <a:effectLst/>
                <a:latin typeface="Consolas" panose="020B0609020204030204" pitchFamily="49" charset="0"/>
              </a:rPr>
              <a:t>0</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  break</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Consolas" panose="020B0609020204030204" pitchFamily="49" charset="0"/>
              </a:rPr>
              <a:t>func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getArithmeticOperation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operation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nsolas" panose="020B0609020204030204" pitchFamily="49" charset="0"/>
              </a:rPr>
              <a:t>a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149825"/>
                </a:solidFill>
                <a:effectLst/>
                <a:latin typeface="Consolas" panose="020B0609020204030204" pitchFamily="49" charset="0"/>
              </a:rPr>
              <a:t>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input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'Enter a :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nsolas" panose="020B0609020204030204" pitchFamily="49" charset="0"/>
              </a:rPr>
              <a:t>b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149825"/>
                </a:solidFill>
                <a:effectLst/>
                <a:latin typeface="Consolas" panose="020B0609020204030204" pitchFamily="49" charset="0"/>
              </a:rPr>
              <a:t>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input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'Enter b :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nsolas" panose="020B0609020204030204" pitchFamily="49" charset="0"/>
              </a:rPr>
              <a:t>result </a:t>
            </a:r>
            <a:r>
              <a:rPr kumimoji="0" lang="en-US" altLang="en-US" sz="1400" b="0" i="0" u="none" strike="noStrike" cap="none" normalizeH="0" baseline="0" dirty="0">
                <a:ln>
                  <a:noFill/>
                </a:ln>
                <a:solidFill>
                  <a:srgbClr val="BB65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func</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b</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1400" b="0" i="0" u="none" strike="noStrike" cap="none" normalizeH="0" baseline="0" dirty="0">
                <a:ln>
                  <a:noFill/>
                </a:ln>
                <a:solidFill>
                  <a:srgbClr val="0043FF"/>
                </a:solidFill>
                <a:effectLst/>
                <a:latin typeface="Consolas" panose="020B0609020204030204" pitchFamily="49" charset="0"/>
              </a:rPr>
              <a:t>print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149825"/>
                </a:solidFill>
                <a:effectLst/>
                <a:latin typeface="Consolas" panose="020B0609020204030204" pitchFamily="49" charset="0"/>
              </a:rPr>
              <a:t>'The result is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result</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65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5B10-F571-4602-A176-BF4900D536D5}"/>
              </a:ext>
            </a:extLst>
          </p:cNvPr>
          <p:cNvSpPr>
            <a:spLocks noGrp="1"/>
          </p:cNvSpPr>
          <p:nvPr>
            <p:ph type="title"/>
          </p:nvPr>
        </p:nvSpPr>
        <p:spPr>
          <a:xfrm>
            <a:off x="838200" y="365125"/>
            <a:ext cx="10515600" cy="806727"/>
          </a:xfrm>
        </p:spPr>
        <p:txBody>
          <a:bodyPr/>
          <a:lstStyle/>
          <a:p>
            <a:r>
              <a:rPr lang="en-US" dirty="0"/>
              <a:t>Python Functions</a:t>
            </a:r>
            <a:endParaRPr lang="en-IN" dirty="0"/>
          </a:p>
        </p:txBody>
      </p:sp>
      <p:sp>
        <p:nvSpPr>
          <p:cNvPr id="4" name="Rectangle: Rounded Corners 3">
            <a:extLst>
              <a:ext uri="{FF2B5EF4-FFF2-40B4-BE49-F238E27FC236}">
                <a16:creationId xmlns:a16="http://schemas.microsoft.com/office/drawing/2014/main" id="{F5F4B6CC-4134-431B-9DA7-3AA0901E327A}"/>
              </a:ext>
            </a:extLst>
          </p:cNvPr>
          <p:cNvSpPr/>
          <p:nvPr/>
        </p:nvSpPr>
        <p:spPr>
          <a:xfrm>
            <a:off x="1935332" y="1384917"/>
            <a:ext cx="6862439" cy="5681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Function is a block of code which performs a specific task.</a:t>
            </a:r>
            <a:endParaRPr lang="en-IN" dirty="0"/>
          </a:p>
        </p:txBody>
      </p:sp>
      <p:sp>
        <p:nvSpPr>
          <p:cNvPr id="5" name="Rectangle: Rounded Corners 4">
            <a:extLst>
              <a:ext uri="{FF2B5EF4-FFF2-40B4-BE49-F238E27FC236}">
                <a16:creationId xmlns:a16="http://schemas.microsoft.com/office/drawing/2014/main" id="{B2055BA8-9BFD-4704-B2A7-664270AAE2DE}"/>
              </a:ext>
            </a:extLst>
          </p:cNvPr>
          <p:cNvSpPr/>
          <p:nvPr/>
        </p:nvSpPr>
        <p:spPr>
          <a:xfrm>
            <a:off x="1571348" y="2689934"/>
            <a:ext cx="4065972" cy="393280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7D8233-A489-4513-8F91-1875006DDD6C}"/>
              </a:ext>
            </a:extLst>
          </p:cNvPr>
          <p:cNvSpPr/>
          <p:nvPr/>
        </p:nvSpPr>
        <p:spPr>
          <a:xfrm>
            <a:off x="2077375" y="3258104"/>
            <a:ext cx="3045041" cy="6835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Deposit</a:t>
            </a:r>
            <a:endParaRPr lang="en-IN" dirty="0"/>
          </a:p>
        </p:txBody>
      </p:sp>
      <p:sp>
        <p:nvSpPr>
          <p:cNvPr id="8" name="Rectangle: Rounded Corners 7">
            <a:extLst>
              <a:ext uri="{FF2B5EF4-FFF2-40B4-BE49-F238E27FC236}">
                <a16:creationId xmlns:a16="http://schemas.microsoft.com/office/drawing/2014/main" id="{42E6CDCC-3219-4B00-85AE-6F8963CAD878}"/>
              </a:ext>
            </a:extLst>
          </p:cNvPr>
          <p:cNvSpPr/>
          <p:nvPr/>
        </p:nvSpPr>
        <p:spPr>
          <a:xfrm>
            <a:off x="2077374" y="4314547"/>
            <a:ext cx="3045041" cy="6835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Withdraw</a:t>
            </a:r>
            <a:endParaRPr lang="en-IN" dirty="0"/>
          </a:p>
        </p:txBody>
      </p:sp>
      <p:sp>
        <p:nvSpPr>
          <p:cNvPr id="10" name="Rectangle: Rounded Corners 9">
            <a:extLst>
              <a:ext uri="{FF2B5EF4-FFF2-40B4-BE49-F238E27FC236}">
                <a16:creationId xmlns:a16="http://schemas.microsoft.com/office/drawing/2014/main" id="{B7E7B84F-669D-4FEB-8D58-062BC769035A}"/>
              </a:ext>
            </a:extLst>
          </p:cNvPr>
          <p:cNvSpPr/>
          <p:nvPr/>
        </p:nvSpPr>
        <p:spPr>
          <a:xfrm>
            <a:off x="2077373" y="5393184"/>
            <a:ext cx="3045041" cy="6835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Balance</a:t>
            </a:r>
            <a:endParaRPr lang="en-IN" dirty="0"/>
          </a:p>
        </p:txBody>
      </p:sp>
      <p:cxnSp>
        <p:nvCxnSpPr>
          <p:cNvPr id="12" name="Straight Arrow Connector 11">
            <a:extLst>
              <a:ext uri="{FF2B5EF4-FFF2-40B4-BE49-F238E27FC236}">
                <a16:creationId xmlns:a16="http://schemas.microsoft.com/office/drawing/2014/main" id="{786A9E5D-C26E-4FDE-8708-55D03A5BFB3F}"/>
              </a:ext>
            </a:extLst>
          </p:cNvPr>
          <p:cNvCxnSpPr/>
          <p:nvPr/>
        </p:nvCxnSpPr>
        <p:spPr>
          <a:xfrm>
            <a:off x="5805996" y="3577700"/>
            <a:ext cx="12251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DF7264B-BBFF-4808-BB07-CAABAA133919}"/>
              </a:ext>
            </a:extLst>
          </p:cNvPr>
          <p:cNvCxnSpPr/>
          <p:nvPr/>
        </p:nvCxnSpPr>
        <p:spPr>
          <a:xfrm>
            <a:off x="5777883" y="4657816"/>
            <a:ext cx="12251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45C7FA1-69AF-4BB1-B9CE-2416BEA35B78}"/>
              </a:ext>
            </a:extLst>
          </p:cNvPr>
          <p:cNvCxnSpPr/>
          <p:nvPr/>
        </p:nvCxnSpPr>
        <p:spPr>
          <a:xfrm>
            <a:off x="5805996" y="5647677"/>
            <a:ext cx="12251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47F98D5-05BF-462B-8192-FC3A8580D4AD}"/>
              </a:ext>
            </a:extLst>
          </p:cNvPr>
          <p:cNvSpPr txBox="1"/>
          <p:nvPr/>
        </p:nvSpPr>
        <p:spPr>
          <a:xfrm>
            <a:off x="7199791" y="3415228"/>
            <a:ext cx="2707280" cy="369332"/>
          </a:xfrm>
          <a:prstGeom prst="rect">
            <a:avLst/>
          </a:prstGeom>
          <a:noFill/>
        </p:spPr>
        <p:txBody>
          <a:bodyPr wrap="none" rtlCol="0">
            <a:spAutoFit/>
          </a:bodyPr>
          <a:lstStyle/>
          <a:p>
            <a:r>
              <a:rPr lang="en-US" dirty="0"/>
              <a:t>Function to deposit money</a:t>
            </a:r>
            <a:endParaRPr lang="en-IN" dirty="0"/>
          </a:p>
        </p:txBody>
      </p:sp>
      <p:sp>
        <p:nvSpPr>
          <p:cNvPr id="16" name="TextBox 15">
            <a:extLst>
              <a:ext uri="{FF2B5EF4-FFF2-40B4-BE49-F238E27FC236}">
                <a16:creationId xmlns:a16="http://schemas.microsoft.com/office/drawing/2014/main" id="{F360518F-D801-402F-B851-FABEA85E9670}"/>
              </a:ext>
            </a:extLst>
          </p:cNvPr>
          <p:cNvSpPr txBox="1"/>
          <p:nvPr/>
        </p:nvSpPr>
        <p:spPr>
          <a:xfrm>
            <a:off x="7199791" y="4471671"/>
            <a:ext cx="2894895" cy="369332"/>
          </a:xfrm>
          <a:prstGeom prst="rect">
            <a:avLst/>
          </a:prstGeom>
          <a:noFill/>
        </p:spPr>
        <p:txBody>
          <a:bodyPr wrap="none" rtlCol="0">
            <a:spAutoFit/>
          </a:bodyPr>
          <a:lstStyle/>
          <a:p>
            <a:r>
              <a:rPr lang="en-US" dirty="0"/>
              <a:t>Function to withdraw money</a:t>
            </a:r>
            <a:endParaRPr lang="en-IN" dirty="0"/>
          </a:p>
        </p:txBody>
      </p:sp>
      <p:sp>
        <p:nvSpPr>
          <p:cNvPr id="17" name="TextBox 16">
            <a:extLst>
              <a:ext uri="{FF2B5EF4-FFF2-40B4-BE49-F238E27FC236}">
                <a16:creationId xmlns:a16="http://schemas.microsoft.com/office/drawing/2014/main" id="{06BD284D-DEF0-46E5-98A4-F5C845CF4EA9}"/>
              </a:ext>
            </a:extLst>
          </p:cNvPr>
          <p:cNvSpPr txBox="1"/>
          <p:nvPr/>
        </p:nvSpPr>
        <p:spPr>
          <a:xfrm>
            <a:off x="7199791" y="5463011"/>
            <a:ext cx="2628605" cy="369332"/>
          </a:xfrm>
          <a:prstGeom prst="rect">
            <a:avLst/>
          </a:prstGeom>
          <a:noFill/>
        </p:spPr>
        <p:txBody>
          <a:bodyPr wrap="none" rtlCol="0">
            <a:spAutoFit/>
          </a:bodyPr>
          <a:lstStyle/>
          <a:p>
            <a:r>
              <a:rPr lang="en-US" dirty="0"/>
              <a:t>Function to check balance</a:t>
            </a:r>
            <a:endParaRPr lang="en-IN" dirty="0"/>
          </a:p>
        </p:txBody>
      </p:sp>
    </p:spTree>
    <p:extLst>
      <p:ext uri="{BB962C8B-B14F-4D97-AF65-F5344CB8AC3E}">
        <p14:creationId xmlns:p14="http://schemas.microsoft.com/office/powerpoint/2010/main" val="2844157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EEED-F99A-4395-A249-8BE03FEB6CE1}"/>
              </a:ext>
            </a:extLst>
          </p:cNvPr>
          <p:cNvSpPr>
            <a:spLocks noGrp="1"/>
          </p:cNvSpPr>
          <p:nvPr>
            <p:ph type="title"/>
          </p:nvPr>
        </p:nvSpPr>
        <p:spPr>
          <a:xfrm>
            <a:off x="838200" y="365125"/>
            <a:ext cx="10515600" cy="433865"/>
          </a:xfrm>
        </p:spPr>
        <p:txBody>
          <a:bodyPr>
            <a:normAutofit fontScale="90000"/>
          </a:bodyPr>
          <a:lstStyle/>
          <a:p>
            <a:r>
              <a:rPr lang="en-US" dirty="0"/>
              <a:t>Building a Translator</a:t>
            </a:r>
            <a:endParaRPr lang="en-IN" dirty="0"/>
          </a:p>
        </p:txBody>
      </p:sp>
      <p:sp>
        <p:nvSpPr>
          <p:cNvPr id="3" name="Content Placeholder 2">
            <a:extLst>
              <a:ext uri="{FF2B5EF4-FFF2-40B4-BE49-F238E27FC236}">
                <a16:creationId xmlns:a16="http://schemas.microsoft.com/office/drawing/2014/main" id="{ED3FA734-82AF-42AC-B0BE-567DBB8E532F}"/>
              </a:ext>
            </a:extLst>
          </p:cNvPr>
          <p:cNvSpPr>
            <a:spLocks noGrp="1"/>
          </p:cNvSpPr>
          <p:nvPr>
            <p:ph idx="1"/>
          </p:nvPr>
        </p:nvSpPr>
        <p:spPr>
          <a:xfrm>
            <a:off x="838200" y="1207363"/>
            <a:ext cx="10515600" cy="4969600"/>
          </a:xfrm>
        </p:spPr>
        <p:txBody>
          <a:bodyPr>
            <a:normAutofit/>
          </a:bodyPr>
          <a:lstStyle/>
          <a:p>
            <a:pPr marL="0" indent="0">
              <a:buNone/>
            </a:pPr>
            <a:r>
              <a:rPr lang="en-US" sz="2000" dirty="0"/>
              <a:t>For example: Google Language</a:t>
            </a:r>
          </a:p>
          <a:p>
            <a:pPr marL="0" indent="0">
              <a:buNone/>
            </a:pPr>
            <a:r>
              <a:rPr lang="en-US" sz="2000" dirty="0"/>
              <a:t>Vowels-&gt;g</a:t>
            </a:r>
          </a:p>
          <a:p>
            <a:pPr marL="0" indent="0">
              <a:buNone/>
            </a:pPr>
            <a:r>
              <a:rPr lang="en-US" sz="2000" dirty="0"/>
              <a:t>&gt;&gt;</a:t>
            </a:r>
            <a:r>
              <a:rPr lang="en-US" sz="2000" b="1" dirty="0"/>
              <a:t>def</a:t>
            </a:r>
            <a:r>
              <a:rPr lang="en-US" sz="2000" dirty="0"/>
              <a:t> translate(phrase):</a:t>
            </a:r>
          </a:p>
          <a:p>
            <a:pPr marL="0" indent="0">
              <a:buNone/>
            </a:pPr>
            <a:r>
              <a:rPr lang="en-US" sz="2000" dirty="0"/>
              <a:t>         translation=“”</a:t>
            </a:r>
          </a:p>
          <a:p>
            <a:pPr marL="0" indent="0">
              <a:buNone/>
            </a:pPr>
            <a:r>
              <a:rPr lang="en-US" sz="2000" dirty="0"/>
              <a:t>         for letter in phrase:</a:t>
            </a:r>
          </a:p>
          <a:p>
            <a:pPr marL="0" indent="0">
              <a:buNone/>
            </a:pPr>
            <a:r>
              <a:rPr lang="en-US" sz="2000" dirty="0"/>
              <a:t>              if letter in “</a:t>
            </a:r>
            <a:r>
              <a:rPr lang="en-US" sz="2000" dirty="0" err="1"/>
              <a:t>AEIOUaeiou</a:t>
            </a:r>
            <a:r>
              <a:rPr lang="en-US" sz="2000" dirty="0"/>
              <a:t>”:</a:t>
            </a:r>
          </a:p>
          <a:p>
            <a:pPr marL="0" indent="0">
              <a:buNone/>
            </a:pPr>
            <a:r>
              <a:rPr lang="en-US" sz="2000" dirty="0"/>
              <a:t>                  translation = translation + “g”</a:t>
            </a:r>
          </a:p>
          <a:p>
            <a:pPr marL="0" indent="0">
              <a:buNone/>
            </a:pPr>
            <a:r>
              <a:rPr lang="en-US" sz="2000" dirty="0"/>
              <a:t>             else:</a:t>
            </a:r>
          </a:p>
          <a:p>
            <a:pPr marL="0" indent="0">
              <a:buNone/>
            </a:pPr>
            <a:r>
              <a:rPr lang="en-US" sz="2000" dirty="0"/>
              <a:t>                translation = translation + letter</a:t>
            </a:r>
          </a:p>
          <a:p>
            <a:pPr marL="0" indent="0">
              <a:buNone/>
            </a:pPr>
            <a:r>
              <a:rPr lang="en-US" sz="2000" dirty="0"/>
              <a:t>          return translation</a:t>
            </a:r>
          </a:p>
          <a:p>
            <a:pPr marL="0" indent="0">
              <a:buNone/>
            </a:pPr>
            <a:r>
              <a:rPr lang="en-US" sz="2000" dirty="0">
                <a:solidFill>
                  <a:srgbClr val="FF0000"/>
                </a:solidFill>
              </a:rPr>
              <a:t>#Drivers Code</a:t>
            </a:r>
          </a:p>
          <a:p>
            <a:pPr marL="0" indent="0">
              <a:buNone/>
            </a:pPr>
            <a:r>
              <a:rPr lang="en-US" sz="2000" dirty="0"/>
              <a:t> print(translate(input(“Enter a phrase:”))</a:t>
            </a:r>
            <a:endParaRPr lang="en-IN" sz="2000" dirty="0"/>
          </a:p>
        </p:txBody>
      </p:sp>
      <p:cxnSp>
        <p:nvCxnSpPr>
          <p:cNvPr id="5" name="Straight Connector 4">
            <a:extLst>
              <a:ext uri="{FF2B5EF4-FFF2-40B4-BE49-F238E27FC236}">
                <a16:creationId xmlns:a16="http://schemas.microsoft.com/office/drawing/2014/main" id="{56669CF3-48B6-4977-A77A-27DFC738ED3E}"/>
              </a:ext>
            </a:extLst>
          </p:cNvPr>
          <p:cNvCxnSpPr/>
          <p:nvPr/>
        </p:nvCxnSpPr>
        <p:spPr>
          <a:xfrm>
            <a:off x="838200" y="196196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955FC5-7CC2-4C41-9295-16CD4A1CA728}"/>
              </a:ext>
            </a:extLst>
          </p:cNvPr>
          <p:cNvSpPr txBox="1"/>
          <p:nvPr/>
        </p:nvSpPr>
        <p:spPr>
          <a:xfrm>
            <a:off x="6223247" y="2121763"/>
            <a:ext cx="3970959" cy="4247317"/>
          </a:xfrm>
          <a:prstGeom prst="rect">
            <a:avLst/>
          </a:prstGeom>
          <a:noFill/>
        </p:spPr>
        <p:txBody>
          <a:bodyPr wrap="none" rtlCol="0">
            <a:spAutoFit/>
          </a:bodyPr>
          <a:lstStyle/>
          <a:p>
            <a:r>
              <a:rPr lang="en-US" dirty="0"/>
              <a:t> </a:t>
            </a:r>
            <a:r>
              <a:rPr lang="en-US" b="1" dirty="0"/>
              <a:t>def</a:t>
            </a:r>
            <a:r>
              <a:rPr lang="en-US" dirty="0"/>
              <a:t> translate(phrase):</a:t>
            </a:r>
          </a:p>
          <a:p>
            <a:r>
              <a:rPr lang="en-US" dirty="0"/>
              <a:t>       translation=“”</a:t>
            </a:r>
          </a:p>
          <a:p>
            <a:r>
              <a:rPr lang="en-US" dirty="0"/>
              <a:t>       for letter in phrase:</a:t>
            </a:r>
          </a:p>
          <a:p>
            <a:r>
              <a:rPr lang="en-US" dirty="0"/>
              <a:t>          if </a:t>
            </a:r>
            <a:r>
              <a:rPr lang="en-US" dirty="0" err="1"/>
              <a:t>letter.lower</a:t>
            </a:r>
            <a:r>
              <a:rPr lang="en-US" dirty="0"/>
              <a:t>() in “</a:t>
            </a:r>
            <a:r>
              <a:rPr lang="en-US" dirty="0" err="1"/>
              <a:t>aeiou</a:t>
            </a:r>
            <a:r>
              <a:rPr lang="en-US" dirty="0"/>
              <a:t>”:</a:t>
            </a:r>
          </a:p>
          <a:p>
            <a:r>
              <a:rPr lang="en-US" dirty="0"/>
              <a:t>             if </a:t>
            </a:r>
            <a:r>
              <a:rPr lang="en-US" dirty="0" err="1"/>
              <a:t>letter.isupper</a:t>
            </a:r>
            <a:r>
              <a:rPr lang="en-US" dirty="0"/>
              <a:t>():</a:t>
            </a:r>
          </a:p>
          <a:p>
            <a:r>
              <a:rPr lang="en-US" dirty="0"/>
              <a:t>                  translation=</a:t>
            </a:r>
            <a:r>
              <a:rPr lang="en-US" dirty="0" err="1"/>
              <a:t>translation+”G</a:t>
            </a:r>
            <a:r>
              <a:rPr lang="en-US" dirty="0"/>
              <a:t>”</a:t>
            </a:r>
          </a:p>
          <a:p>
            <a:r>
              <a:rPr lang="en-US" dirty="0"/>
              <a:t>             else:</a:t>
            </a:r>
          </a:p>
          <a:p>
            <a:r>
              <a:rPr lang="en-US" dirty="0"/>
              <a:t>                translation=</a:t>
            </a:r>
            <a:r>
              <a:rPr lang="en-US" dirty="0" err="1"/>
              <a:t>translation+”g</a:t>
            </a:r>
            <a:r>
              <a:rPr lang="en-US" dirty="0"/>
              <a:t>”</a:t>
            </a:r>
          </a:p>
          <a:p>
            <a:r>
              <a:rPr lang="en-US" dirty="0"/>
              <a:t>          else:</a:t>
            </a:r>
          </a:p>
          <a:p>
            <a:r>
              <a:rPr lang="en-US" dirty="0"/>
              <a:t>             translation=</a:t>
            </a:r>
            <a:r>
              <a:rPr lang="en-US" dirty="0" err="1"/>
              <a:t>translation+letter</a:t>
            </a:r>
            <a:endParaRPr lang="en-US" dirty="0"/>
          </a:p>
          <a:p>
            <a:r>
              <a:rPr lang="en-US" dirty="0"/>
              <a:t>        return translation</a:t>
            </a:r>
          </a:p>
          <a:p>
            <a:endParaRPr lang="en-US" dirty="0"/>
          </a:p>
          <a:p>
            <a:pPr marL="0" indent="0">
              <a:buNone/>
            </a:pPr>
            <a:r>
              <a:rPr lang="en-US" sz="1800" dirty="0">
                <a:solidFill>
                  <a:srgbClr val="FF0000"/>
                </a:solidFill>
              </a:rPr>
              <a:t>#Drivers Code</a:t>
            </a:r>
          </a:p>
          <a:p>
            <a:pPr marL="0" indent="0">
              <a:buNone/>
            </a:pPr>
            <a:r>
              <a:rPr lang="en-US" sz="1800" dirty="0"/>
              <a:t> print(translate(input(“Enter a phrase:”))</a:t>
            </a:r>
            <a:endParaRPr lang="en-IN" sz="1800" dirty="0"/>
          </a:p>
          <a:p>
            <a:endParaRPr lang="en-IN" dirty="0"/>
          </a:p>
        </p:txBody>
      </p:sp>
      <p:cxnSp>
        <p:nvCxnSpPr>
          <p:cNvPr id="8" name="Straight Connector 7">
            <a:extLst>
              <a:ext uri="{FF2B5EF4-FFF2-40B4-BE49-F238E27FC236}">
                <a16:creationId xmlns:a16="http://schemas.microsoft.com/office/drawing/2014/main" id="{E5FBE720-0767-4303-A581-9ABB620E6099}"/>
              </a:ext>
            </a:extLst>
          </p:cNvPr>
          <p:cNvCxnSpPr/>
          <p:nvPr/>
        </p:nvCxnSpPr>
        <p:spPr>
          <a:xfrm>
            <a:off x="5968754" y="1961965"/>
            <a:ext cx="0" cy="42168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43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8AFA-0086-47E0-86DA-ADB4D2185730}"/>
              </a:ext>
            </a:extLst>
          </p:cNvPr>
          <p:cNvSpPr>
            <a:spLocks noGrp="1"/>
          </p:cNvSpPr>
          <p:nvPr>
            <p:ph type="title"/>
          </p:nvPr>
        </p:nvSpPr>
        <p:spPr>
          <a:xfrm>
            <a:off x="838200" y="365125"/>
            <a:ext cx="10515600" cy="451621"/>
          </a:xfrm>
        </p:spPr>
        <p:txBody>
          <a:bodyPr>
            <a:normAutofit fontScale="90000"/>
          </a:bodyPr>
          <a:lstStyle/>
          <a:p>
            <a:r>
              <a:rPr lang="en-US" dirty="0"/>
              <a:t>Lambda Function in Python</a:t>
            </a:r>
            <a:endParaRPr lang="en-IN" dirty="0"/>
          </a:p>
        </p:txBody>
      </p:sp>
      <p:sp>
        <p:nvSpPr>
          <p:cNvPr id="6" name="TextBox 5">
            <a:extLst>
              <a:ext uri="{FF2B5EF4-FFF2-40B4-BE49-F238E27FC236}">
                <a16:creationId xmlns:a16="http://schemas.microsoft.com/office/drawing/2014/main" id="{435EA3E6-5CA3-44FC-86E1-D31285A4A46D}"/>
              </a:ext>
            </a:extLst>
          </p:cNvPr>
          <p:cNvSpPr txBox="1"/>
          <p:nvPr/>
        </p:nvSpPr>
        <p:spPr>
          <a:xfrm>
            <a:off x="721310" y="1593321"/>
            <a:ext cx="4871621" cy="4493538"/>
          </a:xfrm>
          <a:prstGeom prst="rect">
            <a:avLst/>
          </a:prstGeom>
          <a:noFill/>
        </p:spPr>
        <p:txBody>
          <a:bodyPr wrap="square">
            <a:spAutoFit/>
          </a:bodyPr>
          <a:lstStyle/>
          <a:p>
            <a:r>
              <a:rPr lang="en-IN" dirty="0"/>
              <a:t># The lambda keyword in Python provides a</a:t>
            </a:r>
          </a:p>
          <a:p>
            <a:r>
              <a:rPr lang="en-IN" dirty="0"/>
              <a:t># shortcut for declaring small and </a:t>
            </a:r>
          </a:p>
          <a:p>
            <a:r>
              <a:rPr lang="en-IN" dirty="0"/>
              <a:t># anonymous functions:</a:t>
            </a:r>
          </a:p>
          <a:p>
            <a:endParaRPr lang="en-IN" dirty="0"/>
          </a:p>
          <a:p>
            <a:r>
              <a:rPr lang="en-IN" dirty="0">
                <a:solidFill>
                  <a:srgbClr val="7030A0"/>
                </a:solidFill>
              </a:rPr>
              <a:t>&gt;&gt;&gt; add = lambda x, y: x + y</a:t>
            </a:r>
          </a:p>
          <a:p>
            <a:r>
              <a:rPr lang="en-IN" dirty="0">
                <a:solidFill>
                  <a:srgbClr val="7030A0"/>
                </a:solidFill>
              </a:rPr>
              <a:t>&gt;&gt;&gt; add(5, 3)</a:t>
            </a:r>
          </a:p>
          <a:p>
            <a:r>
              <a:rPr lang="en-IN" dirty="0">
                <a:solidFill>
                  <a:srgbClr val="7030A0"/>
                </a:solidFill>
              </a:rPr>
              <a:t>8</a:t>
            </a:r>
          </a:p>
          <a:p>
            <a:endParaRPr lang="en-IN" dirty="0"/>
          </a:p>
          <a:p>
            <a:r>
              <a:rPr lang="en-IN" dirty="0"/>
              <a:t># You could declare the same add() </a:t>
            </a:r>
          </a:p>
          <a:p>
            <a:r>
              <a:rPr lang="en-IN" dirty="0"/>
              <a:t># function with the def keyword:</a:t>
            </a:r>
          </a:p>
          <a:p>
            <a:endParaRPr lang="en-IN" dirty="0"/>
          </a:p>
          <a:p>
            <a:r>
              <a:rPr lang="en-IN" dirty="0">
                <a:solidFill>
                  <a:srgbClr val="7030A0"/>
                </a:solidFill>
              </a:rPr>
              <a:t>&gt;&gt;&gt; def add(x, y):</a:t>
            </a:r>
          </a:p>
          <a:p>
            <a:r>
              <a:rPr lang="en-IN" dirty="0">
                <a:solidFill>
                  <a:srgbClr val="7030A0"/>
                </a:solidFill>
              </a:rPr>
              <a:t>...     return x + y</a:t>
            </a:r>
          </a:p>
          <a:p>
            <a:r>
              <a:rPr lang="en-IN" dirty="0">
                <a:solidFill>
                  <a:srgbClr val="7030A0"/>
                </a:solidFill>
              </a:rPr>
              <a:t>&gt;&gt;&gt; add(5, 3)</a:t>
            </a:r>
          </a:p>
          <a:p>
            <a:r>
              <a:rPr lang="en-IN" dirty="0">
                <a:solidFill>
                  <a:srgbClr val="7030A0"/>
                </a:solidFill>
              </a:rPr>
              <a:t>8</a:t>
            </a:r>
          </a:p>
          <a:p>
            <a:endParaRPr lang="en-IN" sz="1600" dirty="0"/>
          </a:p>
        </p:txBody>
      </p:sp>
      <p:sp>
        <p:nvSpPr>
          <p:cNvPr id="8" name="TextBox 7">
            <a:extLst>
              <a:ext uri="{FF2B5EF4-FFF2-40B4-BE49-F238E27FC236}">
                <a16:creationId xmlns:a16="http://schemas.microsoft.com/office/drawing/2014/main" id="{E34E4845-FCFA-46F0-A9C2-12E44E9C46FA}"/>
              </a:ext>
            </a:extLst>
          </p:cNvPr>
          <p:cNvSpPr txBox="1"/>
          <p:nvPr/>
        </p:nvSpPr>
        <p:spPr>
          <a:xfrm>
            <a:off x="6278732" y="1593321"/>
            <a:ext cx="5075068" cy="3785652"/>
          </a:xfrm>
          <a:prstGeom prst="rect">
            <a:avLst/>
          </a:prstGeom>
          <a:noFill/>
        </p:spPr>
        <p:txBody>
          <a:bodyPr wrap="square">
            <a:spAutoFit/>
          </a:bodyPr>
          <a:lstStyle/>
          <a:p>
            <a:r>
              <a:rPr lang="en-IN" sz="2000" dirty="0"/>
              <a:t># So what's the big fuss about?</a:t>
            </a:r>
          </a:p>
          <a:p>
            <a:r>
              <a:rPr lang="en-IN" sz="2000" dirty="0"/>
              <a:t># Lambdas are *function expressions*:</a:t>
            </a:r>
          </a:p>
          <a:p>
            <a:r>
              <a:rPr lang="en-IN" sz="2000" dirty="0">
                <a:solidFill>
                  <a:srgbClr val="7030A0"/>
                </a:solidFill>
              </a:rPr>
              <a:t>&gt;&gt;&gt; (lambda x, y: x + y)(5, 3)</a:t>
            </a:r>
          </a:p>
          <a:p>
            <a:r>
              <a:rPr lang="en-IN" sz="2000" dirty="0">
                <a:solidFill>
                  <a:srgbClr val="7030A0"/>
                </a:solidFill>
              </a:rPr>
              <a:t>8</a:t>
            </a:r>
          </a:p>
          <a:p>
            <a:endParaRPr lang="en-IN" sz="2000" dirty="0"/>
          </a:p>
          <a:p>
            <a:r>
              <a:rPr lang="en-IN" sz="2000" dirty="0"/>
              <a:t># • Lambda functions are single-expression </a:t>
            </a:r>
          </a:p>
          <a:p>
            <a:r>
              <a:rPr lang="en-IN" sz="2000" dirty="0"/>
              <a:t># functions that are not necessarily bound</a:t>
            </a:r>
          </a:p>
          <a:p>
            <a:r>
              <a:rPr lang="en-IN" sz="2000" dirty="0"/>
              <a:t># to a name (they can be anonymous).</a:t>
            </a:r>
          </a:p>
          <a:p>
            <a:endParaRPr lang="en-IN" sz="2000" dirty="0"/>
          </a:p>
          <a:p>
            <a:r>
              <a:rPr lang="en-IN" sz="2000" dirty="0"/>
              <a:t># • Lambda functions can't use regular </a:t>
            </a:r>
          </a:p>
          <a:p>
            <a:r>
              <a:rPr lang="en-IN" sz="2000" dirty="0"/>
              <a:t># Python statements and always include an</a:t>
            </a:r>
          </a:p>
          <a:p>
            <a:r>
              <a:rPr lang="en-IN" sz="2000" dirty="0"/>
              <a:t># implicit `return` statement.</a:t>
            </a:r>
          </a:p>
        </p:txBody>
      </p:sp>
      <p:cxnSp>
        <p:nvCxnSpPr>
          <p:cNvPr id="10" name="Straight Connector 9">
            <a:extLst>
              <a:ext uri="{FF2B5EF4-FFF2-40B4-BE49-F238E27FC236}">
                <a16:creationId xmlns:a16="http://schemas.microsoft.com/office/drawing/2014/main" id="{63423584-9A34-4219-8191-9DA12412A4F2}"/>
              </a:ext>
            </a:extLst>
          </p:cNvPr>
          <p:cNvCxnSpPr/>
          <p:nvPr/>
        </p:nvCxnSpPr>
        <p:spPr>
          <a:xfrm>
            <a:off x="5805996" y="1038687"/>
            <a:ext cx="0" cy="56195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96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817D-B3BF-4427-95CE-9002B8023528}"/>
              </a:ext>
            </a:extLst>
          </p:cNvPr>
          <p:cNvSpPr>
            <a:spLocks noGrp="1"/>
          </p:cNvSpPr>
          <p:nvPr>
            <p:ph type="title"/>
          </p:nvPr>
        </p:nvSpPr>
        <p:spPr>
          <a:xfrm>
            <a:off x="838200" y="365125"/>
            <a:ext cx="10107967" cy="806727"/>
          </a:xfrm>
        </p:spPr>
        <p:txBody>
          <a:bodyPr>
            <a:normAutofit/>
          </a:bodyPr>
          <a:lstStyle/>
          <a:p>
            <a:r>
              <a:rPr lang="en-US" sz="4000" dirty="0"/>
              <a:t>Lambda Function (Anonymous/Inline function)</a:t>
            </a:r>
            <a:endParaRPr lang="en-IN" sz="4000" dirty="0"/>
          </a:p>
        </p:txBody>
      </p:sp>
      <p:sp>
        <p:nvSpPr>
          <p:cNvPr id="3" name="Content Placeholder 2">
            <a:extLst>
              <a:ext uri="{FF2B5EF4-FFF2-40B4-BE49-F238E27FC236}">
                <a16:creationId xmlns:a16="http://schemas.microsoft.com/office/drawing/2014/main" id="{3843E3D5-EBDF-4175-87F9-7C2881AC4B67}"/>
              </a:ext>
            </a:extLst>
          </p:cNvPr>
          <p:cNvSpPr>
            <a:spLocks noGrp="1"/>
          </p:cNvSpPr>
          <p:nvPr>
            <p:ph idx="1"/>
          </p:nvPr>
        </p:nvSpPr>
        <p:spPr>
          <a:xfrm>
            <a:off x="976544" y="2457430"/>
            <a:ext cx="10083551" cy="4400569"/>
          </a:xfrm>
        </p:spPr>
        <p:txBody>
          <a:bodyPr>
            <a:normAutofit lnSpcReduction="10000"/>
          </a:bodyPr>
          <a:lstStyle/>
          <a:p>
            <a:pPr marL="0" indent="0">
              <a:buNone/>
            </a:pPr>
            <a:r>
              <a:rPr lang="en-US" b="1" dirty="0"/>
              <a:t>#Example</a:t>
            </a:r>
            <a:r>
              <a:rPr lang="en-US" dirty="0"/>
              <a:t>:</a:t>
            </a:r>
          </a:p>
          <a:p>
            <a:pPr marL="0" indent="0">
              <a:buNone/>
            </a:pPr>
            <a:r>
              <a:rPr lang="en-US" dirty="0"/>
              <a:t>  </a:t>
            </a:r>
            <a:r>
              <a:rPr lang="en-US" sz="1900" dirty="0"/>
              <a:t>result=lambda x : x*x*x</a:t>
            </a:r>
          </a:p>
          <a:p>
            <a:pPr marL="0" indent="0">
              <a:buNone/>
            </a:pPr>
            <a:r>
              <a:rPr lang="en-US" sz="1900" dirty="0"/>
              <a:t>  result(7)</a:t>
            </a:r>
          </a:p>
          <a:p>
            <a:pPr marL="0" indent="0">
              <a:buNone/>
            </a:pPr>
            <a:r>
              <a:rPr lang="en-US" sz="1900" dirty="0"/>
              <a:t>  result(5)</a:t>
            </a:r>
          </a:p>
          <a:p>
            <a:pPr marL="0" indent="0">
              <a:buNone/>
            </a:pPr>
            <a:r>
              <a:rPr lang="en-US" sz="1900" dirty="0"/>
              <a:t>  result(10)</a:t>
            </a:r>
          </a:p>
          <a:p>
            <a:pPr marL="0" indent="0">
              <a:buNone/>
            </a:pPr>
            <a:endParaRPr lang="en-US" sz="1900" dirty="0"/>
          </a:p>
          <a:p>
            <a:pPr marL="0" indent="0">
              <a:buNone/>
            </a:pPr>
            <a:r>
              <a:rPr lang="en-US" sz="1900" dirty="0"/>
              <a:t> add=lambda </a:t>
            </a:r>
            <a:r>
              <a:rPr lang="en-US" sz="1900" dirty="0" err="1"/>
              <a:t>x,y</a:t>
            </a:r>
            <a:r>
              <a:rPr lang="en-US" sz="1900" dirty="0"/>
              <a:t> ; </a:t>
            </a:r>
            <a:r>
              <a:rPr lang="en-US" sz="1900" dirty="0" err="1"/>
              <a:t>x+y</a:t>
            </a:r>
            <a:endParaRPr lang="en-US" sz="1900" dirty="0"/>
          </a:p>
          <a:p>
            <a:pPr marL="0" indent="0">
              <a:buNone/>
            </a:pPr>
            <a:r>
              <a:rPr lang="en-US" sz="1900" dirty="0"/>
              <a:t> add(1,3)</a:t>
            </a:r>
          </a:p>
          <a:p>
            <a:pPr marL="0" indent="0">
              <a:buNone/>
            </a:pPr>
            <a:endParaRPr lang="en-US" sz="1900" dirty="0"/>
          </a:p>
          <a:p>
            <a:pPr marL="0" indent="0">
              <a:buNone/>
            </a:pPr>
            <a:r>
              <a:rPr lang="en-US" sz="1900" dirty="0"/>
              <a:t> a=lambda x : x%2 ==0</a:t>
            </a:r>
          </a:p>
          <a:p>
            <a:pPr marL="0" indent="0">
              <a:buNone/>
            </a:pPr>
            <a:r>
              <a:rPr lang="en-US" sz="1900" dirty="0"/>
              <a:t> a(10)</a:t>
            </a:r>
            <a:endParaRPr lang="en-IN" sz="1900" dirty="0"/>
          </a:p>
        </p:txBody>
      </p:sp>
      <p:cxnSp>
        <p:nvCxnSpPr>
          <p:cNvPr id="5" name="Straight Connector 4">
            <a:extLst>
              <a:ext uri="{FF2B5EF4-FFF2-40B4-BE49-F238E27FC236}">
                <a16:creationId xmlns:a16="http://schemas.microsoft.com/office/drawing/2014/main" id="{76944303-F77E-4909-AF30-81626C09FF02}"/>
              </a:ext>
            </a:extLst>
          </p:cNvPr>
          <p:cNvCxnSpPr>
            <a:cxnSpLocks/>
          </p:cNvCxnSpPr>
          <p:nvPr/>
        </p:nvCxnSpPr>
        <p:spPr>
          <a:xfrm>
            <a:off x="1056444" y="4465468"/>
            <a:ext cx="388841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A510418-F70A-4622-A743-8A20B61AB3C5}"/>
              </a:ext>
            </a:extLst>
          </p:cNvPr>
          <p:cNvCxnSpPr>
            <a:cxnSpLocks/>
          </p:cNvCxnSpPr>
          <p:nvPr/>
        </p:nvCxnSpPr>
        <p:spPr>
          <a:xfrm>
            <a:off x="1056444" y="5752730"/>
            <a:ext cx="3888419" cy="0"/>
          </a:xfrm>
          <a:prstGeom prst="line">
            <a:avLst/>
          </a:prstGeom>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0472606-AF79-4591-8C99-89184A4473DB}"/>
              </a:ext>
            </a:extLst>
          </p:cNvPr>
          <p:cNvSpPr/>
          <p:nvPr/>
        </p:nvSpPr>
        <p:spPr>
          <a:xfrm>
            <a:off x="976545" y="1171852"/>
            <a:ext cx="3968318" cy="976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Syntax:</a:t>
            </a:r>
          </a:p>
          <a:p>
            <a:r>
              <a:rPr lang="en-IN" i="1" dirty="0"/>
              <a:t>lambda &lt;</a:t>
            </a:r>
            <a:r>
              <a:rPr lang="en-IN" i="1" dirty="0" err="1"/>
              <a:t>parameter_list</a:t>
            </a:r>
            <a:r>
              <a:rPr lang="en-IN" i="1" dirty="0"/>
              <a:t>&gt;: &lt;expression&gt;</a:t>
            </a:r>
          </a:p>
        </p:txBody>
      </p:sp>
      <p:cxnSp>
        <p:nvCxnSpPr>
          <p:cNvPr id="11" name="Straight Connector 10">
            <a:extLst>
              <a:ext uri="{FF2B5EF4-FFF2-40B4-BE49-F238E27FC236}">
                <a16:creationId xmlns:a16="http://schemas.microsoft.com/office/drawing/2014/main" id="{68EC8C02-68F3-4050-B7F2-CE63F259ECF6}"/>
              </a:ext>
            </a:extLst>
          </p:cNvPr>
          <p:cNvCxnSpPr>
            <a:cxnSpLocks/>
          </p:cNvCxnSpPr>
          <p:nvPr/>
        </p:nvCxnSpPr>
        <p:spPr>
          <a:xfrm>
            <a:off x="5264458" y="2317072"/>
            <a:ext cx="0" cy="447434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A3C7838-5663-4767-9F62-6C969299CD0B}"/>
              </a:ext>
            </a:extLst>
          </p:cNvPr>
          <p:cNvSpPr txBox="1"/>
          <p:nvPr/>
        </p:nvSpPr>
        <p:spPr>
          <a:xfrm>
            <a:off x="5734977" y="1517055"/>
            <a:ext cx="3604332" cy="923330"/>
          </a:xfrm>
          <a:prstGeom prst="rect">
            <a:avLst/>
          </a:prstGeom>
          <a:noFill/>
        </p:spPr>
        <p:txBody>
          <a:bodyPr wrap="square">
            <a:spAutoFit/>
          </a:bodyPr>
          <a:lstStyle/>
          <a:p>
            <a:r>
              <a:rPr lang="en-IN" dirty="0"/>
              <a:t>&gt;&gt;&gt; reverse = lambda s: s[::-1]</a:t>
            </a:r>
          </a:p>
          <a:p>
            <a:r>
              <a:rPr lang="en-IN" dirty="0"/>
              <a:t>&gt;&gt;&gt; reverse("I am a string")</a:t>
            </a:r>
          </a:p>
          <a:p>
            <a:r>
              <a:rPr lang="en-IN" dirty="0"/>
              <a:t>'</a:t>
            </a:r>
            <a:r>
              <a:rPr lang="en-IN" dirty="0" err="1"/>
              <a:t>gnirts</a:t>
            </a:r>
            <a:r>
              <a:rPr lang="en-IN" dirty="0"/>
              <a:t> a ma I'</a:t>
            </a:r>
          </a:p>
        </p:txBody>
      </p:sp>
      <p:cxnSp>
        <p:nvCxnSpPr>
          <p:cNvPr id="17" name="Straight Connector 16">
            <a:extLst>
              <a:ext uri="{FF2B5EF4-FFF2-40B4-BE49-F238E27FC236}">
                <a16:creationId xmlns:a16="http://schemas.microsoft.com/office/drawing/2014/main" id="{094A138B-045F-4521-9414-6363D3300F8F}"/>
              </a:ext>
            </a:extLst>
          </p:cNvPr>
          <p:cNvCxnSpPr/>
          <p:nvPr/>
        </p:nvCxnSpPr>
        <p:spPr>
          <a:xfrm>
            <a:off x="5405024" y="2460360"/>
            <a:ext cx="5655076"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E60877F-B2D3-4337-A6B2-73EE85986B1C}"/>
              </a:ext>
            </a:extLst>
          </p:cNvPr>
          <p:cNvSpPr txBox="1"/>
          <p:nvPr/>
        </p:nvSpPr>
        <p:spPr>
          <a:xfrm>
            <a:off x="5689848" y="2537717"/>
            <a:ext cx="3649461" cy="1477328"/>
          </a:xfrm>
          <a:prstGeom prst="rect">
            <a:avLst/>
          </a:prstGeom>
          <a:noFill/>
        </p:spPr>
        <p:txBody>
          <a:bodyPr wrap="square">
            <a:spAutoFit/>
          </a:bodyPr>
          <a:lstStyle/>
          <a:p>
            <a:r>
              <a:rPr lang="en-IN" dirty="0"/>
              <a:t>&gt;&gt;&gt; </a:t>
            </a:r>
            <a:r>
              <a:rPr lang="en-IN" dirty="0">
                <a:highlight>
                  <a:srgbClr val="FFFF00"/>
                </a:highlight>
              </a:rPr>
              <a:t>def reverse(s):</a:t>
            </a:r>
          </a:p>
          <a:p>
            <a:r>
              <a:rPr lang="en-IN" dirty="0">
                <a:highlight>
                  <a:srgbClr val="FFFF00"/>
                </a:highlight>
              </a:rPr>
              <a:t>...     return s[::-1]</a:t>
            </a:r>
          </a:p>
          <a:p>
            <a:r>
              <a:rPr lang="en-IN" dirty="0"/>
              <a:t>...</a:t>
            </a:r>
          </a:p>
          <a:p>
            <a:r>
              <a:rPr lang="en-IN" dirty="0"/>
              <a:t>&gt;&gt;&gt; </a:t>
            </a:r>
            <a:r>
              <a:rPr lang="en-IN" dirty="0">
                <a:highlight>
                  <a:srgbClr val="FFFF00"/>
                </a:highlight>
              </a:rPr>
              <a:t>reverse("I am a string")</a:t>
            </a:r>
          </a:p>
          <a:p>
            <a:r>
              <a:rPr lang="en-IN" dirty="0"/>
              <a:t>'</a:t>
            </a:r>
            <a:r>
              <a:rPr lang="en-IN" dirty="0" err="1"/>
              <a:t>gnirts</a:t>
            </a:r>
            <a:r>
              <a:rPr lang="en-IN" dirty="0"/>
              <a:t> a ma I'</a:t>
            </a:r>
          </a:p>
        </p:txBody>
      </p:sp>
      <p:cxnSp>
        <p:nvCxnSpPr>
          <p:cNvPr id="12" name="Straight Connector 11">
            <a:extLst>
              <a:ext uri="{FF2B5EF4-FFF2-40B4-BE49-F238E27FC236}">
                <a16:creationId xmlns:a16="http://schemas.microsoft.com/office/drawing/2014/main" id="{7D5C779D-12C2-4696-890B-121402FC7CDB}"/>
              </a:ext>
            </a:extLst>
          </p:cNvPr>
          <p:cNvCxnSpPr/>
          <p:nvPr/>
        </p:nvCxnSpPr>
        <p:spPr>
          <a:xfrm>
            <a:off x="5405024" y="4095331"/>
            <a:ext cx="5655076"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1783DF2-83AD-4EDE-A962-99053ECA5440}"/>
              </a:ext>
            </a:extLst>
          </p:cNvPr>
          <p:cNvSpPr txBox="1"/>
          <p:nvPr/>
        </p:nvSpPr>
        <p:spPr>
          <a:xfrm>
            <a:off x="5734977" y="4146572"/>
            <a:ext cx="2798267" cy="2585323"/>
          </a:xfrm>
          <a:prstGeom prst="rect">
            <a:avLst/>
          </a:prstGeom>
          <a:noFill/>
        </p:spPr>
        <p:txBody>
          <a:bodyPr wrap="none" rtlCol="0">
            <a:spAutoFit/>
          </a:bodyPr>
          <a:lstStyle/>
          <a:p>
            <a:r>
              <a:rPr lang="en-US" dirty="0"/>
              <a:t>&gt;&gt;def </a:t>
            </a:r>
            <a:r>
              <a:rPr lang="en-US" dirty="0" err="1"/>
              <a:t>a_first</a:t>
            </a:r>
            <a:r>
              <a:rPr lang="en-US" dirty="0"/>
              <a:t>(a):</a:t>
            </a:r>
          </a:p>
          <a:p>
            <a:r>
              <a:rPr lang="en-US" dirty="0"/>
              <a:t>      return a[1]</a:t>
            </a:r>
          </a:p>
          <a:p>
            <a:r>
              <a:rPr lang="en-US" dirty="0"/>
              <a:t>&gt;&gt;a=[[1,14],[5,6],[8,23]]</a:t>
            </a:r>
          </a:p>
          <a:p>
            <a:r>
              <a:rPr lang="en-US" dirty="0"/>
              <a:t>&gt;&gt;</a:t>
            </a:r>
            <a:r>
              <a:rPr lang="en-US" dirty="0" err="1"/>
              <a:t>a.sort</a:t>
            </a:r>
            <a:r>
              <a:rPr lang="en-US" dirty="0"/>
              <a:t>(key=</a:t>
            </a:r>
            <a:r>
              <a:rPr lang="en-US" dirty="0" err="1"/>
              <a:t>a_first</a:t>
            </a:r>
            <a:r>
              <a:rPr lang="en-US" dirty="0"/>
              <a:t>)</a:t>
            </a:r>
          </a:p>
          <a:p>
            <a:r>
              <a:rPr lang="en-US" dirty="0"/>
              <a:t>&gt;&gt;print(a)</a:t>
            </a:r>
          </a:p>
          <a:p>
            <a:r>
              <a:rPr lang="en-US" b="1" dirty="0"/>
              <a:t>&gt;&gt;OR</a:t>
            </a:r>
          </a:p>
          <a:p>
            <a:r>
              <a:rPr lang="en-US" dirty="0"/>
              <a:t>&gt;&gt;a=[[1,14],[5,6],[8,23]]</a:t>
            </a:r>
          </a:p>
          <a:p>
            <a:r>
              <a:rPr lang="en-IN" dirty="0"/>
              <a:t>&gt;&gt;</a:t>
            </a:r>
            <a:r>
              <a:rPr lang="en-IN" dirty="0" err="1"/>
              <a:t>a.sort</a:t>
            </a:r>
            <a:r>
              <a:rPr lang="en-IN" dirty="0"/>
              <a:t>(key=lambda x:x[1])</a:t>
            </a:r>
          </a:p>
          <a:p>
            <a:r>
              <a:rPr lang="en-IN" dirty="0"/>
              <a:t>&gt;&gt;print(a)</a:t>
            </a:r>
          </a:p>
        </p:txBody>
      </p:sp>
    </p:spTree>
    <p:extLst>
      <p:ext uri="{BB962C8B-B14F-4D97-AF65-F5344CB8AC3E}">
        <p14:creationId xmlns:p14="http://schemas.microsoft.com/office/powerpoint/2010/main" val="363809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F8553-1287-4947-8540-78E3EB6C15C8}"/>
              </a:ext>
            </a:extLst>
          </p:cNvPr>
          <p:cNvSpPr>
            <a:spLocks noGrp="1"/>
          </p:cNvSpPr>
          <p:nvPr>
            <p:ph idx="1"/>
          </p:nvPr>
        </p:nvSpPr>
        <p:spPr>
          <a:xfrm>
            <a:off x="772357" y="772357"/>
            <a:ext cx="10581443" cy="470517"/>
          </a:xfrm>
        </p:spPr>
        <p:txBody>
          <a:bodyPr>
            <a:normAutofit/>
          </a:bodyPr>
          <a:lstStyle/>
          <a:p>
            <a:r>
              <a:rPr lang="en-US" sz="2000" dirty="0"/>
              <a:t>You can also call the function defined by a lambda expression directly:</a:t>
            </a:r>
            <a:endParaRPr lang="en-IN" sz="2000" dirty="0"/>
          </a:p>
        </p:txBody>
      </p:sp>
      <p:sp>
        <p:nvSpPr>
          <p:cNvPr id="6" name="TextBox 5">
            <a:extLst>
              <a:ext uri="{FF2B5EF4-FFF2-40B4-BE49-F238E27FC236}">
                <a16:creationId xmlns:a16="http://schemas.microsoft.com/office/drawing/2014/main" id="{6A19E971-D1C1-4540-9E22-B2DD7A83F9A0}"/>
              </a:ext>
            </a:extLst>
          </p:cNvPr>
          <p:cNvSpPr txBox="1"/>
          <p:nvPr/>
        </p:nvSpPr>
        <p:spPr>
          <a:xfrm>
            <a:off x="1174072" y="1242874"/>
            <a:ext cx="6094520" cy="646331"/>
          </a:xfrm>
          <a:prstGeom prst="rect">
            <a:avLst/>
          </a:prstGeom>
          <a:noFill/>
        </p:spPr>
        <p:txBody>
          <a:bodyPr wrap="square">
            <a:spAutoFit/>
          </a:bodyPr>
          <a:lstStyle/>
          <a:p>
            <a:r>
              <a:rPr lang="en-IN" dirty="0"/>
              <a:t>&gt;&gt;&gt;print </a:t>
            </a:r>
            <a:r>
              <a:rPr lang="en-IN" dirty="0">
                <a:highlight>
                  <a:srgbClr val="FFFF00"/>
                </a:highlight>
              </a:rPr>
              <a:t>(lambda s: s[::-1])("</a:t>
            </a:r>
            <a:r>
              <a:rPr lang="en-IN" dirty="0">
                <a:highlight>
                  <a:srgbClr val="00FFFF"/>
                </a:highlight>
              </a:rPr>
              <a:t>I am a string")</a:t>
            </a:r>
          </a:p>
          <a:p>
            <a:r>
              <a:rPr lang="en-IN" dirty="0"/>
              <a:t>'</a:t>
            </a:r>
            <a:r>
              <a:rPr lang="en-IN" dirty="0" err="1"/>
              <a:t>gnirts</a:t>
            </a:r>
            <a:r>
              <a:rPr lang="en-IN" dirty="0"/>
              <a:t> a ma I'</a:t>
            </a:r>
          </a:p>
        </p:txBody>
      </p:sp>
      <p:sp>
        <p:nvSpPr>
          <p:cNvPr id="8" name="TextBox 7">
            <a:extLst>
              <a:ext uri="{FF2B5EF4-FFF2-40B4-BE49-F238E27FC236}">
                <a16:creationId xmlns:a16="http://schemas.microsoft.com/office/drawing/2014/main" id="{80864FEC-EC21-45D6-9917-88F518E04990}"/>
              </a:ext>
            </a:extLst>
          </p:cNvPr>
          <p:cNvSpPr txBox="1"/>
          <p:nvPr/>
        </p:nvSpPr>
        <p:spPr>
          <a:xfrm>
            <a:off x="952130" y="2359722"/>
            <a:ext cx="6094520" cy="1200329"/>
          </a:xfrm>
          <a:prstGeom prst="rect">
            <a:avLst/>
          </a:prstGeom>
          <a:noFill/>
        </p:spPr>
        <p:txBody>
          <a:bodyPr wrap="square">
            <a:spAutoFit/>
          </a:bodyPr>
          <a:lstStyle/>
          <a:p>
            <a:r>
              <a:rPr lang="en-IN" dirty="0"/>
              <a:t>&gt;&gt;&gt;print (lambda x1, x2, x3: (x1 + x2 + x3) / 3)(</a:t>
            </a:r>
            <a:r>
              <a:rPr lang="en-IN" dirty="0">
                <a:highlight>
                  <a:srgbClr val="00FFFF"/>
                </a:highlight>
              </a:rPr>
              <a:t>9, 6, 6)</a:t>
            </a:r>
          </a:p>
          <a:p>
            <a:r>
              <a:rPr lang="en-IN" dirty="0"/>
              <a:t>7.0</a:t>
            </a:r>
          </a:p>
          <a:p>
            <a:r>
              <a:rPr lang="en-IN" dirty="0"/>
              <a:t>&gt;&gt;&gt; print(lambda x1, x2, x3: (x1 + x2 + x3) / 3)(</a:t>
            </a:r>
            <a:r>
              <a:rPr lang="en-IN" dirty="0">
                <a:highlight>
                  <a:srgbClr val="00FFFF"/>
                </a:highlight>
              </a:rPr>
              <a:t>1.4, 1.1, 0.5</a:t>
            </a:r>
            <a:r>
              <a:rPr lang="en-IN" dirty="0"/>
              <a:t>)</a:t>
            </a:r>
          </a:p>
          <a:p>
            <a:r>
              <a:rPr lang="en-IN" dirty="0"/>
              <a:t>1.0</a:t>
            </a:r>
          </a:p>
        </p:txBody>
      </p:sp>
      <p:sp>
        <p:nvSpPr>
          <p:cNvPr id="9" name="TextBox 8">
            <a:extLst>
              <a:ext uri="{FF2B5EF4-FFF2-40B4-BE49-F238E27FC236}">
                <a16:creationId xmlns:a16="http://schemas.microsoft.com/office/drawing/2014/main" id="{08B4A5FF-8DCA-47A9-8B76-9336D56DEF98}"/>
              </a:ext>
            </a:extLst>
          </p:cNvPr>
          <p:cNvSpPr txBox="1"/>
          <p:nvPr/>
        </p:nvSpPr>
        <p:spPr>
          <a:xfrm>
            <a:off x="772357" y="1917629"/>
            <a:ext cx="8102731" cy="369332"/>
          </a:xfrm>
          <a:prstGeom prst="rect">
            <a:avLst/>
          </a:prstGeom>
          <a:noFill/>
        </p:spPr>
        <p:txBody>
          <a:bodyPr wrap="none" rtlCol="0">
            <a:spAutoFit/>
          </a:bodyPr>
          <a:lstStyle/>
          <a:p>
            <a:pPr marL="285750" indent="-285750">
              <a:buFont typeface="Arial" panose="020B0604020202020204" pitchFamily="34" charset="0"/>
              <a:buChar char="•"/>
            </a:pPr>
            <a:r>
              <a:rPr lang="en-US" dirty="0"/>
              <a:t>This is an </a:t>
            </a:r>
            <a:r>
              <a:rPr lang="en-US" b="1" dirty="0"/>
              <a:t>anonymous lambda </a:t>
            </a:r>
            <a:r>
              <a:rPr lang="en-US" dirty="0"/>
              <a:t>function to calculate the average of three numbers.</a:t>
            </a:r>
            <a:endParaRPr lang="en-IN" dirty="0"/>
          </a:p>
        </p:txBody>
      </p:sp>
      <p:sp>
        <p:nvSpPr>
          <p:cNvPr id="12" name="TextBox 11">
            <a:extLst>
              <a:ext uri="{FF2B5EF4-FFF2-40B4-BE49-F238E27FC236}">
                <a16:creationId xmlns:a16="http://schemas.microsoft.com/office/drawing/2014/main" id="{7BC79FF4-C0CE-41E7-9C76-E14D0518754E}"/>
              </a:ext>
            </a:extLst>
          </p:cNvPr>
          <p:cNvSpPr txBox="1"/>
          <p:nvPr/>
        </p:nvSpPr>
        <p:spPr>
          <a:xfrm>
            <a:off x="952130" y="3677786"/>
            <a:ext cx="6094520" cy="923330"/>
          </a:xfrm>
          <a:prstGeom prst="rect">
            <a:avLst/>
          </a:prstGeom>
          <a:noFill/>
        </p:spPr>
        <p:txBody>
          <a:bodyPr wrap="square">
            <a:spAutoFit/>
          </a:bodyPr>
          <a:lstStyle/>
          <a:p>
            <a:r>
              <a:rPr lang="en-IN" dirty="0"/>
              <a:t>&gt;&gt;&gt; animals = ["ferret", "vole", "dog", "gecko"]</a:t>
            </a:r>
          </a:p>
          <a:p>
            <a:r>
              <a:rPr lang="en-IN" dirty="0"/>
              <a:t>&gt;&gt;&gt; sorted(animals, key=</a:t>
            </a:r>
            <a:r>
              <a:rPr lang="en-IN" dirty="0">
                <a:highlight>
                  <a:srgbClr val="00FFFF"/>
                </a:highlight>
              </a:rPr>
              <a:t>lambda s: -</a:t>
            </a:r>
            <a:r>
              <a:rPr lang="en-IN" dirty="0" err="1">
                <a:highlight>
                  <a:srgbClr val="00FFFF"/>
                </a:highlight>
              </a:rPr>
              <a:t>len</a:t>
            </a:r>
            <a:r>
              <a:rPr lang="en-IN" dirty="0">
                <a:highlight>
                  <a:srgbClr val="00FFFF"/>
                </a:highlight>
              </a:rPr>
              <a:t>(s))</a:t>
            </a:r>
          </a:p>
          <a:p>
            <a:r>
              <a:rPr lang="en-IN" dirty="0"/>
              <a:t>['ferret', 'gecko', 'vole', 'dog']</a:t>
            </a:r>
          </a:p>
        </p:txBody>
      </p:sp>
      <p:sp>
        <p:nvSpPr>
          <p:cNvPr id="14" name="TextBox 13">
            <a:extLst>
              <a:ext uri="{FF2B5EF4-FFF2-40B4-BE49-F238E27FC236}">
                <a16:creationId xmlns:a16="http://schemas.microsoft.com/office/drawing/2014/main" id="{C4374D64-2637-4CDB-A62D-F11F4A149EE8}"/>
              </a:ext>
            </a:extLst>
          </p:cNvPr>
          <p:cNvSpPr txBox="1"/>
          <p:nvPr/>
        </p:nvSpPr>
        <p:spPr>
          <a:xfrm>
            <a:off x="772357" y="4825777"/>
            <a:ext cx="10793027" cy="646331"/>
          </a:xfrm>
          <a:prstGeom prst="rect">
            <a:avLst/>
          </a:prstGeom>
          <a:noFill/>
        </p:spPr>
        <p:txBody>
          <a:bodyPr wrap="square">
            <a:spAutoFit/>
          </a:bodyPr>
          <a:lstStyle/>
          <a:p>
            <a:pPr marL="285750" indent="-285750">
              <a:buFont typeface="Arial" panose="020B0604020202020204" pitchFamily="34" charset="0"/>
              <a:buChar char="•"/>
            </a:pPr>
            <a:r>
              <a:rPr lang="en-IN" dirty="0"/>
              <a:t>A lambda expression will typically have a parameter list, but it’s not required. You can define a lambda function without parameters. The return value is then not dependent on any input parameters:</a:t>
            </a:r>
          </a:p>
        </p:txBody>
      </p:sp>
      <p:sp>
        <p:nvSpPr>
          <p:cNvPr id="16" name="TextBox 15">
            <a:extLst>
              <a:ext uri="{FF2B5EF4-FFF2-40B4-BE49-F238E27FC236}">
                <a16:creationId xmlns:a16="http://schemas.microsoft.com/office/drawing/2014/main" id="{C7FA0AB9-C2D4-4FDF-B10A-11E4C2D4AF1E}"/>
              </a:ext>
            </a:extLst>
          </p:cNvPr>
          <p:cNvSpPr txBox="1"/>
          <p:nvPr/>
        </p:nvSpPr>
        <p:spPr>
          <a:xfrm>
            <a:off x="1040907" y="5615126"/>
            <a:ext cx="4019365" cy="923330"/>
          </a:xfrm>
          <a:prstGeom prst="rect">
            <a:avLst/>
          </a:prstGeom>
          <a:noFill/>
        </p:spPr>
        <p:txBody>
          <a:bodyPr wrap="square">
            <a:spAutoFit/>
          </a:bodyPr>
          <a:lstStyle/>
          <a:p>
            <a:r>
              <a:rPr lang="en-IN" dirty="0"/>
              <a:t>&gt;&gt;&gt; </a:t>
            </a:r>
            <a:r>
              <a:rPr lang="en-IN" dirty="0" err="1"/>
              <a:t>forty_two_producer</a:t>
            </a:r>
            <a:r>
              <a:rPr lang="en-IN" dirty="0"/>
              <a:t> = lambda : 42</a:t>
            </a:r>
          </a:p>
          <a:p>
            <a:r>
              <a:rPr lang="en-IN" dirty="0"/>
              <a:t>&gt;&gt;&gt;print( </a:t>
            </a:r>
            <a:r>
              <a:rPr lang="en-IN" dirty="0" err="1"/>
              <a:t>forty_two_producer</a:t>
            </a:r>
            <a:r>
              <a:rPr lang="en-IN" dirty="0"/>
              <a:t>())</a:t>
            </a:r>
          </a:p>
          <a:p>
            <a:r>
              <a:rPr lang="en-IN" dirty="0"/>
              <a:t>42</a:t>
            </a:r>
          </a:p>
        </p:txBody>
      </p:sp>
    </p:spTree>
    <p:extLst>
      <p:ext uri="{BB962C8B-B14F-4D97-AF65-F5344CB8AC3E}">
        <p14:creationId xmlns:p14="http://schemas.microsoft.com/office/powerpoint/2010/main" val="1408360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C2D6E-A0A0-4763-B20D-2FEF2455FC1D}"/>
              </a:ext>
            </a:extLst>
          </p:cNvPr>
          <p:cNvSpPr>
            <a:spLocks noGrp="1"/>
          </p:cNvSpPr>
          <p:nvPr>
            <p:ph idx="1"/>
          </p:nvPr>
        </p:nvSpPr>
        <p:spPr>
          <a:xfrm>
            <a:off x="816746" y="727969"/>
            <a:ext cx="10537054" cy="972815"/>
          </a:xfrm>
        </p:spPr>
        <p:txBody>
          <a:bodyPr>
            <a:normAutofit/>
          </a:bodyPr>
          <a:lstStyle/>
          <a:p>
            <a:r>
              <a:rPr lang="en-US" sz="2000" dirty="0"/>
              <a:t>A function defined with </a:t>
            </a:r>
            <a:r>
              <a:rPr lang="en-US" sz="2000" i="1" dirty="0">
                <a:solidFill>
                  <a:srgbClr val="FF0000"/>
                </a:solidFill>
              </a:rPr>
              <a:t>def</a:t>
            </a:r>
            <a:r>
              <a:rPr lang="en-US" sz="2000" dirty="0"/>
              <a:t> can effectively return multiple values. If a </a:t>
            </a:r>
            <a:r>
              <a:rPr lang="en-US" sz="2000" dirty="0">
                <a:solidFill>
                  <a:srgbClr val="FF0000"/>
                </a:solidFill>
              </a:rPr>
              <a:t>return</a:t>
            </a:r>
            <a:r>
              <a:rPr lang="en-US" sz="2000" dirty="0"/>
              <a:t> statement in a function contains several comma-separated values, then Python packs them and returns them as a </a:t>
            </a:r>
            <a:r>
              <a:rPr lang="en-US" sz="2000" i="1" dirty="0">
                <a:solidFill>
                  <a:srgbClr val="FF0000"/>
                </a:solidFill>
              </a:rPr>
              <a:t>tuple</a:t>
            </a:r>
            <a:r>
              <a:rPr lang="en-US" sz="2000" dirty="0"/>
              <a:t>:</a:t>
            </a:r>
            <a:endParaRPr lang="en-IN" sz="2000" dirty="0"/>
          </a:p>
        </p:txBody>
      </p:sp>
      <p:sp>
        <p:nvSpPr>
          <p:cNvPr id="5" name="TextBox 4">
            <a:extLst>
              <a:ext uri="{FF2B5EF4-FFF2-40B4-BE49-F238E27FC236}">
                <a16:creationId xmlns:a16="http://schemas.microsoft.com/office/drawing/2014/main" id="{B29BF2F2-5AD6-409B-9AD7-9ABD9E5FE67C}"/>
              </a:ext>
            </a:extLst>
          </p:cNvPr>
          <p:cNvSpPr txBox="1"/>
          <p:nvPr/>
        </p:nvSpPr>
        <p:spPr>
          <a:xfrm>
            <a:off x="1051560" y="1700784"/>
            <a:ext cx="1258293" cy="369332"/>
          </a:xfrm>
          <a:prstGeom prst="rect">
            <a:avLst/>
          </a:prstGeom>
          <a:noFill/>
        </p:spPr>
        <p:txBody>
          <a:bodyPr wrap="none" rtlCol="0">
            <a:spAutoFit/>
          </a:bodyPr>
          <a:lstStyle/>
          <a:p>
            <a:r>
              <a:rPr lang="en-US" b="1" dirty="0"/>
              <a:t>//Example:</a:t>
            </a:r>
            <a:endParaRPr lang="en-IN" b="1" dirty="0"/>
          </a:p>
        </p:txBody>
      </p:sp>
      <p:sp>
        <p:nvSpPr>
          <p:cNvPr id="8" name="TextBox 7">
            <a:extLst>
              <a:ext uri="{FF2B5EF4-FFF2-40B4-BE49-F238E27FC236}">
                <a16:creationId xmlns:a16="http://schemas.microsoft.com/office/drawing/2014/main" id="{F818C305-255A-4A65-B01C-A258A5F40C7B}"/>
              </a:ext>
            </a:extLst>
          </p:cNvPr>
          <p:cNvSpPr txBox="1"/>
          <p:nvPr/>
        </p:nvSpPr>
        <p:spPr>
          <a:xfrm>
            <a:off x="1161288" y="2271284"/>
            <a:ext cx="3810207" cy="1477328"/>
          </a:xfrm>
          <a:prstGeom prst="rect">
            <a:avLst/>
          </a:prstGeom>
          <a:noFill/>
        </p:spPr>
        <p:txBody>
          <a:bodyPr wrap="square">
            <a:spAutoFit/>
          </a:bodyPr>
          <a:lstStyle/>
          <a:p>
            <a:r>
              <a:rPr lang="en-IN" dirty="0"/>
              <a:t>&gt;&gt;&gt; def </a:t>
            </a:r>
            <a:r>
              <a:rPr lang="en-IN" dirty="0" err="1"/>
              <a:t>func</a:t>
            </a:r>
            <a:r>
              <a:rPr lang="en-IN" dirty="0"/>
              <a:t>(x):</a:t>
            </a:r>
          </a:p>
          <a:p>
            <a:r>
              <a:rPr lang="en-IN" dirty="0"/>
              <a:t>...     return x, x ** 2, x ** 3</a:t>
            </a:r>
          </a:p>
          <a:p>
            <a:r>
              <a:rPr lang="en-IN" dirty="0"/>
              <a:t>...</a:t>
            </a:r>
          </a:p>
          <a:p>
            <a:r>
              <a:rPr lang="en-IN" dirty="0"/>
              <a:t>&gt;&gt;&gt;print( </a:t>
            </a:r>
            <a:r>
              <a:rPr lang="en-IN" dirty="0" err="1"/>
              <a:t>func</a:t>
            </a:r>
            <a:r>
              <a:rPr lang="en-IN" dirty="0"/>
              <a:t>(3))</a:t>
            </a:r>
          </a:p>
          <a:p>
            <a:r>
              <a:rPr lang="en-IN" dirty="0"/>
              <a:t>(3, 9, 27)</a:t>
            </a:r>
          </a:p>
        </p:txBody>
      </p:sp>
      <p:sp>
        <p:nvSpPr>
          <p:cNvPr id="9" name="TextBox 8">
            <a:extLst>
              <a:ext uri="{FF2B5EF4-FFF2-40B4-BE49-F238E27FC236}">
                <a16:creationId xmlns:a16="http://schemas.microsoft.com/office/drawing/2014/main" id="{F43595FB-BAE7-4B5E-A74E-90F706062D3A}"/>
              </a:ext>
            </a:extLst>
          </p:cNvPr>
          <p:cNvSpPr txBox="1"/>
          <p:nvPr/>
        </p:nvSpPr>
        <p:spPr>
          <a:xfrm>
            <a:off x="816746" y="3949780"/>
            <a:ext cx="854682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This implicit tuple packing doesn’t work with an anonymous lambda function:</a:t>
            </a:r>
            <a:endParaRPr lang="en-IN" sz="2000" dirty="0"/>
          </a:p>
        </p:txBody>
      </p:sp>
      <p:sp>
        <p:nvSpPr>
          <p:cNvPr id="12" name="TextBox 11">
            <a:extLst>
              <a:ext uri="{FF2B5EF4-FFF2-40B4-BE49-F238E27FC236}">
                <a16:creationId xmlns:a16="http://schemas.microsoft.com/office/drawing/2014/main" id="{CAD9A506-3448-4FBD-B360-6425EB377BF1}"/>
              </a:ext>
            </a:extLst>
          </p:cNvPr>
          <p:cNvSpPr txBox="1"/>
          <p:nvPr/>
        </p:nvSpPr>
        <p:spPr>
          <a:xfrm>
            <a:off x="816746" y="4356380"/>
            <a:ext cx="10208514" cy="646331"/>
          </a:xfrm>
          <a:prstGeom prst="rect">
            <a:avLst/>
          </a:prstGeom>
          <a:noFill/>
        </p:spPr>
        <p:txBody>
          <a:bodyPr wrap="square">
            <a:spAutoFit/>
          </a:bodyPr>
          <a:lstStyle/>
          <a:p>
            <a:pPr marL="285750" indent="-285750">
              <a:buFont typeface="Arial" panose="020B0604020202020204" pitchFamily="34" charset="0"/>
              <a:buChar char="•"/>
            </a:pPr>
            <a:r>
              <a:rPr lang="en-IN" dirty="0"/>
              <a:t>But you can return a tuple from a lambda function. You just have to denote the tuple explicitly with parentheses. You can also return a list or a dictionary from a lambda function:</a:t>
            </a:r>
          </a:p>
        </p:txBody>
      </p:sp>
      <p:sp>
        <p:nvSpPr>
          <p:cNvPr id="14" name="TextBox 13">
            <a:extLst>
              <a:ext uri="{FF2B5EF4-FFF2-40B4-BE49-F238E27FC236}">
                <a16:creationId xmlns:a16="http://schemas.microsoft.com/office/drawing/2014/main" id="{CF99B6AE-20B2-4B70-9D55-FED07312EE92}"/>
              </a:ext>
            </a:extLst>
          </p:cNvPr>
          <p:cNvSpPr txBox="1"/>
          <p:nvPr/>
        </p:nvSpPr>
        <p:spPr>
          <a:xfrm>
            <a:off x="1161288" y="5002711"/>
            <a:ext cx="6094476" cy="1754326"/>
          </a:xfrm>
          <a:prstGeom prst="rect">
            <a:avLst/>
          </a:prstGeom>
          <a:noFill/>
        </p:spPr>
        <p:txBody>
          <a:bodyPr wrap="square">
            <a:spAutoFit/>
          </a:bodyPr>
          <a:lstStyle/>
          <a:p>
            <a:r>
              <a:rPr lang="en-IN" dirty="0"/>
              <a:t>&gt;&gt;&gt; print(lambda x: (x, x ** 2, x ** 3))(3)</a:t>
            </a:r>
          </a:p>
          <a:p>
            <a:r>
              <a:rPr lang="en-IN" dirty="0"/>
              <a:t>(3, 9, 27)</a:t>
            </a:r>
          </a:p>
          <a:p>
            <a:r>
              <a:rPr lang="en-IN" dirty="0"/>
              <a:t>&gt;&gt;&gt; (lambda x: [x, x ** 2, x ** 3])(3)</a:t>
            </a:r>
          </a:p>
          <a:p>
            <a:r>
              <a:rPr lang="en-IN" dirty="0"/>
              <a:t>[3, 9, 27]</a:t>
            </a:r>
          </a:p>
          <a:p>
            <a:r>
              <a:rPr lang="en-IN" dirty="0"/>
              <a:t>&gt;&gt;&gt; (lambda x: {1: x, 2: x ** 2, 3: x ** 3})(3)</a:t>
            </a:r>
          </a:p>
          <a:p>
            <a:r>
              <a:rPr lang="en-IN" dirty="0"/>
              <a:t>{1: 3, 2: 9, 3: 27}</a:t>
            </a:r>
          </a:p>
        </p:txBody>
      </p:sp>
      <p:sp>
        <p:nvSpPr>
          <p:cNvPr id="10" name="TextBox 9">
            <a:extLst>
              <a:ext uri="{FF2B5EF4-FFF2-40B4-BE49-F238E27FC236}">
                <a16:creationId xmlns:a16="http://schemas.microsoft.com/office/drawing/2014/main" id="{A6B2B6AB-478A-4114-875A-A56DB6F2B706}"/>
              </a:ext>
            </a:extLst>
          </p:cNvPr>
          <p:cNvSpPr txBox="1"/>
          <p:nvPr/>
        </p:nvSpPr>
        <p:spPr>
          <a:xfrm>
            <a:off x="5666172" y="1694876"/>
            <a:ext cx="6735932" cy="1477328"/>
          </a:xfrm>
          <a:prstGeom prst="rect">
            <a:avLst/>
          </a:prstGeom>
          <a:noFill/>
        </p:spPr>
        <p:txBody>
          <a:bodyPr wrap="square">
            <a:spAutoFit/>
          </a:bodyPr>
          <a:lstStyle/>
          <a:p>
            <a:r>
              <a:rPr lang="en-IN" dirty="0"/>
              <a:t>import math</a:t>
            </a:r>
          </a:p>
          <a:p>
            <a:r>
              <a:rPr lang="en-IN" dirty="0"/>
              <a:t>n1=int(input("Enter value for a:"))</a:t>
            </a:r>
          </a:p>
          <a:p>
            <a:r>
              <a:rPr lang="en-IN" dirty="0"/>
              <a:t>n2=int(input("Enter value for b:"))</a:t>
            </a:r>
          </a:p>
          <a:p>
            <a:r>
              <a:rPr lang="en-IN" dirty="0"/>
              <a:t>n3=int(input("Enter value for c:"))</a:t>
            </a:r>
          </a:p>
          <a:p>
            <a:r>
              <a:rPr lang="en-IN" dirty="0"/>
              <a:t>print("Average is :",(lambda </a:t>
            </a:r>
            <a:r>
              <a:rPr lang="en-IN" dirty="0" err="1"/>
              <a:t>a,b,c</a:t>
            </a:r>
            <a:r>
              <a:rPr lang="en-IN" dirty="0"/>
              <a:t> : </a:t>
            </a:r>
            <a:r>
              <a:rPr lang="en-IN" dirty="0" err="1"/>
              <a:t>math.ceil</a:t>
            </a:r>
            <a:r>
              <a:rPr lang="en-IN" dirty="0"/>
              <a:t>((</a:t>
            </a:r>
            <a:r>
              <a:rPr lang="en-IN" dirty="0" err="1"/>
              <a:t>a+b+c</a:t>
            </a:r>
            <a:r>
              <a:rPr lang="en-IN" dirty="0"/>
              <a:t>)/3))(n1,n2,n3))</a:t>
            </a:r>
          </a:p>
        </p:txBody>
      </p:sp>
      <p:cxnSp>
        <p:nvCxnSpPr>
          <p:cNvPr id="6" name="Straight Connector 5">
            <a:extLst>
              <a:ext uri="{FF2B5EF4-FFF2-40B4-BE49-F238E27FC236}">
                <a16:creationId xmlns:a16="http://schemas.microsoft.com/office/drawing/2014/main" id="{41165DFB-C2FD-41FF-B7F4-F83CD7C4F950}"/>
              </a:ext>
            </a:extLst>
          </p:cNvPr>
          <p:cNvCxnSpPr/>
          <p:nvPr/>
        </p:nvCxnSpPr>
        <p:spPr>
          <a:xfrm>
            <a:off x="5237825" y="1322773"/>
            <a:ext cx="0" cy="24258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4390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3251081-3088-48C2-BE61-FBD11BE06BFB}"/>
              </a:ext>
            </a:extLst>
          </p:cNvPr>
          <p:cNvSpPr>
            <a:spLocks noGrp="1" noChangeArrowheads="1"/>
          </p:cNvSpPr>
          <p:nvPr>
            <p:ph type="title"/>
          </p:nvPr>
        </p:nvSpPr>
        <p:spPr bwMode="auto">
          <a:xfrm>
            <a:off x="678402" y="219372"/>
            <a:ext cx="939539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222222"/>
                </a:solidFill>
                <a:effectLst/>
              </a:rPr>
              <a:t>Selecting Elements From an Iterable With filter()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id="{B2A673E0-1B24-4370-8BAD-87F0A1E80137}"/>
              </a:ext>
            </a:extLst>
          </p:cNvPr>
          <p:cNvSpPr/>
          <p:nvPr/>
        </p:nvSpPr>
        <p:spPr>
          <a:xfrm>
            <a:off x="861134" y="1142702"/>
            <a:ext cx="9996256" cy="7127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filter</a:t>
            </a:r>
            <a:r>
              <a:rPr lang="en-US" dirty="0"/>
              <a:t>() allows you to select or filter items from an </a:t>
            </a:r>
            <a:r>
              <a:rPr lang="en-US" dirty="0" err="1"/>
              <a:t>iterable</a:t>
            </a:r>
            <a:r>
              <a:rPr lang="en-US" dirty="0"/>
              <a:t> based on evaluation of the given function.</a:t>
            </a:r>
            <a:endParaRPr lang="en-IN" dirty="0"/>
          </a:p>
        </p:txBody>
      </p:sp>
      <p:sp>
        <p:nvSpPr>
          <p:cNvPr id="7" name="Rectangle 6">
            <a:extLst>
              <a:ext uri="{FF2B5EF4-FFF2-40B4-BE49-F238E27FC236}">
                <a16:creationId xmlns:a16="http://schemas.microsoft.com/office/drawing/2014/main" id="{6F3C6E98-0448-49FB-A85C-0B09100CE80B}"/>
              </a:ext>
            </a:extLst>
          </p:cNvPr>
          <p:cNvSpPr/>
          <p:nvPr/>
        </p:nvSpPr>
        <p:spPr>
          <a:xfrm>
            <a:off x="958789" y="2086252"/>
            <a:ext cx="2876364" cy="692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Syntax : </a:t>
            </a:r>
          </a:p>
          <a:p>
            <a:r>
              <a:rPr lang="en-IN" i="1" dirty="0"/>
              <a:t>filter(&lt;f&gt;, &lt;</a:t>
            </a:r>
            <a:r>
              <a:rPr lang="en-IN" i="1" dirty="0" err="1"/>
              <a:t>iterable</a:t>
            </a:r>
            <a:r>
              <a:rPr lang="en-IN" i="1" dirty="0"/>
              <a:t>&gt;)</a:t>
            </a:r>
          </a:p>
        </p:txBody>
      </p:sp>
      <p:sp>
        <p:nvSpPr>
          <p:cNvPr id="9" name="TextBox 8">
            <a:extLst>
              <a:ext uri="{FF2B5EF4-FFF2-40B4-BE49-F238E27FC236}">
                <a16:creationId xmlns:a16="http://schemas.microsoft.com/office/drawing/2014/main" id="{A3DADE0A-05F7-42CA-A56F-7D275DB7A6EC}"/>
              </a:ext>
            </a:extLst>
          </p:cNvPr>
          <p:cNvSpPr txBox="1"/>
          <p:nvPr/>
        </p:nvSpPr>
        <p:spPr>
          <a:xfrm>
            <a:off x="781235" y="3059668"/>
            <a:ext cx="1258293" cy="369332"/>
          </a:xfrm>
          <a:prstGeom prst="rect">
            <a:avLst/>
          </a:prstGeom>
          <a:noFill/>
        </p:spPr>
        <p:txBody>
          <a:bodyPr wrap="none" rtlCol="0">
            <a:spAutoFit/>
          </a:bodyPr>
          <a:lstStyle/>
          <a:p>
            <a:r>
              <a:rPr lang="en-US" b="1" dirty="0"/>
              <a:t>//Example:</a:t>
            </a:r>
            <a:endParaRPr lang="en-IN" b="1" dirty="0"/>
          </a:p>
        </p:txBody>
      </p:sp>
      <p:sp>
        <p:nvSpPr>
          <p:cNvPr id="11" name="TextBox 10">
            <a:extLst>
              <a:ext uri="{FF2B5EF4-FFF2-40B4-BE49-F238E27FC236}">
                <a16:creationId xmlns:a16="http://schemas.microsoft.com/office/drawing/2014/main" id="{4E553C9B-50DD-49A2-A611-EFB7C431D90D}"/>
              </a:ext>
            </a:extLst>
          </p:cNvPr>
          <p:cNvSpPr txBox="1"/>
          <p:nvPr/>
        </p:nvSpPr>
        <p:spPr>
          <a:xfrm>
            <a:off x="678402" y="3574988"/>
            <a:ext cx="6094520" cy="1477328"/>
          </a:xfrm>
          <a:prstGeom prst="rect">
            <a:avLst/>
          </a:prstGeom>
          <a:noFill/>
        </p:spPr>
        <p:txBody>
          <a:bodyPr wrap="square">
            <a:spAutoFit/>
          </a:bodyPr>
          <a:lstStyle/>
          <a:p>
            <a:r>
              <a:rPr lang="en-IN" dirty="0"/>
              <a:t>&gt;&gt;&gt; def </a:t>
            </a:r>
            <a:r>
              <a:rPr lang="en-IN" dirty="0">
                <a:highlight>
                  <a:srgbClr val="FFFF00"/>
                </a:highlight>
              </a:rPr>
              <a:t>greater_than_100(</a:t>
            </a:r>
            <a:r>
              <a:rPr lang="en-IN" dirty="0"/>
              <a:t>x):</a:t>
            </a:r>
          </a:p>
          <a:p>
            <a:r>
              <a:rPr lang="en-IN" dirty="0"/>
              <a:t>...     return x &gt; 100</a:t>
            </a:r>
          </a:p>
          <a:p>
            <a:r>
              <a:rPr lang="en-IN" dirty="0"/>
              <a:t>...</a:t>
            </a:r>
          </a:p>
          <a:p>
            <a:r>
              <a:rPr lang="en-IN" dirty="0"/>
              <a:t>&gt;&gt;&gt; print(</a:t>
            </a:r>
            <a:r>
              <a:rPr lang="en-IN" dirty="0">
                <a:highlight>
                  <a:srgbClr val="FFFF00"/>
                </a:highlight>
              </a:rPr>
              <a:t>list(filter(greater_than_100, [1, 111, 2, 222, 3, 333])))</a:t>
            </a:r>
          </a:p>
          <a:p>
            <a:r>
              <a:rPr lang="en-IN" dirty="0"/>
              <a:t>[111, 222, 333]</a:t>
            </a:r>
          </a:p>
        </p:txBody>
      </p:sp>
      <p:sp>
        <p:nvSpPr>
          <p:cNvPr id="12" name="TextBox 11">
            <a:extLst>
              <a:ext uri="{FF2B5EF4-FFF2-40B4-BE49-F238E27FC236}">
                <a16:creationId xmlns:a16="http://schemas.microsoft.com/office/drawing/2014/main" id="{8C971E20-C154-47C9-972E-116D40C2F049}"/>
              </a:ext>
            </a:extLst>
          </p:cNvPr>
          <p:cNvSpPr txBox="1"/>
          <p:nvPr/>
        </p:nvSpPr>
        <p:spPr>
          <a:xfrm>
            <a:off x="781235" y="5161300"/>
            <a:ext cx="5649111" cy="369332"/>
          </a:xfrm>
          <a:prstGeom prst="rect">
            <a:avLst/>
          </a:prstGeom>
          <a:noFill/>
        </p:spPr>
        <p:txBody>
          <a:bodyPr wrap="none" rtlCol="0">
            <a:spAutoFit/>
          </a:bodyPr>
          <a:lstStyle/>
          <a:p>
            <a:pPr marL="285750" indent="-285750">
              <a:buFont typeface="Arial" panose="020B0604020202020204" pitchFamily="34" charset="0"/>
              <a:buChar char="•"/>
            </a:pPr>
            <a:r>
              <a:rPr lang="en-US" b="1" dirty="0"/>
              <a:t>You could replace it with a lambda expression instead:</a:t>
            </a:r>
            <a:endParaRPr lang="en-IN" b="1" dirty="0"/>
          </a:p>
        </p:txBody>
      </p:sp>
      <p:sp>
        <p:nvSpPr>
          <p:cNvPr id="15" name="TextBox 14">
            <a:extLst>
              <a:ext uri="{FF2B5EF4-FFF2-40B4-BE49-F238E27FC236}">
                <a16:creationId xmlns:a16="http://schemas.microsoft.com/office/drawing/2014/main" id="{CC04F74F-0D76-4627-8D74-BEA6F299A5D8}"/>
              </a:ext>
            </a:extLst>
          </p:cNvPr>
          <p:cNvSpPr txBox="1"/>
          <p:nvPr/>
        </p:nvSpPr>
        <p:spPr>
          <a:xfrm>
            <a:off x="678402" y="5639616"/>
            <a:ext cx="6094520" cy="646331"/>
          </a:xfrm>
          <a:prstGeom prst="rect">
            <a:avLst/>
          </a:prstGeom>
          <a:noFill/>
        </p:spPr>
        <p:txBody>
          <a:bodyPr wrap="square">
            <a:spAutoFit/>
          </a:bodyPr>
          <a:lstStyle/>
          <a:p>
            <a:r>
              <a:rPr lang="en-IN" dirty="0"/>
              <a:t>&gt;&gt;&gt; list(filter(</a:t>
            </a:r>
            <a:r>
              <a:rPr lang="en-IN" dirty="0">
                <a:highlight>
                  <a:srgbClr val="FFFF00"/>
                </a:highlight>
              </a:rPr>
              <a:t>lambda x: x &gt; 100</a:t>
            </a:r>
            <a:r>
              <a:rPr lang="en-IN" dirty="0"/>
              <a:t>, [1, 111, 2, 222, 3, 333]))</a:t>
            </a:r>
          </a:p>
          <a:p>
            <a:r>
              <a:rPr lang="en-IN" dirty="0"/>
              <a:t>[111, 222, 333]</a:t>
            </a:r>
          </a:p>
        </p:txBody>
      </p:sp>
      <p:sp>
        <p:nvSpPr>
          <p:cNvPr id="10" name="TextBox 9">
            <a:extLst>
              <a:ext uri="{FF2B5EF4-FFF2-40B4-BE49-F238E27FC236}">
                <a16:creationId xmlns:a16="http://schemas.microsoft.com/office/drawing/2014/main" id="{8D989CDB-C971-4ABD-B230-AF30F09317E5}"/>
              </a:ext>
            </a:extLst>
          </p:cNvPr>
          <p:cNvSpPr txBox="1"/>
          <p:nvPr/>
        </p:nvSpPr>
        <p:spPr>
          <a:xfrm>
            <a:off x="7924059" y="3431219"/>
            <a:ext cx="4267941" cy="1477328"/>
          </a:xfrm>
          <a:prstGeom prst="rect">
            <a:avLst/>
          </a:prstGeom>
          <a:noFill/>
        </p:spPr>
        <p:txBody>
          <a:bodyPr wrap="square">
            <a:spAutoFit/>
          </a:bodyPr>
          <a:lstStyle/>
          <a:p>
            <a:pPr marL="0" indent="0">
              <a:buNone/>
            </a:pPr>
            <a:r>
              <a:rPr lang="en-US" sz="1800" dirty="0"/>
              <a:t>&gt;&gt;</a:t>
            </a:r>
            <a:r>
              <a:rPr lang="en-US" sz="1800" dirty="0" err="1"/>
              <a:t>numlist</a:t>
            </a:r>
            <a:r>
              <a:rPr lang="en-US" sz="1800" dirty="0"/>
              <a:t>=[1,2,3,4,5,6,7,8,9]</a:t>
            </a:r>
          </a:p>
          <a:p>
            <a:pPr marL="0" indent="0">
              <a:buNone/>
            </a:pPr>
            <a:r>
              <a:rPr lang="en-US" sz="1800" dirty="0"/>
              <a:t>&gt;&gt;def is_greater_5(n):</a:t>
            </a:r>
          </a:p>
          <a:p>
            <a:pPr marL="0" indent="0">
              <a:buNone/>
            </a:pPr>
            <a:r>
              <a:rPr lang="en-US" sz="1800" dirty="0"/>
              <a:t>         return n&gt;5  </a:t>
            </a:r>
            <a:r>
              <a:rPr lang="en-US" sz="1800" dirty="0">
                <a:solidFill>
                  <a:srgbClr val="FF0000"/>
                </a:solidFill>
              </a:rPr>
              <a:t># returns true or false</a:t>
            </a:r>
          </a:p>
          <a:p>
            <a:pPr marL="0" indent="0">
              <a:buNone/>
            </a:pPr>
            <a:r>
              <a:rPr lang="en-US" sz="1800" dirty="0"/>
              <a:t>&gt;&gt;result = </a:t>
            </a:r>
            <a:r>
              <a:rPr lang="en-US" sz="1800" b="1" dirty="0"/>
              <a:t>list(filter(is_greater_5, </a:t>
            </a:r>
            <a:r>
              <a:rPr lang="en-US" sz="1800" b="1" dirty="0" err="1"/>
              <a:t>numlist</a:t>
            </a:r>
            <a:r>
              <a:rPr lang="en-US" sz="1800" b="1" dirty="0"/>
              <a:t>))</a:t>
            </a:r>
          </a:p>
          <a:p>
            <a:pPr marL="0" indent="0">
              <a:buNone/>
            </a:pPr>
            <a:r>
              <a:rPr lang="en-US" sz="1800" dirty="0"/>
              <a:t>&gt;&gt;print(result)   </a:t>
            </a:r>
            <a:r>
              <a:rPr lang="en-US" sz="1800" dirty="0">
                <a:solidFill>
                  <a:srgbClr val="FF0000"/>
                </a:solidFill>
              </a:rPr>
              <a:t>#[6,7,8,9]</a:t>
            </a:r>
            <a:endParaRPr lang="en-IN" sz="1800" dirty="0">
              <a:solidFill>
                <a:srgbClr val="FF0000"/>
              </a:solidFill>
            </a:endParaRPr>
          </a:p>
        </p:txBody>
      </p:sp>
      <p:cxnSp>
        <p:nvCxnSpPr>
          <p:cNvPr id="6" name="Straight Connector 5">
            <a:extLst>
              <a:ext uri="{FF2B5EF4-FFF2-40B4-BE49-F238E27FC236}">
                <a16:creationId xmlns:a16="http://schemas.microsoft.com/office/drawing/2014/main" id="{CBC633BA-EA80-4073-812D-3D1252E99563}"/>
              </a:ext>
            </a:extLst>
          </p:cNvPr>
          <p:cNvCxnSpPr/>
          <p:nvPr/>
        </p:nvCxnSpPr>
        <p:spPr>
          <a:xfrm>
            <a:off x="7226423" y="1917577"/>
            <a:ext cx="0" cy="48472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0414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024A4-5A94-442C-9135-BC0E711C0688}"/>
              </a:ext>
            </a:extLst>
          </p:cNvPr>
          <p:cNvSpPr>
            <a:spLocks noGrp="1"/>
          </p:cNvSpPr>
          <p:nvPr>
            <p:ph idx="1"/>
          </p:nvPr>
        </p:nvSpPr>
        <p:spPr>
          <a:xfrm>
            <a:off x="790113" y="683581"/>
            <a:ext cx="10563687" cy="719091"/>
          </a:xfrm>
        </p:spPr>
        <p:txBody>
          <a:bodyPr>
            <a:normAutofit/>
          </a:bodyPr>
          <a:lstStyle/>
          <a:p>
            <a:r>
              <a:rPr lang="en-US" sz="2000" dirty="0"/>
              <a:t>The following example uses </a:t>
            </a:r>
            <a:r>
              <a:rPr lang="en-US" sz="2000" b="1" dirty="0"/>
              <a:t>filter() </a:t>
            </a:r>
            <a:r>
              <a:rPr lang="en-US" sz="2000" dirty="0"/>
              <a:t>to select only the even numbers from the list and filter out the odd numbers:</a:t>
            </a:r>
            <a:endParaRPr lang="en-IN" sz="2000" dirty="0"/>
          </a:p>
        </p:txBody>
      </p:sp>
      <p:sp>
        <p:nvSpPr>
          <p:cNvPr id="5" name="TextBox 4">
            <a:extLst>
              <a:ext uri="{FF2B5EF4-FFF2-40B4-BE49-F238E27FC236}">
                <a16:creationId xmlns:a16="http://schemas.microsoft.com/office/drawing/2014/main" id="{F2C147EE-6B21-4092-AE08-3EFBDC753224}"/>
              </a:ext>
            </a:extLst>
          </p:cNvPr>
          <p:cNvSpPr txBox="1"/>
          <p:nvPr/>
        </p:nvSpPr>
        <p:spPr>
          <a:xfrm>
            <a:off x="855564" y="1609533"/>
            <a:ext cx="4507634" cy="3139321"/>
          </a:xfrm>
          <a:prstGeom prst="rect">
            <a:avLst/>
          </a:prstGeom>
          <a:noFill/>
        </p:spPr>
        <p:txBody>
          <a:bodyPr wrap="square">
            <a:spAutoFit/>
          </a:bodyPr>
          <a:lstStyle/>
          <a:p>
            <a:r>
              <a:rPr lang="en-IN" dirty="0"/>
              <a:t>&gt;&gt;&gt; list(range(10))</a:t>
            </a:r>
          </a:p>
          <a:p>
            <a:r>
              <a:rPr lang="en-IN" dirty="0"/>
              <a:t>[0, 1, 2, 3, 4, 5, 6, 7, 8, 9]</a:t>
            </a:r>
          </a:p>
          <a:p>
            <a:endParaRPr lang="en-IN" dirty="0"/>
          </a:p>
          <a:p>
            <a:r>
              <a:rPr lang="en-IN" dirty="0"/>
              <a:t>&gt;&gt;&gt; def </a:t>
            </a:r>
            <a:r>
              <a:rPr lang="en-IN" dirty="0" err="1"/>
              <a:t>is_even</a:t>
            </a:r>
            <a:r>
              <a:rPr lang="en-IN" dirty="0"/>
              <a:t>(x):</a:t>
            </a:r>
          </a:p>
          <a:p>
            <a:r>
              <a:rPr lang="en-IN" dirty="0"/>
              <a:t>...     return x % 2 == 0</a:t>
            </a:r>
          </a:p>
          <a:p>
            <a:r>
              <a:rPr lang="en-IN" dirty="0"/>
              <a:t>...</a:t>
            </a:r>
          </a:p>
          <a:p>
            <a:r>
              <a:rPr lang="en-IN" dirty="0"/>
              <a:t>&gt;&gt;&gt; </a:t>
            </a:r>
            <a:r>
              <a:rPr lang="en-IN" dirty="0">
                <a:highlight>
                  <a:srgbClr val="FFFF00"/>
                </a:highlight>
              </a:rPr>
              <a:t>list(filter(</a:t>
            </a:r>
            <a:r>
              <a:rPr lang="en-IN" dirty="0" err="1">
                <a:highlight>
                  <a:srgbClr val="FFFF00"/>
                </a:highlight>
              </a:rPr>
              <a:t>is_even</a:t>
            </a:r>
            <a:r>
              <a:rPr lang="en-IN" dirty="0">
                <a:highlight>
                  <a:srgbClr val="FFFF00"/>
                </a:highlight>
              </a:rPr>
              <a:t>, range(10)))</a:t>
            </a:r>
          </a:p>
          <a:p>
            <a:r>
              <a:rPr lang="en-IN" dirty="0"/>
              <a:t>[0, 2, 4, 6, 8]</a:t>
            </a:r>
          </a:p>
          <a:p>
            <a:endParaRPr lang="en-IN" dirty="0"/>
          </a:p>
          <a:p>
            <a:r>
              <a:rPr lang="en-IN" dirty="0"/>
              <a:t>&gt;&gt;&gt; </a:t>
            </a:r>
            <a:r>
              <a:rPr lang="en-IN" dirty="0">
                <a:highlight>
                  <a:srgbClr val="FFFF00"/>
                </a:highlight>
              </a:rPr>
              <a:t>list(filter(lambda x: x % 2 == 0, range(10)))</a:t>
            </a:r>
          </a:p>
          <a:p>
            <a:r>
              <a:rPr lang="en-IN" dirty="0"/>
              <a:t>[0, 2, 4, 6, 8]</a:t>
            </a:r>
          </a:p>
        </p:txBody>
      </p:sp>
      <p:sp>
        <p:nvSpPr>
          <p:cNvPr id="7" name="TextBox 6">
            <a:extLst>
              <a:ext uri="{FF2B5EF4-FFF2-40B4-BE49-F238E27FC236}">
                <a16:creationId xmlns:a16="http://schemas.microsoft.com/office/drawing/2014/main" id="{6B5EE219-6874-4EE8-BFFF-B51029D26766}"/>
              </a:ext>
            </a:extLst>
          </p:cNvPr>
          <p:cNvSpPr txBox="1"/>
          <p:nvPr/>
        </p:nvSpPr>
        <p:spPr>
          <a:xfrm>
            <a:off x="5717219" y="1736650"/>
            <a:ext cx="7046650" cy="2554545"/>
          </a:xfrm>
          <a:prstGeom prst="rect">
            <a:avLst/>
          </a:prstGeom>
          <a:noFill/>
        </p:spPr>
        <p:txBody>
          <a:bodyPr wrap="square">
            <a:spAutoFit/>
          </a:bodyPr>
          <a:lstStyle/>
          <a:p>
            <a:r>
              <a:rPr lang="en-IN" sz="1600" dirty="0"/>
              <a:t>&gt;&gt;&gt; </a:t>
            </a:r>
            <a:r>
              <a:rPr lang="en-IN" sz="1600" dirty="0">
                <a:solidFill>
                  <a:srgbClr val="FF0000"/>
                </a:solidFill>
              </a:rPr>
              <a:t>animals</a:t>
            </a:r>
            <a:r>
              <a:rPr lang="en-IN" sz="1600" dirty="0"/>
              <a:t> = ["cat", "Cat", "CAT", "dog", "Dog", "DOG", "emu", "Emu", "EMU"]</a:t>
            </a:r>
          </a:p>
          <a:p>
            <a:endParaRPr lang="en-IN" sz="1600" dirty="0"/>
          </a:p>
          <a:p>
            <a:r>
              <a:rPr lang="en-IN" sz="1600" dirty="0"/>
              <a:t>&gt;&gt;&gt; def </a:t>
            </a:r>
            <a:r>
              <a:rPr lang="en-IN" sz="1600" dirty="0" err="1"/>
              <a:t>all_caps</a:t>
            </a:r>
            <a:r>
              <a:rPr lang="en-IN" sz="1600" dirty="0"/>
              <a:t>(s):</a:t>
            </a:r>
          </a:p>
          <a:p>
            <a:r>
              <a:rPr lang="en-IN" sz="1600" dirty="0"/>
              <a:t>...     return </a:t>
            </a:r>
            <a:r>
              <a:rPr lang="en-IN" sz="1600" dirty="0" err="1"/>
              <a:t>s.isupper</a:t>
            </a:r>
            <a:r>
              <a:rPr lang="en-IN" sz="1600" dirty="0"/>
              <a:t>() </a:t>
            </a:r>
            <a:r>
              <a:rPr lang="en-IN" sz="1600" dirty="0">
                <a:solidFill>
                  <a:srgbClr val="FF0000"/>
                </a:solidFill>
              </a:rPr>
              <a:t># returns true or false</a:t>
            </a:r>
          </a:p>
          <a:p>
            <a:r>
              <a:rPr lang="en-IN" sz="1600" dirty="0"/>
              <a:t>...</a:t>
            </a:r>
          </a:p>
          <a:p>
            <a:r>
              <a:rPr lang="en-IN" sz="1600" dirty="0"/>
              <a:t>&gt;&gt;&gt; list(filter(</a:t>
            </a:r>
            <a:r>
              <a:rPr lang="en-IN" sz="1600" dirty="0" err="1">
                <a:highlight>
                  <a:srgbClr val="FFFF00"/>
                </a:highlight>
              </a:rPr>
              <a:t>all_caps</a:t>
            </a:r>
            <a:r>
              <a:rPr lang="en-IN" sz="1600" dirty="0"/>
              <a:t>, </a:t>
            </a:r>
            <a:r>
              <a:rPr lang="en-IN" sz="1600" dirty="0">
                <a:solidFill>
                  <a:srgbClr val="FF0000"/>
                </a:solidFill>
              </a:rPr>
              <a:t>animals</a:t>
            </a:r>
            <a:r>
              <a:rPr lang="en-IN" sz="1600" dirty="0"/>
              <a:t>))</a:t>
            </a:r>
          </a:p>
          <a:p>
            <a:r>
              <a:rPr lang="en-IN" sz="1600" dirty="0"/>
              <a:t>['CAT', 'DOG', 'EMU']</a:t>
            </a:r>
          </a:p>
          <a:p>
            <a:endParaRPr lang="en-IN" sz="1600" dirty="0"/>
          </a:p>
          <a:p>
            <a:r>
              <a:rPr lang="en-IN" sz="1600" dirty="0"/>
              <a:t>&gt;&gt;&gt; list(filter(lambda s: </a:t>
            </a:r>
            <a:r>
              <a:rPr lang="en-IN" sz="1600" dirty="0" err="1"/>
              <a:t>s.isupper</a:t>
            </a:r>
            <a:r>
              <a:rPr lang="en-IN" sz="1600" dirty="0"/>
              <a:t>(), animals))</a:t>
            </a:r>
          </a:p>
          <a:p>
            <a:r>
              <a:rPr lang="en-IN" sz="1600" dirty="0"/>
              <a:t>['CAT', 'DOG', 'EMU']</a:t>
            </a:r>
          </a:p>
        </p:txBody>
      </p:sp>
      <p:cxnSp>
        <p:nvCxnSpPr>
          <p:cNvPr id="9" name="Straight Connector 8">
            <a:extLst>
              <a:ext uri="{FF2B5EF4-FFF2-40B4-BE49-F238E27FC236}">
                <a16:creationId xmlns:a16="http://schemas.microsoft.com/office/drawing/2014/main" id="{A7B79F4E-9A4A-4486-95BB-2B987889E9F8}"/>
              </a:ext>
            </a:extLst>
          </p:cNvPr>
          <p:cNvCxnSpPr/>
          <p:nvPr/>
        </p:nvCxnSpPr>
        <p:spPr>
          <a:xfrm>
            <a:off x="5717219" y="1305017"/>
            <a:ext cx="0" cy="5326602"/>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DF6F1F9-8A68-4C3F-B5E7-8BBD3B5E47C6}"/>
              </a:ext>
            </a:extLst>
          </p:cNvPr>
          <p:cNvSpPr txBox="1"/>
          <p:nvPr/>
        </p:nvSpPr>
        <p:spPr>
          <a:xfrm>
            <a:off x="6273512" y="1257956"/>
            <a:ext cx="5062924" cy="369332"/>
          </a:xfrm>
          <a:prstGeom prst="rect">
            <a:avLst/>
          </a:prstGeom>
          <a:noFill/>
        </p:spPr>
        <p:txBody>
          <a:bodyPr wrap="none" rtlCol="0">
            <a:spAutoFit/>
          </a:bodyPr>
          <a:lstStyle/>
          <a:p>
            <a:pPr marL="285750" indent="-285750">
              <a:buFont typeface="Arial" panose="020B0604020202020204" pitchFamily="34" charset="0"/>
              <a:buChar char="•"/>
            </a:pPr>
            <a:r>
              <a:rPr lang="en-US" dirty="0"/>
              <a:t>Here’s an example using a built-in string method:</a:t>
            </a:r>
            <a:endParaRPr lang="en-IN" dirty="0"/>
          </a:p>
        </p:txBody>
      </p:sp>
    </p:spTree>
    <p:extLst>
      <p:ext uri="{BB962C8B-B14F-4D97-AF65-F5344CB8AC3E}">
        <p14:creationId xmlns:p14="http://schemas.microsoft.com/office/powerpoint/2010/main" val="1561583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801-7E94-4421-946F-9FE19C292239}"/>
              </a:ext>
            </a:extLst>
          </p:cNvPr>
          <p:cNvSpPr>
            <a:spLocks noGrp="1"/>
          </p:cNvSpPr>
          <p:nvPr>
            <p:ph type="title"/>
          </p:nvPr>
        </p:nvSpPr>
        <p:spPr>
          <a:xfrm>
            <a:off x="838200" y="365126"/>
            <a:ext cx="10515600" cy="629174"/>
          </a:xfrm>
        </p:spPr>
        <p:txBody>
          <a:bodyPr>
            <a:normAutofit fontScale="90000"/>
          </a:bodyPr>
          <a:lstStyle/>
          <a:p>
            <a:r>
              <a:rPr lang="en-US" dirty="0"/>
              <a:t>Lambda with filter()</a:t>
            </a:r>
            <a:endParaRPr lang="en-IN" dirty="0"/>
          </a:p>
        </p:txBody>
      </p:sp>
      <p:sp>
        <p:nvSpPr>
          <p:cNvPr id="3" name="Content Placeholder 2">
            <a:extLst>
              <a:ext uri="{FF2B5EF4-FFF2-40B4-BE49-F238E27FC236}">
                <a16:creationId xmlns:a16="http://schemas.microsoft.com/office/drawing/2014/main" id="{479B1727-605D-4875-8E1C-E1EB25B38950}"/>
              </a:ext>
            </a:extLst>
          </p:cNvPr>
          <p:cNvSpPr>
            <a:spLocks noGrp="1"/>
          </p:cNvSpPr>
          <p:nvPr>
            <p:ph idx="1"/>
          </p:nvPr>
        </p:nvSpPr>
        <p:spPr>
          <a:xfrm>
            <a:off x="838200" y="1239699"/>
            <a:ext cx="10515600" cy="4956915"/>
          </a:xfrm>
        </p:spPr>
        <p:txBody>
          <a:bodyPr>
            <a:normAutofit fontScale="85000" lnSpcReduction="20000"/>
          </a:bodyPr>
          <a:lstStyle/>
          <a:p>
            <a:pPr marL="0" indent="0">
              <a:buNone/>
            </a:pPr>
            <a:r>
              <a:rPr lang="en-US" b="1" dirty="0"/>
              <a:t>#Example:</a:t>
            </a:r>
          </a:p>
          <a:p>
            <a:pPr marL="0" indent="0">
              <a:buNone/>
            </a:pPr>
            <a:r>
              <a:rPr lang="en-US" b="1" dirty="0"/>
              <a:t>#lambda with filter() function returns Boolean result</a:t>
            </a:r>
          </a:p>
          <a:p>
            <a:pPr marL="0" indent="0">
              <a:buNone/>
            </a:pPr>
            <a:r>
              <a:rPr lang="en-US" dirty="0"/>
              <a:t> </a:t>
            </a:r>
            <a:r>
              <a:rPr lang="en-US" sz="2300" dirty="0"/>
              <a:t>l1=[87,56,45,23,12]</a:t>
            </a:r>
          </a:p>
          <a:p>
            <a:pPr marL="0" indent="0">
              <a:buNone/>
            </a:pPr>
            <a:r>
              <a:rPr lang="en-US" sz="2300" dirty="0"/>
              <a:t> </a:t>
            </a:r>
            <a:r>
              <a:rPr lang="en-US" sz="2300" dirty="0" err="1"/>
              <a:t>final_list</a:t>
            </a:r>
            <a:r>
              <a:rPr lang="en-US" sz="2300" dirty="0"/>
              <a:t>= list(filter(lambda  x: (x%2!=0), l1))      #-------filter(lambda,list)</a:t>
            </a:r>
          </a:p>
          <a:p>
            <a:pPr marL="0" indent="0">
              <a:buNone/>
            </a:pPr>
            <a:r>
              <a:rPr lang="en-US" sz="2300" dirty="0"/>
              <a:t> print(</a:t>
            </a:r>
            <a:r>
              <a:rPr lang="en-US" sz="2300" dirty="0" err="1"/>
              <a:t>final_list</a:t>
            </a:r>
            <a:r>
              <a:rPr lang="en-US" sz="2300" dirty="0"/>
              <a:t>)</a:t>
            </a:r>
          </a:p>
          <a:p>
            <a:pPr marL="0" indent="0">
              <a:buNone/>
            </a:pPr>
            <a:endParaRPr lang="en-US" sz="2300" dirty="0"/>
          </a:p>
          <a:p>
            <a:pPr marL="0" indent="0">
              <a:buNone/>
            </a:pPr>
            <a:r>
              <a:rPr lang="en-US" sz="2300" dirty="0" err="1"/>
              <a:t>final_list</a:t>
            </a:r>
            <a:r>
              <a:rPr lang="en-US" sz="2300" dirty="0"/>
              <a:t>= list(filter(lambda  x: (x%2==0), l1))      #-------filter(lambda,list)</a:t>
            </a:r>
          </a:p>
          <a:p>
            <a:pPr marL="0" indent="0">
              <a:buNone/>
            </a:pPr>
            <a:r>
              <a:rPr lang="en-US" sz="2300" dirty="0"/>
              <a:t> print(</a:t>
            </a:r>
            <a:r>
              <a:rPr lang="en-US" sz="2300" dirty="0" err="1"/>
              <a:t>final_list</a:t>
            </a:r>
            <a:r>
              <a:rPr lang="en-US" sz="2300" dirty="0"/>
              <a:t>)</a:t>
            </a:r>
          </a:p>
          <a:p>
            <a:pPr marL="0" indent="0">
              <a:buNone/>
            </a:pPr>
            <a:endParaRPr lang="en-US" sz="2300" dirty="0"/>
          </a:p>
          <a:p>
            <a:pPr marL="0" indent="0">
              <a:buNone/>
            </a:pPr>
            <a:r>
              <a:rPr lang="en-US" sz="2300" dirty="0"/>
              <a:t> </a:t>
            </a:r>
            <a:r>
              <a:rPr lang="en-US" sz="2300" dirty="0" err="1"/>
              <a:t>final_list</a:t>
            </a:r>
            <a:r>
              <a:rPr lang="en-US" sz="2300" dirty="0"/>
              <a:t>=filter(lambda x : True if x&gt;45 else False, l1)</a:t>
            </a:r>
          </a:p>
          <a:p>
            <a:pPr marL="0" indent="0">
              <a:buNone/>
            </a:pPr>
            <a:r>
              <a:rPr lang="en-US" sz="2300" dirty="0"/>
              <a:t> print(list(</a:t>
            </a:r>
            <a:r>
              <a:rPr lang="en-US" sz="2300" dirty="0" err="1"/>
              <a:t>final_list</a:t>
            </a:r>
            <a:r>
              <a:rPr lang="en-US" sz="2300" dirty="0"/>
              <a:t>))</a:t>
            </a:r>
          </a:p>
          <a:p>
            <a:pPr marL="0" indent="0">
              <a:buNone/>
            </a:pPr>
            <a:endParaRPr lang="en-US" dirty="0"/>
          </a:p>
          <a:p>
            <a:pPr marL="0" indent="0">
              <a:buNone/>
            </a:pPr>
            <a:r>
              <a:rPr lang="en-US" dirty="0"/>
              <a:t> </a:t>
            </a:r>
            <a:endParaRPr lang="en-IN" dirty="0"/>
          </a:p>
        </p:txBody>
      </p:sp>
      <p:cxnSp>
        <p:nvCxnSpPr>
          <p:cNvPr id="5" name="Straight Connector 4">
            <a:extLst>
              <a:ext uri="{FF2B5EF4-FFF2-40B4-BE49-F238E27FC236}">
                <a16:creationId xmlns:a16="http://schemas.microsoft.com/office/drawing/2014/main" id="{7BAA9013-FE1E-4390-AB6D-02F36C0014FE}"/>
              </a:ext>
            </a:extLst>
          </p:cNvPr>
          <p:cNvCxnSpPr/>
          <p:nvPr/>
        </p:nvCxnSpPr>
        <p:spPr>
          <a:xfrm>
            <a:off x="905522" y="1100831"/>
            <a:ext cx="864685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0043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B59A-E269-4E96-86E7-DD5624D773D3}"/>
              </a:ext>
            </a:extLst>
          </p:cNvPr>
          <p:cNvSpPr>
            <a:spLocks noGrp="1"/>
          </p:cNvSpPr>
          <p:nvPr>
            <p:ph type="title"/>
          </p:nvPr>
        </p:nvSpPr>
        <p:spPr>
          <a:xfrm>
            <a:off x="838200" y="365126"/>
            <a:ext cx="10250010" cy="638052"/>
          </a:xfrm>
        </p:spPr>
        <p:txBody>
          <a:bodyPr>
            <a:normAutofit fontScale="90000"/>
          </a:bodyPr>
          <a:lstStyle/>
          <a:p>
            <a:r>
              <a:rPr lang="en-US" dirty="0"/>
              <a:t>Applying a Function to an Iterable With </a:t>
            </a:r>
            <a:r>
              <a:rPr lang="en-US" b="1" dirty="0"/>
              <a:t>map()</a:t>
            </a:r>
            <a:endParaRPr lang="en-IN" b="1" dirty="0"/>
          </a:p>
        </p:txBody>
      </p:sp>
      <p:sp>
        <p:nvSpPr>
          <p:cNvPr id="4" name="Rectangle: Rounded Corners 3">
            <a:extLst>
              <a:ext uri="{FF2B5EF4-FFF2-40B4-BE49-F238E27FC236}">
                <a16:creationId xmlns:a16="http://schemas.microsoft.com/office/drawing/2014/main" id="{5817F632-4340-43CC-8B74-A20A9476F303}"/>
              </a:ext>
            </a:extLst>
          </p:cNvPr>
          <p:cNvSpPr/>
          <p:nvPr/>
        </p:nvSpPr>
        <p:spPr>
          <a:xfrm>
            <a:off x="905521" y="1322773"/>
            <a:ext cx="10466773" cy="7279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With </a:t>
            </a:r>
            <a:r>
              <a:rPr lang="en-US" b="1" dirty="0"/>
              <a:t>map</a:t>
            </a:r>
            <a:r>
              <a:rPr lang="en-US" dirty="0"/>
              <a:t>(), you can apply a function to each element in an </a:t>
            </a:r>
            <a:r>
              <a:rPr lang="en-US" dirty="0" err="1"/>
              <a:t>iterable</a:t>
            </a:r>
            <a:r>
              <a:rPr lang="en-US" dirty="0"/>
              <a:t> in turn, and map() will return an iterator that yields the results. </a:t>
            </a:r>
            <a:endParaRPr lang="en-IN" dirty="0"/>
          </a:p>
        </p:txBody>
      </p:sp>
      <p:sp>
        <p:nvSpPr>
          <p:cNvPr id="6" name="TextBox 5">
            <a:extLst>
              <a:ext uri="{FF2B5EF4-FFF2-40B4-BE49-F238E27FC236}">
                <a16:creationId xmlns:a16="http://schemas.microsoft.com/office/drawing/2014/main" id="{72476280-1C9A-4BFC-98D2-361FEDBBA4A6}"/>
              </a:ext>
            </a:extLst>
          </p:cNvPr>
          <p:cNvSpPr txBox="1"/>
          <p:nvPr/>
        </p:nvSpPr>
        <p:spPr>
          <a:xfrm>
            <a:off x="767178" y="2395581"/>
            <a:ext cx="3898952" cy="369332"/>
          </a:xfrm>
          <a:prstGeom prst="rect">
            <a:avLst/>
          </a:prstGeom>
          <a:noFill/>
        </p:spPr>
        <p:txBody>
          <a:bodyPr wrap="none" rtlCol="0">
            <a:spAutoFit/>
          </a:bodyPr>
          <a:lstStyle/>
          <a:p>
            <a:pPr marL="285750" indent="-285750">
              <a:buFont typeface="Arial" panose="020B0604020202020204" pitchFamily="34" charset="0"/>
              <a:buChar char="•"/>
            </a:pPr>
            <a:r>
              <a:rPr lang="en-US" b="1" dirty="0"/>
              <a:t>Calling map() With a Single Iterable:</a:t>
            </a:r>
            <a:endParaRPr lang="en-IN" b="1" dirty="0"/>
          </a:p>
        </p:txBody>
      </p:sp>
      <p:sp>
        <p:nvSpPr>
          <p:cNvPr id="8" name="Rectangle 7">
            <a:extLst>
              <a:ext uri="{FF2B5EF4-FFF2-40B4-BE49-F238E27FC236}">
                <a16:creationId xmlns:a16="http://schemas.microsoft.com/office/drawing/2014/main" id="{1097CFC4-FD5E-4F63-BD18-7DEE189784A9}"/>
              </a:ext>
            </a:extLst>
          </p:cNvPr>
          <p:cNvSpPr/>
          <p:nvPr/>
        </p:nvSpPr>
        <p:spPr>
          <a:xfrm>
            <a:off x="4645873" y="2379215"/>
            <a:ext cx="3477195"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Syntax : </a:t>
            </a:r>
            <a:r>
              <a:rPr lang="en-US" i="1" dirty="0"/>
              <a:t>map(&lt;f&gt;, &lt;</a:t>
            </a:r>
            <a:r>
              <a:rPr lang="en-US" i="1" dirty="0" err="1"/>
              <a:t>iterable</a:t>
            </a:r>
            <a:r>
              <a:rPr lang="en-US" i="1" dirty="0"/>
              <a:t>&gt;)</a:t>
            </a:r>
            <a:endParaRPr lang="en-IN" i="1" dirty="0"/>
          </a:p>
        </p:txBody>
      </p:sp>
      <p:sp>
        <p:nvSpPr>
          <p:cNvPr id="10" name="TextBox 9">
            <a:extLst>
              <a:ext uri="{FF2B5EF4-FFF2-40B4-BE49-F238E27FC236}">
                <a16:creationId xmlns:a16="http://schemas.microsoft.com/office/drawing/2014/main" id="{661FA5D7-C7BC-4B95-9FBF-393A732616D3}"/>
              </a:ext>
            </a:extLst>
          </p:cNvPr>
          <p:cNvSpPr txBox="1"/>
          <p:nvPr/>
        </p:nvSpPr>
        <p:spPr>
          <a:xfrm>
            <a:off x="838200" y="3206603"/>
            <a:ext cx="1087144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Suppose you’ve defined reverse(), a function that takes a string argument and returns its reverse using </a:t>
            </a:r>
            <a:r>
              <a:rPr lang="en-IN" b="0" i="0" dirty="0">
                <a:solidFill>
                  <a:srgbClr val="222222"/>
                </a:solidFill>
                <a:effectLst/>
                <a:latin typeface="source sans pro" panose="020B0503030403020204" pitchFamily="34" charset="0"/>
              </a:rPr>
              <a:t>string slicing mechanism:</a:t>
            </a:r>
            <a:endParaRPr lang="en-IN" dirty="0"/>
          </a:p>
        </p:txBody>
      </p:sp>
      <p:sp>
        <p:nvSpPr>
          <p:cNvPr id="13" name="TextBox 12">
            <a:extLst>
              <a:ext uri="{FF2B5EF4-FFF2-40B4-BE49-F238E27FC236}">
                <a16:creationId xmlns:a16="http://schemas.microsoft.com/office/drawing/2014/main" id="{04CBC2E8-8C74-4F49-B7F5-0089447FAFDC}"/>
              </a:ext>
            </a:extLst>
          </p:cNvPr>
          <p:cNvSpPr txBox="1"/>
          <p:nvPr/>
        </p:nvSpPr>
        <p:spPr>
          <a:xfrm>
            <a:off x="1181926" y="3760601"/>
            <a:ext cx="3069455" cy="1477328"/>
          </a:xfrm>
          <a:prstGeom prst="rect">
            <a:avLst/>
          </a:prstGeom>
          <a:noFill/>
        </p:spPr>
        <p:txBody>
          <a:bodyPr wrap="square">
            <a:spAutoFit/>
          </a:bodyPr>
          <a:lstStyle/>
          <a:p>
            <a:r>
              <a:rPr lang="en-IN" dirty="0"/>
              <a:t>&gt;&gt;&gt; </a:t>
            </a:r>
            <a:r>
              <a:rPr lang="en-IN" b="1" dirty="0"/>
              <a:t>def</a:t>
            </a:r>
            <a:r>
              <a:rPr lang="en-IN" dirty="0"/>
              <a:t> reverse(s):</a:t>
            </a:r>
          </a:p>
          <a:p>
            <a:r>
              <a:rPr lang="en-IN" dirty="0"/>
              <a:t>...     return s[ : : -1]</a:t>
            </a:r>
          </a:p>
          <a:p>
            <a:r>
              <a:rPr lang="en-IN" dirty="0"/>
              <a:t>...</a:t>
            </a:r>
          </a:p>
          <a:p>
            <a:r>
              <a:rPr lang="en-IN" dirty="0"/>
              <a:t>&gt;&gt;&gt; reverse("I am a string")</a:t>
            </a:r>
          </a:p>
          <a:p>
            <a:r>
              <a:rPr lang="en-IN" dirty="0">
                <a:solidFill>
                  <a:srgbClr val="FF0000"/>
                </a:solidFill>
              </a:rPr>
              <a:t>'</a:t>
            </a:r>
            <a:r>
              <a:rPr lang="en-IN" dirty="0" err="1">
                <a:solidFill>
                  <a:srgbClr val="FF0000"/>
                </a:solidFill>
              </a:rPr>
              <a:t>gnirts</a:t>
            </a:r>
            <a:r>
              <a:rPr lang="en-IN" dirty="0">
                <a:solidFill>
                  <a:srgbClr val="FF0000"/>
                </a:solidFill>
              </a:rPr>
              <a:t> a ma I'</a:t>
            </a:r>
          </a:p>
        </p:txBody>
      </p:sp>
      <p:cxnSp>
        <p:nvCxnSpPr>
          <p:cNvPr id="15" name="Straight Connector 14">
            <a:extLst>
              <a:ext uri="{FF2B5EF4-FFF2-40B4-BE49-F238E27FC236}">
                <a16:creationId xmlns:a16="http://schemas.microsoft.com/office/drawing/2014/main" id="{472D6299-C70E-4666-BE29-B91E95ECD48E}"/>
              </a:ext>
            </a:extLst>
          </p:cNvPr>
          <p:cNvCxnSpPr/>
          <p:nvPr/>
        </p:nvCxnSpPr>
        <p:spPr>
          <a:xfrm>
            <a:off x="4793942" y="3852934"/>
            <a:ext cx="0" cy="2672153"/>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80D4D78-0FD5-4FA1-B7E3-3EFCCF13F4BF}"/>
              </a:ext>
            </a:extLst>
          </p:cNvPr>
          <p:cNvSpPr txBox="1"/>
          <p:nvPr/>
        </p:nvSpPr>
        <p:spPr>
          <a:xfrm>
            <a:off x="4970947" y="3666074"/>
            <a:ext cx="7082426" cy="646331"/>
          </a:xfrm>
          <a:prstGeom prst="rect">
            <a:avLst/>
          </a:prstGeom>
          <a:noFill/>
        </p:spPr>
        <p:txBody>
          <a:bodyPr wrap="square" rtlCol="0">
            <a:spAutoFit/>
          </a:bodyPr>
          <a:lstStyle/>
          <a:p>
            <a:pPr marL="285750" indent="-285750">
              <a:buFont typeface="Arial" panose="020B0604020202020204" pitchFamily="34" charset="0"/>
              <a:buChar char="•"/>
            </a:pPr>
            <a:r>
              <a:rPr lang="en-US" dirty="0"/>
              <a:t>If you have a list of strings, then you can use map() to apply reverse() to each element of the list:</a:t>
            </a:r>
            <a:endParaRPr lang="en-IN" dirty="0"/>
          </a:p>
        </p:txBody>
      </p:sp>
      <p:sp>
        <p:nvSpPr>
          <p:cNvPr id="18" name="TextBox 17">
            <a:extLst>
              <a:ext uri="{FF2B5EF4-FFF2-40B4-BE49-F238E27FC236}">
                <a16:creationId xmlns:a16="http://schemas.microsoft.com/office/drawing/2014/main" id="{5D9A6AD0-66E0-431A-BA97-9C215B14E086}"/>
              </a:ext>
            </a:extLst>
          </p:cNvPr>
          <p:cNvSpPr txBox="1"/>
          <p:nvPr/>
        </p:nvSpPr>
        <p:spPr>
          <a:xfrm>
            <a:off x="5277818" y="4294624"/>
            <a:ext cx="6094476" cy="1200329"/>
          </a:xfrm>
          <a:prstGeom prst="rect">
            <a:avLst/>
          </a:prstGeom>
          <a:noFill/>
        </p:spPr>
        <p:txBody>
          <a:bodyPr wrap="square">
            <a:spAutoFit/>
          </a:bodyPr>
          <a:lstStyle/>
          <a:p>
            <a:r>
              <a:rPr lang="en-IN" dirty="0"/>
              <a:t>&gt;&gt;&gt; animals = ["cat", "dog", "hedgehog", "gecko"]</a:t>
            </a:r>
          </a:p>
          <a:p>
            <a:r>
              <a:rPr lang="en-IN" dirty="0"/>
              <a:t>&gt;&gt;&gt; iterator = </a:t>
            </a:r>
            <a:r>
              <a:rPr lang="en-IN" dirty="0">
                <a:highlight>
                  <a:srgbClr val="00FFFF"/>
                </a:highlight>
              </a:rPr>
              <a:t>map(reverse, animals)</a:t>
            </a:r>
          </a:p>
          <a:p>
            <a:r>
              <a:rPr lang="en-IN" dirty="0"/>
              <a:t>&gt;&gt;&gt; iterator</a:t>
            </a:r>
          </a:p>
          <a:p>
            <a:r>
              <a:rPr lang="en-IN" b="1" dirty="0"/>
              <a:t>//Alternatively using for loop</a:t>
            </a:r>
          </a:p>
        </p:txBody>
      </p:sp>
      <p:sp>
        <p:nvSpPr>
          <p:cNvPr id="12" name="TextBox 11">
            <a:extLst>
              <a:ext uri="{FF2B5EF4-FFF2-40B4-BE49-F238E27FC236}">
                <a16:creationId xmlns:a16="http://schemas.microsoft.com/office/drawing/2014/main" id="{7E99BDF2-08DB-4157-97F1-BD6C639CA33C}"/>
              </a:ext>
            </a:extLst>
          </p:cNvPr>
          <p:cNvSpPr txBox="1"/>
          <p:nvPr/>
        </p:nvSpPr>
        <p:spPr>
          <a:xfrm>
            <a:off x="5591298" y="5401983"/>
            <a:ext cx="2363092" cy="1384995"/>
          </a:xfrm>
          <a:prstGeom prst="rect">
            <a:avLst/>
          </a:prstGeom>
          <a:noFill/>
        </p:spPr>
        <p:txBody>
          <a:bodyPr wrap="square">
            <a:spAutoFit/>
          </a:bodyPr>
          <a:lstStyle/>
          <a:p>
            <a:r>
              <a:rPr lang="en-IN" sz="1400" dirty="0"/>
              <a:t>marks=[89,78,67,90,100]</a:t>
            </a:r>
          </a:p>
          <a:p>
            <a:r>
              <a:rPr lang="en-IN" sz="1400" dirty="0"/>
              <a:t>print(marks)</a:t>
            </a:r>
          </a:p>
          <a:p>
            <a:endParaRPr lang="en-IN" sz="1400" dirty="0"/>
          </a:p>
          <a:p>
            <a:r>
              <a:rPr lang="en-IN" sz="1400" dirty="0"/>
              <a:t>#using for loop</a:t>
            </a:r>
          </a:p>
          <a:p>
            <a:r>
              <a:rPr lang="en-IN" sz="1400" dirty="0"/>
              <a:t>for m in marks:</a:t>
            </a:r>
          </a:p>
          <a:p>
            <a:r>
              <a:rPr lang="en-IN" sz="1400" dirty="0"/>
              <a:t>    print(m)</a:t>
            </a:r>
          </a:p>
        </p:txBody>
      </p:sp>
      <p:sp>
        <p:nvSpPr>
          <p:cNvPr id="3" name="TextBox 2">
            <a:extLst>
              <a:ext uri="{FF2B5EF4-FFF2-40B4-BE49-F238E27FC236}">
                <a16:creationId xmlns:a16="http://schemas.microsoft.com/office/drawing/2014/main" id="{F5B635DC-085F-49CA-8D3F-8BB470409BDE}"/>
              </a:ext>
            </a:extLst>
          </p:cNvPr>
          <p:cNvSpPr txBox="1"/>
          <p:nvPr/>
        </p:nvSpPr>
        <p:spPr>
          <a:xfrm>
            <a:off x="8897700" y="5985430"/>
            <a:ext cx="3294300" cy="369332"/>
          </a:xfrm>
          <a:prstGeom prst="rect">
            <a:avLst/>
          </a:prstGeom>
          <a:noFill/>
        </p:spPr>
        <p:txBody>
          <a:bodyPr wrap="none" rtlCol="0">
            <a:spAutoFit/>
          </a:bodyPr>
          <a:lstStyle/>
          <a:p>
            <a:r>
              <a:rPr lang="en-US" dirty="0"/>
              <a:t>Print(list(map(</a:t>
            </a:r>
            <a:r>
              <a:rPr lang="en-US" dirty="0" err="1"/>
              <a:t>showmks,marks</a:t>
            </a:r>
            <a:r>
              <a:rPr lang="en-US" dirty="0"/>
              <a:t> )))</a:t>
            </a:r>
            <a:endParaRPr lang="en-IN" dirty="0"/>
          </a:p>
        </p:txBody>
      </p:sp>
      <p:sp>
        <p:nvSpPr>
          <p:cNvPr id="5" name="TextBox 4">
            <a:extLst>
              <a:ext uri="{FF2B5EF4-FFF2-40B4-BE49-F238E27FC236}">
                <a16:creationId xmlns:a16="http://schemas.microsoft.com/office/drawing/2014/main" id="{B9A2F0B1-6849-4F20-A733-30ABFA31813F}"/>
              </a:ext>
            </a:extLst>
          </p:cNvPr>
          <p:cNvSpPr txBox="1"/>
          <p:nvPr/>
        </p:nvSpPr>
        <p:spPr>
          <a:xfrm>
            <a:off x="9520463" y="5171787"/>
            <a:ext cx="1825884" cy="646331"/>
          </a:xfrm>
          <a:prstGeom prst="rect">
            <a:avLst/>
          </a:prstGeom>
          <a:noFill/>
        </p:spPr>
        <p:txBody>
          <a:bodyPr wrap="none" rtlCol="0">
            <a:spAutoFit/>
          </a:bodyPr>
          <a:lstStyle/>
          <a:p>
            <a:r>
              <a:rPr lang="en-US" dirty="0"/>
              <a:t>Def </a:t>
            </a:r>
            <a:r>
              <a:rPr lang="en-US" dirty="0" err="1"/>
              <a:t>showmks</a:t>
            </a:r>
            <a:r>
              <a:rPr lang="en-US" dirty="0"/>
              <a:t>(m):</a:t>
            </a:r>
          </a:p>
          <a:p>
            <a:r>
              <a:rPr lang="en-US" dirty="0"/>
              <a:t>     return m</a:t>
            </a:r>
            <a:endParaRPr lang="en-IN" dirty="0"/>
          </a:p>
        </p:txBody>
      </p:sp>
      <p:cxnSp>
        <p:nvCxnSpPr>
          <p:cNvPr id="9" name="Straight Connector 8">
            <a:extLst>
              <a:ext uri="{FF2B5EF4-FFF2-40B4-BE49-F238E27FC236}">
                <a16:creationId xmlns:a16="http://schemas.microsoft.com/office/drawing/2014/main" id="{BA5CDF8E-667E-4B5A-9472-8BE79B6F6DB7}"/>
              </a:ext>
            </a:extLst>
          </p:cNvPr>
          <p:cNvCxnSpPr/>
          <p:nvPr/>
        </p:nvCxnSpPr>
        <p:spPr>
          <a:xfrm>
            <a:off x="8584707" y="5171787"/>
            <a:ext cx="0" cy="16151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9344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43B5-C909-45FA-B184-A8A124122011}"/>
              </a:ext>
            </a:extLst>
          </p:cNvPr>
          <p:cNvSpPr>
            <a:spLocks noGrp="1"/>
          </p:cNvSpPr>
          <p:nvPr>
            <p:ph type="title"/>
          </p:nvPr>
        </p:nvSpPr>
        <p:spPr>
          <a:xfrm>
            <a:off x="838200" y="365126"/>
            <a:ext cx="4784324" cy="522642"/>
          </a:xfrm>
        </p:spPr>
        <p:txBody>
          <a:bodyPr>
            <a:normAutofit fontScale="90000"/>
          </a:bodyPr>
          <a:lstStyle/>
          <a:p>
            <a:r>
              <a:rPr lang="en-US" dirty="0"/>
              <a:t>Example – map()</a:t>
            </a:r>
            <a:endParaRPr lang="en-IN" dirty="0"/>
          </a:p>
        </p:txBody>
      </p:sp>
      <p:sp>
        <p:nvSpPr>
          <p:cNvPr id="3" name="Content Placeholder 2">
            <a:extLst>
              <a:ext uri="{FF2B5EF4-FFF2-40B4-BE49-F238E27FC236}">
                <a16:creationId xmlns:a16="http://schemas.microsoft.com/office/drawing/2014/main" id="{158116C8-F19F-4AC5-96D5-858103BC756F}"/>
              </a:ext>
            </a:extLst>
          </p:cNvPr>
          <p:cNvSpPr>
            <a:spLocks noGrp="1"/>
          </p:cNvSpPr>
          <p:nvPr>
            <p:ph idx="1"/>
          </p:nvPr>
        </p:nvSpPr>
        <p:spPr>
          <a:xfrm>
            <a:off x="390616" y="1154097"/>
            <a:ext cx="5530787" cy="5040621"/>
          </a:xfrm>
        </p:spPr>
        <p:txBody>
          <a:bodyPr>
            <a:normAutofit fontScale="92500" lnSpcReduction="20000"/>
          </a:bodyPr>
          <a:lstStyle/>
          <a:p>
            <a:pPr marL="0" indent="0">
              <a:buNone/>
            </a:pPr>
            <a:r>
              <a:rPr lang="en-US" sz="1800" dirty="0"/>
              <a:t>&gt;&gt;numbers=[“3”,”34”,”64”,”78”]  numbers=[3,34,65,78]</a:t>
            </a:r>
          </a:p>
          <a:p>
            <a:pPr marL="0" indent="0">
              <a:buNone/>
            </a:pPr>
            <a:r>
              <a:rPr lang="en-US" sz="1800" dirty="0"/>
              <a:t>&gt;&gt;print(</a:t>
            </a:r>
            <a:r>
              <a:rPr lang="en-US" sz="1800" dirty="0" err="1"/>
              <a:t>len</a:t>
            </a:r>
            <a:r>
              <a:rPr lang="en-US" sz="1800" dirty="0"/>
              <a:t>(numbers)) </a:t>
            </a:r>
            <a:r>
              <a:rPr lang="en-US" sz="1800" dirty="0">
                <a:solidFill>
                  <a:srgbClr val="FF0000"/>
                </a:solidFill>
              </a:rPr>
              <a:t>#4</a:t>
            </a:r>
          </a:p>
          <a:p>
            <a:pPr marL="0" indent="0">
              <a:buNone/>
            </a:pPr>
            <a:r>
              <a:rPr lang="en-US" sz="1800" dirty="0"/>
              <a:t>&gt;&gt;</a:t>
            </a:r>
            <a:r>
              <a:rPr lang="en-US" sz="1800" b="1" dirty="0"/>
              <a:t>for</a:t>
            </a:r>
            <a:r>
              <a:rPr lang="en-US" sz="1800" dirty="0"/>
              <a:t> </a:t>
            </a:r>
            <a:r>
              <a:rPr lang="en-US" sz="1800" dirty="0" err="1"/>
              <a:t>i</a:t>
            </a:r>
            <a:r>
              <a:rPr lang="en-US" sz="1800" dirty="0"/>
              <a:t> in range(</a:t>
            </a:r>
            <a:r>
              <a:rPr lang="en-US" sz="1800" dirty="0" err="1"/>
              <a:t>len</a:t>
            </a:r>
            <a:r>
              <a:rPr lang="en-US" sz="1800" dirty="0"/>
              <a:t>(numbers)):</a:t>
            </a:r>
          </a:p>
          <a:p>
            <a:pPr marL="0" indent="0">
              <a:buNone/>
            </a:pPr>
            <a:r>
              <a:rPr lang="en-US" sz="1800" dirty="0"/>
              <a:t>          numbers[</a:t>
            </a:r>
            <a:r>
              <a:rPr lang="en-US" sz="1800" dirty="0" err="1"/>
              <a:t>i</a:t>
            </a:r>
            <a:r>
              <a:rPr lang="en-US" sz="1800" dirty="0"/>
              <a:t>]=</a:t>
            </a:r>
            <a:r>
              <a:rPr lang="en-US" sz="1800" b="1" dirty="0">
                <a:solidFill>
                  <a:srgbClr val="FF0000"/>
                </a:solidFill>
              </a:rPr>
              <a:t>int</a:t>
            </a:r>
            <a:r>
              <a:rPr lang="en-US" sz="1800" dirty="0"/>
              <a:t>(numbers[</a:t>
            </a:r>
            <a:r>
              <a:rPr lang="en-US" sz="1800" dirty="0" err="1"/>
              <a:t>i</a:t>
            </a:r>
            <a:r>
              <a:rPr lang="en-US" sz="1800" dirty="0"/>
              <a:t>]) </a:t>
            </a:r>
            <a:r>
              <a:rPr lang="en-US" sz="1800" dirty="0">
                <a:solidFill>
                  <a:srgbClr val="FF0000"/>
                </a:solidFill>
              </a:rPr>
              <a:t>#numbers[2] =64</a:t>
            </a:r>
          </a:p>
          <a:p>
            <a:pPr marL="0" indent="0">
              <a:buNone/>
            </a:pPr>
            <a:r>
              <a:rPr lang="en-US" sz="1800" dirty="0"/>
              <a:t>          print(numbers[</a:t>
            </a:r>
            <a:r>
              <a:rPr lang="en-US" sz="1800" dirty="0" err="1"/>
              <a:t>i</a:t>
            </a:r>
            <a:r>
              <a:rPr lang="en-US" sz="1800" dirty="0"/>
              <a:t>])</a:t>
            </a:r>
          </a:p>
          <a:p>
            <a:pPr marL="0" indent="0">
              <a:buNone/>
            </a:pPr>
            <a:r>
              <a:rPr lang="en-US" sz="1800" dirty="0"/>
              <a:t>&gt;&gt;numbers[2]=numbers[2]+1  </a:t>
            </a:r>
            <a:r>
              <a:rPr lang="en-US" sz="1800" dirty="0">
                <a:solidFill>
                  <a:srgbClr val="FF0000"/>
                </a:solidFill>
              </a:rPr>
              <a:t>#64+1=65</a:t>
            </a:r>
          </a:p>
          <a:p>
            <a:pPr marL="0" indent="0">
              <a:buNone/>
            </a:pPr>
            <a:r>
              <a:rPr lang="en-US" sz="1800" dirty="0"/>
              <a:t>&gt;&gt;print(numbers[2]) </a:t>
            </a:r>
            <a:r>
              <a:rPr lang="en-US" sz="1800" dirty="0">
                <a:solidFill>
                  <a:srgbClr val="FF0000"/>
                </a:solidFill>
              </a:rPr>
              <a:t>#65</a:t>
            </a:r>
          </a:p>
          <a:p>
            <a:pPr marL="0" indent="0">
              <a:buNone/>
            </a:pPr>
            <a:r>
              <a:rPr lang="en-US" sz="1800" dirty="0"/>
              <a:t>&gt;&gt;print(numbers) </a:t>
            </a:r>
            <a:r>
              <a:rPr lang="en-US" sz="1800" dirty="0">
                <a:solidFill>
                  <a:srgbClr val="FF0000"/>
                </a:solidFill>
              </a:rPr>
              <a:t>#[3,34,65,78]</a:t>
            </a:r>
          </a:p>
          <a:p>
            <a:pPr marL="0" indent="0">
              <a:buNone/>
            </a:pPr>
            <a:endParaRPr lang="en-US" sz="1800" dirty="0"/>
          </a:p>
          <a:p>
            <a:pPr marL="0" indent="0">
              <a:buNone/>
            </a:pPr>
            <a:r>
              <a:rPr lang="en-US" sz="1800" dirty="0">
                <a:solidFill>
                  <a:srgbClr val="00B050"/>
                </a:solidFill>
              </a:rPr>
              <a:t>//But every time using for loop is not a good option,</a:t>
            </a:r>
          </a:p>
          <a:p>
            <a:pPr marL="0" indent="0">
              <a:buNone/>
            </a:pPr>
            <a:r>
              <a:rPr lang="en-US" sz="1800" dirty="0">
                <a:solidFill>
                  <a:srgbClr val="00B050"/>
                </a:solidFill>
              </a:rPr>
              <a:t>//if we can write in one line of code.</a:t>
            </a:r>
          </a:p>
          <a:p>
            <a:pPr marL="0" indent="0">
              <a:buNone/>
            </a:pPr>
            <a:r>
              <a:rPr lang="en-US" sz="1800" dirty="0"/>
              <a:t>&gt;&gt;numbers=[“3”,”34”,”64”]</a:t>
            </a:r>
          </a:p>
          <a:p>
            <a:pPr marL="0" indent="0">
              <a:buNone/>
            </a:pPr>
            <a:r>
              <a:rPr lang="en-US" sz="1800" dirty="0"/>
              <a:t>&gt;&gt;print(</a:t>
            </a:r>
            <a:r>
              <a:rPr lang="en-US" sz="1800" b="1" dirty="0"/>
              <a:t>map(int, numbers)) </a:t>
            </a:r>
            <a:r>
              <a:rPr lang="en-US" sz="1800" dirty="0">
                <a:solidFill>
                  <a:srgbClr val="FF0000"/>
                </a:solidFill>
              </a:rPr>
              <a:t>#this prints memory address</a:t>
            </a:r>
          </a:p>
          <a:p>
            <a:pPr marL="0" indent="0">
              <a:buNone/>
            </a:pPr>
            <a:r>
              <a:rPr lang="en-US" sz="1800" dirty="0">
                <a:solidFill>
                  <a:srgbClr val="00B050"/>
                </a:solidFill>
              </a:rPr>
              <a:t>#typecast into list</a:t>
            </a:r>
          </a:p>
          <a:p>
            <a:pPr marL="0" indent="0">
              <a:buNone/>
            </a:pPr>
            <a:r>
              <a:rPr lang="en-US" sz="1800" dirty="0"/>
              <a:t>&gt;&gt;num=</a:t>
            </a:r>
            <a:r>
              <a:rPr lang="en-US" sz="1800" b="1" dirty="0"/>
              <a:t>list(map(</a:t>
            </a:r>
            <a:r>
              <a:rPr lang="en-US" sz="1800" b="1" dirty="0" err="1"/>
              <a:t>int,numbers</a:t>
            </a:r>
            <a:r>
              <a:rPr lang="en-US" sz="1800" b="1" dirty="0"/>
              <a:t>))</a:t>
            </a:r>
          </a:p>
          <a:p>
            <a:pPr marL="0" indent="0">
              <a:buNone/>
            </a:pPr>
            <a:r>
              <a:rPr lang="en-US" sz="1800" dirty="0"/>
              <a:t>&gt;&gt;print(num)</a:t>
            </a:r>
          </a:p>
        </p:txBody>
      </p:sp>
      <p:sp>
        <p:nvSpPr>
          <p:cNvPr id="4" name="TextBox 3">
            <a:extLst>
              <a:ext uri="{FF2B5EF4-FFF2-40B4-BE49-F238E27FC236}">
                <a16:creationId xmlns:a16="http://schemas.microsoft.com/office/drawing/2014/main" id="{AB520D3B-9FB2-4CE8-BCF5-CB891147BCF1}"/>
              </a:ext>
            </a:extLst>
          </p:cNvPr>
          <p:cNvSpPr txBox="1"/>
          <p:nvPr/>
        </p:nvSpPr>
        <p:spPr>
          <a:xfrm>
            <a:off x="6096000" y="583564"/>
            <a:ext cx="5948744" cy="5909310"/>
          </a:xfrm>
          <a:prstGeom prst="rect">
            <a:avLst/>
          </a:prstGeom>
          <a:noFill/>
        </p:spPr>
        <p:txBody>
          <a:bodyPr wrap="none" rtlCol="0">
            <a:spAutoFit/>
          </a:bodyPr>
          <a:lstStyle/>
          <a:p>
            <a:r>
              <a:rPr lang="en-US" dirty="0">
                <a:solidFill>
                  <a:srgbClr val="00B050"/>
                </a:solidFill>
              </a:rPr>
              <a:t>#To find square of all the numbers in list using map():</a:t>
            </a:r>
          </a:p>
          <a:p>
            <a:r>
              <a:rPr lang="en-US" dirty="0"/>
              <a:t>&gt;&gt;</a:t>
            </a:r>
            <a:r>
              <a:rPr lang="en-US" b="1" dirty="0"/>
              <a:t>def sq(a):</a:t>
            </a:r>
          </a:p>
          <a:p>
            <a:r>
              <a:rPr lang="en-US" b="1" dirty="0"/>
              <a:t>      return a*a</a:t>
            </a:r>
          </a:p>
          <a:p>
            <a:r>
              <a:rPr lang="en-US" dirty="0"/>
              <a:t>&gt;&gt;n=[2,3,4,5,6,7,8,2,3]</a:t>
            </a:r>
          </a:p>
          <a:p>
            <a:r>
              <a:rPr lang="en-US" dirty="0"/>
              <a:t>&gt;&gt;result=list(</a:t>
            </a:r>
            <a:r>
              <a:rPr lang="en-US" b="1" dirty="0"/>
              <a:t>map(sq , n))</a:t>
            </a:r>
          </a:p>
          <a:p>
            <a:r>
              <a:rPr lang="en-US" dirty="0"/>
              <a:t>&gt;&gt;print(result)</a:t>
            </a:r>
          </a:p>
          <a:p>
            <a:endParaRPr lang="en-US" dirty="0"/>
          </a:p>
          <a:p>
            <a:r>
              <a:rPr lang="en-US" dirty="0">
                <a:solidFill>
                  <a:srgbClr val="00B050"/>
                </a:solidFill>
              </a:rPr>
              <a:t>#Or using lambda instead of defining a user defined function:</a:t>
            </a:r>
          </a:p>
          <a:p>
            <a:r>
              <a:rPr lang="en-US" dirty="0"/>
              <a:t>&gt;&gt;n=[2,3,4,5,6,7,8,2,3]</a:t>
            </a:r>
          </a:p>
          <a:p>
            <a:r>
              <a:rPr lang="en-US" dirty="0"/>
              <a:t>&gt;&gt;result=list(map(</a:t>
            </a:r>
            <a:r>
              <a:rPr lang="en-US" b="1" dirty="0"/>
              <a:t>lambda</a:t>
            </a:r>
            <a:r>
              <a:rPr lang="en-US" dirty="0"/>
              <a:t> a: a*a, n))</a:t>
            </a:r>
          </a:p>
          <a:p>
            <a:r>
              <a:rPr lang="en-US" dirty="0"/>
              <a:t>&gt;&gt;print(result)</a:t>
            </a:r>
          </a:p>
          <a:p>
            <a:endParaRPr lang="en-US" dirty="0"/>
          </a:p>
          <a:p>
            <a:r>
              <a:rPr lang="en-US" b="1" u="sng" dirty="0"/>
              <a:t>#Example:</a:t>
            </a:r>
          </a:p>
          <a:p>
            <a:r>
              <a:rPr lang="en-US" dirty="0"/>
              <a:t>&gt;&gt;def </a:t>
            </a:r>
            <a:r>
              <a:rPr lang="en-US" dirty="0">
                <a:solidFill>
                  <a:srgbClr val="FF0000"/>
                </a:solidFill>
              </a:rPr>
              <a:t>square</a:t>
            </a:r>
            <a:r>
              <a:rPr lang="en-US" dirty="0"/>
              <a:t>(a):</a:t>
            </a:r>
          </a:p>
          <a:p>
            <a:r>
              <a:rPr lang="en-US" dirty="0"/>
              <a:t>         return a*a</a:t>
            </a:r>
          </a:p>
          <a:p>
            <a:r>
              <a:rPr lang="en-US" dirty="0"/>
              <a:t>&gt;&gt;def </a:t>
            </a:r>
            <a:r>
              <a:rPr lang="en-US" dirty="0">
                <a:solidFill>
                  <a:srgbClr val="FF0000"/>
                </a:solidFill>
              </a:rPr>
              <a:t>cube</a:t>
            </a:r>
            <a:r>
              <a:rPr lang="en-US" dirty="0"/>
              <a:t>(a):</a:t>
            </a:r>
          </a:p>
          <a:p>
            <a:r>
              <a:rPr lang="en-US" dirty="0"/>
              <a:t>        return a*a*a</a:t>
            </a:r>
          </a:p>
          <a:p>
            <a:r>
              <a:rPr lang="en-US" dirty="0"/>
              <a:t>&gt;&gt;</a:t>
            </a:r>
            <a:r>
              <a:rPr lang="en-US" dirty="0" err="1"/>
              <a:t>funclist</a:t>
            </a:r>
            <a:r>
              <a:rPr lang="en-US" dirty="0"/>
              <a:t>=[square , cube]</a:t>
            </a:r>
          </a:p>
          <a:p>
            <a:r>
              <a:rPr lang="en-US" dirty="0"/>
              <a:t>&gt;&gt;for i in range(0,5):</a:t>
            </a:r>
          </a:p>
          <a:p>
            <a:r>
              <a:rPr lang="en-US" dirty="0"/>
              <a:t>         </a:t>
            </a:r>
            <a:r>
              <a:rPr lang="en-US" dirty="0" err="1"/>
              <a:t>val</a:t>
            </a:r>
            <a:r>
              <a:rPr lang="en-US" dirty="0"/>
              <a:t>=list(map(lambda f : f(</a:t>
            </a:r>
            <a:r>
              <a:rPr lang="en-US" dirty="0" err="1"/>
              <a:t>i</a:t>
            </a:r>
            <a:r>
              <a:rPr lang="en-US" dirty="0"/>
              <a:t>), </a:t>
            </a:r>
            <a:r>
              <a:rPr lang="en-US" dirty="0" err="1"/>
              <a:t>funclist</a:t>
            </a:r>
            <a:r>
              <a:rPr lang="en-US" dirty="0"/>
              <a:t>)) </a:t>
            </a:r>
            <a:r>
              <a:rPr lang="en-US" dirty="0">
                <a:solidFill>
                  <a:srgbClr val="FF0000"/>
                </a:solidFill>
              </a:rPr>
              <a:t>#square(1), cube(1)</a:t>
            </a:r>
          </a:p>
          <a:p>
            <a:r>
              <a:rPr lang="en-US" dirty="0"/>
              <a:t>         print(</a:t>
            </a:r>
            <a:r>
              <a:rPr lang="en-US" dirty="0" err="1"/>
              <a:t>val</a:t>
            </a:r>
            <a:r>
              <a:rPr lang="en-US" dirty="0"/>
              <a:t>)</a:t>
            </a:r>
          </a:p>
        </p:txBody>
      </p:sp>
      <p:cxnSp>
        <p:nvCxnSpPr>
          <p:cNvPr id="6" name="Straight Connector 5">
            <a:extLst>
              <a:ext uri="{FF2B5EF4-FFF2-40B4-BE49-F238E27FC236}">
                <a16:creationId xmlns:a16="http://schemas.microsoft.com/office/drawing/2014/main" id="{62528C57-839E-4116-890E-8CDB7A3628AB}"/>
              </a:ext>
            </a:extLst>
          </p:cNvPr>
          <p:cNvCxnSpPr/>
          <p:nvPr/>
        </p:nvCxnSpPr>
        <p:spPr>
          <a:xfrm>
            <a:off x="5859262"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71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C478-4886-4E98-8843-102024087F5C}"/>
              </a:ext>
            </a:extLst>
          </p:cNvPr>
          <p:cNvSpPr>
            <a:spLocks noGrp="1"/>
          </p:cNvSpPr>
          <p:nvPr>
            <p:ph type="title"/>
          </p:nvPr>
        </p:nvSpPr>
        <p:spPr>
          <a:xfrm>
            <a:off x="838200" y="365125"/>
            <a:ext cx="2917054" cy="913259"/>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5475CA30-8782-4DCE-9015-49F20D2F78AD}"/>
              </a:ext>
            </a:extLst>
          </p:cNvPr>
          <p:cNvSpPr>
            <a:spLocks noGrp="1"/>
          </p:cNvSpPr>
          <p:nvPr>
            <p:ph idx="1"/>
          </p:nvPr>
        </p:nvSpPr>
        <p:spPr>
          <a:xfrm>
            <a:off x="838200" y="1402672"/>
            <a:ext cx="3307672" cy="4774291"/>
          </a:xfrm>
        </p:spPr>
        <p:txBody>
          <a:bodyPr>
            <a:normAutofit fontScale="92500" lnSpcReduction="20000"/>
          </a:bodyPr>
          <a:lstStyle/>
          <a:p>
            <a:pPr marL="0" indent="0">
              <a:buNone/>
            </a:pPr>
            <a:r>
              <a:rPr lang="en-US" sz="2000" b="1" dirty="0"/>
              <a:t>#function definition </a:t>
            </a:r>
          </a:p>
          <a:p>
            <a:pPr marL="0" indent="0">
              <a:buNone/>
            </a:pPr>
            <a:r>
              <a:rPr lang="en-US" sz="2000" dirty="0"/>
              <a:t>def hello():                </a:t>
            </a:r>
          </a:p>
          <a:p>
            <a:pPr marL="0" indent="0">
              <a:buNone/>
            </a:pPr>
            <a:r>
              <a:rPr lang="en-US" sz="2000" dirty="0"/>
              <a:t>        print(“Hello World!”)</a:t>
            </a:r>
          </a:p>
          <a:p>
            <a:pPr marL="0" indent="0">
              <a:buNone/>
            </a:pPr>
            <a:endParaRPr lang="en-US" sz="2000" dirty="0"/>
          </a:p>
          <a:p>
            <a:pPr marL="0" indent="0">
              <a:buNone/>
            </a:pPr>
            <a:r>
              <a:rPr lang="en-US" sz="2000" b="1" dirty="0"/>
              <a:t>#function invoke</a:t>
            </a:r>
          </a:p>
          <a:p>
            <a:pPr marL="0" indent="0">
              <a:buNone/>
            </a:pPr>
            <a:r>
              <a:rPr lang="en-IN" sz="2000" dirty="0"/>
              <a:t> hello()</a:t>
            </a:r>
          </a:p>
          <a:p>
            <a:pPr marL="0" indent="0">
              <a:buNone/>
            </a:pPr>
            <a:endParaRPr lang="en-IN" sz="2000" dirty="0"/>
          </a:p>
          <a:p>
            <a:pPr marL="0" indent="0">
              <a:buNone/>
            </a:pPr>
            <a:r>
              <a:rPr lang="en-IN" sz="2000" dirty="0"/>
              <a:t>#</a:t>
            </a:r>
            <a:r>
              <a:rPr lang="en-IN" sz="2000" b="1" dirty="0"/>
              <a:t>To print docstring from function</a:t>
            </a:r>
          </a:p>
          <a:p>
            <a:pPr marL="0" indent="0">
              <a:buNone/>
            </a:pPr>
            <a:r>
              <a:rPr lang="en-IN" sz="2000" dirty="0"/>
              <a:t>&gt;&gt;def func1():</a:t>
            </a:r>
          </a:p>
          <a:p>
            <a:pPr marL="0" indent="0">
              <a:buNone/>
            </a:pPr>
            <a:r>
              <a:rPr lang="en-IN" sz="2000" dirty="0"/>
              <a:t>       “””this prints”””</a:t>
            </a:r>
          </a:p>
          <a:p>
            <a:pPr marL="0" indent="0">
              <a:buNone/>
            </a:pPr>
            <a:r>
              <a:rPr lang="en-IN" sz="2000" dirty="0"/>
              <a:t>         print(“hello”)</a:t>
            </a:r>
          </a:p>
          <a:p>
            <a:pPr marL="0" indent="0">
              <a:buNone/>
            </a:pPr>
            <a:r>
              <a:rPr lang="en-IN" sz="2000" dirty="0"/>
              <a:t>&gt;&gt;func1()</a:t>
            </a:r>
          </a:p>
          <a:p>
            <a:pPr marL="0" indent="0">
              <a:buNone/>
            </a:pPr>
            <a:r>
              <a:rPr lang="en-IN" sz="2000" dirty="0"/>
              <a:t>&gt;&gt;print(func1.__doc__)</a:t>
            </a:r>
          </a:p>
        </p:txBody>
      </p:sp>
      <p:sp>
        <p:nvSpPr>
          <p:cNvPr id="5" name="TextBox 4">
            <a:extLst>
              <a:ext uri="{FF2B5EF4-FFF2-40B4-BE49-F238E27FC236}">
                <a16:creationId xmlns:a16="http://schemas.microsoft.com/office/drawing/2014/main" id="{4B290D1D-C58A-4067-8D46-840AE739A1C0}"/>
              </a:ext>
            </a:extLst>
          </p:cNvPr>
          <p:cNvSpPr txBox="1"/>
          <p:nvPr/>
        </p:nvSpPr>
        <p:spPr>
          <a:xfrm>
            <a:off x="3913722" y="1423750"/>
            <a:ext cx="4518734" cy="2031325"/>
          </a:xfrm>
          <a:prstGeom prst="rect">
            <a:avLst/>
          </a:prstGeom>
          <a:noFill/>
        </p:spPr>
        <p:txBody>
          <a:bodyPr wrap="square">
            <a:spAutoFit/>
          </a:bodyPr>
          <a:lstStyle/>
          <a:p>
            <a:pPr marL="0" indent="0">
              <a:buNone/>
            </a:pPr>
            <a:r>
              <a:rPr lang="en-US" b="1" dirty="0"/>
              <a:t>#function definition by passing parameter </a:t>
            </a:r>
          </a:p>
          <a:p>
            <a:pPr marL="0" indent="0">
              <a:buNone/>
            </a:pPr>
            <a:r>
              <a:rPr lang="en-US" dirty="0"/>
              <a:t> def add_10(x):</a:t>
            </a:r>
          </a:p>
          <a:p>
            <a:pPr marL="0" indent="0">
              <a:buNone/>
            </a:pPr>
            <a:r>
              <a:rPr lang="en-US" dirty="0"/>
              <a:t>        return x+10</a:t>
            </a:r>
          </a:p>
          <a:p>
            <a:pPr marL="0" indent="0">
              <a:buNone/>
            </a:pPr>
            <a:endParaRPr lang="en-US" dirty="0"/>
          </a:p>
          <a:p>
            <a:pPr marL="0" indent="0">
              <a:buNone/>
            </a:pPr>
            <a:r>
              <a:rPr lang="en-US" b="1" dirty="0"/>
              <a:t>#function invoke</a:t>
            </a:r>
          </a:p>
          <a:p>
            <a:pPr marL="0" indent="0">
              <a:buNone/>
            </a:pPr>
            <a:r>
              <a:rPr lang="en-US" dirty="0"/>
              <a:t>  add_10(9)</a:t>
            </a:r>
          </a:p>
          <a:p>
            <a:pPr marL="0" indent="0">
              <a:buNone/>
            </a:pPr>
            <a:r>
              <a:rPr lang="en-US" dirty="0"/>
              <a:t>  add_10(5)</a:t>
            </a:r>
            <a:endParaRPr lang="en-IN" dirty="0"/>
          </a:p>
        </p:txBody>
      </p:sp>
      <p:sp>
        <p:nvSpPr>
          <p:cNvPr id="7" name="TextBox 6">
            <a:extLst>
              <a:ext uri="{FF2B5EF4-FFF2-40B4-BE49-F238E27FC236}">
                <a16:creationId xmlns:a16="http://schemas.microsoft.com/office/drawing/2014/main" id="{1F5324FC-FFD7-4676-9AE3-DC514F7365F0}"/>
              </a:ext>
            </a:extLst>
          </p:cNvPr>
          <p:cNvSpPr txBox="1"/>
          <p:nvPr/>
        </p:nvSpPr>
        <p:spPr>
          <a:xfrm>
            <a:off x="8498150" y="1397675"/>
            <a:ext cx="3693850" cy="2862322"/>
          </a:xfrm>
          <a:prstGeom prst="rect">
            <a:avLst/>
          </a:prstGeom>
          <a:noFill/>
        </p:spPr>
        <p:txBody>
          <a:bodyPr wrap="square">
            <a:spAutoFit/>
          </a:bodyPr>
          <a:lstStyle/>
          <a:p>
            <a:pPr marL="0" indent="0">
              <a:buNone/>
            </a:pPr>
            <a:r>
              <a:rPr lang="en-US" b="1" dirty="0"/>
              <a:t>#function definition </a:t>
            </a:r>
          </a:p>
          <a:p>
            <a:pPr marL="0" indent="0">
              <a:buNone/>
            </a:pPr>
            <a:r>
              <a:rPr lang="en-US" dirty="0"/>
              <a:t> def </a:t>
            </a:r>
            <a:r>
              <a:rPr lang="en-US" dirty="0" err="1"/>
              <a:t>odd_even</a:t>
            </a:r>
            <a:r>
              <a:rPr lang="en-US" dirty="0"/>
              <a:t>(x):</a:t>
            </a:r>
          </a:p>
          <a:p>
            <a:pPr marL="0" indent="0">
              <a:buNone/>
            </a:pPr>
            <a:r>
              <a:rPr lang="en-US" dirty="0"/>
              <a:t>        if x%2==0:</a:t>
            </a:r>
          </a:p>
          <a:p>
            <a:pPr marL="0" indent="0">
              <a:buNone/>
            </a:pPr>
            <a:r>
              <a:rPr lang="en-US" dirty="0"/>
              <a:t>              print(“x is even no.”)</a:t>
            </a:r>
          </a:p>
          <a:p>
            <a:pPr marL="0" indent="0">
              <a:buNone/>
            </a:pPr>
            <a:r>
              <a:rPr lang="en-US" dirty="0"/>
              <a:t>        else:</a:t>
            </a:r>
          </a:p>
          <a:p>
            <a:pPr marL="0" indent="0">
              <a:buNone/>
            </a:pPr>
            <a:r>
              <a:rPr lang="en-US" dirty="0"/>
              <a:t>              print(“x is odd no.”)</a:t>
            </a:r>
          </a:p>
          <a:p>
            <a:pPr marL="0" indent="0">
              <a:buNone/>
            </a:pPr>
            <a:endParaRPr lang="en-US" dirty="0"/>
          </a:p>
          <a:p>
            <a:pPr marL="0" indent="0">
              <a:buNone/>
            </a:pPr>
            <a:r>
              <a:rPr lang="en-US" b="1" dirty="0"/>
              <a:t>#function invoke</a:t>
            </a:r>
          </a:p>
          <a:p>
            <a:pPr marL="0" indent="0">
              <a:buNone/>
            </a:pPr>
            <a:r>
              <a:rPr lang="en-US" dirty="0"/>
              <a:t> </a:t>
            </a:r>
            <a:r>
              <a:rPr lang="en-US" dirty="0" err="1"/>
              <a:t>odd_even</a:t>
            </a:r>
            <a:r>
              <a:rPr lang="en-US" dirty="0"/>
              <a:t>(5)</a:t>
            </a:r>
          </a:p>
          <a:p>
            <a:pPr marL="0" indent="0">
              <a:buNone/>
            </a:pPr>
            <a:r>
              <a:rPr lang="en-US" dirty="0"/>
              <a:t> </a:t>
            </a:r>
            <a:r>
              <a:rPr lang="en-US" dirty="0" err="1"/>
              <a:t>odd_even</a:t>
            </a:r>
            <a:r>
              <a:rPr lang="en-US" dirty="0"/>
              <a:t>(10)</a:t>
            </a:r>
            <a:endParaRPr lang="en-IN" dirty="0"/>
          </a:p>
        </p:txBody>
      </p:sp>
      <p:cxnSp>
        <p:nvCxnSpPr>
          <p:cNvPr id="9" name="Straight Connector 8">
            <a:extLst>
              <a:ext uri="{FF2B5EF4-FFF2-40B4-BE49-F238E27FC236}">
                <a16:creationId xmlns:a16="http://schemas.microsoft.com/office/drawing/2014/main" id="{4DBB324F-9DFD-44D6-901D-86AD0A0EE653}"/>
              </a:ext>
            </a:extLst>
          </p:cNvPr>
          <p:cNvCxnSpPr/>
          <p:nvPr/>
        </p:nvCxnSpPr>
        <p:spPr>
          <a:xfrm>
            <a:off x="3867912" y="164592"/>
            <a:ext cx="0" cy="6483096"/>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F2DFCF-5D0A-4C99-B697-A2A28C084B50}"/>
              </a:ext>
            </a:extLst>
          </p:cNvPr>
          <p:cNvCxnSpPr/>
          <p:nvPr/>
        </p:nvCxnSpPr>
        <p:spPr>
          <a:xfrm>
            <a:off x="8366760"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2759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62F25-76B4-450B-9FF0-F72865959F2E}"/>
              </a:ext>
            </a:extLst>
          </p:cNvPr>
          <p:cNvSpPr>
            <a:spLocks noGrp="1"/>
          </p:cNvSpPr>
          <p:nvPr>
            <p:ph idx="1"/>
          </p:nvPr>
        </p:nvSpPr>
        <p:spPr>
          <a:xfrm>
            <a:off x="713232" y="713233"/>
            <a:ext cx="10640568" cy="786384"/>
          </a:xfrm>
        </p:spPr>
        <p:txBody>
          <a:bodyPr>
            <a:normAutofit/>
          </a:bodyPr>
          <a:lstStyle/>
          <a:p>
            <a:r>
              <a:rPr lang="en-US" sz="2000" dirty="0"/>
              <a:t>But remember, map() doesn’t return a list. It returns an iterator called a map object. To obtain the values from the iterator, you need to either iterate over it or use list():</a:t>
            </a:r>
            <a:endParaRPr lang="en-IN" sz="2000" dirty="0"/>
          </a:p>
        </p:txBody>
      </p:sp>
      <p:sp>
        <p:nvSpPr>
          <p:cNvPr id="6" name="TextBox 5">
            <a:extLst>
              <a:ext uri="{FF2B5EF4-FFF2-40B4-BE49-F238E27FC236}">
                <a16:creationId xmlns:a16="http://schemas.microsoft.com/office/drawing/2014/main" id="{49CFE031-3020-495C-950A-5AC9E6638E9B}"/>
              </a:ext>
            </a:extLst>
          </p:cNvPr>
          <p:cNvSpPr txBox="1"/>
          <p:nvPr/>
        </p:nvSpPr>
        <p:spPr>
          <a:xfrm>
            <a:off x="1008126" y="1499617"/>
            <a:ext cx="4957668" cy="3693319"/>
          </a:xfrm>
          <a:prstGeom prst="rect">
            <a:avLst/>
          </a:prstGeom>
          <a:noFill/>
        </p:spPr>
        <p:txBody>
          <a:bodyPr wrap="square">
            <a:spAutoFit/>
          </a:bodyPr>
          <a:lstStyle/>
          <a:p>
            <a:r>
              <a:rPr lang="da-DK" dirty="0"/>
              <a:t>&gt;&gt;&gt; animals = ["cat", "dog", "hedgehog", "gecko"]</a:t>
            </a:r>
            <a:endParaRPr lang="en-IN" dirty="0"/>
          </a:p>
          <a:p>
            <a:r>
              <a:rPr lang="en-IN" dirty="0"/>
              <a:t>&gt;&gt;&gt; iterator = map(</a:t>
            </a:r>
            <a:r>
              <a:rPr lang="en-IN" b="1" dirty="0"/>
              <a:t>reverse</a:t>
            </a:r>
            <a:r>
              <a:rPr lang="en-IN" dirty="0"/>
              <a:t>, animals)</a:t>
            </a:r>
          </a:p>
          <a:p>
            <a:r>
              <a:rPr lang="en-IN" dirty="0"/>
              <a:t>&gt;&gt;&gt; </a:t>
            </a:r>
            <a:r>
              <a:rPr lang="en-IN" dirty="0">
                <a:highlight>
                  <a:srgbClr val="FFFF00"/>
                </a:highlight>
              </a:rPr>
              <a:t>for </a:t>
            </a:r>
            <a:r>
              <a:rPr lang="en-IN" dirty="0" err="1">
                <a:highlight>
                  <a:srgbClr val="FFFF00"/>
                </a:highlight>
              </a:rPr>
              <a:t>i</a:t>
            </a:r>
            <a:r>
              <a:rPr lang="en-IN" dirty="0">
                <a:highlight>
                  <a:srgbClr val="FFFF00"/>
                </a:highlight>
              </a:rPr>
              <a:t> in iterator:</a:t>
            </a:r>
          </a:p>
          <a:p>
            <a:r>
              <a:rPr lang="en-IN" dirty="0">
                <a:highlight>
                  <a:srgbClr val="FFFF00"/>
                </a:highlight>
              </a:rPr>
              <a:t>...     print(</a:t>
            </a:r>
            <a:r>
              <a:rPr lang="en-IN" dirty="0" err="1">
                <a:highlight>
                  <a:srgbClr val="FFFF00"/>
                </a:highlight>
              </a:rPr>
              <a:t>i</a:t>
            </a:r>
            <a:r>
              <a:rPr lang="en-IN" dirty="0">
                <a:highlight>
                  <a:srgbClr val="FFFF00"/>
                </a:highlight>
              </a:rPr>
              <a:t>)</a:t>
            </a:r>
          </a:p>
          <a:p>
            <a:r>
              <a:rPr lang="en-IN" dirty="0">
                <a:highlight>
                  <a:srgbClr val="FFFF00"/>
                </a:highlight>
              </a:rPr>
              <a:t>...</a:t>
            </a:r>
          </a:p>
          <a:p>
            <a:r>
              <a:rPr lang="en-IN" dirty="0"/>
              <a:t>tac</a:t>
            </a:r>
          </a:p>
          <a:p>
            <a:r>
              <a:rPr lang="en-IN" dirty="0"/>
              <a:t>god</a:t>
            </a:r>
          </a:p>
          <a:p>
            <a:r>
              <a:rPr lang="en-IN" dirty="0" err="1"/>
              <a:t>gohegdeh</a:t>
            </a:r>
            <a:endParaRPr lang="en-IN" dirty="0"/>
          </a:p>
          <a:p>
            <a:r>
              <a:rPr lang="en-IN" dirty="0" err="1"/>
              <a:t>okceg</a:t>
            </a:r>
            <a:endParaRPr lang="en-IN" dirty="0"/>
          </a:p>
          <a:p>
            <a:endParaRPr lang="en-IN" dirty="0"/>
          </a:p>
          <a:p>
            <a:r>
              <a:rPr lang="en-IN" dirty="0"/>
              <a:t>&gt;&gt;&gt; iterator = map(reverse, animals)</a:t>
            </a:r>
          </a:p>
          <a:p>
            <a:r>
              <a:rPr lang="en-IN" dirty="0"/>
              <a:t>&gt;&gt;&gt; </a:t>
            </a:r>
            <a:r>
              <a:rPr lang="en-IN" dirty="0">
                <a:highlight>
                  <a:srgbClr val="FFFF00"/>
                </a:highlight>
              </a:rPr>
              <a:t>list(iterator)</a:t>
            </a:r>
          </a:p>
          <a:p>
            <a:r>
              <a:rPr lang="en-IN" dirty="0"/>
              <a:t>['tac', 'god', '</a:t>
            </a:r>
            <a:r>
              <a:rPr lang="en-IN" dirty="0" err="1"/>
              <a:t>gohegdeh</a:t>
            </a:r>
            <a:r>
              <a:rPr lang="en-IN" dirty="0"/>
              <a:t>', '</a:t>
            </a:r>
            <a:r>
              <a:rPr lang="en-IN" dirty="0" err="1"/>
              <a:t>okceg</a:t>
            </a:r>
            <a:r>
              <a:rPr lang="en-IN" dirty="0"/>
              <a:t>']</a:t>
            </a:r>
          </a:p>
        </p:txBody>
      </p:sp>
      <p:sp>
        <p:nvSpPr>
          <p:cNvPr id="9" name="TextBox 8">
            <a:extLst>
              <a:ext uri="{FF2B5EF4-FFF2-40B4-BE49-F238E27FC236}">
                <a16:creationId xmlns:a16="http://schemas.microsoft.com/office/drawing/2014/main" id="{139A05FA-AA54-47D4-988D-7D478148E92D}"/>
              </a:ext>
            </a:extLst>
          </p:cNvPr>
          <p:cNvSpPr txBox="1"/>
          <p:nvPr/>
        </p:nvSpPr>
        <p:spPr>
          <a:xfrm>
            <a:off x="6660471" y="1499617"/>
            <a:ext cx="3451194" cy="1477328"/>
          </a:xfrm>
          <a:prstGeom prst="rect">
            <a:avLst/>
          </a:prstGeom>
          <a:noFill/>
        </p:spPr>
        <p:txBody>
          <a:bodyPr wrap="square">
            <a:spAutoFit/>
          </a:bodyPr>
          <a:lstStyle/>
          <a:p>
            <a:r>
              <a:rPr lang="en-IN" dirty="0"/>
              <a:t>&gt;&gt;&gt; def </a:t>
            </a:r>
            <a:r>
              <a:rPr lang="en-IN" b="1" dirty="0"/>
              <a:t>reverse</a:t>
            </a:r>
            <a:r>
              <a:rPr lang="en-IN" dirty="0"/>
              <a:t>(s):</a:t>
            </a:r>
          </a:p>
          <a:p>
            <a:r>
              <a:rPr lang="en-IN" dirty="0"/>
              <a:t>...     return s[::-1]</a:t>
            </a:r>
          </a:p>
          <a:p>
            <a:r>
              <a:rPr lang="en-IN" dirty="0"/>
              <a:t>...</a:t>
            </a:r>
          </a:p>
          <a:p>
            <a:r>
              <a:rPr lang="en-IN" dirty="0"/>
              <a:t>&gt;&gt;&gt; reverse("I am a string")</a:t>
            </a:r>
          </a:p>
          <a:p>
            <a:r>
              <a:rPr lang="en-IN" dirty="0"/>
              <a:t>'</a:t>
            </a:r>
            <a:r>
              <a:rPr lang="en-IN" dirty="0" err="1"/>
              <a:t>gnirts</a:t>
            </a:r>
            <a:r>
              <a:rPr lang="en-IN" dirty="0"/>
              <a:t> a ma I'</a:t>
            </a:r>
          </a:p>
        </p:txBody>
      </p:sp>
      <p:cxnSp>
        <p:nvCxnSpPr>
          <p:cNvPr id="11" name="Straight Arrow Connector 10">
            <a:extLst>
              <a:ext uri="{FF2B5EF4-FFF2-40B4-BE49-F238E27FC236}">
                <a16:creationId xmlns:a16="http://schemas.microsoft.com/office/drawing/2014/main" id="{986A07CA-80C4-4273-8A40-89E2EB1363AB}"/>
              </a:ext>
            </a:extLst>
          </p:cNvPr>
          <p:cNvCxnSpPr/>
          <p:nvPr/>
        </p:nvCxnSpPr>
        <p:spPr>
          <a:xfrm flipV="1">
            <a:off x="3773010" y="1882066"/>
            <a:ext cx="2805343" cy="665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56546C-1CEC-436E-95A7-940FD54608AB}"/>
              </a:ext>
            </a:extLst>
          </p:cNvPr>
          <p:cNvCxnSpPr/>
          <p:nvPr/>
        </p:nvCxnSpPr>
        <p:spPr>
          <a:xfrm flipH="1" flipV="1">
            <a:off x="3486960" y="2112885"/>
            <a:ext cx="286050" cy="435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5B7E11-CEA0-4120-BCBA-696914CB9C52}"/>
              </a:ext>
            </a:extLst>
          </p:cNvPr>
          <p:cNvCxnSpPr>
            <a:cxnSpLocks/>
            <a:endCxn id="9" idx="1"/>
          </p:cNvCxnSpPr>
          <p:nvPr/>
        </p:nvCxnSpPr>
        <p:spPr>
          <a:xfrm flipV="1">
            <a:off x="3391270" y="2238281"/>
            <a:ext cx="3269201" cy="2071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858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91DF1-4F38-4751-BA09-D36AFB579D7D}"/>
              </a:ext>
            </a:extLst>
          </p:cNvPr>
          <p:cNvSpPr>
            <a:spLocks noGrp="1"/>
          </p:cNvSpPr>
          <p:nvPr>
            <p:ph idx="1"/>
          </p:nvPr>
        </p:nvSpPr>
        <p:spPr>
          <a:xfrm>
            <a:off x="772357" y="772357"/>
            <a:ext cx="10581443" cy="683581"/>
          </a:xfrm>
        </p:spPr>
        <p:txBody>
          <a:bodyPr>
            <a:normAutofit/>
          </a:bodyPr>
          <a:lstStyle/>
          <a:p>
            <a:r>
              <a:rPr lang="en-US" sz="2000" dirty="0"/>
              <a:t>Rather than cluttering up the code with a throwaway function, you could use an anonymous lambda function instead:</a:t>
            </a:r>
            <a:endParaRPr lang="en-IN" sz="2000" dirty="0"/>
          </a:p>
        </p:txBody>
      </p:sp>
      <p:sp>
        <p:nvSpPr>
          <p:cNvPr id="6" name="TextBox 5">
            <a:extLst>
              <a:ext uri="{FF2B5EF4-FFF2-40B4-BE49-F238E27FC236}">
                <a16:creationId xmlns:a16="http://schemas.microsoft.com/office/drawing/2014/main" id="{C2290421-6632-4374-A94E-E1A1D995374E}"/>
              </a:ext>
            </a:extLst>
          </p:cNvPr>
          <p:cNvSpPr txBox="1"/>
          <p:nvPr/>
        </p:nvSpPr>
        <p:spPr>
          <a:xfrm>
            <a:off x="1040905" y="1529478"/>
            <a:ext cx="7437269" cy="2308324"/>
          </a:xfrm>
          <a:prstGeom prst="rect">
            <a:avLst/>
          </a:prstGeom>
          <a:noFill/>
        </p:spPr>
        <p:txBody>
          <a:bodyPr wrap="square">
            <a:spAutoFit/>
          </a:bodyPr>
          <a:lstStyle/>
          <a:p>
            <a:r>
              <a:rPr lang="en-IN" dirty="0"/>
              <a:t>&gt;&gt;&gt; animals = ["cat", "dog", "hedgehog", "gecko"]</a:t>
            </a:r>
          </a:p>
          <a:p>
            <a:r>
              <a:rPr lang="en-IN" dirty="0"/>
              <a:t>&gt;&gt;&gt; </a:t>
            </a:r>
            <a:r>
              <a:rPr lang="en-IN" dirty="0">
                <a:highlight>
                  <a:srgbClr val="FFFF00"/>
                </a:highlight>
              </a:rPr>
              <a:t>iterator = map(lambda s: s[::-1], animals)</a:t>
            </a:r>
          </a:p>
          <a:p>
            <a:r>
              <a:rPr lang="en-IN" dirty="0"/>
              <a:t>&gt;&gt;&gt; list(iterator)</a:t>
            </a:r>
          </a:p>
          <a:p>
            <a:r>
              <a:rPr lang="en-IN" dirty="0"/>
              <a:t>['tac', 'god', '</a:t>
            </a:r>
            <a:r>
              <a:rPr lang="en-IN" dirty="0" err="1"/>
              <a:t>gohegdeh</a:t>
            </a:r>
            <a:r>
              <a:rPr lang="en-IN" dirty="0"/>
              <a:t>', '</a:t>
            </a:r>
            <a:r>
              <a:rPr lang="en-IN" dirty="0" err="1"/>
              <a:t>okceg</a:t>
            </a:r>
            <a:r>
              <a:rPr lang="en-IN" dirty="0"/>
              <a:t>']</a:t>
            </a:r>
          </a:p>
          <a:p>
            <a:endParaRPr lang="en-IN" dirty="0"/>
          </a:p>
          <a:p>
            <a:r>
              <a:rPr lang="en-IN" dirty="0"/>
              <a:t>&gt;&gt;&gt; # Combining it all into one line:</a:t>
            </a:r>
          </a:p>
          <a:p>
            <a:r>
              <a:rPr lang="en-IN" dirty="0"/>
              <a:t>&gt;&gt;&gt; </a:t>
            </a:r>
            <a:r>
              <a:rPr lang="en-IN" dirty="0">
                <a:highlight>
                  <a:srgbClr val="FFFF00"/>
                </a:highlight>
              </a:rPr>
              <a:t>list(map(lambda s: s[::-1], ["cat", "dog", "hedgehog", "gecko"]))</a:t>
            </a:r>
          </a:p>
          <a:p>
            <a:r>
              <a:rPr lang="en-IN" dirty="0"/>
              <a:t>['tac', 'god', '</a:t>
            </a:r>
            <a:r>
              <a:rPr lang="en-IN" dirty="0" err="1"/>
              <a:t>gohegdeh</a:t>
            </a:r>
            <a:r>
              <a:rPr lang="en-IN" dirty="0"/>
              <a:t>', '</a:t>
            </a:r>
            <a:r>
              <a:rPr lang="en-IN" dirty="0" err="1"/>
              <a:t>okceg</a:t>
            </a:r>
            <a:r>
              <a:rPr lang="en-IN" dirty="0"/>
              <a:t>']</a:t>
            </a:r>
          </a:p>
        </p:txBody>
      </p:sp>
      <p:sp>
        <p:nvSpPr>
          <p:cNvPr id="8" name="TextBox 7">
            <a:extLst>
              <a:ext uri="{FF2B5EF4-FFF2-40B4-BE49-F238E27FC236}">
                <a16:creationId xmlns:a16="http://schemas.microsoft.com/office/drawing/2014/main" id="{9D32F458-3A6A-43DA-80E8-24A4BA09EC94}"/>
              </a:ext>
            </a:extLst>
          </p:cNvPr>
          <p:cNvSpPr txBox="1"/>
          <p:nvPr/>
        </p:nvSpPr>
        <p:spPr>
          <a:xfrm>
            <a:off x="693937" y="3995822"/>
            <a:ext cx="10659863" cy="707886"/>
          </a:xfrm>
          <a:prstGeom prst="rect">
            <a:avLst/>
          </a:prstGeom>
          <a:noFill/>
        </p:spPr>
        <p:txBody>
          <a:bodyPr wrap="square">
            <a:spAutoFit/>
          </a:bodyPr>
          <a:lstStyle/>
          <a:p>
            <a:pPr marL="285750" indent="-285750">
              <a:buFont typeface="Arial" panose="020B0604020202020204" pitchFamily="34" charset="0"/>
              <a:buChar char="•"/>
            </a:pPr>
            <a:r>
              <a:rPr lang="en-IN" sz="2000" dirty="0"/>
              <a:t>If the </a:t>
            </a:r>
            <a:r>
              <a:rPr lang="en-IN" sz="2000" dirty="0" err="1"/>
              <a:t>iterable</a:t>
            </a:r>
            <a:r>
              <a:rPr lang="en-IN" sz="2000" dirty="0"/>
              <a:t> contains items that aren’t suitable for the specified function, then Python raises an exception:</a:t>
            </a:r>
          </a:p>
        </p:txBody>
      </p:sp>
      <p:sp>
        <p:nvSpPr>
          <p:cNvPr id="10" name="TextBox 9">
            <a:extLst>
              <a:ext uri="{FF2B5EF4-FFF2-40B4-BE49-F238E27FC236}">
                <a16:creationId xmlns:a16="http://schemas.microsoft.com/office/drawing/2014/main" id="{0ABA56ED-8013-4ED4-9BF8-1B66B1092399}"/>
              </a:ext>
            </a:extLst>
          </p:cNvPr>
          <p:cNvSpPr txBox="1"/>
          <p:nvPr/>
        </p:nvSpPr>
        <p:spPr>
          <a:xfrm>
            <a:off x="2647765" y="4861728"/>
            <a:ext cx="6094520" cy="1477328"/>
          </a:xfrm>
          <a:prstGeom prst="rect">
            <a:avLst/>
          </a:prstGeom>
          <a:noFill/>
        </p:spPr>
        <p:txBody>
          <a:bodyPr wrap="square">
            <a:spAutoFit/>
          </a:bodyPr>
          <a:lstStyle/>
          <a:p>
            <a:r>
              <a:rPr lang="en-IN" dirty="0"/>
              <a:t>&gt;&gt;&gt; list(map(lambda s: s[::-1], ["cat", "dog", </a:t>
            </a:r>
            <a:r>
              <a:rPr lang="en-IN" dirty="0">
                <a:solidFill>
                  <a:schemeClr val="accent1"/>
                </a:solidFill>
              </a:rPr>
              <a:t>3.14159</a:t>
            </a:r>
            <a:r>
              <a:rPr lang="en-IN" dirty="0"/>
              <a:t>, "gecko"]))</a:t>
            </a:r>
          </a:p>
          <a:p>
            <a:r>
              <a:rPr lang="en-IN" dirty="0">
                <a:solidFill>
                  <a:srgbClr val="FF0000"/>
                </a:solidFill>
              </a:rPr>
              <a:t>Traceback (most recent call last):</a:t>
            </a:r>
          </a:p>
          <a:p>
            <a:r>
              <a:rPr lang="en-IN" dirty="0">
                <a:solidFill>
                  <a:srgbClr val="FF0000"/>
                </a:solidFill>
              </a:rPr>
              <a:t>  File "&lt;stdin&gt;", line 1, in &lt;module&gt;</a:t>
            </a:r>
          </a:p>
          <a:p>
            <a:r>
              <a:rPr lang="en-IN" dirty="0">
                <a:solidFill>
                  <a:srgbClr val="FF0000"/>
                </a:solidFill>
              </a:rPr>
              <a:t>  File "&lt;stdin&gt;", line 1, in &lt;lambda&gt;</a:t>
            </a:r>
          </a:p>
          <a:p>
            <a:r>
              <a:rPr lang="en-IN" dirty="0" err="1">
                <a:solidFill>
                  <a:srgbClr val="FF0000"/>
                </a:solidFill>
              </a:rPr>
              <a:t>TypeError</a:t>
            </a:r>
            <a:r>
              <a:rPr lang="en-IN" dirty="0">
                <a:solidFill>
                  <a:srgbClr val="FF0000"/>
                </a:solidFill>
              </a:rPr>
              <a:t>: 'float' object is not </a:t>
            </a:r>
            <a:r>
              <a:rPr lang="en-IN" dirty="0" err="1">
                <a:solidFill>
                  <a:srgbClr val="FF0000"/>
                </a:solidFill>
              </a:rPr>
              <a:t>subscriptable</a:t>
            </a:r>
            <a:endParaRPr lang="en-IN" dirty="0">
              <a:solidFill>
                <a:srgbClr val="FF0000"/>
              </a:solidFill>
            </a:endParaRPr>
          </a:p>
        </p:txBody>
      </p:sp>
    </p:spTree>
    <p:extLst>
      <p:ext uri="{BB962C8B-B14F-4D97-AF65-F5344CB8AC3E}">
        <p14:creationId xmlns:p14="http://schemas.microsoft.com/office/powerpoint/2010/main" val="241097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326A6-F820-4C6A-B1E5-9A804AFFCAA1}"/>
              </a:ext>
            </a:extLst>
          </p:cNvPr>
          <p:cNvSpPr>
            <a:spLocks noGrp="1"/>
          </p:cNvSpPr>
          <p:nvPr>
            <p:ph idx="1"/>
          </p:nvPr>
        </p:nvSpPr>
        <p:spPr>
          <a:xfrm>
            <a:off x="807868" y="594804"/>
            <a:ext cx="10545932" cy="506027"/>
          </a:xfrm>
        </p:spPr>
        <p:txBody>
          <a:bodyPr>
            <a:normAutofit/>
          </a:bodyPr>
          <a:lstStyle/>
          <a:p>
            <a:r>
              <a:rPr lang="en-US" sz="2000" b="0" i="0" dirty="0">
                <a:solidFill>
                  <a:srgbClr val="222222"/>
                </a:solidFill>
                <a:effectLst/>
                <a:latin typeface="source sans pro" panose="020B0503030403020204" pitchFamily="34" charset="0"/>
              </a:rPr>
              <a:t>Here’s a somewhat more real-world example:</a:t>
            </a:r>
            <a:endParaRPr lang="en-IN" sz="2000" dirty="0"/>
          </a:p>
        </p:txBody>
      </p:sp>
      <p:sp>
        <p:nvSpPr>
          <p:cNvPr id="5" name="TextBox 4">
            <a:extLst>
              <a:ext uri="{FF2B5EF4-FFF2-40B4-BE49-F238E27FC236}">
                <a16:creationId xmlns:a16="http://schemas.microsoft.com/office/drawing/2014/main" id="{1B4C80AE-BB1A-4DD4-9639-299EAD23D074}"/>
              </a:ext>
            </a:extLst>
          </p:cNvPr>
          <p:cNvSpPr txBox="1"/>
          <p:nvPr/>
        </p:nvSpPr>
        <p:spPr>
          <a:xfrm>
            <a:off x="1023151" y="1021802"/>
            <a:ext cx="6094520" cy="646331"/>
          </a:xfrm>
          <a:prstGeom prst="rect">
            <a:avLst/>
          </a:prstGeom>
          <a:noFill/>
        </p:spPr>
        <p:txBody>
          <a:bodyPr wrap="square">
            <a:spAutoFit/>
          </a:bodyPr>
          <a:lstStyle/>
          <a:p>
            <a:r>
              <a:rPr lang="en-IN" dirty="0"/>
              <a:t>&gt;&gt;&gt; "+".join</a:t>
            </a:r>
            <a:r>
              <a:rPr lang="en-IN" dirty="0">
                <a:solidFill>
                  <a:schemeClr val="accent6"/>
                </a:solidFill>
              </a:rPr>
              <a:t>(["cat", "dog", "hedgehog", "gecko"])</a:t>
            </a:r>
          </a:p>
          <a:p>
            <a:r>
              <a:rPr lang="en-IN" dirty="0"/>
              <a:t>'</a:t>
            </a:r>
            <a:r>
              <a:rPr lang="en-IN" dirty="0" err="1"/>
              <a:t>cat+dog+hedgehog+gecko</a:t>
            </a:r>
            <a:r>
              <a:rPr lang="en-IN" dirty="0"/>
              <a:t>'</a:t>
            </a:r>
          </a:p>
        </p:txBody>
      </p:sp>
      <p:sp>
        <p:nvSpPr>
          <p:cNvPr id="6" name="TextBox 5">
            <a:extLst>
              <a:ext uri="{FF2B5EF4-FFF2-40B4-BE49-F238E27FC236}">
                <a16:creationId xmlns:a16="http://schemas.microsoft.com/office/drawing/2014/main" id="{872CD20C-0105-43F9-BA4B-6D5F8CC7C07D}"/>
              </a:ext>
            </a:extLst>
          </p:cNvPr>
          <p:cNvSpPr txBox="1"/>
          <p:nvPr/>
        </p:nvSpPr>
        <p:spPr>
          <a:xfrm>
            <a:off x="745725" y="1837678"/>
            <a:ext cx="1125120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works fine if the objects in the list are </a:t>
            </a:r>
            <a:r>
              <a:rPr lang="en-US" b="1" dirty="0"/>
              <a:t>strings</a:t>
            </a:r>
            <a:r>
              <a:rPr lang="en-US" dirty="0"/>
              <a:t>. If they aren’t, then </a:t>
            </a:r>
            <a:r>
              <a:rPr lang="en-US" dirty="0" err="1"/>
              <a:t>str.join</a:t>
            </a:r>
            <a:r>
              <a:rPr lang="en-US" dirty="0"/>
              <a:t>() raises a </a:t>
            </a:r>
            <a:r>
              <a:rPr lang="en-US" dirty="0" err="1"/>
              <a:t>TypeError</a:t>
            </a:r>
            <a:r>
              <a:rPr lang="en-US" dirty="0"/>
              <a:t> exception.</a:t>
            </a:r>
            <a:r>
              <a:rPr lang="en-US" b="0" i="0" dirty="0">
                <a:solidFill>
                  <a:srgbClr val="222222"/>
                </a:solidFill>
                <a:effectLst/>
                <a:latin typeface="source sans pro" panose="020B0503030403020204" pitchFamily="34" charset="0"/>
              </a:rPr>
              <a:t> One way to remedy this is with a loop. </a:t>
            </a:r>
            <a:endParaRPr lang="en-IN" dirty="0"/>
          </a:p>
        </p:txBody>
      </p:sp>
      <p:sp>
        <p:nvSpPr>
          <p:cNvPr id="9" name="TextBox 8">
            <a:extLst>
              <a:ext uri="{FF2B5EF4-FFF2-40B4-BE49-F238E27FC236}">
                <a16:creationId xmlns:a16="http://schemas.microsoft.com/office/drawing/2014/main" id="{F21CD8C8-E514-4EAF-8B42-AFEE789A93A0}"/>
              </a:ext>
            </a:extLst>
          </p:cNvPr>
          <p:cNvSpPr txBox="1"/>
          <p:nvPr/>
        </p:nvSpPr>
        <p:spPr>
          <a:xfrm>
            <a:off x="1156316" y="2653554"/>
            <a:ext cx="3158232" cy="2308324"/>
          </a:xfrm>
          <a:prstGeom prst="rect">
            <a:avLst/>
          </a:prstGeom>
          <a:noFill/>
        </p:spPr>
        <p:txBody>
          <a:bodyPr wrap="square">
            <a:spAutoFit/>
          </a:bodyPr>
          <a:lstStyle/>
          <a:p>
            <a:r>
              <a:rPr lang="en-IN" dirty="0"/>
              <a:t>&gt;&gt;&gt; strings = []</a:t>
            </a:r>
          </a:p>
          <a:p>
            <a:r>
              <a:rPr lang="en-IN" dirty="0"/>
              <a:t>&gt;&gt;&gt; for </a:t>
            </a:r>
            <a:r>
              <a:rPr lang="en-IN" dirty="0" err="1"/>
              <a:t>i</a:t>
            </a:r>
            <a:r>
              <a:rPr lang="en-IN" dirty="0"/>
              <a:t> in [1, 2, 3, 4, 5]:</a:t>
            </a:r>
          </a:p>
          <a:p>
            <a:r>
              <a:rPr lang="en-IN" dirty="0"/>
              <a:t>...     </a:t>
            </a:r>
            <a:r>
              <a:rPr lang="en-IN" dirty="0" err="1"/>
              <a:t>strings.append</a:t>
            </a:r>
            <a:r>
              <a:rPr lang="en-IN" dirty="0"/>
              <a:t>(str(</a:t>
            </a:r>
            <a:r>
              <a:rPr lang="en-IN" dirty="0" err="1"/>
              <a:t>i</a:t>
            </a:r>
            <a:r>
              <a:rPr lang="en-IN" dirty="0"/>
              <a:t>))</a:t>
            </a:r>
          </a:p>
          <a:p>
            <a:r>
              <a:rPr lang="en-IN" dirty="0"/>
              <a:t>...</a:t>
            </a:r>
          </a:p>
          <a:p>
            <a:r>
              <a:rPr lang="en-IN" dirty="0"/>
              <a:t>&gt;&gt;&gt; strings</a:t>
            </a:r>
          </a:p>
          <a:p>
            <a:r>
              <a:rPr lang="en-IN" dirty="0"/>
              <a:t>['1', '2', '3', '4', '5']</a:t>
            </a:r>
          </a:p>
          <a:p>
            <a:r>
              <a:rPr lang="en-IN" dirty="0"/>
              <a:t>&gt;&gt;&gt; "+".join(strings)</a:t>
            </a:r>
          </a:p>
          <a:p>
            <a:r>
              <a:rPr lang="en-IN" dirty="0"/>
              <a:t>'1+2+3+4+5'</a:t>
            </a:r>
          </a:p>
        </p:txBody>
      </p:sp>
      <p:sp>
        <p:nvSpPr>
          <p:cNvPr id="10" name="TextBox 9">
            <a:extLst>
              <a:ext uri="{FF2B5EF4-FFF2-40B4-BE49-F238E27FC236}">
                <a16:creationId xmlns:a16="http://schemas.microsoft.com/office/drawing/2014/main" id="{58D72AC1-5B03-4756-90EE-C18EF283C65F}"/>
              </a:ext>
            </a:extLst>
          </p:cNvPr>
          <p:cNvSpPr txBox="1"/>
          <p:nvPr/>
        </p:nvSpPr>
        <p:spPr>
          <a:xfrm>
            <a:off x="807868" y="5131423"/>
            <a:ext cx="8366970" cy="369332"/>
          </a:xfrm>
          <a:prstGeom prst="rect">
            <a:avLst/>
          </a:prstGeom>
          <a:noFill/>
        </p:spPr>
        <p:txBody>
          <a:bodyPr wrap="none" rtlCol="0">
            <a:spAutoFit/>
          </a:bodyPr>
          <a:lstStyle/>
          <a:p>
            <a:pPr marL="285750" indent="-285750">
              <a:buFont typeface="Arial" panose="020B0604020202020204" pitchFamily="34" charset="0"/>
              <a:buChar char="•"/>
            </a:pPr>
            <a:r>
              <a:rPr lang="en-US" dirty="0"/>
              <a:t>Alternatively, you can use map() to apply str() to the list objects before joining them:</a:t>
            </a:r>
            <a:endParaRPr lang="en-IN" dirty="0"/>
          </a:p>
        </p:txBody>
      </p:sp>
      <p:sp>
        <p:nvSpPr>
          <p:cNvPr id="13" name="TextBox 12">
            <a:extLst>
              <a:ext uri="{FF2B5EF4-FFF2-40B4-BE49-F238E27FC236}">
                <a16:creationId xmlns:a16="http://schemas.microsoft.com/office/drawing/2014/main" id="{55E7CE75-0B82-4A88-94B3-C4676755D9EC}"/>
              </a:ext>
            </a:extLst>
          </p:cNvPr>
          <p:cNvSpPr txBox="1"/>
          <p:nvPr/>
        </p:nvSpPr>
        <p:spPr>
          <a:xfrm>
            <a:off x="1138561" y="5513032"/>
            <a:ext cx="6094520" cy="646331"/>
          </a:xfrm>
          <a:prstGeom prst="rect">
            <a:avLst/>
          </a:prstGeom>
          <a:noFill/>
        </p:spPr>
        <p:txBody>
          <a:bodyPr wrap="square">
            <a:spAutoFit/>
          </a:bodyPr>
          <a:lstStyle/>
          <a:p>
            <a:r>
              <a:rPr lang="en-IN" dirty="0"/>
              <a:t>&gt;&gt;&gt; "+".join(map(str, [1, 2, 3, 4, 5]))</a:t>
            </a:r>
          </a:p>
          <a:p>
            <a:r>
              <a:rPr lang="en-IN" dirty="0"/>
              <a:t>'1+2+3+4+5'</a:t>
            </a:r>
          </a:p>
        </p:txBody>
      </p:sp>
    </p:spTree>
    <p:extLst>
      <p:ext uri="{BB962C8B-B14F-4D97-AF65-F5344CB8AC3E}">
        <p14:creationId xmlns:p14="http://schemas.microsoft.com/office/powerpoint/2010/main" val="2993202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172AB-1C54-4681-93AC-EB1C287F3921}"/>
              </a:ext>
            </a:extLst>
          </p:cNvPr>
          <p:cNvSpPr>
            <a:spLocks noGrp="1"/>
          </p:cNvSpPr>
          <p:nvPr>
            <p:ph idx="1"/>
          </p:nvPr>
        </p:nvSpPr>
        <p:spPr>
          <a:xfrm>
            <a:off x="772357" y="656948"/>
            <a:ext cx="10581443" cy="506027"/>
          </a:xfrm>
        </p:spPr>
        <p:txBody>
          <a:bodyPr>
            <a:noAutofit/>
          </a:bodyPr>
          <a:lstStyle/>
          <a:p>
            <a:r>
              <a:rPr lang="en-US" sz="2000" dirty="0"/>
              <a:t>Calling map() With Multiple </a:t>
            </a:r>
            <a:r>
              <a:rPr lang="en-US" sz="2000" dirty="0" err="1"/>
              <a:t>Iterables</a:t>
            </a:r>
            <a:r>
              <a:rPr lang="en-US" sz="2000" dirty="0"/>
              <a:t> - There’s another form of map() that takes more than one </a:t>
            </a:r>
            <a:r>
              <a:rPr lang="en-US" sz="2000" dirty="0" err="1"/>
              <a:t>iterable</a:t>
            </a:r>
            <a:r>
              <a:rPr lang="en-US" sz="2000" dirty="0"/>
              <a:t> argument:</a:t>
            </a:r>
            <a:endParaRPr lang="en-IN" sz="2000" dirty="0"/>
          </a:p>
        </p:txBody>
      </p:sp>
      <p:sp>
        <p:nvSpPr>
          <p:cNvPr id="6" name="Rectangle 5">
            <a:extLst>
              <a:ext uri="{FF2B5EF4-FFF2-40B4-BE49-F238E27FC236}">
                <a16:creationId xmlns:a16="http://schemas.microsoft.com/office/drawing/2014/main" id="{C6A57629-BDFE-48F2-B3F2-B74D20A7D348}"/>
              </a:ext>
            </a:extLst>
          </p:cNvPr>
          <p:cNvSpPr/>
          <p:nvPr/>
        </p:nvSpPr>
        <p:spPr>
          <a:xfrm>
            <a:off x="1109709" y="1367161"/>
            <a:ext cx="6161103" cy="7457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Syntax :  </a:t>
            </a:r>
            <a:r>
              <a:rPr lang="en-US" i="1" dirty="0"/>
              <a:t>map(&lt;f&gt;, &lt;</a:t>
            </a:r>
            <a:r>
              <a:rPr lang="en-US" i="1" dirty="0" err="1"/>
              <a:t>iterable</a:t>
            </a:r>
            <a:r>
              <a:rPr lang="en-US" i="1" dirty="0"/>
              <a:t>₁&gt;, &lt;</a:t>
            </a:r>
            <a:r>
              <a:rPr lang="en-US" i="1" dirty="0" err="1"/>
              <a:t>iterable</a:t>
            </a:r>
            <a:r>
              <a:rPr lang="en-US" i="1" dirty="0"/>
              <a:t>₂&gt;, ..., &lt;</a:t>
            </a:r>
            <a:r>
              <a:rPr lang="en-US" i="1" dirty="0" err="1"/>
              <a:t>iterable</a:t>
            </a:r>
            <a:r>
              <a:rPr lang="en-US" i="1" dirty="0"/>
              <a:t>ₙ&gt;)</a:t>
            </a:r>
            <a:endParaRPr lang="en-IN" i="1" dirty="0"/>
          </a:p>
        </p:txBody>
      </p:sp>
      <p:sp>
        <p:nvSpPr>
          <p:cNvPr id="8" name="TextBox 7">
            <a:extLst>
              <a:ext uri="{FF2B5EF4-FFF2-40B4-BE49-F238E27FC236}">
                <a16:creationId xmlns:a16="http://schemas.microsoft.com/office/drawing/2014/main" id="{67916DD2-A46E-42C5-9A74-E48583B4F35F}"/>
              </a:ext>
            </a:extLst>
          </p:cNvPr>
          <p:cNvSpPr txBox="1"/>
          <p:nvPr/>
        </p:nvSpPr>
        <p:spPr>
          <a:xfrm>
            <a:off x="987641" y="2317071"/>
            <a:ext cx="6094520" cy="1477328"/>
          </a:xfrm>
          <a:prstGeom prst="rect">
            <a:avLst/>
          </a:prstGeom>
          <a:noFill/>
        </p:spPr>
        <p:txBody>
          <a:bodyPr wrap="square">
            <a:spAutoFit/>
          </a:bodyPr>
          <a:lstStyle/>
          <a:p>
            <a:r>
              <a:rPr lang="en-IN" dirty="0"/>
              <a:t>&gt;&gt;&gt; def f(a, b, c):</a:t>
            </a:r>
          </a:p>
          <a:p>
            <a:r>
              <a:rPr lang="en-IN" dirty="0"/>
              <a:t>...     return a + b + c</a:t>
            </a:r>
          </a:p>
          <a:p>
            <a:r>
              <a:rPr lang="en-IN" dirty="0"/>
              <a:t>...</a:t>
            </a:r>
          </a:p>
          <a:p>
            <a:r>
              <a:rPr lang="en-IN" dirty="0"/>
              <a:t>&gt;&gt;&gt;print( </a:t>
            </a:r>
            <a:r>
              <a:rPr lang="en-IN" dirty="0">
                <a:highlight>
                  <a:srgbClr val="FFFF00"/>
                </a:highlight>
              </a:rPr>
              <a:t>list(map(f, [1, 2, 3], [10, 20, 30], [100, 200, 300])))</a:t>
            </a:r>
          </a:p>
          <a:p>
            <a:r>
              <a:rPr lang="en-IN" dirty="0"/>
              <a:t>[111, 222, 333]</a:t>
            </a:r>
          </a:p>
        </p:txBody>
      </p:sp>
      <p:pic>
        <p:nvPicPr>
          <p:cNvPr id="11268" name="Picture 4" descr="Diagram of map() call with multiple iterables">
            <a:extLst>
              <a:ext uri="{FF2B5EF4-FFF2-40B4-BE49-F238E27FC236}">
                <a16:creationId xmlns:a16="http://schemas.microsoft.com/office/drawing/2014/main" id="{515A4D96-5BD8-4574-8F6F-4607AB6EB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524" y="2260169"/>
            <a:ext cx="4832083" cy="28408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2A537FE-BE86-454E-8553-05A8E34BE9B3}"/>
              </a:ext>
            </a:extLst>
          </p:cNvPr>
          <p:cNvSpPr txBox="1"/>
          <p:nvPr/>
        </p:nvSpPr>
        <p:spPr>
          <a:xfrm>
            <a:off x="671648" y="4014122"/>
            <a:ext cx="6874371" cy="646331"/>
          </a:xfrm>
          <a:prstGeom prst="rect">
            <a:avLst/>
          </a:prstGeom>
          <a:noFill/>
        </p:spPr>
        <p:txBody>
          <a:bodyPr wrap="square">
            <a:spAutoFit/>
          </a:bodyPr>
          <a:lstStyle/>
          <a:p>
            <a:pPr marL="285750" indent="-285750">
              <a:buFont typeface="Arial" panose="020B0604020202020204" pitchFamily="34" charset="0"/>
              <a:buChar char="•"/>
            </a:pPr>
            <a:r>
              <a:rPr lang="en-IN" dirty="0"/>
              <a:t>Again in this case, since f() is so short, you could readily replace it with a </a:t>
            </a:r>
            <a:r>
              <a:rPr lang="en-IN" b="1" dirty="0"/>
              <a:t>lambda</a:t>
            </a:r>
            <a:r>
              <a:rPr lang="en-IN" dirty="0"/>
              <a:t> function instead:</a:t>
            </a:r>
          </a:p>
        </p:txBody>
      </p:sp>
      <p:sp>
        <p:nvSpPr>
          <p:cNvPr id="13" name="TextBox 12">
            <a:extLst>
              <a:ext uri="{FF2B5EF4-FFF2-40B4-BE49-F238E27FC236}">
                <a16:creationId xmlns:a16="http://schemas.microsoft.com/office/drawing/2014/main" id="{F40E5094-5F59-455B-98AA-CBF758F3B2C5}"/>
              </a:ext>
            </a:extLst>
          </p:cNvPr>
          <p:cNvSpPr txBox="1"/>
          <p:nvPr/>
        </p:nvSpPr>
        <p:spPr>
          <a:xfrm>
            <a:off x="1387135" y="4567430"/>
            <a:ext cx="3717525" cy="2308324"/>
          </a:xfrm>
          <a:prstGeom prst="rect">
            <a:avLst/>
          </a:prstGeom>
          <a:noFill/>
        </p:spPr>
        <p:txBody>
          <a:bodyPr wrap="square">
            <a:spAutoFit/>
          </a:bodyPr>
          <a:lstStyle/>
          <a:p>
            <a:r>
              <a:rPr lang="en-IN" dirty="0"/>
              <a:t>&gt;&gt;&gt; list(</a:t>
            </a:r>
          </a:p>
          <a:p>
            <a:r>
              <a:rPr lang="en-IN" dirty="0"/>
              <a:t>...     map(</a:t>
            </a:r>
          </a:p>
          <a:p>
            <a:r>
              <a:rPr lang="en-IN" dirty="0"/>
              <a:t>...         (lambda a, b, c: a + b + c),</a:t>
            </a:r>
          </a:p>
          <a:p>
            <a:r>
              <a:rPr lang="en-IN" dirty="0"/>
              <a:t>...         [1, 2, 3],</a:t>
            </a:r>
          </a:p>
          <a:p>
            <a:r>
              <a:rPr lang="en-IN" dirty="0"/>
              <a:t>...         [10, 20, 30],</a:t>
            </a:r>
          </a:p>
          <a:p>
            <a:r>
              <a:rPr lang="en-IN" dirty="0"/>
              <a:t>...         [100, 200, 300]</a:t>
            </a:r>
          </a:p>
          <a:p>
            <a:r>
              <a:rPr lang="en-IN" dirty="0"/>
              <a:t>...     )</a:t>
            </a:r>
          </a:p>
          <a:p>
            <a:r>
              <a:rPr lang="en-IN" dirty="0"/>
              <a:t>... )</a:t>
            </a:r>
          </a:p>
        </p:txBody>
      </p:sp>
    </p:spTree>
    <p:extLst>
      <p:ext uri="{BB962C8B-B14F-4D97-AF65-F5344CB8AC3E}">
        <p14:creationId xmlns:p14="http://schemas.microsoft.com/office/powerpoint/2010/main" val="1488809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9F89-417B-49DF-8B18-3CBE29E0AE4B}"/>
              </a:ext>
            </a:extLst>
          </p:cNvPr>
          <p:cNvSpPr>
            <a:spLocks noGrp="1"/>
          </p:cNvSpPr>
          <p:nvPr>
            <p:ph type="title"/>
          </p:nvPr>
        </p:nvSpPr>
        <p:spPr/>
        <p:txBody>
          <a:bodyPr/>
          <a:lstStyle/>
          <a:p>
            <a:r>
              <a:rPr lang="en-US" dirty="0"/>
              <a:t>Lambda with map()</a:t>
            </a:r>
            <a:endParaRPr lang="en-IN" dirty="0"/>
          </a:p>
        </p:txBody>
      </p:sp>
      <p:sp>
        <p:nvSpPr>
          <p:cNvPr id="3" name="Content Placeholder 2">
            <a:extLst>
              <a:ext uri="{FF2B5EF4-FFF2-40B4-BE49-F238E27FC236}">
                <a16:creationId xmlns:a16="http://schemas.microsoft.com/office/drawing/2014/main" id="{3182938F-3508-42F8-90D8-1590B93F34CB}"/>
              </a:ext>
            </a:extLst>
          </p:cNvPr>
          <p:cNvSpPr>
            <a:spLocks noGrp="1"/>
          </p:cNvSpPr>
          <p:nvPr>
            <p:ph idx="1"/>
          </p:nvPr>
        </p:nvSpPr>
        <p:spPr>
          <a:xfrm>
            <a:off x="838200" y="1825625"/>
            <a:ext cx="5988728" cy="4859260"/>
          </a:xfrm>
        </p:spPr>
        <p:txBody>
          <a:bodyPr>
            <a:normAutofit/>
          </a:bodyPr>
          <a:lstStyle/>
          <a:p>
            <a:pPr marL="0" indent="0">
              <a:buNone/>
            </a:pPr>
            <a:r>
              <a:rPr lang="en-US" sz="2000" b="1" dirty="0"/>
              <a:t>#Example:</a:t>
            </a:r>
          </a:p>
          <a:p>
            <a:pPr marL="0" indent="0">
              <a:buNone/>
            </a:pPr>
            <a:r>
              <a:rPr lang="en-US" sz="2000" b="1" dirty="0"/>
              <a:t>#lambda with map() function</a:t>
            </a:r>
          </a:p>
          <a:p>
            <a:pPr marL="0" indent="0">
              <a:buNone/>
            </a:pPr>
            <a:r>
              <a:rPr lang="en-US" sz="2000" dirty="0"/>
              <a:t> </a:t>
            </a:r>
            <a:r>
              <a:rPr lang="en-US" sz="1800" dirty="0"/>
              <a:t>l1=[1,2,3,4,5,6,7,8]</a:t>
            </a:r>
          </a:p>
          <a:p>
            <a:pPr marL="0" indent="0">
              <a:buNone/>
            </a:pPr>
            <a:r>
              <a:rPr lang="en-US" sz="1800" dirty="0"/>
              <a:t> </a:t>
            </a:r>
            <a:r>
              <a:rPr lang="en-US" sz="1800" dirty="0">
                <a:solidFill>
                  <a:srgbClr val="FF0000"/>
                </a:solidFill>
              </a:rPr>
              <a:t>#double the value</a:t>
            </a:r>
          </a:p>
          <a:p>
            <a:pPr marL="0" indent="0">
              <a:buNone/>
            </a:pPr>
            <a:r>
              <a:rPr lang="en-US" sz="1800" dirty="0"/>
              <a:t> </a:t>
            </a:r>
            <a:r>
              <a:rPr lang="en-US" sz="1800" dirty="0" err="1"/>
              <a:t>final_list</a:t>
            </a:r>
            <a:r>
              <a:rPr lang="en-US" sz="1800" dirty="0"/>
              <a:t>=map(lambda x : x*2, l1)</a:t>
            </a:r>
          </a:p>
          <a:p>
            <a:pPr marL="0" indent="0">
              <a:buNone/>
            </a:pPr>
            <a:r>
              <a:rPr lang="en-US" sz="1800" dirty="0"/>
              <a:t> print(list(</a:t>
            </a:r>
            <a:r>
              <a:rPr lang="en-US" sz="1800" dirty="0" err="1"/>
              <a:t>final_list</a:t>
            </a:r>
            <a:r>
              <a:rPr lang="en-US" sz="1800" dirty="0"/>
              <a:t>))</a:t>
            </a:r>
          </a:p>
          <a:p>
            <a:pPr marL="0" indent="0">
              <a:buNone/>
            </a:pPr>
            <a:r>
              <a:rPr lang="en-IN" sz="2400" dirty="0"/>
              <a:t>#</a:t>
            </a:r>
            <a:r>
              <a:rPr lang="en-IN" sz="2400" b="1" dirty="0"/>
              <a:t>Example</a:t>
            </a:r>
            <a:r>
              <a:rPr lang="en-IN" sz="2400" dirty="0"/>
              <a:t>:</a:t>
            </a:r>
          </a:p>
          <a:p>
            <a:pPr marL="0" indent="0">
              <a:buNone/>
            </a:pPr>
            <a:r>
              <a:rPr lang="en-IN" sz="2400" dirty="0"/>
              <a:t> </a:t>
            </a:r>
            <a:r>
              <a:rPr lang="en-IN" sz="1800" dirty="0"/>
              <a:t>my_list1=[2,5,8,10,9,3]</a:t>
            </a:r>
          </a:p>
          <a:p>
            <a:pPr marL="0" indent="0">
              <a:buNone/>
            </a:pPr>
            <a:r>
              <a:rPr lang="en-IN" sz="1800" dirty="0"/>
              <a:t> my_list2=[1,4,7,8,5,1]</a:t>
            </a:r>
          </a:p>
          <a:p>
            <a:pPr marL="0" indent="0">
              <a:buNone/>
            </a:pPr>
            <a:r>
              <a:rPr lang="en-IN" sz="1800" dirty="0"/>
              <a:t> a=map(lambda x , y : </a:t>
            </a:r>
            <a:r>
              <a:rPr lang="en-IN" sz="1800" dirty="0" err="1"/>
              <a:t>x+y</a:t>
            </a:r>
            <a:r>
              <a:rPr lang="en-IN" sz="1800" dirty="0"/>
              <a:t>, my_list1, my_list2)</a:t>
            </a:r>
          </a:p>
          <a:p>
            <a:pPr marL="0" indent="0">
              <a:buNone/>
            </a:pPr>
            <a:r>
              <a:rPr lang="en-IN" sz="1800" dirty="0"/>
              <a:t> print(list(b))</a:t>
            </a:r>
          </a:p>
        </p:txBody>
      </p:sp>
      <p:cxnSp>
        <p:nvCxnSpPr>
          <p:cNvPr id="5" name="Straight Connector 4">
            <a:extLst>
              <a:ext uri="{FF2B5EF4-FFF2-40B4-BE49-F238E27FC236}">
                <a16:creationId xmlns:a16="http://schemas.microsoft.com/office/drawing/2014/main" id="{1E31410A-D425-4EA0-88A8-B9C952559D2E}"/>
              </a:ext>
            </a:extLst>
          </p:cNvPr>
          <p:cNvCxnSpPr/>
          <p:nvPr/>
        </p:nvCxnSpPr>
        <p:spPr>
          <a:xfrm>
            <a:off x="923278" y="1535837"/>
            <a:ext cx="8629095"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59773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C873FC-871A-4830-BD93-7E7DF435578B}"/>
              </a:ext>
            </a:extLst>
          </p:cNvPr>
          <p:cNvSpPr>
            <a:spLocks noGrp="1" noChangeArrowheads="1"/>
          </p:cNvSpPr>
          <p:nvPr>
            <p:ph type="title"/>
          </p:nvPr>
        </p:nvSpPr>
        <p:spPr bwMode="auto">
          <a:xfrm>
            <a:off x="838200" y="566242"/>
            <a:ext cx="1007711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222222"/>
                </a:solidFill>
                <a:effectLst/>
              </a:rPr>
              <a:t>Reducing an Iterable to a Single Value With </a:t>
            </a:r>
            <a:r>
              <a:rPr kumimoji="0" lang="en-US" altLang="en-US" sz="3600" b="1" i="0" u="none" strike="noStrike" cap="none" normalizeH="0" baseline="0" dirty="0">
                <a:ln>
                  <a:noFill/>
                </a:ln>
                <a:solidFill>
                  <a:srgbClr val="222222"/>
                </a:solidFill>
                <a:effectLst/>
              </a:rPr>
              <a:t>reduce()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id="{F1470254-CB1A-40ED-AC18-9FA59A37DF86}"/>
              </a:ext>
            </a:extLst>
          </p:cNvPr>
          <p:cNvSpPr/>
          <p:nvPr/>
        </p:nvSpPr>
        <p:spPr>
          <a:xfrm>
            <a:off x="719091" y="1371317"/>
            <a:ext cx="11034944" cy="12327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reduce</a:t>
            </a:r>
            <a:r>
              <a:rPr lang="en-US" dirty="0"/>
              <a:t>() applies a function to the items in an </a:t>
            </a:r>
            <a:r>
              <a:rPr lang="en-US" dirty="0" err="1"/>
              <a:t>iterable</a:t>
            </a:r>
            <a:r>
              <a:rPr lang="en-US" dirty="0"/>
              <a:t> two at a time, progressively combining them to produce a single result. </a:t>
            </a:r>
          </a:p>
          <a:p>
            <a:r>
              <a:rPr lang="en-US" b="1" dirty="0"/>
              <a:t>reduce</a:t>
            </a:r>
            <a:r>
              <a:rPr lang="en-US" dirty="0"/>
              <a:t>() is no longer a built-in function, but it’s available for </a:t>
            </a:r>
            <a:r>
              <a:rPr lang="en-US" b="1" dirty="0"/>
              <a:t>import</a:t>
            </a:r>
            <a:r>
              <a:rPr lang="en-US" dirty="0"/>
              <a:t> from a standard library module.</a:t>
            </a:r>
            <a:endParaRPr lang="en-IN" dirty="0"/>
          </a:p>
        </p:txBody>
      </p:sp>
      <p:sp>
        <p:nvSpPr>
          <p:cNvPr id="8" name="TextBox 7">
            <a:extLst>
              <a:ext uri="{FF2B5EF4-FFF2-40B4-BE49-F238E27FC236}">
                <a16:creationId xmlns:a16="http://schemas.microsoft.com/office/drawing/2014/main" id="{313F65EC-F8BB-43D4-A85A-7FE842F8C411}"/>
              </a:ext>
            </a:extLst>
          </p:cNvPr>
          <p:cNvSpPr txBox="1"/>
          <p:nvPr/>
        </p:nvSpPr>
        <p:spPr>
          <a:xfrm>
            <a:off x="838200" y="3059668"/>
            <a:ext cx="7151830" cy="369332"/>
          </a:xfrm>
          <a:prstGeom prst="rect">
            <a:avLst/>
          </a:prstGeom>
          <a:noFill/>
        </p:spPr>
        <p:txBody>
          <a:bodyPr wrap="none" rtlCol="0">
            <a:spAutoFit/>
          </a:bodyPr>
          <a:lstStyle/>
          <a:p>
            <a:pPr marL="285750" indent="-285750">
              <a:buFont typeface="Arial" panose="020B0604020202020204" pitchFamily="34" charset="0"/>
              <a:buChar char="•"/>
            </a:pPr>
            <a:r>
              <a:rPr lang="en-US" dirty="0"/>
              <a:t>To use </a:t>
            </a:r>
            <a:r>
              <a:rPr lang="en-US" b="1" dirty="0"/>
              <a:t>reduce(</a:t>
            </a:r>
            <a:r>
              <a:rPr lang="en-US" dirty="0"/>
              <a:t>), you need to import it from a module called’ </a:t>
            </a:r>
            <a:r>
              <a:rPr lang="en-US" b="1" dirty="0" err="1"/>
              <a:t>functools</a:t>
            </a:r>
            <a:r>
              <a:rPr lang="en-US" dirty="0"/>
              <a:t>’.</a:t>
            </a:r>
            <a:endParaRPr lang="en-IN" dirty="0"/>
          </a:p>
        </p:txBody>
      </p:sp>
      <p:sp>
        <p:nvSpPr>
          <p:cNvPr id="10" name="Rectangle 9">
            <a:extLst>
              <a:ext uri="{FF2B5EF4-FFF2-40B4-BE49-F238E27FC236}">
                <a16:creationId xmlns:a16="http://schemas.microsoft.com/office/drawing/2014/main" id="{E534979F-5033-4DA9-B1FB-8495111E107D}"/>
              </a:ext>
            </a:extLst>
          </p:cNvPr>
          <p:cNvSpPr/>
          <p:nvPr/>
        </p:nvSpPr>
        <p:spPr>
          <a:xfrm>
            <a:off x="1305017" y="3586579"/>
            <a:ext cx="3595457" cy="577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i="1" dirty="0"/>
              <a:t>from </a:t>
            </a:r>
            <a:r>
              <a:rPr lang="en-IN" i="1" dirty="0" err="1"/>
              <a:t>functools</a:t>
            </a:r>
            <a:r>
              <a:rPr lang="en-IN" i="1" dirty="0"/>
              <a:t> import reduce</a:t>
            </a:r>
          </a:p>
        </p:txBody>
      </p:sp>
      <p:sp>
        <p:nvSpPr>
          <p:cNvPr id="12" name="TextBox 11">
            <a:extLst>
              <a:ext uri="{FF2B5EF4-FFF2-40B4-BE49-F238E27FC236}">
                <a16:creationId xmlns:a16="http://schemas.microsoft.com/office/drawing/2014/main" id="{D2243A23-E77F-4C96-A9B1-438347F24C88}"/>
              </a:ext>
            </a:extLst>
          </p:cNvPr>
          <p:cNvSpPr txBox="1"/>
          <p:nvPr/>
        </p:nvSpPr>
        <p:spPr>
          <a:xfrm>
            <a:off x="1154097" y="4500979"/>
            <a:ext cx="1258293" cy="369332"/>
          </a:xfrm>
          <a:prstGeom prst="rect">
            <a:avLst/>
          </a:prstGeom>
          <a:noFill/>
        </p:spPr>
        <p:txBody>
          <a:bodyPr wrap="none" rtlCol="0">
            <a:spAutoFit/>
          </a:bodyPr>
          <a:lstStyle/>
          <a:p>
            <a:r>
              <a:rPr lang="en-US" b="1" dirty="0"/>
              <a:t>//Example:</a:t>
            </a:r>
            <a:endParaRPr lang="en-IN" b="1" dirty="0"/>
          </a:p>
        </p:txBody>
      </p:sp>
      <p:sp>
        <p:nvSpPr>
          <p:cNvPr id="14" name="TextBox 13">
            <a:extLst>
              <a:ext uri="{FF2B5EF4-FFF2-40B4-BE49-F238E27FC236}">
                <a16:creationId xmlns:a16="http://schemas.microsoft.com/office/drawing/2014/main" id="{5B7CB99C-95FF-430D-A0F0-C9CD2F92FD3A}"/>
              </a:ext>
            </a:extLst>
          </p:cNvPr>
          <p:cNvSpPr txBox="1"/>
          <p:nvPr/>
        </p:nvSpPr>
        <p:spPr>
          <a:xfrm>
            <a:off x="2730564" y="4547146"/>
            <a:ext cx="4149627" cy="2031325"/>
          </a:xfrm>
          <a:prstGeom prst="rect">
            <a:avLst/>
          </a:prstGeom>
          <a:noFill/>
        </p:spPr>
        <p:txBody>
          <a:bodyPr wrap="square">
            <a:spAutoFit/>
          </a:bodyPr>
          <a:lstStyle/>
          <a:p>
            <a:r>
              <a:rPr lang="en-IN" dirty="0"/>
              <a:t>&gt;&gt;&gt; def </a:t>
            </a:r>
            <a:r>
              <a:rPr lang="en-IN" dirty="0" err="1"/>
              <a:t>addnum</a:t>
            </a:r>
            <a:r>
              <a:rPr lang="en-IN" dirty="0"/>
              <a:t>(x, y):</a:t>
            </a:r>
          </a:p>
          <a:p>
            <a:r>
              <a:rPr lang="en-IN" dirty="0"/>
              <a:t>...     return x + y</a:t>
            </a:r>
          </a:p>
          <a:p>
            <a:r>
              <a:rPr lang="en-IN" dirty="0"/>
              <a:t>...</a:t>
            </a:r>
          </a:p>
          <a:p>
            <a:endParaRPr lang="en-IN" dirty="0"/>
          </a:p>
          <a:p>
            <a:r>
              <a:rPr lang="en-IN" dirty="0"/>
              <a:t>&gt;&gt;&gt; from </a:t>
            </a:r>
            <a:r>
              <a:rPr lang="en-IN" dirty="0" err="1"/>
              <a:t>functools</a:t>
            </a:r>
            <a:r>
              <a:rPr lang="en-IN" dirty="0"/>
              <a:t> import reduce</a:t>
            </a:r>
          </a:p>
          <a:p>
            <a:r>
              <a:rPr lang="en-IN" dirty="0"/>
              <a:t>&gt;&gt;&gt; print(reduce(</a:t>
            </a:r>
            <a:r>
              <a:rPr lang="en-IN" dirty="0" err="1"/>
              <a:t>addnum</a:t>
            </a:r>
            <a:r>
              <a:rPr lang="en-IN" dirty="0"/>
              <a:t>, [1, 2, 3, 4, 5]))</a:t>
            </a:r>
          </a:p>
          <a:p>
            <a:r>
              <a:rPr lang="en-IN" dirty="0"/>
              <a:t>15</a:t>
            </a:r>
          </a:p>
        </p:txBody>
      </p:sp>
      <p:cxnSp>
        <p:nvCxnSpPr>
          <p:cNvPr id="16" name="Straight Connector 15">
            <a:extLst>
              <a:ext uri="{FF2B5EF4-FFF2-40B4-BE49-F238E27FC236}">
                <a16:creationId xmlns:a16="http://schemas.microsoft.com/office/drawing/2014/main" id="{68AE2781-4E26-4D22-B5E1-6A8D33AF0096}"/>
              </a:ext>
            </a:extLst>
          </p:cNvPr>
          <p:cNvCxnSpPr/>
          <p:nvPr/>
        </p:nvCxnSpPr>
        <p:spPr>
          <a:xfrm>
            <a:off x="6880194" y="3586579"/>
            <a:ext cx="0" cy="3271421"/>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DB747AD-1734-4D6D-93CF-93B8231010D7}"/>
              </a:ext>
            </a:extLst>
          </p:cNvPr>
          <p:cNvSpPr txBox="1"/>
          <p:nvPr/>
        </p:nvSpPr>
        <p:spPr>
          <a:xfrm>
            <a:off x="7068844" y="4547146"/>
            <a:ext cx="5049174" cy="646331"/>
          </a:xfrm>
          <a:prstGeom prst="rect">
            <a:avLst/>
          </a:prstGeom>
          <a:noFill/>
        </p:spPr>
        <p:txBody>
          <a:bodyPr wrap="square">
            <a:spAutoFit/>
          </a:bodyPr>
          <a:lstStyle/>
          <a:p>
            <a:r>
              <a:rPr lang="en-IN" dirty="0"/>
              <a:t>&gt;&gt;&gt; reduce(f, ["cat", "dog", "hedgehog", "gecko"])</a:t>
            </a:r>
          </a:p>
          <a:p>
            <a:r>
              <a:rPr lang="en-IN" dirty="0"/>
              <a:t>'</a:t>
            </a:r>
            <a:r>
              <a:rPr lang="en-IN" dirty="0" err="1"/>
              <a:t>catdoghedgehoggecko</a:t>
            </a:r>
            <a:r>
              <a:rPr lang="en-IN" dirty="0"/>
              <a:t>'</a:t>
            </a:r>
          </a:p>
        </p:txBody>
      </p:sp>
    </p:spTree>
    <p:extLst>
      <p:ext uri="{BB962C8B-B14F-4D97-AF65-F5344CB8AC3E}">
        <p14:creationId xmlns:p14="http://schemas.microsoft.com/office/powerpoint/2010/main" val="2756876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F507-6985-46F6-B53F-C9BBAE8965CF}"/>
              </a:ext>
            </a:extLst>
          </p:cNvPr>
          <p:cNvSpPr>
            <a:spLocks noGrp="1"/>
          </p:cNvSpPr>
          <p:nvPr>
            <p:ph type="title"/>
          </p:nvPr>
        </p:nvSpPr>
        <p:spPr>
          <a:xfrm>
            <a:off x="838200" y="365126"/>
            <a:ext cx="10515600" cy="469376"/>
          </a:xfrm>
        </p:spPr>
        <p:txBody>
          <a:bodyPr>
            <a:normAutofit fontScale="90000"/>
          </a:bodyPr>
          <a:lstStyle/>
          <a:p>
            <a:r>
              <a:rPr lang="en-US" dirty="0"/>
              <a:t>Example – reduce()</a:t>
            </a:r>
            <a:endParaRPr lang="en-IN" dirty="0"/>
          </a:p>
        </p:txBody>
      </p:sp>
      <p:sp>
        <p:nvSpPr>
          <p:cNvPr id="3" name="Content Placeholder 2">
            <a:extLst>
              <a:ext uri="{FF2B5EF4-FFF2-40B4-BE49-F238E27FC236}">
                <a16:creationId xmlns:a16="http://schemas.microsoft.com/office/drawing/2014/main" id="{DF43B96C-156C-4A5F-8BE7-9BCDC637A0F2}"/>
              </a:ext>
            </a:extLst>
          </p:cNvPr>
          <p:cNvSpPr>
            <a:spLocks noGrp="1"/>
          </p:cNvSpPr>
          <p:nvPr>
            <p:ph idx="1"/>
          </p:nvPr>
        </p:nvSpPr>
        <p:spPr>
          <a:xfrm>
            <a:off x="1127464" y="1216241"/>
            <a:ext cx="10608076" cy="5093887"/>
          </a:xfrm>
        </p:spPr>
        <p:txBody>
          <a:bodyPr>
            <a:normAutofit/>
          </a:bodyPr>
          <a:lstStyle/>
          <a:p>
            <a:pPr marL="0" indent="0">
              <a:buNone/>
            </a:pPr>
            <a:r>
              <a:rPr lang="en-US" sz="1800" dirty="0"/>
              <a:t>&gt;&gt;</a:t>
            </a:r>
            <a:r>
              <a:rPr lang="en-US" sz="1800" dirty="0" err="1"/>
              <a:t>numlist</a:t>
            </a:r>
            <a:r>
              <a:rPr lang="en-US" sz="1800" dirty="0"/>
              <a:t> = [1,2,3,4]</a:t>
            </a:r>
          </a:p>
          <a:p>
            <a:pPr marL="0" indent="0">
              <a:buNone/>
            </a:pPr>
            <a:r>
              <a:rPr lang="en-US" sz="1800" dirty="0"/>
              <a:t>&gt;&gt;num=0</a:t>
            </a:r>
          </a:p>
          <a:p>
            <a:pPr marL="0" indent="0">
              <a:buNone/>
            </a:pPr>
            <a:r>
              <a:rPr lang="en-US" sz="1800" dirty="0"/>
              <a:t>&gt;&gt;for </a:t>
            </a:r>
            <a:r>
              <a:rPr lang="en-US" sz="1800" dirty="0" err="1"/>
              <a:t>i</a:t>
            </a:r>
            <a:r>
              <a:rPr lang="en-US" sz="1800" dirty="0"/>
              <a:t> in </a:t>
            </a:r>
            <a:r>
              <a:rPr lang="en-US" sz="1800" dirty="0" err="1"/>
              <a:t>numlist</a:t>
            </a:r>
            <a:r>
              <a:rPr lang="en-US" sz="1800" dirty="0"/>
              <a:t>:</a:t>
            </a:r>
          </a:p>
          <a:p>
            <a:pPr marL="0" indent="0">
              <a:buNone/>
            </a:pPr>
            <a:r>
              <a:rPr lang="en-US" sz="1800" dirty="0"/>
              <a:t>         num = num + </a:t>
            </a:r>
            <a:r>
              <a:rPr lang="en-US" sz="1800" dirty="0" err="1"/>
              <a:t>i</a:t>
            </a:r>
            <a:endParaRPr lang="en-US" sz="1800" dirty="0"/>
          </a:p>
          <a:p>
            <a:pPr marL="0" indent="0">
              <a:buNone/>
            </a:pPr>
            <a:r>
              <a:rPr lang="en-US" sz="1800" dirty="0"/>
              <a:t>&gt;&gt;print(num)  </a:t>
            </a:r>
            <a:r>
              <a:rPr lang="en-US" sz="1800" dirty="0">
                <a:solidFill>
                  <a:srgbClr val="FF0000"/>
                </a:solidFill>
              </a:rPr>
              <a:t># 10</a:t>
            </a:r>
          </a:p>
          <a:p>
            <a:pPr marL="0" indent="0">
              <a:buNone/>
            </a:pPr>
            <a:endParaRPr lang="en-US" sz="1800" dirty="0"/>
          </a:p>
          <a:p>
            <a:pPr marL="0" indent="0">
              <a:buNone/>
            </a:pPr>
            <a:r>
              <a:rPr lang="en-US" sz="1800" dirty="0">
                <a:solidFill>
                  <a:srgbClr val="00B050"/>
                </a:solidFill>
              </a:rPr>
              <a:t>#OR</a:t>
            </a:r>
          </a:p>
          <a:p>
            <a:pPr marL="0" indent="0">
              <a:buNone/>
            </a:pPr>
            <a:r>
              <a:rPr lang="en-US" sz="1800" dirty="0"/>
              <a:t>&gt;&gt;</a:t>
            </a:r>
            <a:r>
              <a:rPr lang="en-US" sz="1800" dirty="0">
                <a:highlight>
                  <a:srgbClr val="FFFF00"/>
                </a:highlight>
              </a:rPr>
              <a:t>from  </a:t>
            </a:r>
            <a:r>
              <a:rPr lang="en-US" sz="1800" dirty="0" err="1">
                <a:highlight>
                  <a:srgbClr val="FFFF00"/>
                </a:highlight>
              </a:rPr>
              <a:t>functools</a:t>
            </a:r>
            <a:r>
              <a:rPr lang="en-US" sz="1800" dirty="0">
                <a:highlight>
                  <a:srgbClr val="FFFF00"/>
                </a:highlight>
              </a:rPr>
              <a:t> import reduce</a:t>
            </a:r>
          </a:p>
          <a:p>
            <a:pPr marL="0" indent="0">
              <a:buNone/>
            </a:pPr>
            <a:r>
              <a:rPr lang="en-US" sz="1800" dirty="0"/>
              <a:t>&gt;&gt;</a:t>
            </a:r>
            <a:r>
              <a:rPr lang="en-US" sz="1800" dirty="0" err="1"/>
              <a:t>numlist</a:t>
            </a:r>
            <a:r>
              <a:rPr lang="en-US" sz="1800" dirty="0"/>
              <a:t> = [1,2,3,4]</a:t>
            </a:r>
          </a:p>
          <a:p>
            <a:pPr marL="0" indent="0">
              <a:buNone/>
            </a:pPr>
            <a:r>
              <a:rPr lang="en-US" sz="1800" dirty="0"/>
              <a:t>&gt;&gt;result = </a:t>
            </a:r>
            <a:r>
              <a:rPr lang="en-US" sz="1800" b="1" dirty="0"/>
              <a:t>reduce</a:t>
            </a:r>
            <a:r>
              <a:rPr lang="en-US" sz="1800" dirty="0"/>
              <a:t>(lambda </a:t>
            </a:r>
            <a:r>
              <a:rPr lang="en-US" sz="1800" dirty="0" err="1"/>
              <a:t>x,y</a:t>
            </a:r>
            <a:r>
              <a:rPr lang="en-US" sz="1800" dirty="0"/>
              <a:t> : x + y , </a:t>
            </a:r>
            <a:r>
              <a:rPr lang="en-US" sz="1800" dirty="0" err="1"/>
              <a:t>numlist</a:t>
            </a:r>
            <a:r>
              <a:rPr lang="en-US" sz="1800" dirty="0"/>
              <a:t>) </a:t>
            </a:r>
            <a:r>
              <a:rPr lang="en-US" sz="1800" dirty="0">
                <a:solidFill>
                  <a:srgbClr val="FF0000"/>
                </a:solidFill>
              </a:rPr>
              <a:t># 10</a:t>
            </a:r>
          </a:p>
          <a:p>
            <a:pPr marL="0" indent="0">
              <a:buNone/>
            </a:pPr>
            <a:endParaRPr lang="en-US" sz="1800" dirty="0"/>
          </a:p>
        </p:txBody>
      </p:sp>
    </p:spTree>
    <p:extLst>
      <p:ext uri="{BB962C8B-B14F-4D97-AF65-F5344CB8AC3E}">
        <p14:creationId xmlns:p14="http://schemas.microsoft.com/office/powerpoint/2010/main" val="1539973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D0ED-CABC-4168-A56E-A5E5594DA4AA}"/>
              </a:ext>
            </a:extLst>
          </p:cNvPr>
          <p:cNvSpPr>
            <a:spLocks noGrp="1"/>
          </p:cNvSpPr>
          <p:nvPr>
            <p:ph type="title"/>
          </p:nvPr>
        </p:nvSpPr>
        <p:spPr/>
        <p:txBody>
          <a:bodyPr/>
          <a:lstStyle/>
          <a:p>
            <a:r>
              <a:rPr lang="en-US" dirty="0"/>
              <a:t>Lambda with reduce()</a:t>
            </a:r>
            <a:endParaRPr lang="en-IN" dirty="0"/>
          </a:p>
        </p:txBody>
      </p:sp>
      <p:sp>
        <p:nvSpPr>
          <p:cNvPr id="3" name="Content Placeholder 2">
            <a:extLst>
              <a:ext uri="{FF2B5EF4-FFF2-40B4-BE49-F238E27FC236}">
                <a16:creationId xmlns:a16="http://schemas.microsoft.com/office/drawing/2014/main" id="{17FE515D-6339-4B77-BD94-1AD4BB01D8F7}"/>
              </a:ext>
            </a:extLst>
          </p:cNvPr>
          <p:cNvSpPr>
            <a:spLocks noGrp="1"/>
          </p:cNvSpPr>
          <p:nvPr>
            <p:ph idx="1"/>
          </p:nvPr>
        </p:nvSpPr>
        <p:spPr>
          <a:xfrm>
            <a:off x="838199" y="1825625"/>
            <a:ext cx="5553723" cy="2997121"/>
          </a:xfrm>
        </p:spPr>
        <p:txBody>
          <a:bodyPr/>
          <a:lstStyle/>
          <a:p>
            <a:pPr marL="0" indent="0">
              <a:buNone/>
            </a:pPr>
            <a:r>
              <a:rPr lang="en-US" b="1" dirty="0"/>
              <a:t>#Example: </a:t>
            </a:r>
          </a:p>
          <a:p>
            <a:pPr marL="0" indent="0">
              <a:buNone/>
            </a:pPr>
            <a:r>
              <a:rPr lang="en-US" sz="2000" dirty="0"/>
              <a:t>from </a:t>
            </a:r>
            <a:r>
              <a:rPr lang="en-US" sz="2000" dirty="0" err="1"/>
              <a:t>functools</a:t>
            </a:r>
            <a:r>
              <a:rPr lang="en-US" sz="2000" dirty="0"/>
              <a:t> import reduce   </a:t>
            </a:r>
            <a:r>
              <a:rPr lang="en-US" sz="2000" dirty="0">
                <a:solidFill>
                  <a:schemeClr val="accent6"/>
                </a:solidFill>
              </a:rPr>
              <a:t>#--when we want final(consolidated) result</a:t>
            </a:r>
          </a:p>
          <a:p>
            <a:pPr marL="0" indent="0">
              <a:buNone/>
            </a:pPr>
            <a:r>
              <a:rPr lang="en-US" sz="2000" dirty="0"/>
              <a:t> l1=[1,2,3,4,5,6,7,8]</a:t>
            </a:r>
          </a:p>
          <a:p>
            <a:pPr marL="0" indent="0">
              <a:buNone/>
            </a:pPr>
            <a:r>
              <a:rPr lang="en-US" sz="2000" dirty="0"/>
              <a:t> sum=reduce(lambda </a:t>
            </a:r>
            <a:r>
              <a:rPr lang="en-US" sz="2000" dirty="0" err="1"/>
              <a:t>x,y</a:t>
            </a:r>
            <a:r>
              <a:rPr lang="en-US" sz="2000" dirty="0"/>
              <a:t>: x+y,l1)</a:t>
            </a:r>
          </a:p>
          <a:p>
            <a:pPr marL="0" indent="0">
              <a:buNone/>
            </a:pPr>
            <a:r>
              <a:rPr lang="en-US" sz="2000" dirty="0"/>
              <a:t> print(sum)</a:t>
            </a:r>
            <a:endParaRPr lang="en-IN" sz="2000" dirty="0"/>
          </a:p>
        </p:txBody>
      </p:sp>
      <p:cxnSp>
        <p:nvCxnSpPr>
          <p:cNvPr id="5" name="Straight Connector 4">
            <a:extLst>
              <a:ext uri="{FF2B5EF4-FFF2-40B4-BE49-F238E27FC236}">
                <a16:creationId xmlns:a16="http://schemas.microsoft.com/office/drawing/2014/main" id="{02383B97-4055-4FDD-8E06-14C5AB23D49C}"/>
              </a:ext>
            </a:extLst>
          </p:cNvPr>
          <p:cNvCxnSpPr/>
          <p:nvPr/>
        </p:nvCxnSpPr>
        <p:spPr>
          <a:xfrm>
            <a:off x="838200" y="1518082"/>
            <a:ext cx="9113668"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C9AF3EAA-40E0-4B5F-84A9-89E5AAEB2ACC}"/>
              </a:ext>
            </a:extLst>
          </p:cNvPr>
          <p:cNvSpPr txBox="1"/>
          <p:nvPr/>
        </p:nvSpPr>
        <p:spPr>
          <a:xfrm>
            <a:off x="6465163" y="1825625"/>
            <a:ext cx="5395404" cy="3139321"/>
          </a:xfrm>
          <a:prstGeom prst="rect">
            <a:avLst/>
          </a:prstGeom>
          <a:noFill/>
        </p:spPr>
        <p:txBody>
          <a:bodyPr wrap="square">
            <a:spAutoFit/>
          </a:bodyPr>
          <a:lstStyle/>
          <a:p>
            <a:r>
              <a:rPr lang="en-IN" dirty="0"/>
              <a:t>&gt;&gt;&gt; def multiply(x, y):</a:t>
            </a:r>
          </a:p>
          <a:p>
            <a:r>
              <a:rPr lang="en-IN" dirty="0"/>
              <a:t>...     return x * y</a:t>
            </a:r>
          </a:p>
          <a:p>
            <a:r>
              <a:rPr lang="en-IN" dirty="0"/>
              <a:t>...</a:t>
            </a:r>
          </a:p>
          <a:p>
            <a:r>
              <a:rPr lang="en-IN" dirty="0"/>
              <a:t>&gt;&gt;&gt; def factorial(n):</a:t>
            </a:r>
          </a:p>
          <a:p>
            <a:r>
              <a:rPr lang="en-IN" dirty="0"/>
              <a:t>...     </a:t>
            </a:r>
            <a:r>
              <a:rPr lang="en-IN" dirty="0">
                <a:solidFill>
                  <a:schemeClr val="accent1"/>
                </a:solidFill>
              </a:rPr>
              <a:t>from </a:t>
            </a:r>
            <a:r>
              <a:rPr lang="en-IN" dirty="0" err="1">
                <a:solidFill>
                  <a:schemeClr val="accent1"/>
                </a:solidFill>
              </a:rPr>
              <a:t>functools</a:t>
            </a:r>
            <a:r>
              <a:rPr lang="en-IN" dirty="0">
                <a:solidFill>
                  <a:schemeClr val="accent1"/>
                </a:solidFill>
              </a:rPr>
              <a:t> import reduce</a:t>
            </a:r>
          </a:p>
          <a:p>
            <a:r>
              <a:rPr lang="en-IN" dirty="0"/>
              <a:t>...     </a:t>
            </a:r>
            <a:r>
              <a:rPr lang="en-IN" dirty="0">
                <a:highlight>
                  <a:srgbClr val="FFFF00"/>
                </a:highlight>
              </a:rPr>
              <a:t>return reduce(multiply, range(1, n + 1))</a:t>
            </a:r>
          </a:p>
          <a:p>
            <a:r>
              <a:rPr lang="en-IN" dirty="0"/>
              <a:t>...</a:t>
            </a:r>
          </a:p>
          <a:p>
            <a:r>
              <a:rPr lang="en-IN" dirty="0"/>
              <a:t>&gt;&gt;&gt; factorial(4)  # 1 * 2 * 3 * 4</a:t>
            </a:r>
          </a:p>
          <a:p>
            <a:r>
              <a:rPr lang="en-IN" dirty="0"/>
              <a:t>24</a:t>
            </a:r>
          </a:p>
          <a:p>
            <a:r>
              <a:rPr lang="en-IN" dirty="0"/>
              <a:t>&gt;&gt;&gt; factorial(6)  # 1 * 2 * 3 * 4 * 5 * 6</a:t>
            </a:r>
          </a:p>
          <a:p>
            <a:r>
              <a:rPr lang="en-IN" dirty="0"/>
              <a:t>720</a:t>
            </a:r>
          </a:p>
        </p:txBody>
      </p:sp>
      <p:cxnSp>
        <p:nvCxnSpPr>
          <p:cNvPr id="8" name="Straight Connector 7">
            <a:extLst>
              <a:ext uri="{FF2B5EF4-FFF2-40B4-BE49-F238E27FC236}">
                <a16:creationId xmlns:a16="http://schemas.microsoft.com/office/drawing/2014/main" id="{BC7EB93F-C548-4515-9105-DA0D2351D5C8}"/>
              </a:ext>
            </a:extLst>
          </p:cNvPr>
          <p:cNvCxnSpPr>
            <a:cxnSpLocks/>
          </p:cNvCxnSpPr>
          <p:nvPr/>
        </p:nvCxnSpPr>
        <p:spPr>
          <a:xfrm>
            <a:off x="6096000" y="1690688"/>
            <a:ext cx="0" cy="3209786"/>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57DEC23-BE2C-4F20-903E-4BAF2A99CD7E}"/>
              </a:ext>
            </a:extLst>
          </p:cNvPr>
          <p:cNvSpPr txBox="1"/>
          <p:nvPr/>
        </p:nvSpPr>
        <p:spPr>
          <a:xfrm>
            <a:off x="426127" y="4995370"/>
            <a:ext cx="10693248" cy="369332"/>
          </a:xfrm>
          <a:prstGeom prst="rect">
            <a:avLst/>
          </a:prstGeom>
          <a:noFill/>
        </p:spPr>
        <p:txBody>
          <a:bodyPr wrap="none" rtlCol="0">
            <a:spAutoFit/>
          </a:bodyPr>
          <a:lstStyle/>
          <a:p>
            <a:pPr marL="285750" indent="-285750">
              <a:buFont typeface="Arial" panose="020B0604020202020204" pitchFamily="34" charset="0"/>
              <a:buChar char="•"/>
            </a:pPr>
            <a:r>
              <a:rPr lang="en-US" dirty="0"/>
              <a:t>There’s a more straightforward way to do this. You can use factorial() provided by the standard math module:</a:t>
            </a:r>
            <a:endParaRPr lang="en-IN" dirty="0"/>
          </a:p>
        </p:txBody>
      </p:sp>
      <p:sp>
        <p:nvSpPr>
          <p:cNvPr id="13" name="TextBox 12">
            <a:extLst>
              <a:ext uri="{FF2B5EF4-FFF2-40B4-BE49-F238E27FC236}">
                <a16:creationId xmlns:a16="http://schemas.microsoft.com/office/drawing/2014/main" id="{ABFE647B-EFDA-46B3-A5FF-6CE1D0DF1D8B}"/>
              </a:ext>
            </a:extLst>
          </p:cNvPr>
          <p:cNvSpPr txBox="1"/>
          <p:nvPr/>
        </p:nvSpPr>
        <p:spPr>
          <a:xfrm>
            <a:off x="2115104" y="5339918"/>
            <a:ext cx="6094520" cy="1569660"/>
          </a:xfrm>
          <a:prstGeom prst="rect">
            <a:avLst/>
          </a:prstGeom>
          <a:noFill/>
        </p:spPr>
        <p:txBody>
          <a:bodyPr wrap="square">
            <a:spAutoFit/>
          </a:bodyPr>
          <a:lstStyle/>
          <a:p>
            <a:r>
              <a:rPr lang="en-IN" sz="1600" dirty="0"/>
              <a:t>&gt;&gt;&gt; from math import factorial</a:t>
            </a:r>
          </a:p>
          <a:p>
            <a:endParaRPr lang="en-IN" sz="1600" dirty="0"/>
          </a:p>
          <a:p>
            <a:r>
              <a:rPr lang="en-IN" sz="1600" dirty="0"/>
              <a:t>&gt;&gt;&gt; factorial(4)</a:t>
            </a:r>
          </a:p>
          <a:p>
            <a:r>
              <a:rPr lang="en-IN" sz="1600" dirty="0"/>
              <a:t>24</a:t>
            </a:r>
          </a:p>
          <a:p>
            <a:r>
              <a:rPr lang="en-IN" sz="1600" dirty="0"/>
              <a:t>&gt;&gt;&gt; factorial(6)</a:t>
            </a:r>
          </a:p>
          <a:p>
            <a:r>
              <a:rPr lang="en-IN" sz="1600" dirty="0"/>
              <a:t>720</a:t>
            </a:r>
          </a:p>
        </p:txBody>
      </p:sp>
    </p:spTree>
    <p:extLst>
      <p:ext uri="{BB962C8B-B14F-4D97-AF65-F5344CB8AC3E}">
        <p14:creationId xmlns:p14="http://schemas.microsoft.com/office/powerpoint/2010/main" val="3826036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9AD6849-16CC-43E3-A919-0F09DC711EB8}"/>
              </a:ext>
            </a:extLst>
          </p:cNvPr>
          <p:cNvSpPr>
            <a:spLocks noGrp="1" noChangeArrowheads="1"/>
          </p:cNvSpPr>
          <p:nvPr>
            <p:ph type="title"/>
          </p:nvPr>
        </p:nvSpPr>
        <p:spPr bwMode="auto">
          <a:xfrm>
            <a:off x="838200" y="566241"/>
            <a:ext cx="709393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22222"/>
                </a:solidFill>
                <a:effectLst/>
              </a:rPr>
              <a:t>Calling reduce() With an Initial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80DADB5-4E24-492C-A86C-BCD04D8A1E13}"/>
              </a:ext>
            </a:extLst>
          </p:cNvPr>
          <p:cNvSpPr txBox="1"/>
          <p:nvPr/>
        </p:nvSpPr>
        <p:spPr>
          <a:xfrm>
            <a:off x="838200" y="1367162"/>
            <a:ext cx="9206688" cy="369332"/>
          </a:xfrm>
          <a:prstGeom prst="rect">
            <a:avLst/>
          </a:prstGeom>
          <a:noFill/>
        </p:spPr>
        <p:txBody>
          <a:bodyPr wrap="none" rtlCol="0">
            <a:spAutoFit/>
          </a:bodyPr>
          <a:lstStyle/>
          <a:p>
            <a:pPr marL="285750" indent="-285750">
              <a:buFont typeface="Arial" panose="020B0604020202020204" pitchFamily="34" charset="0"/>
              <a:buChar char="•"/>
            </a:pPr>
            <a:r>
              <a:rPr lang="en-US" dirty="0"/>
              <a:t>There’s another way to call reduce() that specifies an initial value for the reduction sequence:</a:t>
            </a:r>
            <a:endParaRPr lang="en-IN" dirty="0"/>
          </a:p>
        </p:txBody>
      </p:sp>
      <p:sp>
        <p:nvSpPr>
          <p:cNvPr id="7" name="Rectangle 6">
            <a:extLst>
              <a:ext uri="{FF2B5EF4-FFF2-40B4-BE49-F238E27FC236}">
                <a16:creationId xmlns:a16="http://schemas.microsoft.com/office/drawing/2014/main" id="{F465F9F2-7CFF-4B6B-995D-25EF83537751}"/>
              </a:ext>
            </a:extLst>
          </p:cNvPr>
          <p:cNvSpPr/>
          <p:nvPr/>
        </p:nvSpPr>
        <p:spPr>
          <a:xfrm>
            <a:off x="1074199" y="1979720"/>
            <a:ext cx="4323424" cy="674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Syntax </a:t>
            </a:r>
            <a:r>
              <a:rPr lang="en-US" b="1" dirty="0">
                <a:highlight>
                  <a:srgbClr val="FFFF00"/>
                </a:highlight>
              </a:rPr>
              <a:t>:   </a:t>
            </a:r>
            <a:r>
              <a:rPr lang="en-US" i="1" dirty="0">
                <a:highlight>
                  <a:srgbClr val="FFFF00"/>
                </a:highlight>
              </a:rPr>
              <a:t>reduce(&lt;f&gt;, &lt;</a:t>
            </a:r>
            <a:r>
              <a:rPr lang="en-US" i="1" dirty="0" err="1">
                <a:highlight>
                  <a:srgbClr val="FFFF00"/>
                </a:highlight>
              </a:rPr>
              <a:t>iterable</a:t>
            </a:r>
            <a:r>
              <a:rPr lang="en-US" i="1" dirty="0">
                <a:highlight>
                  <a:srgbClr val="FFFF00"/>
                </a:highlight>
              </a:rPr>
              <a:t>&gt;, &lt;</a:t>
            </a:r>
            <a:r>
              <a:rPr lang="en-US" i="1" dirty="0" err="1">
                <a:highlight>
                  <a:srgbClr val="FFFF00"/>
                </a:highlight>
              </a:rPr>
              <a:t>init</a:t>
            </a:r>
            <a:r>
              <a:rPr lang="en-US" i="1" dirty="0">
                <a:highlight>
                  <a:srgbClr val="FFFF00"/>
                </a:highlight>
              </a:rPr>
              <a:t>&gt;)</a:t>
            </a:r>
            <a:endParaRPr lang="en-IN" i="1" dirty="0">
              <a:highlight>
                <a:srgbClr val="FFFF00"/>
              </a:highlight>
            </a:endParaRPr>
          </a:p>
        </p:txBody>
      </p:sp>
      <p:sp>
        <p:nvSpPr>
          <p:cNvPr id="9" name="TextBox 8">
            <a:extLst>
              <a:ext uri="{FF2B5EF4-FFF2-40B4-BE49-F238E27FC236}">
                <a16:creationId xmlns:a16="http://schemas.microsoft.com/office/drawing/2014/main" id="{B565927E-FCD6-4566-8D2A-A399255CD482}"/>
              </a:ext>
            </a:extLst>
          </p:cNvPr>
          <p:cNvSpPr txBox="1"/>
          <p:nvPr/>
        </p:nvSpPr>
        <p:spPr>
          <a:xfrm>
            <a:off x="838200" y="2897649"/>
            <a:ext cx="1256691" cy="369332"/>
          </a:xfrm>
          <a:prstGeom prst="rect">
            <a:avLst/>
          </a:prstGeom>
          <a:noFill/>
        </p:spPr>
        <p:txBody>
          <a:bodyPr wrap="none" rtlCol="0">
            <a:spAutoFit/>
          </a:bodyPr>
          <a:lstStyle/>
          <a:p>
            <a:r>
              <a:rPr lang="en-US" b="1" dirty="0"/>
              <a:t>//Example</a:t>
            </a:r>
            <a:r>
              <a:rPr lang="en-US" dirty="0"/>
              <a:t>:</a:t>
            </a:r>
            <a:endParaRPr lang="en-IN" dirty="0"/>
          </a:p>
        </p:txBody>
      </p:sp>
      <p:sp>
        <p:nvSpPr>
          <p:cNvPr id="12" name="TextBox 11">
            <a:extLst>
              <a:ext uri="{FF2B5EF4-FFF2-40B4-BE49-F238E27FC236}">
                <a16:creationId xmlns:a16="http://schemas.microsoft.com/office/drawing/2014/main" id="{0370C64C-4934-4D05-AC32-DBBC1B87AD87}"/>
              </a:ext>
            </a:extLst>
          </p:cNvPr>
          <p:cNvSpPr txBox="1"/>
          <p:nvPr/>
        </p:nvSpPr>
        <p:spPr>
          <a:xfrm>
            <a:off x="941033" y="3266981"/>
            <a:ext cx="5717219" cy="3139321"/>
          </a:xfrm>
          <a:prstGeom prst="rect">
            <a:avLst/>
          </a:prstGeom>
          <a:noFill/>
        </p:spPr>
        <p:txBody>
          <a:bodyPr wrap="square">
            <a:spAutoFit/>
          </a:bodyPr>
          <a:lstStyle/>
          <a:p>
            <a:r>
              <a:rPr lang="en-IN" dirty="0"/>
              <a:t>&gt;&gt;&gt; def f(x, y):</a:t>
            </a:r>
          </a:p>
          <a:p>
            <a:r>
              <a:rPr lang="en-IN" dirty="0"/>
              <a:t>...     return x + y</a:t>
            </a:r>
          </a:p>
          <a:p>
            <a:r>
              <a:rPr lang="en-IN" dirty="0"/>
              <a:t>...</a:t>
            </a:r>
          </a:p>
          <a:p>
            <a:endParaRPr lang="en-IN" dirty="0"/>
          </a:p>
          <a:p>
            <a:r>
              <a:rPr lang="en-IN" dirty="0"/>
              <a:t>&gt;&gt;&gt; from </a:t>
            </a:r>
            <a:r>
              <a:rPr lang="en-IN" dirty="0" err="1"/>
              <a:t>functools</a:t>
            </a:r>
            <a:r>
              <a:rPr lang="en-IN" dirty="0"/>
              <a:t> import reduce</a:t>
            </a:r>
          </a:p>
          <a:p>
            <a:r>
              <a:rPr lang="en-IN" dirty="0"/>
              <a:t>&gt;&gt;&gt; reduce(f, [1, 2, 3, 4, 5], 100)  </a:t>
            </a:r>
            <a:r>
              <a:rPr lang="en-IN" dirty="0">
                <a:solidFill>
                  <a:srgbClr val="FF0000"/>
                </a:solidFill>
              </a:rPr>
              <a:t># (100 + 1 + 2 + 3 + 4 + 5)</a:t>
            </a:r>
          </a:p>
          <a:p>
            <a:r>
              <a:rPr lang="en-IN" dirty="0"/>
              <a:t>115</a:t>
            </a:r>
          </a:p>
          <a:p>
            <a:endParaRPr lang="en-IN" dirty="0"/>
          </a:p>
          <a:p>
            <a:r>
              <a:rPr lang="en-IN" dirty="0"/>
              <a:t>&gt;&gt;&gt; </a:t>
            </a:r>
            <a:r>
              <a:rPr lang="en-IN" b="1" dirty="0"/>
              <a:t># Using lambda</a:t>
            </a:r>
            <a:r>
              <a:rPr lang="en-IN" dirty="0"/>
              <a:t>:</a:t>
            </a:r>
          </a:p>
          <a:p>
            <a:r>
              <a:rPr lang="en-IN" dirty="0"/>
              <a:t>&gt;&gt;&gt; reduce(lambda x, y: x + y, [1, 2, 3, 4, 5], 100)</a:t>
            </a:r>
          </a:p>
          <a:p>
            <a:r>
              <a:rPr lang="en-IN" dirty="0"/>
              <a:t>115</a:t>
            </a:r>
          </a:p>
        </p:txBody>
      </p:sp>
      <p:pic>
        <p:nvPicPr>
          <p:cNvPr id="17414" name="Picture 6" descr="Reduce function with &lt;init&gt; argument">
            <a:extLst>
              <a:ext uri="{FF2B5EF4-FFF2-40B4-BE49-F238E27FC236}">
                <a16:creationId xmlns:a16="http://schemas.microsoft.com/office/drawing/2014/main" id="{974CEE1B-14C9-49E7-AC15-7428A4A4A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348" y="2579441"/>
            <a:ext cx="6182345" cy="22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73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9984-DA1D-40C6-8492-A55F5D8D939B}"/>
              </a:ext>
            </a:extLst>
          </p:cNvPr>
          <p:cNvSpPr>
            <a:spLocks noGrp="1"/>
          </p:cNvSpPr>
          <p:nvPr>
            <p:ph type="title"/>
          </p:nvPr>
        </p:nvSpPr>
        <p:spPr>
          <a:xfrm>
            <a:off x="838200" y="365126"/>
            <a:ext cx="2499804" cy="735706"/>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DFAE1592-0E0A-434F-9A15-96773BE3D1C5}"/>
              </a:ext>
            </a:extLst>
          </p:cNvPr>
          <p:cNvSpPr>
            <a:spLocks noGrp="1"/>
          </p:cNvSpPr>
          <p:nvPr>
            <p:ph idx="1"/>
          </p:nvPr>
        </p:nvSpPr>
        <p:spPr>
          <a:xfrm>
            <a:off x="1051265" y="1408375"/>
            <a:ext cx="3600634" cy="4351338"/>
          </a:xfrm>
        </p:spPr>
        <p:txBody>
          <a:bodyPr>
            <a:normAutofit/>
          </a:bodyPr>
          <a:lstStyle/>
          <a:p>
            <a:pPr marL="0" indent="0">
              <a:buNone/>
            </a:pPr>
            <a:r>
              <a:rPr lang="en-US" sz="2000" dirty="0"/>
              <a:t> import </a:t>
            </a:r>
            <a:r>
              <a:rPr lang="en-US" sz="2000" dirty="0" err="1"/>
              <a:t>functools</a:t>
            </a:r>
            <a:r>
              <a:rPr lang="en-US" sz="2000" dirty="0"/>
              <a:t> </a:t>
            </a:r>
          </a:p>
          <a:p>
            <a:pPr marL="0" indent="0">
              <a:buNone/>
            </a:pPr>
            <a:r>
              <a:rPr lang="en-US" sz="2000" dirty="0"/>
              <a:t>#or</a:t>
            </a:r>
          </a:p>
          <a:p>
            <a:pPr marL="0" indent="0">
              <a:buNone/>
            </a:pPr>
            <a:r>
              <a:rPr lang="en-US" sz="2000" dirty="0"/>
              <a:t>From </a:t>
            </a:r>
            <a:r>
              <a:rPr lang="en-US" sz="2000" dirty="0" err="1"/>
              <a:t>functools</a:t>
            </a:r>
            <a:r>
              <a:rPr lang="en-US" sz="2000" dirty="0"/>
              <a:t> import reduce</a:t>
            </a:r>
          </a:p>
          <a:p>
            <a:pPr marL="0" indent="0">
              <a:buNone/>
            </a:pPr>
            <a:r>
              <a:rPr lang="en-US" sz="2000" dirty="0"/>
              <a:t> import operator as o</a:t>
            </a:r>
          </a:p>
          <a:p>
            <a:pPr marL="0" indent="0">
              <a:buNone/>
            </a:pPr>
            <a:r>
              <a:rPr lang="en-US" sz="2000" dirty="0"/>
              <a:t> </a:t>
            </a:r>
          </a:p>
          <a:p>
            <a:pPr marL="0" indent="0">
              <a:buNone/>
            </a:pPr>
            <a:r>
              <a:rPr lang="en-US" sz="2000" dirty="0"/>
              <a:t> li=[5,8,10,20,50,100]</a:t>
            </a:r>
          </a:p>
          <a:p>
            <a:pPr marL="0" indent="0">
              <a:buNone/>
            </a:pPr>
            <a:r>
              <a:rPr lang="en-US" sz="2000" dirty="0"/>
              <a:t> sum=</a:t>
            </a:r>
            <a:r>
              <a:rPr lang="en-US" sz="2000" dirty="0" err="1"/>
              <a:t>f.reduce</a:t>
            </a:r>
            <a:r>
              <a:rPr lang="en-US" sz="2000" dirty="0"/>
              <a:t>(</a:t>
            </a:r>
            <a:r>
              <a:rPr lang="en-US" sz="2000" dirty="0" err="1"/>
              <a:t>o.add,li</a:t>
            </a:r>
            <a:r>
              <a:rPr lang="en-US" sz="2000" dirty="0"/>
              <a:t>)</a:t>
            </a:r>
          </a:p>
          <a:p>
            <a:pPr marL="0" indent="0">
              <a:buNone/>
            </a:pPr>
            <a:r>
              <a:rPr lang="en-US" sz="2000" dirty="0"/>
              <a:t> print(sum)</a:t>
            </a:r>
            <a:endParaRPr lang="en-IN" sz="2000" dirty="0"/>
          </a:p>
        </p:txBody>
      </p:sp>
      <p:cxnSp>
        <p:nvCxnSpPr>
          <p:cNvPr id="5" name="Straight Connector 4">
            <a:extLst>
              <a:ext uri="{FF2B5EF4-FFF2-40B4-BE49-F238E27FC236}">
                <a16:creationId xmlns:a16="http://schemas.microsoft.com/office/drawing/2014/main" id="{17C4BF86-1331-4C9B-9FB0-649F6EE230F4}"/>
              </a:ext>
            </a:extLst>
          </p:cNvPr>
          <p:cNvCxnSpPr>
            <a:cxnSpLocks/>
          </p:cNvCxnSpPr>
          <p:nvPr/>
        </p:nvCxnSpPr>
        <p:spPr>
          <a:xfrm flipH="1">
            <a:off x="4731798" y="1100832"/>
            <a:ext cx="1" cy="5690585"/>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894D67A-2B00-4CE1-B8A0-2E32BDEF1728}"/>
              </a:ext>
            </a:extLst>
          </p:cNvPr>
          <p:cNvSpPr txBox="1"/>
          <p:nvPr/>
        </p:nvSpPr>
        <p:spPr>
          <a:xfrm>
            <a:off x="5060272" y="1100832"/>
            <a:ext cx="7066621" cy="646331"/>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//To find the maximum value in a list. Python provides the built-in function max()</a:t>
            </a:r>
            <a:endParaRPr lang="en-IN" dirty="0"/>
          </a:p>
        </p:txBody>
      </p:sp>
      <p:sp>
        <p:nvSpPr>
          <p:cNvPr id="10" name="TextBox 9">
            <a:extLst>
              <a:ext uri="{FF2B5EF4-FFF2-40B4-BE49-F238E27FC236}">
                <a16:creationId xmlns:a16="http://schemas.microsoft.com/office/drawing/2014/main" id="{1A6B5A41-24EC-46AE-B6DF-FE5D6E6C2506}"/>
              </a:ext>
            </a:extLst>
          </p:cNvPr>
          <p:cNvSpPr txBox="1"/>
          <p:nvPr/>
        </p:nvSpPr>
        <p:spPr>
          <a:xfrm>
            <a:off x="5098743" y="1825270"/>
            <a:ext cx="2980676" cy="646331"/>
          </a:xfrm>
          <a:prstGeom prst="rect">
            <a:avLst/>
          </a:prstGeom>
          <a:noFill/>
        </p:spPr>
        <p:txBody>
          <a:bodyPr wrap="square">
            <a:spAutoFit/>
          </a:bodyPr>
          <a:lstStyle/>
          <a:p>
            <a:r>
              <a:rPr lang="en-IN" dirty="0"/>
              <a:t>&gt;&gt;&gt; max([23, 49, 6, 32])</a:t>
            </a:r>
          </a:p>
          <a:p>
            <a:r>
              <a:rPr lang="en-IN" dirty="0"/>
              <a:t>49</a:t>
            </a:r>
          </a:p>
        </p:txBody>
      </p:sp>
      <p:sp>
        <p:nvSpPr>
          <p:cNvPr id="12" name="TextBox 11">
            <a:extLst>
              <a:ext uri="{FF2B5EF4-FFF2-40B4-BE49-F238E27FC236}">
                <a16:creationId xmlns:a16="http://schemas.microsoft.com/office/drawing/2014/main" id="{33AAAA64-61DB-4821-9501-1E6545C970BB}"/>
              </a:ext>
            </a:extLst>
          </p:cNvPr>
          <p:cNvSpPr txBox="1"/>
          <p:nvPr/>
        </p:nvSpPr>
        <p:spPr>
          <a:xfrm>
            <a:off x="4953740" y="2672178"/>
            <a:ext cx="4529445" cy="369332"/>
          </a:xfrm>
          <a:prstGeom prst="rect">
            <a:avLst/>
          </a:prstGeom>
          <a:noFill/>
        </p:spPr>
        <p:txBody>
          <a:bodyPr wrap="none" rtlCol="0">
            <a:spAutoFit/>
          </a:bodyPr>
          <a:lstStyle/>
          <a:p>
            <a:r>
              <a:rPr lang="en-US" dirty="0"/>
              <a:t>//Alternatively, you could use reduce() as well:</a:t>
            </a:r>
            <a:endParaRPr lang="en-IN" dirty="0"/>
          </a:p>
        </p:txBody>
      </p:sp>
      <p:sp>
        <p:nvSpPr>
          <p:cNvPr id="16" name="TextBox 15">
            <a:extLst>
              <a:ext uri="{FF2B5EF4-FFF2-40B4-BE49-F238E27FC236}">
                <a16:creationId xmlns:a16="http://schemas.microsoft.com/office/drawing/2014/main" id="{C9320B58-C19D-4574-A0F5-C0E9C343744B}"/>
              </a:ext>
            </a:extLst>
          </p:cNvPr>
          <p:cNvSpPr txBox="1"/>
          <p:nvPr/>
        </p:nvSpPr>
        <p:spPr>
          <a:xfrm>
            <a:off x="5098743" y="3161281"/>
            <a:ext cx="6094520" cy="2031325"/>
          </a:xfrm>
          <a:prstGeom prst="rect">
            <a:avLst/>
          </a:prstGeom>
          <a:noFill/>
        </p:spPr>
        <p:txBody>
          <a:bodyPr wrap="square">
            <a:spAutoFit/>
          </a:bodyPr>
          <a:lstStyle/>
          <a:p>
            <a:r>
              <a:rPr lang="en-IN" dirty="0"/>
              <a:t>&gt;&gt;&gt; def greater(x, y):</a:t>
            </a:r>
          </a:p>
          <a:p>
            <a:r>
              <a:rPr lang="en-IN" dirty="0"/>
              <a:t>...     return x if x &gt; y else y</a:t>
            </a:r>
          </a:p>
          <a:p>
            <a:r>
              <a:rPr lang="en-IN" dirty="0"/>
              <a:t>...</a:t>
            </a:r>
          </a:p>
          <a:p>
            <a:endParaRPr lang="en-IN" dirty="0"/>
          </a:p>
          <a:p>
            <a:r>
              <a:rPr lang="en-IN" dirty="0"/>
              <a:t>&gt;&gt;&gt; from </a:t>
            </a:r>
            <a:r>
              <a:rPr lang="en-IN" dirty="0" err="1"/>
              <a:t>functools</a:t>
            </a:r>
            <a:r>
              <a:rPr lang="en-IN" dirty="0"/>
              <a:t> import reduce</a:t>
            </a:r>
          </a:p>
          <a:p>
            <a:r>
              <a:rPr lang="en-IN" dirty="0"/>
              <a:t>&gt;&gt;&gt; reduce(greater, [23, 49, 6, 32])</a:t>
            </a:r>
          </a:p>
          <a:p>
            <a:r>
              <a:rPr lang="en-IN" dirty="0"/>
              <a:t>49</a:t>
            </a:r>
          </a:p>
        </p:txBody>
      </p:sp>
    </p:spTree>
    <p:extLst>
      <p:ext uri="{BB962C8B-B14F-4D97-AF65-F5344CB8AC3E}">
        <p14:creationId xmlns:p14="http://schemas.microsoft.com/office/powerpoint/2010/main" val="66268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567B-04D7-485A-BEAF-80420B179E24}"/>
              </a:ext>
            </a:extLst>
          </p:cNvPr>
          <p:cNvSpPr>
            <a:spLocks noGrp="1"/>
          </p:cNvSpPr>
          <p:nvPr>
            <p:ph type="title"/>
          </p:nvPr>
        </p:nvSpPr>
        <p:spPr>
          <a:xfrm>
            <a:off x="838200" y="365125"/>
            <a:ext cx="2526437" cy="913259"/>
          </a:xfrm>
        </p:spPr>
        <p:txBody>
          <a:bodyPr/>
          <a:lstStyle/>
          <a:p>
            <a:r>
              <a:rPr lang="en-US" dirty="0"/>
              <a:t>Example:</a:t>
            </a:r>
            <a:endParaRPr lang="en-IN" dirty="0"/>
          </a:p>
        </p:txBody>
      </p:sp>
      <p:sp>
        <p:nvSpPr>
          <p:cNvPr id="6" name="TextBox 5">
            <a:extLst>
              <a:ext uri="{FF2B5EF4-FFF2-40B4-BE49-F238E27FC236}">
                <a16:creationId xmlns:a16="http://schemas.microsoft.com/office/drawing/2014/main" id="{2D3BAF7D-6BD9-4E70-9DB7-7FAB80606257}"/>
              </a:ext>
            </a:extLst>
          </p:cNvPr>
          <p:cNvSpPr txBox="1"/>
          <p:nvPr/>
        </p:nvSpPr>
        <p:spPr>
          <a:xfrm>
            <a:off x="838200" y="1368011"/>
            <a:ext cx="9448800" cy="4247317"/>
          </a:xfrm>
          <a:prstGeom prst="rect">
            <a:avLst/>
          </a:prstGeom>
          <a:noFill/>
        </p:spPr>
        <p:txBody>
          <a:bodyPr wrap="square">
            <a:spAutoFit/>
          </a:bodyPr>
          <a:lstStyle/>
          <a:p>
            <a:r>
              <a:rPr lang="en-IN" dirty="0">
                <a:solidFill>
                  <a:srgbClr val="FF0000"/>
                </a:solidFill>
              </a:rPr>
              <a:t>#Problem: You are given two lists of numbers and you need to find total of each of these list</a:t>
            </a:r>
          </a:p>
          <a:p>
            <a:r>
              <a:rPr lang="en-IN" dirty="0"/>
              <a:t>def </a:t>
            </a:r>
            <a:r>
              <a:rPr lang="en-IN" dirty="0" err="1"/>
              <a:t>cal_total</a:t>
            </a:r>
            <a:r>
              <a:rPr lang="en-IN" dirty="0"/>
              <a:t>(exp):</a:t>
            </a:r>
          </a:p>
          <a:p>
            <a:r>
              <a:rPr lang="en-IN" dirty="0"/>
              <a:t>    total =0</a:t>
            </a:r>
          </a:p>
          <a:p>
            <a:r>
              <a:rPr lang="en-IN" dirty="0"/>
              <a:t>    for item in exp:</a:t>
            </a:r>
          </a:p>
          <a:p>
            <a:r>
              <a:rPr lang="en-IN" dirty="0"/>
              <a:t>        total = total + item</a:t>
            </a:r>
          </a:p>
          <a:p>
            <a:r>
              <a:rPr lang="en-IN" dirty="0"/>
              <a:t>    return total</a:t>
            </a:r>
          </a:p>
          <a:p>
            <a:endParaRPr lang="en-IN" dirty="0"/>
          </a:p>
          <a:p>
            <a:r>
              <a:rPr lang="en-IN" dirty="0" err="1"/>
              <a:t>tom_exp_list</a:t>
            </a:r>
            <a:r>
              <a:rPr lang="en-IN" dirty="0"/>
              <a:t>=[2100,3400,3500]</a:t>
            </a:r>
          </a:p>
          <a:p>
            <a:r>
              <a:rPr lang="en-IN" dirty="0" err="1"/>
              <a:t>joe_exp_list</a:t>
            </a:r>
            <a:r>
              <a:rPr lang="en-IN" dirty="0"/>
              <a:t>=[200,500,700]</a:t>
            </a:r>
          </a:p>
          <a:p>
            <a:endParaRPr lang="en-IN" dirty="0"/>
          </a:p>
          <a:p>
            <a:r>
              <a:rPr lang="en-IN" dirty="0" err="1"/>
              <a:t>tom_total</a:t>
            </a:r>
            <a:r>
              <a:rPr lang="en-IN" dirty="0"/>
              <a:t>=</a:t>
            </a:r>
            <a:r>
              <a:rPr lang="en-IN" dirty="0" err="1"/>
              <a:t>cal_total</a:t>
            </a:r>
            <a:r>
              <a:rPr lang="en-IN" dirty="0"/>
              <a:t>(</a:t>
            </a:r>
            <a:r>
              <a:rPr lang="en-IN" dirty="0" err="1"/>
              <a:t>tom_exp_list</a:t>
            </a:r>
            <a:r>
              <a:rPr lang="en-IN" dirty="0"/>
              <a:t>)</a:t>
            </a:r>
          </a:p>
          <a:p>
            <a:r>
              <a:rPr lang="en-IN" dirty="0" err="1"/>
              <a:t>joe_total</a:t>
            </a:r>
            <a:r>
              <a:rPr lang="en-IN" dirty="0"/>
              <a:t>=</a:t>
            </a:r>
            <a:r>
              <a:rPr lang="en-IN" dirty="0" err="1"/>
              <a:t>cal_total</a:t>
            </a:r>
            <a:r>
              <a:rPr lang="en-IN" dirty="0"/>
              <a:t>(</a:t>
            </a:r>
            <a:r>
              <a:rPr lang="en-IN" dirty="0" err="1"/>
              <a:t>joe_exp_list</a:t>
            </a:r>
            <a:r>
              <a:rPr lang="en-IN" dirty="0"/>
              <a:t>)</a:t>
            </a:r>
          </a:p>
          <a:p>
            <a:endParaRPr lang="en-IN" dirty="0"/>
          </a:p>
          <a:p>
            <a:r>
              <a:rPr lang="en-IN" dirty="0"/>
              <a:t>print("Tom's total expenses :",</a:t>
            </a:r>
            <a:r>
              <a:rPr lang="en-IN" dirty="0" err="1"/>
              <a:t>tom_total</a:t>
            </a:r>
            <a:r>
              <a:rPr lang="en-IN" dirty="0"/>
              <a:t>)</a:t>
            </a:r>
          </a:p>
          <a:p>
            <a:r>
              <a:rPr lang="en-IN" dirty="0"/>
              <a:t>print("Joe's total expenses :", </a:t>
            </a:r>
            <a:r>
              <a:rPr lang="en-IN" dirty="0" err="1"/>
              <a:t>joe_total</a:t>
            </a:r>
            <a:r>
              <a:rPr lang="en-IN" dirty="0"/>
              <a:t>)</a:t>
            </a:r>
          </a:p>
        </p:txBody>
      </p:sp>
    </p:spTree>
    <p:extLst>
      <p:ext uri="{BB962C8B-B14F-4D97-AF65-F5344CB8AC3E}">
        <p14:creationId xmlns:p14="http://schemas.microsoft.com/office/powerpoint/2010/main" val="2426059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98219-A1AD-4797-973B-58977897D806}"/>
              </a:ext>
            </a:extLst>
          </p:cNvPr>
          <p:cNvSpPr>
            <a:spLocks noGrp="1"/>
          </p:cNvSpPr>
          <p:nvPr>
            <p:ph idx="1"/>
          </p:nvPr>
        </p:nvSpPr>
        <p:spPr>
          <a:xfrm>
            <a:off x="772357" y="834501"/>
            <a:ext cx="10581443" cy="648070"/>
          </a:xfrm>
        </p:spPr>
        <p:txBody>
          <a:bodyPr>
            <a:normAutofit/>
          </a:bodyPr>
          <a:lstStyle/>
          <a:p>
            <a:r>
              <a:rPr lang="en-US" sz="2400" dirty="0"/>
              <a:t>You could have also used a </a:t>
            </a:r>
            <a:r>
              <a:rPr lang="en-US" sz="2400" b="1" dirty="0"/>
              <a:t>lambda</a:t>
            </a:r>
            <a:r>
              <a:rPr lang="en-US" sz="2400" dirty="0"/>
              <a:t> function instead:</a:t>
            </a:r>
            <a:endParaRPr lang="en-IN" sz="2400" dirty="0"/>
          </a:p>
        </p:txBody>
      </p:sp>
      <p:sp>
        <p:nvSpPr>
          <p:cNvPr id="7" name="TextBox 6">
            <a:extLst>
              <a:ext uri="{FF2B5EF4-FFF2-40B4-BE49-F238E27FC236}">
                <a16:creationId xmlns:a16="http://schemas.microsoft.com/office/drawing/2014/main" id="{5F92B7FB-12EC-456D-8A23-128784CBC9EB}"/>
              </a:ext>
            </a:extLst>
          </p:cNvPr>
          <p:cNvSpPr txBox="1"/>
          <p:nvPr/>
        </p:nvSpPr>
        <p:spPr>
          <a:xfrm>
            <a:off x="1103051" y="1499184"/>
            <a:ext cx="6094520" cy="4524315"/>
          </a:xfrm>
          <a:prstGeom prst="rect">
            <a:avLst/>
          </a:prstGeom>
          <a:noFill/>
        </p:spPr>
        <p:txBody>
          <a:bodyPr wrap="square">
            <a:spAutoFit/>
          </a:bodyPr>
          <a:lstStyle/>
          <a:p>
            <a:r>
              <a:rPr lang="en-IN" dirty="0"/>
              <a:t>&gt;&gt;&gt; reduce(lambda x, y: x + y, [1, 2, 3, 4, 5])</a:t>
            </a:r>
          </a:p>
          <a:p>
            <a:r>
              <a:rPr lang="en-IN" dirty="0"/>
              <a:t>15</a:t>
            </a:r>
          </a:p>
          <a:p>
            <a:r>
              <a:rPr lang="en-IN" dirty="0"/>
              <a:t>&gt;&gt;&gt; reduce(lambda x, y: x + y, ["foo", "bar", "</a:t>
            </a:r>
            <a:r>
              <a:rPr lang="en-IN" dirty="0" err="1"/>
              <a:t>baz</a:t>
            </a:r>
            <a:r>
              <a:rPr lang="en-IN" dirty="0"/>
              <a:t>", "</a:t>
            </a:r>
            <a:r>
              <a:rPr lang="en-IN" dirty="0" err="1"/>
              <a:t>quz</a:t>
            </a:r>
            <a:r>
              <a:rPr lang="en-IN" dirty="0"/>
              <a:t>"])</a:t>
            </a:r>
          </a:p>
          <a:p>
            <a:r>
              <a:rPr lang="en-IN" dirty="0"/>
              <a:t>'</a:t>
            </a:r>
            <a:r>
              <a:rPr lang="en-IN" dirty="0" err="1"/>
              <a:t>foobarbazquz</a:t>
            </a:r>
            <a:r>
              <a:rPr lang="en-IN" dirty="0"/>
              <a:t>'</a:t>
            </a:r>
          </a:p>
          <a:p>
            <a:endParaRPr lang="en-IN" dirty="0"/>
          </a:p>
          <a:p>
            <a:r>
              <a:rPr lang="en-IN" dirty="0"/>
              <a:t>&gt;&gt;&gt; def factorial(n):</a:t>
            </a:r>
          </a:p>
          <a:p>
            <a:r>
              <a:rPr lang="en-IN" dirty="0"/>
              <a:t>...     from </a:t>
            </a:r>
            <a:r>
              <a:rPr lang="en-IN" dirty="0" err="1"/>
              <a:t>functools</a:t>
            </a:r>
            <a:r>
              <a:rPr lang="en-IN" dirty="0"/>
              <a:t> import reduce</a:t>
            </a:r>
          </a:p>
          <a:p>
            <a:r>
              <a:rPr lang="en-IN" dirty="0"/>
              <a:t>...     return reduce(lambda x, y: x * y, range(1, n + 1))</a:t>
            </a:r>
          </a:p>
          <a:p>
            <a:r>
              <a:rPr lang="en-IN" dirty="0"/>
              <a:t>...</a:t>
            </a:r>
          </a:p>
          <a:p>
            <a:r>
              <a:rPr lang="en-IN" dirty="0"/>
              <a:t>&gt;&gt;&gt; factorial(4)</a:t>
            </a:r>
          </a:p>
          <a:p>
            <a:r>
              <a:rPr lang="en-IN" dirty="0"/>
              <a:t>24</a:t>
            </a:r>
          </a:p>
          <a:p>
            <a:r>
              <a:rPr lang="en-IN" dirty="0"/>
              <a:t>&gt;&gt;&gt; factorial(6)</a:t>
            </a:r>
          </a:p>
          <a:p>
            <a:r>
              <a:rPr lang="en-IN" dirty="0"/>
              <a:t>720</a:t>
            </a:r>
          </a:p>
          <a:p>
            <a:endParaRPr lang="en-IN" dirty="0"/>
          </a:p>
          <a:p>
            <a:r>
              <a:rPr lang="en-IN" dirty="0"/>
              <a:t>&gt;&gt;&gt; reduce((lambda x, y: x if x &gt; y else y), [23, 49, 6, 32])</a:t>
            </a:r>
          </a:p>
          <a:p>
            <a:r>
              <a:rPr lang="en-IN" dirty="0"/>
              <a:t>49</a:t>
            </a:r>
          </a:p>
        </p:txBody>
      </p:sp>
    </p:spTree>
    <p:extLst>
      <p:ext uri="{BB962C8B-B14F-4D97-AF65-F5344CB8AC3E}">
        <p14:creationId xmlns:p14="http://schemas.microsoft.com/office/powerpoint/2010/main" val="71797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4E91-179D-4FC9-81F0-4A6976F77689}"/>
              </a:ext>
            </a:extLst>
          </p:cNvPr>
          <p:cNvSpPr>
            <a:spLocks noGrp="1"/>
          </p:cNvSpPr>
          <p:nvPr>
            <p:ph type="title"/>
          </p:nvPr>
        </p:nvSpPr>
        <p:spPr>
          <a:xfrm>
            <a:off x="838199" y="365126"/>
            <a:ext cx="7959571" cy="833360"/>
          </a:xfrm>
        </p:spPr>
        <p:txBody>
          <a:bodyPr/>
          <a:lstStyle/>
          <a:p>
            <a:r>
              <a:rPr lang="en-US" dirty="0"/>
              <a:t>Lambda with </a:t>
            </a:r>
            <a:r>
              <a:rPr lang="en-US" b="1" dirty="0"/>
              <a:t>accumulate()</a:t>
            </a:r>
            <a:endParaRPr lang="en-IN" b="1" dirty="0"/>
          </a:p>
        </p:txBody>
      </p:sp>
      <p:sp>
        <p:nvSpPr>
          <p:cNvPr id="3" name="Content Placeholder 2">
            <a:extLst>
              <a:ext uri="{FF2B5EF4-FFF2-40B4-BE49-F238E27FC236}">
                <a16:creationId xmlns:a16="http://schemas.microsoft.com/office/drawing/2014/main" id="{22E8D0F3-D5ED-429F-A9BA-AB4CA30AFF98}"/>
              </a:ext>
            </a:extLst>
          </p:cNvPr>
          <p:cNvSpPr>
            <a:spLocks noGrp="1"/>
          </p:cNvSpPr>
          <p:nvPr>
            <p:ph idx="1"/>
          </p:nvPr>
        </p:nvSpPr>
        <p:spPr>
          <a:xfrm>
            <a:off x="838200" y="1479395"/>
            <a:ext cx="10515600" cy="4681707"/>
          </a:xfrm>
        </p:spPr>
        <p:txBody>
          <a:bodyPr>
            <a:normAutofit/>
          </a:bodyPr>
          <a:lstStyle/>
          <a:p>
            <a:pPr marL="0" indent="0">
              <a:buNone/>
            </a:pPr>
            <a:r>
              <a:rPr lang="en-US" b="1" dirty="0"/>
              <a:t>#Example: </a:t>
            </a:r>
          </a:p>
          <a:p>
            <a:pPr marL="0" indent="0">
              <a:buNone/>
            </a:pPr>
            <a:r>
              <a:rPr lang="en-US" sz="2000" dirty="0"/>
              <a:t>From </a:t>
            </a:r>
            <a:r>
              <a:rPr lang="en-US" sz="2000" dirty="0" err="1"/>
              <a:t>itertools</a:t>
            </a:r>
            <a:r>
              <a:rPr lang="en-US" sz="2000" dirty="0"/>
              <a:t> import accumulate</a:t>
            </a:r>
          </a:p>
          <a:p>
            <a:pPr marL="0" indent="0">
              <a:buNone/>
            </a:pPr>
            <a:r>
              <a:rPr lang="en-US" sz="2000" dirty="0"/>
              <a:t>import </a:t>
            </a:r>
            <a:r>
              <a:rPr lang="en-US" sz="2000" dirty="0" err="1"/>
              <a:t>itertools</a:t>
            </a:r>
            <a:r>
              <a:rPr lang="en-US" sz="2000" dirty="0"/>
              <a:t> </a:t>
            </a:r>
            <a:r>
              <a:rPr lang="en-US" sz="2000" b="1" dirty="0"/>
              <a:t>as</a:t>
            </a:r>
            <a:r>
              <a:rPr lang="en-US" sz="2000" dirty="0"/>
              <a:t> it</a:t>
            </a:r>
          </a:p>
          <a:p>
            <a:pPr marL="0" indent="0">
              <a:buNone/>
            </a:pPr>
            <a:r>
              <a:rPr lang="en-US" sz="2000" dirty="0"/>
              <a:t> </a:t>
            </a:r>
            <a:r>
              <a:rPr lang="en-US" sz="2000" dirty="0" err="1"/>
              <a:t>lis</a:t>
            </a:r>
            <a:r>
              <a:rPr lang="en-US" sz="2000" dirty="0"/>
              <a:t>=[1,3,4,10,4]</a:t>
            </a:r>
          </a:p>
          <a:p>
            <a:pPr marL="0" indent="0">
              <a:buNone/>
            </a:pPr>
            <a:r>
              <a:rPr lang="en-US" sz="2000" dirty="0"/>
              <a:t> print(‘The summation of list is :”,end=“”)</a:t>
            </a:r>
          </a:p>
          <a:p>
            <a:pPr marL="0" indent="0">
              <a:buNone/>
            </a:pPr>
            <a:r>
              <a:rPr lang="en-US" sz="2000" dirty="0"/>
              <a:t> print(list(</a:t>
            </a:r>
            <a:r>
              <a:rPr lang="en-US" sz="2000" dirty="0" err="1"/>
              <a:t>it.accumulate</a:t>
            </a:r>
            <a:r>
              <a:rPr lang="en-US" sz="2000" dirty="0"/>
              <a:t>(</a:t>
            </a:r>
            <a:r>
              <a:rPr lang="en-US" sz="2000" dirty="0" err="1"/>
              <a:t>lis</a:t>
            </a:r>
            <a:r>
              <a:rPr lang="en-US" sz="2000" dirty="0"/>
              <a:t>, lambda </a:t>
            </a:r>
            <a:r>
              <a:rPr lang="en-US" sz="2000" dirty="0" err="1"/>
              <a:t>x,y</a:t>
            </a:r>
            <a:r>
              <a:rPr lang="en-US" sz="2000" dirty="0"/>
              <a:t> : </a:t>
            </a:r>
            <a:r>
              <a:rPr lang="en-US" sz="2000" dirty="0" err="1"/>
              <a:t>x+y</a:t>
            </a:r>
            <a:r>
              <a:rPr lang="en-US" sz="2000" dirty="0"/>
              <a:t>)))</a:t>
            </a:r>
          </a:p>
          <a:p>
            <a:pPr marL="0" indent="0">
              <a:buNone/>
            </a:pPr>
            <a:r>
              <a:rPr lang="en-US" sz="2000" dirty="0">
                <a:solidFill>
                  <a:srgbClr val="FF0000"/>
                </a:solidFill>
              </a:rPr>
              <a:t>Output</a:t>
            </a:r>
            <a:r>
              <a:rPr lang="en-US" sz="2000" dirty="0"/>
              <a:t>:  The summation of list is: [1,4,8,18,22]</a:t>
            </a:r>
          </a:p>
          <a:p>
            <a:pPr marL="0" indent="0">
              <a:buNone/>
            </a:pPr>
            <a:endParaRPr lang="en-US" sz="2000" dirty="0"/>
          </a:p>
          <a:p>
            <a:pPr marL="0" indent="0">
              <a:buNone/>
            </a:pPr>
            <a:r>
              <a:rPr lang="en-US" sz="2000" dirty="0"/>
              <a:t> print(list(</a:t>
            </a:r>
            <a:r>
              <a:rPr lang="en-US" sz="2000" dirty="0" err="1"/>
              <a:t>i.accumulate</a:t>
            </a:r>
            <a:r>
              <a:rPr lang="en-US" sz="2000" dirty="0"/>
              <a:t>(</a:t>
            </a:r>
            <a:r>
              <a:rPr lang="en-US" sz="2000" dirty="0" err="1"/>
              <a:t>lis</a:t>
            </a:r>
            <a:r>
              <a:rPr lang="en-US" sz="2000" dirty="0"/>
              <a:t>, lambda </a:t>
            </a:r>
            <a:r>
              <a:rPr lang="en-US" sz="2000" dirty="0" err="1"/>
              <a:t>x,y</a:t>
            </a:r>
            <a:r>
              <a:rPr lang="en-US" sz="2000" dirty="0"/>
              <a:t> : x*y)))</a:t>
            </a:r>
          </a:p>
          <a:p>
            <a:pPr marL="0" indent="0">
              <a:buNone/>
            </a:pPr>
            <a:r>
              <a:rPr lang="en-US" sz="2000" dirty="0">
                <a:solidFill>
                  <a:srgbClr val="FF0000"/>
                </a:solidFill>
              </a:rPr>
              <a:t>Output</a:t>
            </a:r>
            <a:r>
              <a:rPr lang="en-US" sz="2000" dirty="0"/>
              <a:t>: [1,3,12,120,480]</a:t>
            </a:r>
            <a:endParaRPr lang="en-IN" sz="2000" dirty="0"/>
          </a:p>
        </p:txBody>
      </p:sp>
      <p:cxnSp>
        <p:nvCxnSpPr>
          <p:cNvPr id="5" name="Straight Connector 4">
            <a:extLst>
              <a:ext uri="{FF2B5EF4-FFF2-40B4-BE49-F238E27FC236}">
                <a16:creationId xmlns:a16="http://schemas.microsoft.com/office/drawing/2014/main" id="{71E8A43E-08A8-4757-9A02-FEA887E71C84}"/>
              </a:ext>
            </a:extLst>
          </p:cNvPr>
          <p:cNvCxnSpPr/>
          <p:nvPr/>
        </p:nvCxnSpPr>
        <p:spPr>
          <a:xfrm>
            <a:off x="838200" y="1367161"/>
            <a:ext cx="884733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85683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667C-D54D-42F3-BD52-E34FA234D852}"/>
              </a:ext>
            </a:extLst>
          </p:cNvPr>
          <p:cNvSpPr>
            <a:spLocks noGrp="1"/>
          </p:cNvSpPr>
          <p:nvPr>
            <p:ph type="title"/>
          </p:nvPr>
        </p:nvSpPr>
        <p:spPr>
          <a:xfrm>
            <a:off x="838200" y="365126"/>
            <a:ext cx="10515600" cy="522642"/>
          </a:xfrm>
        </p:spPr>
        <p:txBody>
          <a:bodyPr>
            <a:normAutofit fontScale="90000"/>
          </a:bodyPr>
          <a:lstStyle/>
          <a:p>
            <a:r>
              <a:rPr lang="en-US" dirty="0"/>
              <a:t>Enumerate function in Python</a:t>
            </a:r>
            <a:endParaRPr lang="en-IN" dirty="0"/>
          </a:p>
        </p:txBody>
      </p:sp>
      <p:sp>
        <p:nvSpPr>
          <p:cNvPr id="3" name="Content Placeholder 2">
            <a:extLst>
              <a:ext uri="{FF2B5EF4-FFF2-40B4-BE49-F238E27FC236}">
                <a16:creationId xmlns:a16="http://schemas.microsoft.com/office/drawing/2014/main" id="{D83BF566-1F02-4F64-B34E-AB00D427A51F}"/>
              </a:ext>
            </a:extLst>
          </p:cNvPr>
          <p:cNvSpPr>
            <a:spLocks noGrp="1"/>
          </p:cNvSpPr>
          <p:nvPr>
            <p:ph idx="1"/>
          </p:nvPr>
        </p:nvSpPr>
        <p:spPr>
          <a:xfrm>
            <a:off x="754601" y="1180730"/>
            <a:ext cx="11372295" cy="5677270"/>
          </a:xfrm>
        </p:spPr>
        <p:txBody>
          <a:bodyPr>
            <a:normAutofit/>
          </a:bodyPr>
          <a:lstStyle/>
          <a:p>
            <a:pPr marL="0" indent="0">
              <a:buNone/>
            </a:pPr>
            <a:r>
              <a:rPr lang="en-US" sz="2000" dirty="0"/>
              <a:t>&gt;&gt;l1=[“Bhindi”,”Aloo”,”Chopsticks”,”</a:t>
            </a:r>
            <a:r>
              <a:rPr lang="en-US" sz="2000" dirty="0" err="1"/>
              <a:t>chowmein</a:t>
            </a:r>
            <a:r>
              <a:rPr lang="en-US" sz="2000" dirty="0"/>
              <a:t>”]</a:t>
            </a:r>
          </a:p>
          <a:p>
            <a:pPr marL="0" indent="0">
              <a:buNone/>
            </a:pPr>
            <a:r>
              <a:rPr lang="en-US" sz="2000" dirty="0"/>
              <a:t>&gt;&gt;</a:t>
            </a:r>
            <a:r>
              <a:rPr lang="en-US" sz="2000" dirty="0" err="1"/>
              <a:t>i</a:t>
            </a:r>
            <a:r>
              <a:rPr lang="en-US" sz="2000" dirty="0"/>
              <a:t>=1</a:t>
            </a:r>
          </a:p>
          <a:p>
            <a:pPr marL="0" indent="0">
              <a:buNone/>
            </a:pPr>
            <a:r>
              <a:rPr lang="en-US" sz="2000" dirty="0"/>
              <a:t>&gt;&gt;for item in l1:</a:t>
            </a:r>
          </a:p>
          <a:p>
            <a:pPr marL="0" indent="0">
              <a:buNone/>
            </a:pPr>
            <a:r>
              <a:rPr lang="en-US" sz="2000" dirty="0"/>
              <a:t>       if i%2 is not 0:</a:t>
            </a:r>
          </a:p>
          <a:p>
            <a:pPr marL="0" indent="0">
              <a:buNone/>
            </a:pPr>
            <a:r>
              <a:rPr lang="en-US" sz="2000" dirty="0"/>
              <a:t>          print(</a:t>
            </a:r>
            <a:r>
              <a:rPr lang="en-US" sz="2000" dirty="0" err="1"/>
              <a:t>f”Jarvis</a:t>
            </a:r>
            <a:r>
              <a:rPr lang="en-US" sz="2000" dirty="0"/>
              <a:t> Please buy {item}”)</a:t>
            </a:r>
            <a:endParaRPr lang="en-IN" sz="2000" dirty="0"/>
          </a:p>
          <a:p>
            <a:pPr marL="0" indent="0">
              <a:buNone/>
            </a:pPr>
            <a:r>
              <a:rPr lang="en-IN" sz="2000" dirty="0"/>
              <a:t>      </a:t>
            </a:r>
            <a:r>
              <a:rPr lang="en-IN" sz="2000" dirty="0" err="1"/>
              <a:t>i</a:t>
            </a:r>
            <a:r>
              <a:rPr lang="en-IN" sz="2000" dirty="0"/>
              <a:t>+=1 #</a:t>
            </a:r>
            <a:r>
              <a:rPr lang="en-IN" sz="2000" dirty="0">
                <a:solidFill>
                  <a:srgbClr val="FF0000"/>
                </a:solidFill>
              </a:rPr>
              <a:t>i=i+1</a:t>
            </a:r>
          </a:p>
          <a:p>
            <a:pPr marL="0" indent="0">
              <a:buNone/>
            </a:pPr>
            <a:endParaRPr lang="en-IN" sz="2000" dirty="0"/>
          </a:p>
          <a:p>
            <a:pPr marL="0" indent="0">
              <a:buNone/>
            </a:pPr>
            <a:r>
              <a:rPr lang="en-IN" sz="2000" b="1" dirty="0"/>
              <a:t>//To shorten this code, we use enumerate function:</a:t>
            </a:r>
          </a:p>
          <a:p>
            <a:pPr marL="0" indent="0">
              <a:buNone/>
            </a:pPr>
            <a:r>
              <a:rPr lang="en-IN" sz="2000" dirty="0"/>
              <a:t>&gt;&gt;</a:t>
            </a:r>
            <a:r>
              <a:rPr lang="en-US" sz="2000" dirty="0"/>
              <a:t> l1=[“Bhindi”,”Aloo”,”Chopsticks”,”</a:t>
            </a:r>
            <a:r>
              <a:rPr lang="en-US" sz="2000" dirty="0" err="1"/>
              <a:t>chowmein</a:t>
            </a:r>
            <a:r>
              <a:rPr lang="en-US" sz="2000" dirty="0"/>
              <a:t>”]</a:t>
            </a:r>
          </a:p>
          <a:p>
            <a:pPr marL="0" indent="0">
              <a:buNone/>
            </a:pPr>
            <a:r>
              <a:rPr lang="en-US" sz="2000" dirty="0"/>
              <a:t>&gt;&gt;for index, item in </a:t>
            </a:r>
            <a:r>
              <a:rPr lang="en-US" sz="2000" b="1" dirty="0"/>
              <a:t>enumerate(l1):</a:t>
            </a:r>
          </a:p>
          <a:p>
            <a:pPr marL="0" indent="0">
              <a:buNone/>
            </a:pPr>
            <a:r>
              <a:rPr lang="en-US" sz="2000" dirty="0"/>
              <a:t>          if index%2==0:</a:t>
            </a:r>
          </a:p>
          <a:p>
            <a:pPr marL="0" indent="0">
              <a:buNone/>
            </a:pPr>
            <a:r>
              <a:rPr lang="en-US" sz="2000" dirty="0"/>
              <a:t> 	print(</a:t>
            </a:r>
            <a:r>
              <a:rPr lang="en-US" sz="2000" dirty="0" err="1"/>
              <a:t>f”Jarvis</a:t>
            </a:r>
            <a:r>
              <a:rPr lang="en-US" sz="2000" dirty="0"/>
              <a:t> Please buy {item}”)</a:t>
            </a:r>
            <a:endParaRPr lang="en-IN" sz="2000" dirty="0"/>
          </a:p>
          <a:p>
            <a:pPr marL="0" indent="0">
              <a:buNone/>
            </a:pPr>
            <a:endParaRPr lang="en-US" sz="2000" dirty="0"/>
          </a:p>
        </p:txBody>
      </p:sp>
    </p:spTree>
    <p:extLst>
      <p:ext uri="{BB962C8B-B14F-4D97-AF65-F5344CB8AC3E}">
        <p14:creationId xmlns:p14="http://schemas.microsoft.com/office/powerpoint/2010/main" val="4236548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9CB-79D3-42E0-ADAA-4ACA07107700}"/>
              </a:ext>
            </a:extLst>
          </p:cNvPr>
          <p:cNvSpPr>
            <a:spLocks noGrp="1"/>
          </p:cNvSpPr>
          <p:nvPr>
            <p:ph type="title"/>
          </p:nvPr>
        </p:nvSpPr>
        <p:spPr>
          <a:xfrm>
            <a:off x="838200" y="365126"/>
            <a:ext cx="10515600" cy="478254"/>
          </a:xfrm>
        </p:spPr>
        <p:txBody>
          <a:bodyPr>
            <a:normAutofit fontScale="90000"/>
          </a:bodyPr>
          <a:lstStyle/>
          <a:p>
            <a:r>
              <a:rPr lang="en-US" dirty="0"/>
              <a:t>Join Function in Python</a:t>
            </a:r>
            <a:endParaRPr lang="en-IN" dirty="0"/>
          </a:p>
        </p:txBody>
      </p:sp>
      <p:sp>
        <p:nvSpPr>
          <p:cNvPr id="3" name="Content Placeholder 2">
            <a:extLst>
              <a:ext uri="{FF2B5EF4-FFF2-40B4-BE49-F238E27FC236}">
                <a16:creationId xmlns:a16="http://schemas.microsoft.com/office/drawing/2014/main" id="{C4FD0825-91CA-443D-BE8D-7BDC1394B1AD}"/>
              </a:ext>
            </a:extLst>
          </p:cNvPr>
          <p:cNvSpPr>
            <a:spLocks noGrp="1"/>
          </p:cNvSpPr>
          <p:nvPr>
            <p:ph idx="1"/>
          </p:nvPr>
        </p:nvSpPr>
        <p:spPr>
          <a:xfrm>
            <a:off x="745724" y="1083076"/>
            <a:ext cx="10608076" cy="5093887"/>
          </a:xfrm>
        </p:spPr>
        <p:txBody>
          <a:bodyPr>
            <a:normAutofit/>
          </a:bodyPr>
          <a:lstStyle/>
          <a:p>
            <a:pPr marL="0" indent="0">
              <a:buNone/>
            </a:pPr>
            <a:r>
              <a:rPr lang="en-US" sz="2000" dirty="0"/>
              <a:t>&gt;&gt;</a:t>
            </a:r>
            <a:r>
              <a:rPr lang="en-US" sz="2000" dirty="0" err="1"/>
              <a:t>lis</a:t>
            </a:r>
            <a:r>
              <a:rPr lang="en-US" sz="2000" dirty="0"/>
              <a:t>=[“</a:t>
            </a:r>
            <a:r>
              <a:rPr lang="en-US" sz="2000" dirty="0" err="1"/>
              <a:t>John”,”Cena”,”Randy”,”Orton”,”Khali</a:t>
            </a:r>
            <a:r>
              <a:rPr lang="en-US" sz="2000" dirty="0"/>
              <a:t>”]</a:t>
            </a:r>
          </a:p>
          <a:p>
            <a:pPr marL="0" indent="0">
              <a:buNone/>
            </a:pPr>
            <a:r>
              <a:rPr lang="en-US" sz="2000" dirty="0"/>
              <a:t>&gt;&gt;for item in </a:t>
            </a:r>
            <a:r>
              <a:rPr lang="en-US" sz="2000" dirty="0" err="1"/>
              <a:t>lis</a:t>
            </a:r>
            <a:r>
              <a:rPr lang="en-US" sz="2000" dirty="0"/>
              <a:t>:</a:t>
            </a:r>
          </a:p>
          <a:p>
            <a:pPr marL="0" indent="0">
              <a:buNone/>
            </a:pPr>
            <a:r>
              <a:rPr lang="en-US" sz="2000" dirty="0"/>
              <a:t>         print(item ,”and”, end=“ “)</a:t>
            </a:r>
          </a:p>
          <a:p>
            <a:pPr marL="0" indent="0">
              <a:buNone/>
            </a:pPr>
            <a:endParaRPr lang="en-US" sz="2000" dirty="0"/>
          </a:p>
          <a:p>
            <a:pPr marL="0" indent="0">
              <a:buNone/>
            </a:pPr>
            <a:r>
              <a:rPr lang="en-US" sz="2000" b="1" dirty="0"/>
              <a:t>#Now using join function:</a:t>
            </a:r>
          </a:p>
          <a:p>
            <a:pPr marL="0" indent="0">
              <a:buNone/>
            </a:pPr>
            <a:r>
              <a:rPr lang="en-US" sz="2000" dirty="0"/>
              <a:t>&gt;&gt;</a:t>
            </a:r>
            <a:r>
              <a:rPr lang="en-US" sz="2000" dirty="0" err="1"/>
              <a:t>lis</a:t>
            </a:r>
            <a:r>
              <a:rPr lang="en-US" sz="2000" dirty="0"/>
              <a:t>=[“</a:t>
            </a:r>
            <a:r>
              <a:rPr lang="en-US" sz="2000" dirty="0" err="1"/>
              <a:t>John”,”Cena”,”Randy”,”Orton”,”Khali</a:t>
            </a:r>
            <a:r>
              <a:rPr lang="en-US" sz="2000" dirty="0"/>
              <a:t>”]</a:t>
            </a:r>
          </a:p>
          <a:p>
            <a:pPr marL="0" indent="0">
              <a:buNone/>
            </a:pPr>
            <a:r>
              <a:rPr lang="en-IN" sz="2000" dirty="0"/>
              <a:t>&gt;&gt;a=“</a:t>
            </a:r>
            <a:r>
              <a:rPr lang="en-IN" sz="2000" dirty="0" err="1"/>
              <a:t>and”.</a:t>
            </a:r>
            <a:r>
              <a:rPr lang="en-IN" sz="2000" b="1" dirty="0" err="1"/>
              <a:t>join</a:t>
            </a:r>
            <a:r>
              <a:rPr lang="en-IN" sz="2000" dirty="0"/>
              <a:t>(</a:t>
            </a:r>
            <a:r>
              <a:rPr lang="en-IN" sz="2000" dirty="0" err="1"/>
              <a:t>lis</a:t>
            </a:r>
            <a:r>
              <a:rPr lang="en-IN" sz="2000" dirty="0"/>
              <a:t>)</a:t>
            </a:r>
          </a:p>
          <a:p>
            <a:pPr marL="0" indent="0">
              <a:buNone/>
            </a:pPr>
            <a:r>
              <a:rPr lang="en-IN" sz="2000" dirty="0"/>
              <a:t>&gt;&gt;print(a, “other </a:t>
            </a:r>
            <a:r>
              <a:rPr lang="en-IN" sz="2000" dirty="0" err="1"/>
              <a:t>wwe</a:t>
            </a:r>
            <a:r>
              <a:rPr lang="en-IN" sz="2000" dirty="0"/>
              <a:t> superstars”)</a:t>
            </a:r>
          </a:p>
        </p:txBody>
      </p:sp>
    </p:spTree>
    <p:extLst>
      <p:ext uri="{BB962C8B-B14F-4D97-AF65-F5344CB8AC3E}">
        <p14:creationId xmlns:p14="http://schemas.microsoft.com/office/powerpoint/2010/main" val="419142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7A33E-7BE2-45CB-B83B-863E898E8C5E}"/>
              </a:ext>
            </a:extLst>
          </p:cNvPr>
          <p:cNvSpPr>
            <a:spLocks noGrp="1"/>
          </p:cNvSpPr>
          <p:nvPr>
            <p:ph idx="1"/>
          </p:nvPr>
        </p:nvSpPr>
        <p:spPr>
          <a:xfrm>
            <a:off x="765329" y="834501"/>
            <a:ext cx="10661342" cy="6196613"/>
          </a:xfrm>
        </p:spPr>
        <p:txBody>
          <a:bodyPr>
            <a:normAutofit/>
          </a:bodyPr>
          <a:lstStyle/>
          <a:p>
            <a:pPr marL="0" indent="0">
              <a:buNone/>
            </a:pPr>
            <a:r>
              <a:rPr lang="en-US" sz="3600" dirty="0"/>
              <a:t>#Example:</a:t>
            </a:r>
          </a:p>
          <a:p>
            <a:pPr marL="0" indent="0">
              <a:buNone/>
            </a:pPr>
            <a:r>
              <a:rPr lang="en-US" sz="2400" dirty="0"/>
              <a:t> </a:t>
            </a:r>
            <a:r>
              <a:rPr lang="en-US" sz="2000" dirty="0"/>
              <a:t>def sum(arg1,arg2):</a:t>
            </a:r>
          </a:p>
          <a:p>
            <a:pPr marL="0" indent="0">
              <a:buNone/>
            </a:pPr>
            <a:r>
              <a:rPr lang="en-US" sz="2000" dirty="0"/>
              <a:t>        if(type(arg1)!=type(</a:t>
            </a:r>
            <a:r>
              <a:rPr lang="en-US" sz="2000"/>
              <a:t>arg2)):</a:t>
            </a:r>
            <a:endParaRPr lang="en-US" sz="2000" dirty="0"/>
          </a:p>
          <a:p>
            <a:pPr marL="0" indent="0">
              <a:buNone/>
            </a:pPr>
            <a:r>
              <a:rPr lang="en-US" sz="2000" dirty="0"/>
              <a:t>             print(“Please give the args of same type.”)</a:t>
            </a:r>
          </a:p>
          <a:p>
            <a:pPr marL="0" indent="0">
              <a:buNone/>
            </a:pPr>
            <a:r>
              <a:rPr lang="en-US" sz="2000" dirty="0"/>
              <a:t>             return   </a:t>
            </a:r>
            <a:r>
              <a:rPr lang="en-US" sz="2000" dirty="0">
                <a:solidFill>
                  <a:srgbClr val="FF0000"/>
                </a:solidFill>
              </a:rPr>
              <a:t>#---not return anything i.e. return None</a:t>
            </a:r>
          </a:p>
          <a:p>
            <a:pPr marL="0" indent="0">
              <a:buNone/>
            </a:pPr>
            <a:r>
              <a:rPr lang="en-US" sz="2000" dirty="0"/>
              <a:t>        else:</a:t>
            </a:r>
          </a:p>
          <a:p>
            <a:pPr marL="0" indent="0">
              <a:buNone/>
            </a:pPr>
            <a:r>
              <a:rPr lang="en-US" sz="2000" dirty="0"/>
              <a:t>             return (arg1+arg2)</a:t>
            </a:r>
          </a:p>
          <a:p>
            <a:pPr marL="0" indent="0">
              <a:buNone/>
            </a:pPr>
            <a:r>
              <a:rPr lang="en-US" sz="2000" dirty="0">
                <a:solidFill>
                  <a:srgbClr val="FF0000"/>
                </a:solidFill>
              </a:rPr>
              <a:t>#function invoking</a:t>
            </a:r>
          </a:p>
          <a:p>
            <a:pPr>
              <a:buFont typeface="Wingdings" panose="05000000000000000000" pitchFamily="2" charset="2"/>
              <a:buChar char="Ø"/>
            </a:pPr>
            <a:r>
              <a:rPr lang="en-US" sz="2000" dirty="0"/>
              <a:t> sum(15,60)</a:t>
            </a:r>
          </a:p>
          <a:p>
            <a:pPr>
              <a:buFont typeface="Wingdings" panose="05000000000000000000" pitchFamily="2" charset="2"/>
              <a:buChar char="Ø"/>
            </a:pPr>
            <a:r>
              <a:rPr lang="en-US" sz="2000" dirty="0"/>
              <a:t> sum(‘Hello', 'World’)</a:t>
            </a:r>
          </a:p>
          <a:p>
            <a:pPr>
              <a:buFont typeface="Wingdings" panose="05000000000000000000" pitchFamily="2" charset="2"/>
              <a:buChar char="Ø"/>
            </a:pPr>
            <a:r>
              <a:rPr lang="en-US" sz="2000" dirty="0"/>
              <a:t> sum(3.14, 90.890)</a:t>
            </a:r>
          </a:p>
          <a:p>
            <a:pPr>
              <a:buFont typeface="Wingdings" panose="05000000000000000000" pitchFamily="2" charset="2"/>
              <a:buChar char="Ø"/>
            </a:pPr>
            <a:r>
              <a:rPr lang="en-US" sz="2000" dirty="0"/>
              <a:t> sum(‘hello’, 15)</a:t>
            </a:r>
            <a:endParaRPr lang="en-IN" sz="2000" dirty="0"/>
          </a:p>
        </p:txBody>
      </p:sp>
    </p:spTree>
    <p:extLst>
      <p:ext uri="{BB962C8B-B14F-4D97-AF65-F5344CB8AC3E}">
        <p14:creationId xmlns:p14="http://schemas.microsoft.com/office/powerpoint/2010/main" val="253135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D7B4-65FB-4B15-A201-19D5CF1A6F4D}"/>
              </a:ext>
            </a:extLst>
          </p:cNvPr>
          <p:cNvSpPr>
            <a:spLocks noGrp="1"/>
          </p:cNvSpPr>
          <p:nvPr>
            <p:ph type="title"/>
          </p:nvPr>
        </p:nvSpPr>
        <p:spPr/>
        <p:txBody>
          <a:bodyPr/>
          <a:lstStyle/>
          <a:p>
            <a:r>
              <a:rPr lang="en-US" dirty="0"/>
              <a:t>Example</a:t>
            </a:r>
            <a:endParaRPr lang="en-IN" dirty="0"/>
          </a:p>
        </p:txBody>
      </p:sp>
      <p:sp>
        <p:nvSpPr>
          <p:cNvPr id="4" name="Rectangle 1">
            <a:extLst>
              <a:ext uri="{FF2B5EF4-FFF2-40B4-BE49-F238E27FC236}">
                <a16:creationId xmlns:a16="http://schemas.microsoft.com/office/drawing/2014/main" id="{D48F7703-19C6-4158-BE11-192A8CA72114}"/>
              </a:ext>
            </a:extLst>
          </p:cNvPr>
          <p:cNvSpPr>
            <a:spLocks noChangeArrowheads="1"/>
          </p:cNvSpPr>
          <p:nvPr/>
        </p:nvSpPr>
        <p:spPr bwMode="auto">
          <a:xfrm>
            <a:off x="1100829" y="1984309"/>
            <a:ext cx="845154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urier New" panose="02070309020205020404" pitchFamily="49" charset="0"/>
              </a:rPr>
              <a:t># Python 3.5+ supports 'type annotations' that can be</a:t>
            </a:r>
            <a:r>
              <a:rPr kumimoji="0" lang="en-US" altLang="en-US" sz="20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urier New" panose="02070309020205020404" pitchFamily="49" charset="0"/>
              </a:rPr>
              <a:t># used with tools like </a:t>
            </a:r>
            <a:r>
              <a:rPr kumimoji="0" lang="en-US" altLang="en-US" sz="2000" b="0" i="0" u="none" strike="noStrike" cap="none" normalizeH="0" baseline="0" dirty="0" err="1">
                <a:ln>
                  <a:noFill/>
                </a:ln>
                <a:solidFill>
                  <a:srgbClr val="888888"/>
                </a:solidFill>
                <a:effectLst/>
                <a:latin typeface="Courier New" panose="02070309020205020404" pitchFamily="49" charset="0"/>
              </a:rPr>
              <a:t>Mypy</a:t>
            </a:r>
            <a:r>
              <a:rPr kumimoji="0" lang="en-US" altLang="en-US" sz="2000" b="0" i="0" u="none" strike="noStrike" cap="none" normalizeH="0" baseline="0" dirty="0">
                <a:ln>
                  <a:noFill/>
                </a:ln>
                <a:solidFill>
                  <a:srgbClr val="888888"/>
                </a:solidFill>
                <a:effectLst/>
                <a:latin typeface="Courier New" panose="02070309020205020404" pitchFamily="49" charset="0"/>
              </a:rPr>
              <a:t> to write statically typed Python:</a:t>
            </a:r>
            <a:r>
              <a:rPr kumimoji="0" lang="en-US" altLang="en-US" sz="20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800"/>
                </a:solidFill>
                <a:effectLst/>
                <a:latin typeface="Courier New" panose="02070309020205020404" pitchFamily="49" charset="0"/>
              </a:rPr>
              <a:t>def</a:t>
            </a:r>
            <a:r>
              <a:rPr kumimoji="0" lang="en-US" altLang="en-US" sz="2000" b="0" i="0" u="none" strike="noStrike" cap="none" normalizeH="0" baseline="0" dirty="0">
                <a:ln>
                  <a:noFill/>
                </a:ln>
                <a:solidFill>
                  <a:srgbClr val="222222"/>
                </a:solidFill>
                <a:effectLst/>
                <a:latin typeface="Courier New" panose="02070309020205020404" pitchFamily="49" charset="0"/>
              </a:rPr>
              <a:t> </a:t>
            </a:r>
            <a:r>
              <a:rPr kumimoji="0" lang="en-US" altLang="en-US" sz="2000" b="1" i="0" u="none" strike="noStrike" cap="none" normalizeH="0" baseline="0" dirty="0" err="1">
                <a:ln>
                  <a:noFill/>
                </a:ln>
                <a:solidFill>
                  <a:srgbClr val="0066BB"/>
                </a:solidFill>
                <a:effectLst/>
                <a:latin typeface="Courier New" panose="02070309020205020404" pitchFamily="49" charset="0"/>
              </a:rPr>
              <a:t>my_add</a:t>
            </a:r>
            <a:r>
              <a:rPr kumimoji="0" lang="en-US" altLang="en-US" sz="2000" b="0" i="0" u="none" strike="noStrike" cap="none" normalizeH="0" baseline="0" dirty="0">
                <a:ln>
                  <a:noFill/>
                </a:ln>
                <a:solidFill>
                  <a:srgbClr val="222222"/>
                </a:solidFill>
                <a:effectLst/>
                <a:latin typeface="Courier New" panose="02070309020205020404" pitchFamily="49" charset="0"/>
              </a:rPr>
              <a:t>(a: </a:t>
            </a:r>
            <a:r>
              <a:rPr kumimoji="0" lang="en-US" altLang="en-US" sz="2000" b="0" i="0" u="none" strike="noStrike" cap="none" normalizeH="0" baseline="0" dirty="0">
                <a:ln>
                  <a:noFill/>
                </a:ln>
                <a:solidFill>
                  <a:srgbClr val="007020"/>
                </a:solidFill>
                <a:effectLst/>
                <a:latin typeface="Courier New" panose="02070309020205020404" pitchFamily="49" charset="0"/>
              </a:rPr>
              <a:t>int</a:t>
            </a:r>
            <a:r>
              <a:rPr kumimoji="0" lang="en-US" altLang="en-US" sz="2000" b="0" i="0" u="none" strike="noStrike" cap="none" normalizeH="0" baseline="0" dirty="0">
                <a:ln>
                  <a:noFill/>
                </a:ln>
                <a:solidFill>
                  <a:srgbClr val="222222"/>
                </a:solidFill>
                <a:effectLst/>
                <a:latin typeface="Courier New" panose="02070309020205020404" pitchFamily="49" charset="0"/>
              </a:rPr>
              <a:t>, b: </a:t>
            </a:r>
            <a:r>
              <a:rPr kumimoji="0" lang="en-US" altLang="en-US" sz="2000" b="0" i="0" u="none" strike="noStrike" cap="none" normalizeH="0" baseline="0" dirty="0">
                <a:ln>
                  <a:noFill/>
                </a:ln>
                <a:solidFill>
                  <a:srgbClr val="007020"/>
                </a:solidFill>
                <a:effectLst/>
                <a:latin typeface="Courier New" panose="02070309020205020404" pitchFamily="49" charset="0"/>
              </a:rPr>
              <a:t>int</a:t>
            </a:r>
            <a:r>
              <a:rPr kumimoji="0" lang="en-US" altLang="en-US" sz="2000" b="0" i="0" u="none" strike="noStrike" cap="none" normalizeH="0" baseline="0" dirty="0">
                <a:ln>
                  <a:noFill/>
                </a:ln>
                <a:solidFill>
                  <a:srgbClr val="222222"/>
                </a:solidFill>
                <a:effectLst/>
                <a:latin typeface="Courier New" panose="02070309020205020404" pitchFamily="49" charset="0"/>
              </a:rPr>
              <a:t>) </a:t>
            </a:r>
            <a:r>
              <a:rPr kumimoji="0" lang="en-US" altLang="en-US" sz="2000" b="0" i="0" u="none" strike="noStrike" cap="none" normalizeH="0" baseline="0" dirty="0">
                <a:ln>
                  <a:noFill/>
                </a:ln>
                <a:solidFill>
                  <a:srgbClr val="333333"/>
                </a:solidFill>
                <a:effectLst/>
                <a:latin typeface="Courier New" panose="02070309020205020404" pitchFamily="49" charset="0"/>
              </a:rPr>
              <a:t>-&gt;</a:t>
            </a:r>
            <a:r>
              <a:rPr kumimoji="0" lang="en-US" altLang="en-US" sz="2000" b="0" i="0" u="none" strike="noStrike" cap="none" normalizeH="0" baseline="0" dirty="0">
                <a:ln>
                  <a:noFill/>
                </a:ln>
                <a:solidFill>
                  <a:srgbClr val="222222"/>
                </a:solidFill>
                <a:effectLst/>
                <a:latin typeface="Courier New" panose="02070309020205020404" pitchFamily="49" charset="0"/>
              </a:rPr>
              <a:t> </a:t>
            </a:r>
            <a:r>
              <a:rPr kumimoji="0" lang="en-US" altLang="en-US" sz="2000" b="0" i="0" u="none" strike="noStrike" cap="none" normalizeH="0" baseline="0" dirty="0">
                <a:ln>
                  <a:noFill/>
                </a:ln>
                <a:solidFill>
                  <a:srgbClr val="007020"/>
                </a:solidFill>
                <a:effectLst/>
                <a:latin typeface="Courier New" panose="02070309020205020404" pitchFamily="49" charset="0"/>
              </a:rPr>
              <a:t>int</a:t>
            </a:r>
            <a:r>
              <a:rPr kumimoji="0" lang="en-US" altLang="en-US" sz="20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800"/>
                </a:solidFill>
                <a:effectLst/>
                <a:latin typeface="Courier New" panose="02070309020205020404" pitchFamily="49" charset="0"/>
              </a:rPr>
              <a:t>return</a:t>
            </a:r>
            <a:r>
              <a:rPr kumimoji="0" lang="en-US" altLang="en-US" sz="2000" b="0" i="0" u="none" strike="noStrike" cap="none" normalizeH="0" baseline="0" dirty="0">
                <a:ln>
                  <a:noFill/>
                </a:ln>
                <a:solidFill>
                  <a:srgbClr val="222222"/>
                </a:solidFill>
                <a:effectLst/>
                <a:latin typeface="Courier New" panose="02070309020205020404" pitchFamily="49" charset="0"/>
              </a:rPr>
              <a:t> a </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a:ln>
                  <a:noFill/>
                </a:ln>
                <a:solidFill>
                  <a:srgbClr val="222222"/>
                </a:solidFill>
                <a:effectLst/>
                <a:latin typeface="Courier New" panose="02070309020205020404" pitchFamily="49" charset="0"/>
              </a:rPr>
              <a:t> b</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Arial" panose="020B0604020202020204" pitchFamily="34" charset="0"/>
              </a:rPr>
              <a:t>m</a:t>
            </a:r>
            <a:r>
              <a:rPr kumimoji="0" lang="en-US" altLang="en-US" sz="2000" b="0" i="0" u="none" strike="noStrike" cap="none" normalizeH="0" baseline="0" dirty="0" err="1">
                <a:ln>
                  <a:noFill/>
                </a:ln>
                <a:solidFill>
                  <a:schemeClr val="tx1"/>
                </a:solidFill>
                <a:effectLst/>
                <a:latin typeface="Arial" panose="020B0604020202020204" pitchFamily="34" charset="0"/>
              </a:rPr>
              <a:t>y_add</a:t>
            </a:r>
            <a:r>
              <a:rPr kumimoji="0" lang="en-US" altLang="en-US" sz="2000" b="0" i="0" u="none" strike="noStrike" cap="none" normalizeH="0" baseline="0" dirty="0">
                <a:ln>
                  <a:noFill/>
                </a:ln>
                <a:solidFill>
                  <a:schemeClr val="tx1"/>
                </a:solidFill>
                <a:effectLst/>
                <a:latin typeface="Arial" panose="020B0604020202020204" pitchFamily="34" charset="0"/>
              </a:rPr>
              <a:t>(2,5)</a:t>
            </a:r>
          </a:p>
        </p:txBody>
      </p:sp>
    </p:spTree>
    <p:extLst>
      <p:ext uri="{BB962C8B-B14F-4D97-AF65-F5344CB8AC3E}">
        <p14:creationId xmlns:p14="http://schemas.microsoft.com/office/powerpoint/2010/main" val="294737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955-A32F-4E7B-8A69-E70D75098D62}"/>
              </a:ext>
            </a:extLst>
          </p:cNvPr>
          <p:cNvSpPr>
            <a:spLocks noGrp="1"/>
          </p:cNvSpPr>
          <p:nvPr>
            <p:ph type="title"/>
          </p:nvPr>
        </p:nvSpPr>
        <p:spPr>
          <a:xfrm>
            <a:off x="811568" y="734812"/>
            <a:ext cx="11049000" cy="1348265"/>
          </a:xfrm>
        </p:spPr>
        <p:txBody>
          <a:bodyPr/>
          <a:lstStyle/>
          <a:p>
            <a:r>
              <a:rPr lang="en-US" b="0" i="0" dirty="0">
                <a:solidFill>
                  <a:srgbClr val="202124"/>
                </a:solidFill>
                <a:effectLst/>
                <a:latin typeface="Google Sans"/>
              </a:rPr>
              <a:t>The get() method on Python dicts and its "default" argument</a:t>
            </a:r>
            <a:endParaRPr lang="en-IN" dirty="0"/>
          </a:p>
        </p:txBody>
      </p:sp>
      <p:sp>
        <p:nvSpPr>
          <p:cNvPr id="3" name="Content Placeholder 2">
            <a:extLst>
              <a:ext uri="{FF2B5EF4-FFF2-40B4-BE49-F238E27FC236}">
                <a16:creationId xmlns:a16="http://schemas.microsoft.com/office/drawing/2014/main" id="{A39D5FF4-D3DC-4B42-8E1D-BA06BB108F36}"/>
              </a:ext>
            </a:extLst>
          </p:cNvPr>
          <p:cNvSpPr>
            <a:spLocks noGrp="1"/>
          </p:cNvSpPr>
          <p:nvPr>
            <p:ph idx="1"/>
          </p:nvPr>
        </p:nvSpPr>
        <p:spPr>
          <a:xfrm>
            <a:off x="1219940" y="2473695"/>
            <a:ext cx="7373644" cy="5587229"/>
          </a:xfrm>
        </p:spPr>
        <p:txBody>
          <a:bodyPr>
            <a:noAutofit/>
          </a:bodyPr>
          <a:lstStyle/>
          <a:p>
            <a:pPr marL="0" indent="0">
              <a:buNone/>
            </a:pPr>
            <a:r>
              <a:rPr lang="en-US" sz="1800" dirty="0">
                <a:solidFill>
                  <a:srgbClr val="FF0000"/>
                </a:solidFill>
              </a:rPr>
              <a:t># The get() method on </a:t>
            </a:r>
            <a:r>
              <a:rPr lang="en-US" sz="1800" dirty="0" err="1">
                <a:solidFill>
                  <a:srgbClr val="FF0000"/>
                </a:solidFill>
              </a:rPr>
              <a:t>dicts</a:t>
            </a:r>
            <a:r>
              <a:rPr lang="en-US" sz="1800" dirty="0">
                <a:solidFill>
                  <a:srgbClr val="FF0000"/>
                </a:solidFill>
              </a:rPr>
              <a:t> and its "default" argument</a:t>
            </a:r>
            <a:endParaRPr lang="en-US" sz="1800" dirty="0"/>
          </a:p>
          <a:p>
            <a:pPr marL="0" indent="0">
              <a:buNone/>
            </a:pPr>
            <a:r>
              <a:rPr lang="en-US" sz="1800" dirty="0" err="1"/>
              <a:t>name_for_userid</a:t>
            </a:r>
            <a:r>
              <a:rPr lang="en-US" sz="1800" dirty="0"/>
              <a:t> ={382: "Alice", 590: "Bob", 951: "Dilbert"}</a:t>
            </a:r>
          </a:p>
          <a:p>
            <a:pPr marL="0" indent="0">
              <a:buNone/>
            </a:pPr>
            <a:r>
              <a:rPr lang="en-US" sz="1800" b="1" dirty="0"/>
              <a:t>def</a:t>
            </a:r>
            <a:r>
              <a:rPr lang="en-US" sz="1800" dirty="0"/>
              <a:t> greeting(</a:t>
            </a:r>
            <a:r>
              <a:rPr lang="en-US" sz="1800" dirty="0" err="1"/>
              <a:t>userid</a:t>
            </a:r>
            <a:r>
              <a:rPr lang="en-US" sz="1800" dirty="0"/>
              <a:t>):</a:t>
            </a:r>
          </a:p>
          <a:p>
            <a:pPr marL="0" indent="0">
              <a:buNone/>
            </a:pPr>
            <a:r>
              <a:rPr lang="en-US" sz="1800" dirty="0"/>
              <a:t>    return "Hi %s!" % </a:t>
            </a:r>
            <a:r>
              <a:rPr lang="en-US" sz="1800" dirty="0" err="1"/>
              <a:t>name_for_userid.get</a:t>
            </a:r>
            <a:r>
              <a:rPr lang="en-US" sz="1800" dirty="0"/>
              <a:t>(</a:t>
            </a:r>
            <a:r>
              <a:rPr lang="en-US" sz="1800" dirty="0" err="1"/>
              <a:t>userid</a:t>
            </a:r>
            <a:r>
              <a:rPr lang="en-US" sz="1800" dirty="0"/>
              <a:t>, “unknown")</a:t>
            </a:r>
          </a:p>
          <a:p>
            <a:pPr marL="0" indent="0">
              <a:buNone/>
            </a:pPr>
            <a:endParaRPr lang="en-US" sz="1800" dirty="0"/>
          </a:p>
          <a:p>
            <a:pPr marL="0" indent="0">
              <a:buNone/>
            </a:pPr>
            <a:r>
              <a:rPr lang="en-US" sz="1800" dirty="0"/>
              <a:t>&gt;&gt;&gt; greeting(382)</a:t>
            </a:r>
          </a:p>
          <a:p>
            <a:pPr marL="0" indent="0">
              <a:buNone/>
            </a:pPr>
            <a:r>
              <a:rPr lang="en-US" sz="1800" dirty="0"/>
              <a:t>"Hi Alice!"</a:t>
            </a:r>
          </a:p>
          <a:p>
            <a:pPr marL="0" indent="0">
              <a:buNone/>
            </a:pPr>
            <a:endParaRPr lang="en-US" sz="1800" dirty="0"/>
          </a:p>
          <a:p>
            <a:pPr marL="0" indent="0">
              <a:buNone/>
            </a:pPr>
            <a:r>
              <a:rPr lang="en-US" sz="1800" dirty="0"/>
              <a:t>&gt;&gt;&gt; greeting(333333)</a:t>
            </a:r>
          </a:p>
          <a:p>
            <a:pPr marL="0" indent="0">
              <a:buNone/>
            </a:pPr>
            <a:r>
              <a:rPr lang="en-US" sz="1800" dirty="0"/>
              <a:t>"Hi unknown!"</a:t>
            </a:r>
            <a:endParaRPr lang="en-IN" sz="1800" dirty="0"/>
          </a:p>
        </p:txBody>
      </p:sp>
    </p:spTree>
    <p:extLst>
      <p:ext uri="{BB962C8B-B14F-4D97-AF65-F5344CB8AC3E}">
        <p14:creationId xmlns:p14="http://schemas.microsoft.com/office/powerpoint/2010/main" val="317196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577F-6317-4942-9CBD-993B91009C9A}"/>
              </a:ext>
            </a:extLst>
          </p:cNvPr>
          <p:cNvSpPr>
            <a:spLocks noGrp="1"/>
          </p:cNvSpPr>
          <p:nvPr>
            <p:ph type="title"/>
          </p:nvPr>
        </p:nvSpPr>
        <p:spPr>
          <a:xfrm>
            <a:off x="722790" y="231961"/>
            <a:ext cx="10515600" cy="691318"/>
          </a:xfrm>
        </p:spPr>
        <p:txBody>
          <a:bodyPr>
            <a:normAutofit fontScale="90000"/>
          </a:bodyPr>
          <a:lstStyle/>
          <a:p>
            <a:r>
              <a:rPr lang="en-US" i="0" dirty="0">
                <a:solidFill>
                  <a:srgbClr val="273239"/>
                </a:solidFill>
                <a:effectLst/>
                <a:latin typeface="sofia-pro"/>
              </a:rPr>
              <a:t>Is Python call by reference or call by value</a:t>
            </a:r>
            <a:endParaRPr lang="en-IN" dirty="0"/>
          </a:p>
        </p:txBody>
      </p:sp>
      <p:sp>
        <p:nvSpPr>
          <p:cNvPr id="5" name="TextBox 4">
            <a:extLst>
              <a:ext uri="{FF2B5EF4-FFF2-40B4-BE49-F238E27FC236}">
                <a16:creationId xmlns:a16="http://schemas.microsoft.com/office/drawing/2014/main" id="{2270D62C-3AF8-428F-B28C-3E33E0C4A19D}"/>
              </a:ext>
            </a:extLst>
          </p:cNvPr>
          <p:cNvSpPr txBox="1"/>
          <p:nvPr/>
        </p:nvSpPr>
        <p:spPr>
          <a:xfrm>
            <a:off x="722790" y="1282758"/>
            <a:ext cx="10942468" cy="1477328"/>
          </a:xfrm>
          <a:prstGeom prst="rect">
            <a:avLst/>
          </a:prstGeom>
          <a:noFill/>
        </p:spPr>
        <p:txBody>
          <a:bodyPr wrap="square">
            <a:spAutoFit/>
          </a:bodyPr>
          <a:lstStyle/>
          <a:p>
            <a:r>
              <a:rPr lang="en-US" b="0" i="0" dirty="0">
                <a:solidFill>
                  <a:srgbClr val="273239"/>
                </a:solidFill>
                <a:effectLst/>
                <a:latin typeface="urw-din"/>
              </a:rPr>
              <a:t>Python utilizes a system, which is known as “Call by Object Reference” or “Call by assignment”. In the event that you pass arguments like whole numbers, strings or tuples to a function, the passing is like call-by-value because you can not change the value of the immutable objects being passed to the function. Whereas passing mutable objects can be considered as call by reference because when their values are changed inside the function, then it will also be reflected outside the function.</a:t>
            </a:r>
            <a:endParaRPr lang="en-IN" dirty="0"/>
          </a:p>
        </p:txBody>
      </p:sp>
      <p:sp>
        <p:nvSpPr>
          <p:cNvPr id="7" name="TextBox 6">
            <a:extLst>
              <a:ext uri="{FF2B5EF4-FFF2-40B4-BE49-F238E27FC236}">
                <a16:creationId xmlns:a16="http://schemas.microsoft.com/office/drawing/2014/main" id="{FA84ACB8-2DAB-4266-B35B-35209D124FA5}"/>
              </a:ext>
            </a:extLst>
          </p:cNvPr>
          <p:cNvSpPr txBox="1"/>
          <p:nvPr/>
        </p:nvSpPr>
        <p:spPr>
          <a:xfrm>
            <a:off x="4772857" y="2904121"/>
            <a:ext cx="3486705" cy="2893100"/>
          </a:xfrm>
          <a:prstGeom prst="rect">
            <a:avLst/>
          </a:prstGeom>
          <a:noFill/>
        </p:spPr>
        <p:txBody>
          <a:bodyPr wrap="square">
            <a:spAutoFit/>
          </a:bodyPr>
          <a:lstStyle/>
          <a:p>
            <a:r>
              <a:rPr lang="en-IN" sz="1400" b="1" dirty="0"/>
              <a:t># Python code to demonstrate</a:t>
            </a:r>
          </a:p>
          <a:p>
            <a:r>
              <a:rPr lang="en-IN" sz="1400" b="1" dirty="0"/>
              <a:t># call by value</a:t>
            </a:r>
          </a:p>
          <a:p>
            <a:endParaRPr lang="en-IN" sz="1400" dirty="0"/>
          </a:p>
          <a:p>
            <a:endParaRPr lang="en-IN" sz="1400" dirty="0"/>
          </a:p>
          <a:p>
            <a:r>
              <a:rPr lang="en-IN" sz="1400" dirty="0"/>
              <a:t>string = "Geeks"</a:t>
            </a:r>
          </a:p>
          <a:p>
            <a:r>
              <a:rPr lang="en-IN" sz="1400" dirty="0"/>
              <a:t>def test(string):</a:t>
            </a:r>
          </a:p>
          <a:p>
            <a:r>
              <a:rPr lang="en-IN" sz="1400" dirty="0"/>
              <a:t>	</a:t>
            </a:r>
          </a:p>
          <a:p>
            <a:r>
              <a:rPr lang="en-IN" sz="1400" dirty="0"/>
              <a:t>	string = "</a:t>
            </a:r>
            <a:r>
              <a:rPr lang="en-IN" sz="1400" dirty="0" err="1"/>
              <a:t>GeeksforGeeks</a:t>
            </a:r>
            <a:r>
              <a:rPr lang="en-IN" sz="1400" dirty="0"/>
              <a:t>"</a:t>
            </a:r>
          </a:p>
          <a:p>
            <a:r>
              <a:rPr lang="en-IN" sz="1400" dirty="0"/>
              <a:t>	print("Inside Function:", string)</a:t>
            </a:r>
          </a:p>
          <a:p>
            <a:r>
              <a:rPr lang="en-IN" sz="1400" dirty="0"/>
              <a:t>	</a:t>
            </a:r>
          </a:p>
          <a:p>
            <a:r>
              <a:rPr lang="en-IN" sz="1400" dirty="0">
                <a:solidFill>
                  <a:srgbClr val="FF0000"/>
                </a:solidFill>
              </a:rPr>
              <a:t># Driver's code</a:t>
            </a:r>
          </a:p>
          <a:p>
            <a:r>
              <a:rPr lang="en-IN" sz="1400" dirty="0"/>
              <a:t>test(string)</a:t>
            </a:r>
          </a:p>
          <a:p>
            <a:r>
              <a:rPr lang="en-IN" sz="1400" dirty="0"/>
              <a:t>print("Outside Function:", string)</a:t>
            </a:r>
          </a:p>
        </p:txBody>
      </p:sp>
      <p:sp>
        <p:nvSpPr>
          <p:cNvPr id="9" name="TextBox 8">
            <a:extLst>
              <a:ext uri="{FF2B5EF4-FFF2-40B4-BE49-F238E27FC236}">
                <a16:creationId xmlns:a16="http://schemas.microsoft.com/office/drawing/2014/main" id="{7501E0CB-011F-4BEF-97E2-CB53F5F070FA}"/>
              </a:ext>
            </a:extLst>
          </p:cNvPr>
          <p:cNvSpPr txBox="1"/>
          <p:nvPr/>
        </p:nvSpPr>
        <p:spPr>
          <a:xfrm>
            <a:off x="8696787" y="2904121"/>
            <a:ext cx="3276600" cy="2893100"/>
          </a:xfrm>
          <a:prstGeom prst="rect">
            <a:avLst/>
          </a:prstGeom>
          <a:noFill/>
        </p:spPr>
        <p:txBody>
          <a:bodyPr wrap="square">
            <a:spAutoFit/>
          </a:bodyPr>
          <a:lstStyle/>
          <a:p>
            <a:r>
              <a:rPr lang="en-IN" sz="1400" b="1" dirty="0"/>
              <a:t># Python code to demonstrate</a:t>
            </a:r>
          </a:p>
          <a:p>
            <a:r>
              <a:rPr lang="en-IN" sz="1400" b="1" dirty="0"/>
              <a:t># call by reference</a:t>
            </a:r>
          </a:p>
          <a:p>
            <a:endParaRPr lang="en-IN" sz="1400" dirty="0"/>
          </a:p>
          <a:p>
            <a:endParaRPr lang="en-IN" sz="1400" dirty="0"/>
          </a:p>
          <a:p>
            <a:r>
              <a:rPr lang="en-IN" sz="1400" dirty="0"/>
              <a:t>def </a:t>
            </a:r>
            <a:r>
              <a:rPr lang="en-IN" sz="1400" dirty="0" err="1"/>
              <a:t>add_more</a:t>
            </a:r>
            <a:r>
              <a:rPr lang="en-IN" sz="1400" dirty="0"/>
              <a:t>(list):</a:t>
            </a:r>
          </a:p>
          <a:p>
            <a:r>
              <a:rPr lang="en-IN" sz="1400" dirty="0"/>
              <a:t>	</a:t>
            </a:r>
            <a:r>
              <a:rPr lang="en-IN" sz="1400" dirty="0" err="1"/>
              <a:t>list.append</a:t>
            </a:r>
            <a:r>
              <a:rPr lang="en-IN" sz="1400" dirty="0"/>
              <a:t>(50)</a:t>
            </a:r>
          </a:p>
          <a:p>
            <a:r>
              <a:rPr lang="en-IN" sz="1400" dirty="0"/>
              <a:t>	print("Inside Function", list)</a:t>
            </a:r>
          </a:p>
          <a:p>
            <a:endParaRPr lang="en-IN" sz="1400" dirty="0"/>
          </a:p>
          <a:p>
            <a:r>
              <a:rPr lang="en-IN" sz="1400" dirty="0">
                <a:solidFill>
                  <a:srgbClr val="FF0000"/>
                </a:solidFill>
              </a:rPr>
              <a:t># Driver's code</a:t>
            </a:r>
          </a:p>
          <a:p>
            <a:r>
              <a:rPr lang="en-IN" sz="1400" dirty="0" err="1"/>
              <a:t>mylist</a:t>
            </a:r>
            <a:r>
              <a:rPr lang="en-IN" sz="1400" dirty="0"/>
              <a:t> = [10,20,30,40]</a:t>
            </a:r>
          </a:p>
          <a:p>
            <a:endParaRPr lang="en-IN" sz="1400" dirty="0"/>
          </a:p>
          <a:p>
            <a:r>
              <a:rPr lang="en-IN" sz="1400" dirty="0" err="1"/>
              <a:t>add_more</a:t>
            </a:r>
            <a:r>
              <a:rPr lang="en-IN" sz="1400" dirty="0"/>
              <a:t>(</a:t>
            </a:r>
            <a:r>
              <a:rPr lang="en-IN" sz="1400" dirty="0" err="1"/>
              <a:t>mylist</a:t>
            </a:r>
            <a:r>
              <a:rPr lang="en-IN" sz="1400" dirty="0"/>
              <a:t>)</a:t>
            </a:r>
          </a:p>
          <a:p>
            <a:r>
              <a:rPr lang="en-IN" sz="1400" dirty="0"/>
              <a:t>print("Outside Function:", </a:t>
            </a:r>
            <a:r>
              <a:rPr lang="en-IN" sz="1400" dirty="0" err="1"/>
              <a:t>mylist</a:t>
            </a:r>
            <a:r>
              <a:rPr lang="en-IN" sz="1400" dirty="0"/>
              <a:t>)</a:t>
            </a:r>
          </a:p>
        </p:txBody>
      </p:sp>
      <p:cxnSp>
        <p:nvCxnSpPr>
          <p:cNvPr id="11" name="Straight Connector 10">
            <a:extLst>
              <a:ext uri="{FF2B5EF4-FFF2-40B4-BE49-F238E27FC236}">
                <a16:creationId xmlns:a16="http://schemas.microsoft.com/office/drawing/2014/main" id="{8D9D0638-35F4-4DE5-A838-F12BE64ECF21}"/>
              </a:ext>
            </a:extLst>
          </p:cNvPr>
          <p:cNvCxnSpPr/>
          <p:nvPr/>
        </p:nvCxnSpPr>
        <p:spPr>
          <a:xfrm>
            <a:off x="8478174" y="2472431"/>
            <a:ext cx="0" cy="4425518"/>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36EDBA9-A0D2-4532-B587-D3E2DA130DF7}"/>
              </a:ext>
            </a:extLst>
          </p:cNvPr>
          <p:cNvSpPr txBox="1"/>
          <p:nvPr/>
        </p:nvSpPr>
        <p:spPr>
          <a:xfrm>
            <a:off x="722790" y="3119565"/>
            <a:ext cx="2899299" cy="2893100"/>
          </a:xfrm>
          <a:prstGeom prst="rect">
            <a:avLst/>
          </a:prstGeom>
          <a:noFill/>
        </p:spPr>
        <p:txBody>
          <a:bodyPr wrap="square">
            <a:spAutoFit/>
          </a:bodyPr>
          <a:lstStyle/>
          <a:p>
            <a:r>
              <a:rPr lang="en-IN" sz="1400" dirty="0"/>
              <a:t>def </a:t>
            </a:r>
            <a:r>
              <a:rPr lang="en-IN" sz="1400" dirty="0" err="1"/>
              <a:t>set_list</a:t>
            </a:r>
            <a:r>
              <a:rPr lang="en-IN" sz="1400" dirty="0"/>
              <a:t>(list):</a:t>
            </a:r>
          </a:p>
          <a:p>
            <a:r>
              <a:rPr lang="en-IN" sz="1400" dirty="0"/>
              <a:t>	list = ["A", "B", "C"]</a:t>
            </a:r>
          </a:p>
          <a:p>
            <a:r>
              <a:rPr lang="en-IN" sz="1400" dirty="0"/>
              <a:t>	return list</a:t>
            </a:r>
          </a:p>
          <a:p>
            <a:endParaRPr lang="en-IN" sz="1400" dirty="0"/>
          </a:p>
          <a:p>
            <a:r>
              <a:rPr lang="en-IN" sz="1400" dirty="0"/>
              <a:t>def add(list):</a:t>
            </a:r>
          </a:p>
          <a:p>
            <a:r>
              <a:rPr lang="en-IN" sz="1400" dirty="0"/>
              <a:t>	</a:t>
            </a:r>
            <a:r>
              <a:rPr lang="en-IN" sz="1400" dirty="0" err="1"/>
              <a:t>list.append</a:t>
            </a:r>
            <a:r>
              <a:rPr lang="en-IN" sz="1400" dirty="0"/>
              <a:t>("D")</a:t>
            </a:r>
          </a:p>
          <a:p>
            <a:r>
              <a:rPr lang="en-IN" sz="1400" dirty="0"/>
              <a:t>	return list</a:t>
            </a:r>
          </a:p>
          <a:p>
            <a:endParaRPr lang="en-IN" sz="1400" dirty="0"/>
          </a:p>
          <a:p>
            <a:r>
              <a:rPr lang="en-IN" sz="1400" dirty="0" err="1"/>
              <a:t>my_list</a:t>
            </a:r>
            <a:r>
              <a:rPr lang="en-IN" sz="1400" dirty="0"/>
              <a:t> = ["E"]</a:t>
            </a:r>
          </a:p>
          <a:p>
            <a:endParaRPr lang="en-IN" sz="1400" dirty="0"/>
          </a:p>
          <a:p>
            <a:r>
              <a:rPr lang="en-IN" sz="1400" dirty="0"/>
              <a:t>print(</a:t>
            </a:r>
            <a:r>
              <a:rPr lang="en-IN" sz="1400" dirty="0" err="1"/>
              <a:t>set_list</a:t>
            </a:r>
            <a:r>
              <a:rPr lang="en-IN" sz="1400" dirty="0"/>
              <a:t>(</a:t>
            </a:r>
            <a:r>
              <a:rPr lang="en-IN" sz="1400" dirty="0" err="1"/>
              <a:t>my_list</a:t>
            </a:r>
            <a:r>
              <a:rPr lang="en-IN" sz="1400" dirty="0"/>
              <a:t>))</a:t>
            </a:r>
          </a:p>
          <a:p>
            <a:endParaRPr lang="en-IN" sz="1400" dirty="0"/>
          </a:p>
          <a:p>
            <a:r>
              <a:rPr lang="en-IN" sz="1400" dirty="0"/>
              <a:t>print(add(</a:t>
            </a:r>
            <a:r>
              <a:rPr lang="en-IN" sz="1400" dirty="0" err="1"/>
              <a:t>my_list</a:t>
            </a:r>
            <a:r>
              <a:rPr lang="en-IN" sz="1400" dirty="0"/>
              <a:t>))</a:t>
            </a:r>
          </a:p>
        </p:txBody>
      </p:sp>
      <p:cxnSp>
        <p:nvCxnSpPr>
          <p:cNvPr id="15" name="Straight Connector 14">
            <a:extLst>
              <a:ext uri="{FF2B5EF4-FFF2-40B4-BE49-F238E27FC236}">
                <a16:creationId xmlns:a16="http://schemas.microsoft.com/office/drawing/2014/main" id="{6A461F73-9AD1-432A-8E62-F6EC8C7ACF93}"/>
              </a:ext>
            </a:extLst>
          </p:cNvPr>
          <p:cNvCxnSpPr/>
          <p:nvPr/>
        </p:nvCxnSpPr>
        <p:spPr>
          <a:xfrm>
            <a:off x="4296792" y="2512381"/>
            <a:ext cx="0" cy="43456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067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7156</Words>
  <Application>Microsoft Office PowerPoint</Application>
  <PresentationFormat>Widescreen</PresentationFormat>
  <Paragraphs>913</Paragraphs>
  <Slides>53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Arial</vt:lpstr>
      <vt:lpstr>Calibri</vt:lpstr>
      <vt:lpstr>Calibri Light</vt:lpstr>
      <vt:lpstr>Consolas</vt:lpstr>
      <vt:lpstr>Courier New</vt:lpstr>
      <vt:lpstr>Google Sans</vt:lpstr>
      <vt:lpstr>SFMono-Regular</vt:lpstr>
      <vt:lpstr>sofia-pro</vt:lpstr>
      <vt:lpstr>source sans pro</vt:lpstr>
      <vt:lpstr>urw-din</vt:lpstr>
      <vt:lpstr>Verdana</vt:lpstr>
      <vt:lpstr>Wingdings</vt:lpstr>
      <vt:lpstr>Office Theme</vt:lpstr>
      <vt:lpstr>Functions in Python</vt:lpstr>
      <vt:lpstr>Benefits of Functions:</vt:lpstr>
      <vt:lpstr>Python Functions</vt:lpstr>
      <vt:lpstr>Example:</vt:lpstr>
      <vt:lpstr>Example:</vt:lpstr>
      <vt:lpstr>PowerPoint Presentation</vt:lpstr>
      <vt:lpstr>Example</vt:lpstr>
      <vt:lpstr>The get() method on Python dicts and its "default" argument</vt:lpstr>
      <vt:lpstr>Is Python call by reference or call by value</vt:lpstr>
      <vt:lpstr>PowerPoint Presentation</vt:lpstr>
      <vt:lpstr>Pass By Reference</vt:lpstr>
      <vt:lpstr>Pass By Value</vt:lpstr>
      <vt:lpstr>Pass Object By Reference</vt:lpstr>
      <vt:lpstr>Global,Local and NonLocal Variables in Python</vt:lpstr>
      <vt:lpstr>Nested Function in Python</vt:lpstr>
      <vt:lpstr>Example</vt:lpstr>
      <vt:lpstr>Example</vt:lpstr>
      <vt:lpstr>Recursion in Python</vt:lpstr>
      <vt:lpstr>Example…</vt:lpstr>
      <vt:lpstr>Variable-length Arguments(*args,**kwargs)</vt:lpstr>
      <vt:lpstr>Example - **kwargs</vt:lpstr>
      <vt:lpstr>Function argument Unpacking</vt:lpstr>
      <vt:lpstr>You can assign a function to a variable. You can then use that variable the same as you would use the function itself:</vt:lpstr>
      <vt:lpstr>You can display a function to the console with print(), include it as an element in a composite data object like a list, or even use it as a dictionary key: </vt:lpstr>
      <vt:lpstr>PowerPoint Presentation</vt:lpstr>
      <vt:lpstr>PowerPoint Presentation</vt:lpstr>
      <vt:lpstr>Python Callback Function</vt:lpstr>
      <vt:lpstr>PowerPoint Presentation</vt:lpstr>
      <vt:lpstr>Example – return function in python</vt:lpstr>
      <vt:lpstr>Building a Translator</vt:lpstr>
      <vt:lpstr>Lambda Function in Python</vt:lpstr>
      <vt:lpstr>Lambda Function (Anonymous/Inline function)</vt:lpstr>
      <vt:lpstr>PowerPoint Presentation</vt:lpstr>
      <vt:lpstr>PowerPoint Presentation</vt:lpstr>
      <vt:lpstr>Selecting Elements From an Iterable With filter() </vt:lpstr>
      <vt:lpstr>PowerPoint Presentation</vt:lpstr>
      <vt:lpstr>Lambda with filter()</vt:lpstr>
      <vt:lpstr>Applying a Function to an Iterable With map()</vt:lpstr>
      <vt:lpstr>Example – map()</vt:lpstr>
      <vt:lpstr>PowerPoint Presentation</vt:lpstr>
      <vt:lpstr>PowerPoint Presentation</vt:lpstr>
      <vt:lpstr>PowerPoint Presentation</vt:lpstr>
      <vt:lpstr>PowerPoint Presentation</vt:lpstr>
      <vt:lpstr>Lambda with map()</vt:lpstr>
      <vt:lpstr>Reducing an Iterable to a Single Value With reduce() </vt:lpstr>
      <vt:lpstr>Example – reduce()</vt:lpstr>
      <vt:lpstr>Lambda with reduce()</vt:lpstr>
      <vt:lpstr>Calling reduce() With an Initial Value </vt:lpstr>
      <vt:lpstr>Example:</vt:lpstr>
      <vt:lpstr>PowerPoint Presentation</vt:lpstr>
      <vt:lpstr>Lambda with accumulate()</vt:lpstr>
      <vt:lpstr>Enumerate function in Python</vt:lpstr>
      <vt:lpstr>Join Function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Python</dc:title>
  <dc:creator>Sunanda Naik</dc:creator>
  <cp:lastModifiedBy>Sunanda Naik</cp:lastModifiedBy>
  <cp:revision>266</cp:revision>
  <dcterms:created xsi:type="dcterms:W3CDTF">2020-11-10T12:56:48Z</dcterms:created>
  <dcterms:modified xsi:type="dcterms:W3CDTF">2021-08-04T08:22:56Z</dcterms:modified>
</cp:coreProperties>
</file>