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98" r:id="rId3"/>
    <p:sldId id="287" r:id="rId4"/>
    <p:sldId id="303" r:id="rId5"/>
    <p:sldId id="304" r:id="rId6"/>
    <p:sldId id="305" r:id="rId7"/>
    <p:sldId id="306" r:id="rId8"/>
    <p:sldId id="256" r:id="rId9"/>
    <p:sldId id="268" r:id="rId10"/>
    <p:sldId id="269" r:id="rId11"/>
    <p:sldId id="270" r:id="rId12"/>
    <p:sldId id="286" r:id="rId13"/>
    <p:sldId id="288" r:id="rId14"/>
    <p:sldId id="296" r:id="rId15"/>
    <p:sldId id="257" r:id="rId16"/>
    <p:sldId id="258" r:id="rId17"/>
    <p:sldId id="259" r:id="rId18"/>
    <p:sldId id="260" r:id="rId19"/>
    <p:sldId id="261" r:id="rId20"/>
    <p:sldId id="289" r:id="rId21"/>
    <p:sldId id="295" r:id="rId22"/>
    <p:sldId id="275" r:id="rId23"/>
    <p:sldId id="262" r:id="rId24"/>
    <p:sldId id="263" r:id="rId25"/>
    <p:sldId id="292" r:id="rId26"/>
    <p:sldId id="264" r:id="rId27"/>
    <p:sldId id="265" r:id="rId28"/>
    <p:sldId id="266" r:id="rId29"/>
    <p:sldId id="293" r:id="rId30"/>
    <p:sldId id="285" r:id="rId31"/>
    <p:sldId id="276" r:id="rId32"/>
    <p:sldId id="277" r:id="rId33"/>
    <p:sldId id="278" r:id="rId34"/>
    <p:sldId id="300" r:id="rId35"/>
    <p:sldId id="280" r:id="rId36"/>
    <p:sldId id="279" r:id="rId37"/>
    <p:sldId id="301" r:id="rId38"/>
    <p:sldId id="297" r:id="rId39"/>
    <p:sldId id="299" r:id="rId40"/>
    <p:sldId id="281" r:id="rId41"/>
    <p:sldId id="294" r:id="rId42"/>
    <p:sldId id="282" r:id="rId43"/>
    <p:sldId id="283" r:id="rId44"/>
    <p:sldId id="284" r:id="rId45"/>
    <p:sldId id="274" r:id="rId46"/>
    <p:sldId id="302" r:id="rId47"/>
    <p:sldId id="30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64D2-82AC-43AE-8783-C0A37EA83B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3B9606-864B-45A6-AC2C-DA4B0A6565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96B218-C233-481A-BC01-07196E4F22F9}"/>
              </a:ext>
            </a:extLst>
          </p:cNvPr>
          <p:cNvSpPr>
            <a:spLocks noGrp="1"/>
          </p:cNvSpPr>
          <p:nvPr>
            <p:ph type="dt" sz="half" idx="10"/>
          </p:nvPr>
        </p:nvSpPr>
        <p:spPr/>
        <p:txBody>
          <a:bodyPr/>
          <a:lstStyle/>
          <a:p>
            <a:fld id="{3880FA71-3FFE-4899-9F74-6DC1407BD1D4}" type="datetimeFigureOut">
              <a:rPr lang="en-IN" smtClean="0"/>
              <a:t>13-08-2021</a:t>
            </a:fld>
            <a:endParaRPr lang="en-IN"/>
          </a:p>
        </p:txBody>
      </p:sp>
      <p:sp>
        <p:nvSpPr>
          <p:cNvPr id="5" name="Footer Placeholder 4">
            <a:extLst>
              <a:ext uri="{FF2B5EF4-FFF2-40B4-BE49-F238E27FC236}">
                <a16:creationId xmlns:a16="http://schemas.microsoft.com/office/drawing/2014/main" id="{CD890414-4F98-4986-9404-B4CA74FCCE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072919-1C79-4610-B6D1-B819CC29DC0C}"/>
              </a:ext>
            </a:extLst>
          </p:cNvPr>
          <p:cNvSpPr>
            <a:spLocks noGrp="1"/>
          </p:cNvSpPr>
          <p:nvPr>
            <p:ph type="sldNum" sz="quarter" idx="12"/>
          </p:nvPr>
        </p:nvSpPr>
        <p:spPr/>
        <p:txBody>
          <a:bodyPr/>
          <a:lstStyle/>
          <a:p>
            <a:fld id="{88FC9761-C1D2-40AB-9644-9B3F83DF16DA}" type="slidenum">
              <a:rPr lang="en-IN" smtClean="0"/>
              <a:t>‹#›</a:t>
            </a:fld>
            <a:endParaRPr lang="en-IN"/>
          </a:p>
        </p:txBody>
      </p:sp>
    </p:spTree>
    <p:extLst>
      <p:ext uri="{BB962C8B-B14F-4D97-AF65-F5344CB8AC3E}">
        <p14:creationId xmlns:p14="http://schemas.microsoft.com/office/powerpoint/2010/main" val="367123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75A3-C1BA-4AB2-84AC-0643B5F8A4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608ADE-6616-4663-82F0-79F2FB84E1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B2EBAF-5CB2-4102-9CBE-298B7C9D8656}"/>
              </a:ext>
            </a:extLst>
          </p:cNvPr>
          <p:cNvSpPr>
            <a:spLocks noGrp="1"/>
          </p:cNvSpPr>
          <p:nvPr>
            <p:ph type="dt" sz="half" idx="10"/>
          </p:nvPr>
        </p:nvSpPr>
        <p:spPr/>
        <p:txBody>
          <a:bodyPr/>
          <a:lstStyle/>
          <a:p>
            <a:fld id="{3880FA71-3FFE-4899-9F74-6DC1407BD1D4}" type="datetimeFigureOut">
              <a:rPr lang="en-IN" smtClean="0"/>
              <a:t>13-08-2021</a:t>
            </a:fld>
            <a:endParaRPr lang="en-IN"/>
          </a:p>
        </p:txBody>
      </p:sp>
      <p:sp>
        <p:nvSpPr>
          <p:cNvPr id="5" name="Footer Placeholder 4">
            <a:extLst>
              <a:ext uri="{FF2B5EF4-FFF2-40B4-BE49-F238E27FC236}">
                <a16:creationId xmlns:a16="http://schemas.microsoft.com/office/drawing/2014/main" id="{9251FD41-FC86-429C-9BD4-9FCC2310B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06878-C448-4647-B5BF-1C16F35A0657}"/>
              </a:ext>
            </a:extLst>
          </p:cNvPr>
          <p:cNvSpPr>
            <a:spLocks noGrp="1"/>
          </p:cNvSpPr>
          <p:nvPr>
            <p:ph type="sldNum" sz="quarter" idx="12"/>
          </p:nvPr>
        </p:nvSpPr>
        <p:spPr/>
        <p:txBody>
          <a:bodyPr/>
          <a:lstStyle/>
          <a:p>
            <a:fld id="{88FC9761-C1D2-40AB-9644-9B3F83DF16DA}" type="slidenum">
              <a:rPr lang="en-IN" smtClean="0"/>
              <a:t>‹#›</a:t>
            </a:fld>
            <a:endParaRPr lang="en-IN"/>
          </a:p>
        </p:txBody>
      </p:sp>
    </p:spTree>
    <p:extLst>
      <p:ext uri="{BB962C8B-B14F-4D97-AF65-F5344CB8AC3E}">
        <p14:creationId xmlns:p14="http://schemas.microsoft.com/office/powerpoint/2010/main" val="831540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4843F1-22D8-4995-A048-D7BA444BA7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BE5C23-BF7C-4626-9843-118A4BA930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926F92-30D2-47D6-B310-B6D9C3D7E010}"/>
              </a:ext>
            </a:extLst>
          </p:cNvPr>
          <p:cNvSpPr>
            <a:spLocks noGrp="1"/>
          </p:cNvSpPr>
          <p:nvPr>
            <p:ph type="dt" sz="half" idx="10"/>
          </p:nvPr>
        </p:nvSpPr>
        <p:spPr/>
        <p:txBody>
          <a:bodyPr/>
          <a:lstStyle/>
          <a:p>
            <a:fld id="{3880FA71-3FFE-4899-9F74-6DC1407BD1D4}" type="datetimeFigureOut">
              <a:rPr lang="en-IN" smtClean="0"/>
              <a:t>13-08-2021</a:t>
            </a:fld>
            <a:endParaRPr lang="en-IN"/>
          </a:p>
        </p:txBody>
      </p:sp>
      <p:sp>
        <p:nvSpPr>
          <p:cNvPr id="5" name="Footer Placeholder 4">
            <a:extLst>
              <a:ext uri="{FF2B5EF4-FFF2-40B4-BE49-F238E27FC236}">
                <a16:creationId xmlns:a16="http://schemas.microsoft.com/office/drawing/2014/main" id="{19C71BEE-ABCE-49C1-90D1-86CD1C830B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2E4916-41D7-4A49-AB58-6CFEFD30DEE3}"/>
              </a:ext>
            </a:extLst>
          </p:cNvPr>
          <p:cNvSpPr>
            <a:spLocks noGrp="1"/>
          </p:cNvSpPr>
          <p:nvPr>
            <p:ph type="sldNum" sz="quarter" idx="12"/>
          </p:nvPr>
        </p:nvSpPr>
        <p:spPr/>
        <p:txBody>
          <a:bodyPr/>
          <a:lstStyle/>
          <a:p>
            <a:fld id="{88FC9761-C1D2-40AB-9644-9B3F83DF16DA}" type="slidenum">
              <a:rPr lang="en-IN" smtClean="0"/>
              <a:t>‹#›</a:t>
            </a:fld>
            <a:endParaRPr lang="en-IN"/>
          </a:p>
        </p:txBody>
      </p:sp>
    </p:spTree>
    <p:extLst>
      <p:ext uri="{BB962C8B-B14F-4D97-AF65-F5344CB8AC3E}">
        <p14:creationId xmlns:p14="http://schemas.microsoft.com/office/powerpoint/2010/main" val="230566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CDDF-6CAA-4FAF-8D29-16966AFDA5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503917-CCAD-40C3-94DA-767F336150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6D6A79-0B1F-4427-9FE8-2106B5DA1C0E}"/>
              </a:ext>
            </a:extLst>
          </p:cNvPr>
          <p:cNvSpPr>
            <a:spLocks noGrp="1"/>
          </p:cNvSpPr>
          <p:nvPr>
            <p:ph type="dt" sz="half" idx="10"/>
          </p:nvPr>
        </p:nvSpPr>
        <p:spPr/>
        <p:txBody>
          <a:bodyPr/>
          <a:lstStyle/>
          <a:p>
            <a:fld id="{3880FA71-3FFE-4899-9F74-6DC1407BD1D4}" type="datetimeFigureOut">
              <a:rPr lang="en-IN" smtClean="0"/>
              <a:t>13-08-2021</a:t>
            </a:fld>
            <a:endParaRPr lang="en-IN"/>
          </a:p>
        </p:txBody>
      </p:sp>
      <p:sp>
        <p:nvSpPr>
          <p:cNvPr id="5" name="Footer Placeholder 4">
            <a:extLst>
              <a:ext uri="{FF2B5EF4-FFF2-40B4-BE49-F238E27FC236}">
                <a16:creationId xmlns:a16="http://schemas.microsoft.com/office/drawing/2014/main" id="{B3E67D1C-DD48-4FB8-AD39-3305306D30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91F09D-9217-4592-806F-628B8E399075}"/>
              </a:ext>
            </a:extLst>
          </p:cNvPr>
          <p:cNvSpPr>
            <a:spLocks noGrp="1"/>
          </p:cNvSpPr>
          <p:nvPr>
            <p:ph type="sldNum" sz="quarter" idx="12"/>
          </p:nvPr>
        </p:nvSpPr>
        <p:spPr/>
        <p:txBody>
          <a:bodyPr/>
          <a:lstStyle/>
          <a:p>
            <a:fld id="{88FC9761-C1D2-40AB-9644-9B3F83DF16DA}" type="slidenum">
              <a:rPr lang="en-IN" smtClean="0"/>
              <a:t>‹#›</a:t>
            </a:fld>
            <a:endParaRPr lang="en-IN"/>
          </a:p>
        </p:txBody>
      </p:sp>
    </p:spTree>
    <p:extLst>
      <p:ext uri="{BB962C8B-B14F-4D97-AF65-F5344CB8AC3E}">
        <p14:creationId xmlns:p14="http://schemas.microsoft.com/office/powerpoint/2010/main" val="424512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64CC0-369D-4701-AC54-E33D261FCD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8A2398-E2B0-4B4A-B2B3-5288093F83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C19AD4-4CD2-4DCA-A5AE-69D6EDB19CE4}"/>
              </a:ext>
            </a:extLst>
          </p:cNvPr>
          <p:cNvSpPr>
            <a:spLocks noGrp="1"/>
          </p:cNvSpPr>
          <p:nvPr>
            <p:ph type="dt" sz="half" idx="10"/>
          </p:nvPr>
        </p:nvSpPr>
        <p:spPr/>
        <p:txBody>
          <a:bodyPr/>
          <a:lstStyle/>
          <a:p>
            <a:fld id="{3880FA71-3FFE-4899-9F74-6DC1407BD1D4}" type="datetimeFigureOut">
              <a:rPr lang="en-IN" smtClean="0"/>
              <a:t>13-08-2021</a:t>
            </a:fld>
            <a:endParaRPr lang="en-IN"/>
          </a:p>
        </p:txBody>
      </p:sp>
      <p:sp>
        <p:nvSpPr>
          <p:cNvPr id="5" name="Footer Placeholder 4">
            <a:extLst>
              <a:ext uri="{FF2B5EF4-FFF2-40B4-BE49-F238E27FC236}">
                <a16:creationId xmlns:a16="http://schemas.microsoft.com/office/drawing/2014/main" id="{AD2B8AEA-38F5-4E4A-B1C4-E412B7286D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6DC7A6-4955-4147-BBE0-CDE9598C545E}"/>
              </a:ext>
            </a:extLst>
          </p:cNvPr>
          <p:cNvSpPr>
            <a:spLocks noGrp="1"/>
          </p:cNvSpPr>
          <p:nvPr>
            <p:ph type="sldNum" sz="quarter" idx="12"/>
          </p:nvPr>
        </p:nvSpPr>
        <p:spPr/>
        <p:txBody>
          <a:bodyPr/>
          <a:lstStyle/>
          <a:p>
            <a:fld id="{88FC9761-C1D2-40AB-9644-9B3F83DF16DA}" type="slidenum">
              <a:rPr lang="en-IN" smtClean="0"/>
              <a:t>‹#›</a:t>
            </a:fld>
            <a:endParaRPr lang="en-IN"/>
          </a:p>
        </p:txBody>
      </p:sp>
    </p:spTree>
    <p:extLst>
      <p:ext uri="{BB962C8B-B14F-4D97-AF65-F5344CB8AC3E}">
        <p14:creationId xmlns:p14="http://schemas.microsoft.com/office/powerpoint/2010/main" val="4198329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783C-27BB-4FBC-9AF2-72E2E15EB5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55BF00-054F-4103-878F-7110E29186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18F05D-6686-4958-A0DF-A7B124CF5E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C96AC5-7823-4486-B48C-CF04DE2F7E0C}"/>
              </a:ext>
            </a:extLst>
          </p:cNvPr>
          <p:cNvSpPr>
            <a:spLocks noGrp="1"/>
          </p:cNvSpPr>
          <p:nvPr>
            <p:ph type="dt" sz="half" idx="10"/>
          </p:nvPr>
        </p:nvSpPr>
        <p:spPr/>
        <p:txBody>
          <a:bodyPr/>
          <a:lstStyle/>
          <a:p>
            <a:fld id="{3880FA71-3FFE-4899-9F74-6DC1407BD1D4}" type="datetimeFigureOut">
              <a:rPr lang="en-IN" smtClean="0"/>
              <a:t>13-08-2021</a:t>
            </a:fld>
            <a:endParaRPr lang="en-IN"/>
          </a:p>
        </p:txBody>
      </p:sp>
      <p:sp>
        <p:nvSpPr>
          <p:cNvPr id="6" name="Footer Placeholder 5">
            <a:extLst>
              <a:ext uri="{FF2B5EF4-FFF2-40B4-BE49-F238E27FC236}">
                <a16:creationId xmlns:a16="http://schemas.microsoft.com/office/drawing/2014/main" id="{7A512738-7A7F-4D05-8ADC-E34481F27C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0F936B-6A7C-4C17-A9E1-13ED7FE00E29}"/>
              </a:ext>
            </a:extLst>
          </p:cNvPr>
          <p:cNvSpPr>
            <a:spLocks noGrp="1"/>
          </p:cNvSpPr>
          <p:nvPr>
            <p:ph type="sldNum" sz="quarter" idx="12"/>
          </p:nvPr>
        </p:nvSpPr>
        <p:spPr/>
        <p:txBody>
          <a:bodyPr/>
          <a:lstStyle/>
          <a:p>
            <a:fld id="{88FC9761-C1D2-40AB-9644-9B3F83DF16DA}" type="slidenum">
              <a:rPr lang="en-IN" smtClean="0"/>
              <a:t>‹#›</a:t>
            </a:fld>
            <a:endParaRPr lang="en-IN"/>
          </a:p>
        </p:txBody>
      </p:sp>
    </p:spTree>
    <p:extLst>
      <p:ext uri="{BB962C8B-B14F-4D97-AF65-F5344CB8AC3E}">
        <p14:creationId xmlns:p14="http://schemas.microsoft.com/office/powerpoint/2010/main" val="369712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959A-63F7-4046-B573-C170C63A93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69F97B-850B-4DAA-9BB4-C77494948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9E669A-EDE9-4E42-B77D-7152AB21EC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7CCF88-8AF3-4810-8333-DA6092C777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1701F6-1976-4B85-B201-7D35A8CA61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4EA643-461C-440D-B049-0CC61239E288}"/>
              </a:ext>
            </a:extLst>
          </p:cNvPr>
          <p:cNvSpPr>
            <a:spLocks noGrp="1"/>
          </p:cNvSpPr>
          <p:nvPr>
            <p:ph type="dt" sz="half" idx="10"/>
          </p:nvPr>
        </p:nvSpPr>
        <p:spPr/>
        <p:txBody>
          <a:bodyPr/>
          <a:lstStyle/>
          <a:p>
            <a:fld id="{3880FA71-3FFE-4899-9F74-6DC1407BD1D4}" type="datetimeFigureOut">
              <a:rPr lang="en-IN" smtClean="0"/>
              <a:t>13-08-2021</a:t>
            </a:fld>
            <a:endParaRPr lang="en-IN"/>
          </a:p>
        </p:txBody>
      </p:sp>
      <p:sp>
        <p:nvSpPr>
          <p:cNvPr id="8" name="Footer Placeholder 7">
            <a:extLst>
              <a:ext uri="{FF2B5EF4-FFF2-40B4-BE49-F238E27FC236}">
                <a16:creationId xmlns:a16="http://schemas.microsoft.com/office/drawing/2014/main" id="{9CFC6AB5-B96C-4623-BDF7-5FC8E76BF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8A8978-C155-4AD5-9C59-D4A2BE7231CE}"/>
              </a:ext>
            </a:extLst>
          </p:cNvPr>
          <p:cNvSpPr>
            <a:spLocks noGrp="1"/>
          </p:cNvSpPr>
          <p:nvPr>
            <p:ph type="sldNum" sz="quarter" idx="12"/>
          </p:nvPr>
        </p:nvSpPr>
        <p:spPr/>
        <p:txBody>
          <a:bodyPr/>
          <a:lstStyle/>
          <a:p>
            <a:fld id="{88FC9761-C1D2-40AB-9644-9B3F83DF16DA}" type="slidenum">
              <a:rPr lang="en-IN" smtClean="0"/>
              <a:t>‹#›</a:t>
            </a:fld>
            <a:endParaRPr lang="en-IN"/>
          </a:p>
        </p:txBody>
      </p:sp>
    </p:spTree>
    <p:extLst>
      <p:ext uri="{BB962C8B-B14F-4D97-AF65-F5344CB8AC3E}">
        <p14:creationId xmlns:p14="http://schemas.microsoft.com/office/powerpoint/2010/main" val="556516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E700-91E8-4999-9908-1C02D7BB92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65EB0F-2728-49B6-B46F-4C7BDF2B7018}"/>
              </a:ext>
            </a:extLst>
          </p:cNvPr>
          <p:cNvSpPr>
            <a:spLocks noGrp="1"/>
          </p:cNvSpPr>
          <p:nvPr>
            <p:ph type="dt" sz="half" idx="10"/>
          </p:nvPr>
        </p:nvSpPr>
        <p:spPr/>
        <p:txBody>
          <a:bodyPr/>
          <a:lstStyle/>
          <a:p>
            <a:fld id="{3880FA71-3FFE-4899-9F74-6DC1407BD1D4}" type="datetimeFigureOut">
              <a:rPr lang="en-IN" smtClean="0"/>
              <a:t>13-08-2021</a:t>
            </a:fld>
            <a:endParaRPr lang="en-IN"/>
          </a:p>
        </p:txBody>
      </p:sp>
      <p:sp>
        <p:nvSpPr>
          <p:cNvPr id="4" name="Footer Placeholder 3">
            <a:extLst>
              <a:ext uri="{FF2B5EF4-FFF2-40B4-BE49-F238E27FC236}">
                <a16:creationId xmlns:a16="http://schemas.microsoft.com/office/drawing/2014/main" id="{3D86DB91-215F-4ED2-A459-BF9FCB0938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32B2CE-B549-4721-8780-70834539EFBE}"/>
              </a:ext>
            </a:extLst>
          </p:cNvPr>
          <p:cNvSpPr>
            <a:spLocks noGrp="1"/>
          </p:cNvSpPr>
          <p:nvPr>
            <p:ph type="sldNum" sz="quarter" idx="12"/>
          </p:nvPr>
        </p:nvSpPr>
        <p:spPr/>
        <p:txBody>
          <a:bodyPr/>
          <a:lstStyle/>
          <a:p>
            <a:fld id="{88FC9761-C1D2-40AB-9644-9B3F83DF16DA}" type="slidenum">
              <a:rPr lang="en-IN" smtClean="0"/>
              <a:t>‹#›</a:t>
            </a:fld>
            <a:endParaRPr lang="en-IN"/>
          </a:p>
        </p:txBody>
      </p:sp>
    </p:spTree>
    <p:extLst>
      <p:ext uri="{BB962C8B-B14F-4D97-AF65-F5344CB8AC3E}">
        <p14:creationId xmlns:p14="http://schemas.microsoft.com/office/powerpoint/2010/main" val="1053307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E34068-0C4A-4D2D-9030-221821AD5277}"/>
              </a:ext>
            </a:extLst>
          </p:cNvPr>
          <p:cNvSpPr>
            <a:spLocks noGrp="1"/>
          </p:cNvSpPr>
          <p:nvPr>
            <p:ph type="dt" sz="half" idx="10"/>
          </p:nvPr>
        </p:nvSpPr>
        <p:spPr/>
        <p:txBody>
          <a:bodyPr/>
          <a:lstStyle/>
          <a:p>
            <a:fld id="{3880FA71-3FFE-4899-9F74-6DC1407BD1D4}" type="datetimeFigureOut">
              <a:rPr lang="en-IN" smtClean="0"/>
              <a:t>13-08-2021</a:t>
            </a:fld>
            <a:endParaRPr lang="en-IN"/>
          </a:p>
        </p:txBody>
      </p:sp>
      <p:sp>
        <p:nvSpPr>
          <p:cNvPr id="3" name="Footer Placeholder 2">
            <a:extLst>
              <a:ext uri="{FF2B5EF4-FFF2-40B4-BE49-F238E27FC236}">
                <a16:creationId xmlns:a16="http://schemas.microsoft.com/office/drawing/2014/main" id="{9BDE64AA-483B-4293-827B-7957A39822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D3B53D-BA0C-491E-A8A6-5758C8EF0311}"/>
              </a:ext>
            </a:extLst>
          </p:cNvPr>
          <p:cNvSpPr>
            <a:spLocks noGrp="1"/>
          </p:cNvSpPr>
          <p:nvPr>
            <p:ph type="sldNum" sz="quarter" idx="12"/>
          </p:nvPr>
        </p:nvSpPr>
        <p:spPr/>
        <p:txBody>
          <a:bodyPr/>
          <a:lstStyle/>
          <a:p>
            <a:fld id="{88FC9761-C1D2-40AB-9644-9B3F83DF16DA}" type="slidenum">
              <a:rPr lang="en-IN" smtClean="0"/>
              <a:t>‹#›</a:t>
            </a:fld>
            <a:endParaRPr lang="en-IN"/>
          </a:p>
        </p:txBody>
      </p:sp>
    </p:spTree>
    <p:extLst>
      <p:ext uri="{BB962C8B-B14F-4D97-AF65-F5344CB8AC3E}">
        <p14:creationId xmlns:p14="http://schemas.microsoft.com/office/powerpoint/2010/main" val="2322746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FE7E1-AC61-464C-9B2A-A89AFA50EE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5EDF3E-8415-48AF-8244-4085ED8A07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80E40E-0116-467F-9F54-54E1C55CA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519E1-E27D-4540-92A0-89DFFDE5C4DC}"/>
              </a:ext>
            </a:extLst>
          </p:cNvPr>
          <p:cNvSpPr>
            <a:spLocks noGrp="1"/>
          </p:cNvSpPr>
          <p:nvPr>
            <p:ph type="dt" sz="half" idx="10"/>
          </p:nvPr>
        </p:nvSpPr>
        <p:spPr/>
        <p:txBody>
          <a:bodyPr/>
          <a:lstStyle/>
          <a:p>
            <a:fld id="{3880FA71-3FFE-4899-9F74-6DC1407BD1D4}" type="datetimeFigureOut">
              <a:rPr lang="en-IN" smtClean="0"/>
              <a:t>13-08-2021</a:t>
            </a:fld>
            <a:endParaRPr lang="en-IN"/>
          </a:p>
        </p:txBody>
      </p:sp>
      <p:sp>
        <p:nvSpPr>
          <p:cNvPr id="6" name="Footer Placeholder 5">
            <a:extLst>
              <a:ext uri="{FF2B5EF4-FFF2-40B4-BE49-F238E27FC236}">
                <a16:creationId xmlns:a16="http://schemas.microsoft.com/office/drawing/2014/main" id="{A5274761-E39A-4434-88A6-BFB50A99A8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A2B0E8-57C2-425E-B0E0-3A0D9FC05EA8}"/>
              </a:ext>
            </a:extLst>
          </p:cNvPr>
          <p:cNvSpPr>
            <a:spLocks noGrp="1"/>
          </p:cNvSpPr>
          <p:nvPr>
            <p:ph type="sldNum" sz="quarter" idx="12"/>
          </p:nvPr>
        </p:nvSpPr>
        <p:spPr/>
        <p:txBody>
          <a:bodyPr/>
          <a:lstStyle/>
          <a:p>
            <a:fld id="{88FC9761-C1D2-40AB-9644-9B3F83DF16DA}" type="slidenum">
              <a:rPr lang="en-IN" smtClean="0"/>
              <a:t>‹#›</a:t>
            </a:fld>
            <a:endParaRPr lang="en-IN"/>
          </a:p>
        </p:txBody>
      </p:sp>
    </p:spTree>
    <p:extLst>
      <p:ext uri="{BB962C8B-B14F-4D97-AF65-F5344CB8AC3E}">
        <p14:creationId xmlns:p14="http://schemas.microsoft.com/office/powerpoint/2010/main" val="1803539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E3C20-45DB-48AA-A206-78A7A1BE7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29979D-2B40-4D0E-A4EE-08833A5135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428F2B-D332-48B6-9BAC-796F67DC57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421DFD-BD4A-4E6F-9911-B209E8703325}"/>
              </a:ext>
            </a:extLst>
          </p:cNvPr>
          <p:cNvSpPr>
            <a:spLocks noGrp="1"/>
          </p:cNvSpPr>
          <p:nvPr>
            <p:ph type="dt" sz="half" idx="10"/>
          </p:nvPr>
        </p:nvSpPr>
        <p:spPr/>
        <p:txBody>
          <a:bodyPr/>
          <a:lstStyle/>
          <a:p>
            <a:fld id="{3880FA71-3FFE-4899-9F74-6DC1407BD1D4}" type="datetimeFigureOut">
              <a:rPr lang="en-IN" smtClean="0"/>
              <a:t>13-08-2021</a:t>
            </a:fld>
            <a:endParaRPr lang="en-IN"/>
          </a:p>
        </p:txBody>
      </p:sp>
      <p:sp>
        <p:nvSpPr>
          <p:cNvPr id="6" name="Footer Placeholder 5">
            <a:extLst>
              <a:ext uri="{FF2B5EF4-FFF2-40B4-BE49-F238E27FC236}">
                <a16:creationId xmlns:a16="http://schemas.microsoft.com/office/drawing/2014/main" id="{0EE3796B-4873-4535-A47A-1FB132C061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35C445-DD43-46F0-B783-8B54BFBB6212}"/>
              </a:ext>
            </a:extLst>
          </p:cNvPr>
          <p:cNvSpPr>
            <a:spLocks noGrp="1"/>
          </p:cNvSpPr>
          <p:nvPr>
            <p:ph type="sldNum" sz="quarter" idx="12"/>
          </p:nvPr>
        </p:nvSpPr>
        <p:spPr/>
        <p:txBody>
          <a:bodyPr/>
          <a:lstStyle/>
          <a:p>
            <a:fld id="{88FC9761-C1D2-40AB-9644-9B3F83DF16DA}" type="slidenum">
              <a:rPr lang="en-IN" smtClean="0"/>
              <a:t>‹#›</a:t>
            </a:fld>
            <a:endParaRPr lang="en-IN"/>
          </a:p>
        </p:txBody>
      </p:sp>
    </p:spTree>
    <p:extLst>
      <p:ext uri="{BB962C8B-B14F-4D97-AF65-F5344CB8AC3E}">
        <p14:creationId xmlns:p14="http://schemas.microsoft.com/office/powerpoint/2010/main" val="3243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8363EE-D8C7-4934-AFA7-A67A88CD87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240B1F-D1D7-4462-A1B6-4EE50E567A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0E8105-21C5-44D2-8BC3-9EB85E3728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0FA71-3FFE-4899-9F74-6DC1407BD1D4}" type="datetimeFigureOut">
              <a:rPr lang="en-IN" smtClean="0"/>
              <a:t>13-08-2021</a:t>
            </a:fld>
            <a:endParaRPr lang="en-IN"/>
          </a:p>
        </p:txBody>
      </p:sp>
      <p:sp>
        <p:nvSpPr>
          <p:cNvPr id="5" name="Footer Placeholder 4">
            <a:extLst>
              <a:ext uri="{FF2B5EF4-FFF2-40B4-BE49-F238E27FC236}">
                <a16:creationId xmlns:a16="http://schemas.microsoft.com/office/drawing/2014/main" id="{E6F10911-427B-4AA5-A283-9F3FB2D43F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F045F9-A370-42F2-B1A7-126DB65829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FC9761-C1D2-40AB-9644-9B3F83DF16DA}" type="slidenum">
              <a:rPr lang="en-IN" smtClean="0"/>
              <a:t>‹#›</a:t>
            </a:fld>
            <a:endParaRPr lang="en-IN"/>
          </a:p>
        </p:txBody>
      </p:sp>
    </p:spTree>
    <p:extLst>
      <p:ext uri="{BB962C8B-B14F-4D97-AF65-F5344CB8AC3E}">
        <p14:creationId xmlns:p14="http://schemas.microsoft.com/office/powerpoint/2010/main" val="517897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088C-D7EF-422F-AF6A-E62A29C221B8}"/>
              </a:ext>
            </a:extLst>
          </p:cNvPr>
          <p:cNvSpPr>
            <a:spLocks noGrp="1"/>
          </p:cNvSpPr>
          <p:nvPr>
            <p:ph type="title"/>
          </p:nvPr>
        </p:nvSpPr>
        <p:spPr>
          <a:xfrm>
            <a:off x="838200" y="365125"/>
            <a:ext cx="10515600" cy="593663"/>
          </a:xfrm>
        </p:spPr>
        <p:txBody>
          <a:bodyPr>
            <a:normAutofit fontScale="90000"/>
          </a:bodyPr>
          <a:lstStyle/>
          <a:p>
            <a:r>
              <a:rPr lang="en-US" dirty="0"/>
              <a:t>Python Inheritance</a:t>
            </a:r>
            <a:endParaRPr lang="en-IN" dirty="0"/>
          </a:p>
        </p:txBody>
      </p:sp>
      <p:sp>
        <p:nvSpPr>
          <p:cNvPr id="3" name="Content Placeholder 2">
            <a:extLst>
              <a:ext uri="{FF2B5EF4-FFF2-40B4-BE49-F238E27FC236}">
                <a16:creationId xmlns:a16="http://schemas.microsoft.com/office/drawing/2014/main" id="{7013D6F8-5936-4E98-B9D7-88DD2C4285F9}"/>
              </a:ext>
            </a:extLst>
          </p:cNvPr>
          <p:cNvSpPr>
            <a:spLocks noGrp="1"/>
          </p:cNvSpPr>
          <p:nvPr>
            <p:ph idx="1"/>
          </p:nvPr>
        </p:nvSpPr>
        <p:spPr>
          <a:xfrm>
            <a:off x="749423" y="1606858"/>
            <a:ext cx="10515600" cy="5013988"/>
          </a:xfrm>
        </p:spPr>
        <p:txBody>
          <a:bodyPr>
            <a:normAutofit/>
          </a:bodyPr>
          <a:lstStyle/>
          <a:p>
            <a:r>
              <a:rPr lang="en-US" sz="2400" dirty="0"/>
              <a:t>Classes in Python can be extended, creating new classes which retain characteristics of the base class.</a:t>
            </a:r>
          </a:p>
          <a:p>
            <a:r>
              <a:rPr lang="en-US" sz="2400" dirty="0"/>
              <a:t>This process, known as Inheritance.</a:t>
            </a:r>
          </a:p>
          <a:p>
            <a:r>
              <a:rPr lang="en-US" sz="2400" dirty="0"/>
              <a:t>Involves a superclass and a subclass.</a:t>
            </a:r>
          </a:p>
          <a:p>
            <a:r>
              <a:rPr lang="en-US" sz="2400" dirty="0"/>
              <a:t>The subclass inherits the members of the superclass, on top of which it can add its own members.</a:t>
            </a:r>
            <a:endParaRPr lang="en-IN" sz="2400" dirty="0"/>
          </a:p>
        </p:txBody>
      </p:sp>
    </p:spTree>
    <p:extLst>
      <p:ext uri="{BB962C8B-B14F-4D97-AF65-F5344CB8AC3E}">
        <p14:creationId xmlns:p14="http://schemas.microsoft.com/office/powerpoint/2010/main" val="886579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A50D-B472-4E88-B829-DBA79CEE5919}"/>
              </a:ext>
            </a:extLst>
          </p:cNvPr>
          <p:cNvSpPr>
            <a:spLocks noGrp="1"/>
          </p:cNvSpPr>
          <p:nvPr>
            <p:ph type="title"/>
          </p:nvPr>
        </p:nvSpPr>
        <p:spPr>
          <a:xfrm>
            <a:off x="838200" y="365126"/>
            <a:ext cx="3751555" cy="469375"/>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716D5A17-FBC0-4A2D-B68A-1EA5A11BA018}"/>
              </a:ext>
            </a:extLst>
          </p:cNvPr>
          <p:cNvSpPr>
            <a:spLocks noGrp="1"/>
          </p:cNvSpPr>
          <p:nvPr>
            <p:ph idx="1"/>
          </p:nvPr>
        </p:nvSpPr>
        <p:spPr>
          <a:xfrm>
            <a:off x="838199" y="1118586"/>
            <a:ext cx="6290569" cy="5672831"/>
          </a:xfrm>
        </p:spPr>
        <p:txBody>
          <a:bodyPr>
            <a:normAutofit fontScale="70000" lnSpcReduction="20000"/>
          </a:bodyPr>
          <a:lstStyle/>
          <a:p>
            <a:pPr marL="0" indent="0">
              <a:buNone/>
            </a:pPr>
            <a:r>
              <a:rPr lang="en-US" dirty="0"/>
              <a:t>#Superclass</a:t>
            </a:r>
          </a:p>
          <a:p>
            <a:pPr marL="0" indent="0">
              <a:buNone/>
            </a:pPr>
            <a:r>
              <a:rPr lang="en-US" dirty="0"/>
              <a:t> class Polygon:</a:t>
            </a:r>
          </a:p>
          <a:p>
            <a:pPr marL="0" indent="0">
              <a:buNone/>
            </a:pPr>
            <a:r>
              <a:rPr lang="en-US" dirty="0"/>
              <a:t>         #private variables</a:t>
            </a:r>
          </a:p>
          <a:p>
            <a:pPr marL="0" indent="0">
              <a:buNone/>
            </a:pPr>
            <a:r>
              <a:rPr lang="en-US" dirty="0"/>
              <a:t>         __width=None</a:t>
            </a:r>
          </a:p>
          <a:p>
            <a:pPr marL="0" indent="0">
              <a:buNone/>
            </a:pPr>
            <a:r>
              <a:rPr lang="en-US" dirty="0"/>
              <a:t>         __height=None</a:t>
            </a:r>
          </a:p>
          <a:p>
            <a:pPr marL="0" indent="0">
              <a:buNone/>
            </a:pPr>
            <a:r>
              <a:rPr lang="en-US" dirty="0"/>
              <a:t>        def </a:t>
            </a:r>
            <a:r>
              <a:rPr lang="en-US" dirty="0" err="1"/>
              <a:t>set_values</a:t>
            </a:r>
            <a:r>
              <a:rPr lang="en-US" dirty="0"/>
              <a:t>(</a:t>
            </a:r>
            <a:r>
              <a:rPr lang="en-US" dirty="0" err="1"/>
              <a:t>self,width,height</a:t>
            </a:r>
            <a:r>
              <a:rPr lang="en-US" dirty="0"/>
              <a:t>):</a:t>
            </a:r>
          </a:p>
          <a:p>
            <a:pPr marL="0" indent="0">
              <a:buNone/>
            </a:pPr>
            <a:r>
              <a:rPr lang="en-US" dirty="0"/>
              <a:t>                </a:t>
            </a:r>
            <a:r>
              <a:rPr lang="en-US" dirty="0" err="1"/>
              <a:t>self.__width</a:t>
            </a:r>
            <a:r>
              <a:rPr lang="en-US" dirty="0"/>
              <a:t>=width</a:t>
            </a:r>
          </a:p>
          <a:p>
            <a:pPr marL="0" indent="0">
              <a:buNone/>
            </a:pPr>
            <a:r>
              <a:rPr lang="en-US" dirty="0"/>
              <a:t>                </a:t>
            </a:r>
            <a:r>
              <a:rPr lang="en-US" dirty="0" err="1"/>
              <a:t>self.__height</a:t>
            </a:r>
            <a:r>
              <a:rPr lang="en-US" dirty="0"/>
              <a:t>=height</a:t>
            </a:r>
          </a:p>
          <a:p>
            <a:pPr marL="0" indent="0">
              <a:buNone/>
            </a:pPr>
            <a:r>
              <a:rPr lang="en-US" dirty="0"/>
              <a:t>#subclasses </a:t>
            </a:r>
          </a:p>
          <a:p>
            <a:pPr marL="0" indent="0">
              <a:buNone/>
            </a:pPr>
            <a:r>
              <a:rPr lang="en-US" dirty="0"/>
              <a:t>class Rectangle(Polygon):</a:t>
            </a:r>
          </a:p>
          <a:p>
            <a:pPr marL="0" indent="0">
              <a:buNone/>
            </a:pPr>
            <a:r>
              <a:rPr lang="en-US" dirty="0"/>
              <a:t>         def area(self):</a:t>
            </a:r>
          </a:p>
          <a:p>
            <a:pPr marL="0" indent="0">
              <a:buNone/>
            </a:pPr>
            <a:r>
              <a:rPr lang="en-US" dirty="0"/>
              <a:t>             return </a:t>
            </a:r>
            <a:r>
              <a:rPr lang="en-US" dirty="0" err="1"/>
              <a:t>self.__width</a:t>
            </a:r>
            <a:r>
              <a:rPr lang="en-US" dirty="0"/>
              <a:t>*</a:t>
            </a:r>
            <a:r>
              <a:rPr lang="en-US" dirty="0" err="1"/>
              <a:t>self.__height</a:t>
            </a:r>
            <a:endParaRPr lang="en-US" dirty="0"/>
          </a:p>
          <a:p>
            <a:pPr marL="0" indent="0">
              <a:buNone/>
            </a:pPr>
            <a:r>
              <a:rPr lang="en-US" dirty="0"/>
              <a:t> </a:t>
            </a:r>
          </a:p>
          <a:p>
            <a:pPr marL="0" indent="0">
              <a:buNone/>
            </a:pPr>
            <a:r>
              <a:rPr lang="en-US" dirty="0"/>
              <a:t>class Triangle(Polygon):</a:t>
            </a:r>
          </a:p>
          <a:p>
            <a:pPr marL="0" indent="0">
              <a:buNone/>
            </a:pPr>
            <a:r>
              <a:rPr lang="en-US" dirty="0"/>
              <a:t>         def area(self):</a:t>
            </a:r>
          </a:p>
          <a:p>
            <a:pPr marL="0" indent="0">
              <a:buNone/>
            </a:pPr>
            <a:r>
              <a:rPr lang="en-US" dirty="0"/>
              <a:t>             return </a:t>
            </a:r>
            <a:r>
              <a:rPr lang="en-US" dirty="0" err="1"/>
              <a:t>self.__width</a:t>
            </a:r>
            <a:r>
              <a:rPr lang="en-US" dirty="0"/>
              <a:t>*</a:t>
            </a:r>
            <a:r>
              <a:rPr lang="en-US" dirty="0" err="1"/>
              <a:t>self.__height</a:t>
            </a:r>
            <a:r>
              <a:rPr lang="en-US" dirty="0"/>
              <a:t>/2</a:t>
            </a:r>
            <a:endParaRPr lang="en-IN" dirty="0"/>
          </a:p>
          <a:p>
            <a:pPr marL="0" indent="0">
              <a:buNone/>
            </a:pPr>
            <a:endParaRPr lang="en-IN" dirty="0"/>
          </a:p>
        </p:txBody>
      </p:sp>
      <p:sp>
        <p:nvSpPr>
          <p:cNvPr id="4" name="TextBox 3">
            <a:extLst>
              <a:ext uri="{FF2B5EF4-FFF2-40B4-BE49-F238E27FC236}">
                <a16:creationId xmlns:a16="http://schemas.microsoft.com/office/drawing/2014/main" id="{B7083730-25AB-4CAC-8FBA-E9FDC5CB4D69}"/>
              </a:ext>
            </a:extLst>
          </p:cNvPr>
          <p:cNvSpPr txBox="1"/>
          <p:nvPr/>
        </p:nvSpPr>
        <p:spPr>
          <a:xfrm>
            <a:off x="7004482" y="1322773"/>
            <a:ext cx="4143570" cy="2031325"/>
          </a:xfrm>
          <a:prstGeom prst="rect">
            <a:avLst/>
          </a:prstGeom>
          <a:noFill/>
        </p:spPr>
        <p:txBody>
          <a:bodyPr wrap="none" rtlCol="0">
            <a:spAutoFit/>
          </a:bodyPr>
          <a:lstStyle/>
          <a:p>
            <a:r>
              <a:rPr lang="en-US" dirty="0"/>
              <a:t>#Instantiating Objects</a:t>
            </a:r>
          </a:p>
          <a:p>
            <a:r>
              <a:rPr lang="en-US" dirty="0"/>
              <a:t> </a:t>
            </a:r>
            <a:r>
              <a:rPr lang="en-US" dirty="0" err="1"/>
              <a:t>rect</a:t>
            </a:r>
            <a:r>
              <a:rPr lang="en-US" dirty="0"/>
              <a:t>=Rectangle()</a:t>
            </a:r>
          </a:p>
          <a:p>
            <a:r>
              <a:rPr lang="en-US" dirty="0"/>
              <a:t> tri=Triangle()</a:t>
            </a:r>
          </a:p>
          <a:p>
            <a:r>
              <a:rPr lang="en-US" dirty="0"/>
              <a:t> </a:t>
            </a:r>
            <a:r>
              <a:rPr lang="en-US" dirty="0" err="1"/>
              <a:t>rect.set_values</a:t>
            </a:r>
            <a:r>
              <a:rPr lang="en-US" dirty="0"/>
              <a:t>(50,40)</a:t>
            </a:r>
          </a:p>
          <a:p>
            <a:r>
              <a:rPr lang="en-US" dirty="0"/>
              <a:t> </a:t>
            </a:r>
            <a:r>
              <a:rPr lang="en-US" dirty="0" err="1"/>
              <a:t>tri.set_values</a:t>
            </a:r>
            <a:r>
              <a:rPr lang="en-US" dirty="0"/>
              <a:t>(50,40)</a:t>
            </a:r>
          </a:p>
          <a:p>
            <a:r>
              <a:rPr lang="en-US" dirty="0"/>
              <a:t> print(“Area of Rectangle:”,</a:t>
            </a:r>
            <a:r>
              <a:rPr lang="en-US" dirty="0" err="1"/>
              <a:t>rect.area</a:t>
            </a:r>
            <a:r>
              <a:rPr lang="en-US" dirty="0"/>
              <a:t>())</a:t>
            </a:r>
          </a:p>
          <a:p>
            <a:r>
              <a:rPr lang="en-US" dirty="0"/>
              <a:t> print(“Area of Triangle:”, </a:t>
            </a:r>
            <a:r>
              <a:rPr lang="en-US" dirty="0" err="1"/>
              <a:t>tri.area</a:t>
            </a:r>
            <a:r>
              <a:rPr lang="en-US" dirty="0"/>
              <a:t>())  </a:t>
            </a:r>
            <a:r>
              <a:rPr lang="en-US" dirty="0">
                <a:solidFill>
                  <a:srgbClr val="FF0000"/>
                </a:solidFill>
              </a:rPr>
              <a:t>#Error</a:t>
            </a:r>
            <a:endParaRPr lang="en-IN" dirty="0">
              <a:solidFill>
                <a:srgbClr val="FF0000"/>
              </a:solidFill>
            </a:endParaRPr>
          </a:p>
        </p:txBody>
      </p:sp>
    </p:spTree>
    <p:extLst>
      <p:ext uri="{BB962C8B-B14F-4D97-AF65-F5344CB8AC3E}">
        <p14:creationId xmlns:p14="http://schemas.microsoft.com/office/powerpoint/2010/main" val="3159765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A854-557F-4B1D-878F-0CEBE6F3F61F}"/>
              </a:ext>
            </a:extLst>
          </p:cNvPr>
          <p:cNvSpPr>
            <a:spLocks noGrp="1"/>
          </p:cNvSpPr>
          <p:nvPr>
            <p:ph type="title"/>
          </p:nvPr>
        </p:nvSpPr>
        <p:spPr>
          <a:xfrm>
            <a:off x="625136" y="126829"/>
            <a:ext cx="2712868" cy="315912"/>
          </a:xfrm>
        </p:spPr>
        <p:txBody>
          <a:bodyPr>
            <a:normAutofit fontScale="90000"/>
          </a:bodyPr>
          <a:lstStyle/>
          <a:p>
            <a:r>
              <a:rPr lang="en-US" dirty="0"/>
              <a:t>Solution…</a:t>
            </a:r>
            <a:endParaRPr lang="en-IN" dirty="0"/>
          </a:p>
        </p:txBody>
      </p:sp>
      <p:sp>
        <p:nvSpPr>
          <p:cNvPr id="3" name="Content Placeholder 2">
            <a:extLst>
              <a:ext uri="{FF2B5EF4-FFF2-40B4-BE49-F238E27FC236}">
                <a16:creationId xmlns:a16="http://schemas.microsoft.com/office/drawing/2014/main" id="{364FEE92-A7A5-4C26-A62C-00051CF204D3}"/>
              </a:ext>
            </a:extLst>
          </p:cNvPr>
          <p:cNvSpPr>
            <a:spLocks noGrp="1"/>
          </p:cNvSpPr>
          <p:nvPr>
            <p:ph idx="1"/>
          </p:nvPr>
        </p:nvSpPr>
        <p:spPr>
          <a:xfrm>
            <a:off x="3129690" y="212676"/>
            <a:ext cx="4594933" cy="6526230"/>
          </a:xfrm>
        </p:spPr>
        <p:txBody>
          <a:bodyPr>
            <a:normAutofit fontScale="55000" lnSpcReduction="20000"/>
          </a:bodyPr>
          <a:lstStyle/>
          <a:p>
            <a:pPr marL="0" indent="0">
              <a:buNone/>
            </a:pPr>
            <a:r>
              <a:rPr lang="en-US" sz="2900" dirty="0"/>
              <a:t>#Superclass</a:t>
            </a:r>
          </a:p>
          <a:p>
            <a:pPr marL="0" indent="0">
              <a:buNone/>
            </a:pPr>
            <a:r>
              <a:rPr lang="en-US" sz="2900" dirty="0"/>
              <a:t> class Polygon:</a:t>
            </a:r>
          </a:p>
          <a:p>
            <a:pPr marL="0" indent="0">
              <a:buNone/>
            </a:pPr>
            <a:r>
              <a:rPr lang="en-US" sz="2900" dirty="0"/>
              <a:t>         #private variables</a:t>
            </a:r>
          </a:p>
          <a:p>
            <a:pPr marL="0" indent="0">
              <a:buNone/>
            </a:pPr>
            <a:r>
              <a:rPr lang="en-US" sz="2900" dirty="0"/>
              <a:t>         __width=None</a:t>
            </a:r>
          </a:p>
          <a:p>
            <a:pPr marL="0" indent="0">
              <a:buNone/>
            </a:pPr>
            <a:r>
              <a:rPr lang="en-US" sz="2900" dirty="0"/>
              <a:t>         __height=None</a:t>
            </a:r>
          </a:p>
          <a:p>
            <a:pPr marL="0" indent="0">
              <a:buNone/>
            </a:pPr>
            <a:r>
              <a:rPr lang="en-US" sz="2900" dirty="0"/>
              <a:t>        def </a:t>
            </a:r>
            <a:r>
              <a:rPr lang="en-US" sz="2900" dirty="0" err="1"/>
              <a:t>set_values</a:t>
            </a:r>
            <a:r>
              <a:rPr lang="en-US" sz="2900" dirty="0"/>
              <a:t>(</a:t>
            </a:r>
            <a:r>
              <a:rPr lang="en-US" sz="2900" dirty="0" err="1"/>
              <a:t>self,width,height</a:t>
            </a:r>
            <a:r>
              <a:rPr lang="en-US" sz="2900" dirty="0"/>
              <a:t>):</a:t>
            </a:r>
          </a:p>
          <a:p>
            <a:pPr marL="0" indent="0">
              <a:buNone/>
            </a:pPr>
            <a:r>
              <a:rPr lang="en-US" sz="2900" dirty="0"/>
              <a:t>                </a:t>
            </a:r>
            <a:r>
              <a:rPr lang="en-US" sz="2900" dirty="0" err="1"/>
              <a:t>self.__width</a:t>
            </a:r>
            <a:r>
              <a:rPr lang="en-US" sz="2900" dirty="0"/>
              <a:t>=width</a:t>
            </a:r>
          </a:p>
          <a:p>
            <a:pPr marL="0" indent="0">
              <a:buNone/>
            </a:pPr>
            <a:r>
              <a:rPr lang="en-US" sz="2900" dirty="0"/>
              <a:t>                </a:t>
            </a:r>
            <a:r>
              <a:rPr lang="en-US" sz="2900" dirty="0" err="1"/>
              <a:t>self.__height</a:t>
            </a:r>
            <a:r>
              <a:rPr lang="en-US" sz="2900" dirty="0"/>
              <a:t>=height</a:t>
            </a:r>
          </a:p>
          <a:p>
            <a:pPr marL="0" indent="0">
              <a:buNone/>
            </a:pPr>
            <a:r>
              <a:rPr lang="en-US" sz="2900" dirty="0"/>
              <a:t>#Use getter methods</a:t>
            </a:r>
          </a:p>
          <a:p>
            <a:pPr marL="0" indent="0">
              <a:buNone/>
            </a:pPr>
            <a:r>
              <a:rPr lang="en-US" sz="2900" dirty="0"/>
              <a:t>   def </a:t>
            </a:r>
            <a:r>
              <a:rPr lang="en-US" sz="2900" dirty="0" err="1"/>
              <a:t>get_width</a:t>
            </a:r>
            <a:r>
              <a:rPr lang="en-US" sz="2900" dirty="0"/>
              <a:t>(self):</a:t>
            </a:r>
          </a:p>
          <a:p>
            <a:pPr marL="0" indent="0">
              <a:buNone/>
            </a:pPr>
            <a:r>
              <a:rPr lang="en-US" sz="2900" dirty="0"/>
              <a:t>           return </a:t>
            </a:r>
            <a:r>
              <a:rPr lang="en-US" sz="2900" dirty="0" err="1"/>
              <a:t>self.__width</a:t>
            </a:r>
            <a:endParaRPr lang="en-US" sz="2900" dirty="0"/>
          </a:p>
          <a:p>
            <a:pPr marL="0" indent="0">
              <a:buNone/>
            </a:pPr>
            <a:r>
              <a:rPr lang="en-US" sz="2900" dirty="0"/>
              <a:t>   def </a:t>
            </a:r>
            <a:r>
              <a:rPr lang="en-US" sz="2900" dirty="0" err="1"/>
              <a:t>get_height</a:t>
            </a:r>
            <a:r>
              <a:rPr lang="en-US" sz="2900" dirty="0"/>
              <a:t>(self):</a:t>
            </a:r>
          </a:p>
          <a:p>
            <a:pPr marL="0" indent="0">
              <a:buNone/>
            </a:pPr>
            <a:r>
              <a:rPr lang="en-US" sz="2900" dirty="0"/>
              <a:t>         return </a:t>
            </a:r>
            <a:r>
              <a:rPr lang="en-US" sz="2900" dirty="0" err="1"/>
              <a:t>self.__height</a:t>
            </a:r>
            <a:endParaRPr lang="en-US" sz="2900" dirty="0"/>
          </a:p>
          <a:p>
            <a:pPr marL="0" indent="0">
              <a:buNone/>
            </a:pPr>
            <a:endParaRPr lang="en-US" sz="2900" dirty="0"/>
          </a:p>
          <a:p>
            <a:pPr marL="0" indent="0">
              <a:buNone/>
            </a:pPr>
            <a:r>
              <a:rPr lang="en-US" sz="2900" dirty="0"/>
              <a:t>#subclasses </a:t>
            </a:r>
          </a:p>
          <a:p>
            <a:pPr marL="0" indent="0">
              <a:buNone/>
            </a:pPr>
            <a:r>
              <a:rPr lang="en-US" sz="2900" dirty="0"/>
              <a:t>class Rectangle(Polygon):</a:t>
            </a:r>
          </a:p>
          <a:p>
            <a:pPr marL="0" indent="0">
              <a:buNone/>
            </a:pPr>
            <a:r>
              <a:rPr lang="en-US" sz="2900" dirty="0"/>
              <a:t>         def area(self):</a:t>
            </a:r>
          </a:p>
          <a:p>
            <a:pPr marL="0" indent="0">
              <a:buNone/>
            </a:pPr>
            <a:r>
              <a:rPr lang="en-US" sz="2900" dirty="0"/>
              <a:t>             return </a:t>
            </a:r>
            <a:r>
              <a:rPr lang="en-US" sz="2900" dirty="0" err="1"/>
              <a:t>self.get_width</a:t>
            </a:r>
            <a:r>
              <a:rPr lang="en-US" sz="2900" dirty="0"/>
              <a:t>()*</a:t>
            </a:r>
            <a:r>
              <a:rPr lang="en-US" sz="2900" dirty="0" err="1"/>
              <a:t>self.get_height</a:t>
            </a:r>
            <a:r>
              <a:rPr lang="en-US" sz="2900" dirty="0"/>
              <a:t>()</a:t>
            </a:r>
          </a:p>
          <a:p>
            <a:pPr marL="0" indent="0">
              <a:buNone/>
            </a:pPr>
            <a:r>
              <a:rPr lang="en-US" sz="2900" dirty="0"/>
              <a:t> </a:t>
            </a:r>
          </a:p>
          <a:p>
            <a:pPr marL="0" indent="0">
              <a:buNone/>
            </a:pPr>
            <a:r>
              <a:rPr lang="en-US" sz="2900" dirty="0"/>
              <a:t>class Triangle(Polygon):</a:t>
            </a:r>
          </a:p>
          <a:p>
            <a:pPr marL="0" indent="0">
              <a:buNone/>
            </a:pPr>
            <a:r>
              <a:rPr lang="en-US" sz="2900" dirty="0"/>
              <a:t>         def area(self):</a:t>
            </a:r>
          </a:p>
          <a:p>
            <a:pPr marL="0" indent="0">
              <a:buNone/>
            </a:pPr>
            <a:r>
              <a:rPr lang="en-US" sz="2900" dirty="0"/>
              <a:t>             return </a:t>
            </a:r>
            <a:r>
              <a:rPr lang="en-US" sz="2900" dirty="0" err="1"/>
              <a:t>self.get_width</a:t>
            </a:r>
            <a:r>
              <a:rPr lang="en-US" sz="2900" dirty="0"/>
              <a:t>()*</a:t>
            </a:r>
            <a:r>
              <a:rPr lang="en-US" sz="2900" dirty="0" err="1"/>
              <a:t>self.get_height</a:t>
            </a:r>
            <a:r>
              <a:rPr lang="en-US" sz="2900" dirty="0"/>
              <a:t>()/2</a:t>
            </a:r>
            <a:endParaRPr lang="en-IN" sz="2900" dirty="0"/>
          </a:p>
          <a:p>
            <a:pPr marL="0" indent="0">
              <a:buNone/>
            </a:pPr>
            <a:endParaRPr lang="en-IN" dirty="0"/>
          </a:p>
        </p:txBody>
      </p:sp>
      <p:sp>
        <p:nvSpPr>
          <p:cNvPr id="4" name="TextBox 3">
            <a:extLst>
              <a:ext uri="{FF2B5EF4-FFF2-40B4-BE49-F238E27FC236}">
                <a16:creationId xmlns:a16="http://schemas.microsoft.com/office/drawing/2014/main" id="{8825A2D0-2970-4787-B1AC-2686F2F39CF8}"/>
              </a:ext>
            </a:extLst>
          </p:cNvPr>
          <p:cNvSpPr txBox="1"/>
          <p:nvPr/>
        </p:nvSpPr>
        <p:spPr>
          <a:xfrm>
            <a:off x="7724623" y="568171"/>
            <a:ext cx="4467377" cy="2031325"/>
          </a:xfrm>
          <a:prstGeom prst="rect">
            <a:avLst/>
          </a:prstGeom>
          <a:noFill/>
        </p:spPr>
        <p:txBody>
          <a:bodyPr wrap="none" rtlCol="0">
            <a:spAutoFit/>
          </a:bodyPr>
          <a:lstStyle/>
          <a:p>
            <a:r>
              <a:rPr lang="en-US" dirty="0"/>
              <a:t>#Instantiating Objects</a:t>
            </a:r>
          </a:p>
          <a:p>
            <a:r>
              <a:rPr lang="en-US" dirty="0"/>
              <a:t> </a:t>
            </a:r>
            <a:r>
              <a:rPr lang="en-US" dirty="0" err="1"/>
              <a:t>rect</a:t>
            </a:r>
            <a:r>
              <a:rPr lang="en-US" dirty="0"/>
              <a:t>=Rectangle()</a:t>
            </a:r>
          </a:p>
          <a:p>
            <a:r>
              <a:rPr lang="en-US" dirty="0"/>
              <a:t> tri=Triangle()</a:t>
            </a:r>
          </a:p>
          <a:p>
            <a:r>
              <a:rPr lang="en-US" dirty="0"/>
              <a:t> </a:t>
            </a:r>
            <a:r>
              <a:rPr lang="en-US" dirty="0" err="1"/>
              <a:t>rect.set_values</a:t>
            </a:r>
            <a:r>
              <a:rPr lang="en-US" dirty="0"/>
              <a:t>(50,40)</a:t>
            </a:r>
          </a:p>
          <a:p>
            <a:r>
              <a:rPr lang="en-US" dirty="0"/>
              <a:t> </a:t>
            </a:r>
            <a:r>
              <a:rPr lang="en-US" dirty="0" err="1"/>
              <a:t>tri.set_values</a:t>
            </a:r>
            <a:r>
              <a:rPr lang="en-US" dirty="0"/>
              <a:t>(50,40)</a:t>
            </a:r>
          </a:p>
          <a:p>
            <a:r>
              <a:rPr lang="en-US" dirty="0"/>
              <a:t> print(“Area of Rectangle:”,</a:t>
            </a:r>
            <a:r>
              <a:rPr lang="en-US" dirty="0" err="1"/>
              <a:t>rect.area</a:t>
            </a:r>
            <a:r>
              <a:rPr lang="en-US" dirty="0"/>
              <a:t>())</a:t>
            </a:r>
          </a:p>
          <a:p>
            <a:r>
              <a:rPr lang="en-US" dirty="0"/>
              <a:t> print(“Area of Triangle:”, </a:t>
            </a:r>
            <a:r>
              <a:rPr lang="en-US" dirty="0" err="1"/>
              <a:t>tri.area</a:t>
            </a:r>
            <a:r>
              <a:rPr lang="en-US" dirty="0"/>
              <a:t>())  #No Error</a:t>
            </a:r>
            <a:endParaRPr lang="en-IN" dirty="0"/>
          </a:p>
        </p:txBody>
      </p:sp>
    </p:spTree>
    <p:extLst>
      <p:ext uri="{BB962C8B-B14F-4D97-AF65-F5344CB8AC3E}">
        <p14:creationId xmlns:p14="http://schemas.microsoft.com/office/powerpoint/2010/main" val="235451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9A3DC4E-7535-46B6-AE57-1153D46AD6F7}"/>
              </a:ext>
            </a:extLst>
          </p:cNvPr>
          <p:cNvSpPr/>
          <p:nvPr/>
        </p:nvSpPr>
        <p:spPr>
          <a:xfrm>
            <a:off x="4376691" y="266330"/>
            <a:ext cx="2521259" cy="108307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73E94E18-3FAF-4DA7-BBD5-E0562926ED2E}"/>
              </a:ext>
            </a:extLst>
          </p:cNvPr>
          <p:cNvSpPr txBox="1"/>
          <p:nvPr/>
        </p:nvSpPr>
        <p:spPr>
          <a:xfrm>
            <a:off x="4835270" y="497149"/>
            <a:ext cx="1817164" cy="584775"/>
          </a:xfrm>
          <a:prstGeom prst="rect">
            <a:avLst/>
          </a:prstGeom>
          <a:noFill/>
        </p:spPr>
        <p:txBody>
          <a:bodyPr wrap="none" rtlCol="0">
            <a:spAutoFit/>
          </a:bodyPr>
          <a:lstStyle/>
          <a:p>
            <a:r>
              <a:rPr lang="en-US" dirty="0"/>
              <a:t>        </a:t>
            </a:r>
            <a:r>
              <a:rPr lang="en-US" dirty="0">
                <a:solidFill>
                  <a:srgbClr val="7030A0"/>
                </a:solidFill>
              </a:rPr>
              <a:t>Vehicle</a:t>
            </a:r>
          </a:p>
          <a:p>
            <a:r>
              <a:rPr lang="en-US" sz="1400" dirty="0">
                <a:solidFill>
                  <a:srgbClr val="7030A0"/>
                </a:solidFill>
              </a:rPr>
              <a:t>Usage : transportation</a:t>
            </a:r>
            <a:endParaRPr lang="en-IN" sz="1400" dirty="0">
              <a:solidFill>
                <a:srgbClr val="7030A0"/>
              </a:solidFill>
            </a:endParaRPr>
          </a:p>
        </p:txBody>
      </p:sp>
      <p:sp>
        <p:nvSpPr>
          <p:cNvPr id="6" name="Rectangle: Rounded Corners 5">
            <a:extLst>
              <a:ext uri="{FF2B5EF4-FFF2-40B4-BE49-F238E27FC236}">
                <a16:creationId xmlns:a16="http://schemas.microsoft.com/office/drawing/2014/main" id="{2EBCA41D-DEC8-48A8-B52A-A99D94357798}"/>
              </a:ext>
            </a:extLst>
          </p:cNvPr>
          <p:cNvSpPr/>
          <p:nvPr/>
        </p:nvSpPr>
        <p:spPr>
          <a:xfrm>
            <a:off x="896645" y="2237173"/>
            <a:ext cx="3852908" cy="398607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15270835-7ABD-4ACA-B35D-5AE957949E67}"/>
              </a:ext>
            </a:extLst>
          </p:cNvPr>
          <p:cNvSpPr/>
          <p:nvPr/>
        </p:nvSpPr>
        <p:spPr>
          <a:xfrm>
            <a:off x="7849340" y="2237173"/>
            <a:ext cx="3852908" cy="398607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3FB0C17D-B308-4211-9AEB-9F3945FCCF15}"/>
              </a:ext>
            </a:extLst>
          </p:cNvPr>
          <p:cNvCxnSpPr>
            <a:cxnSpLocks/>
            <a:stCxn id="4" idx="2"/>
          </p:cNvCxnSpPr>
          <p:nvPr/>
        </p:nvCxnSpPr>
        <p:spPr>
          <a:xfrm flipH="1">
            <a:off x="5637320" y="1349406"/>
            <a:ext cx="1" cy="479394"/>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217C34CB-7904-42A8-BAF0-72F2BE846A52}"/>
              </a:ext>
            </a:extLst>
          </p:cNvPr>
          <p:cNvCxnSpPr/>
          <p:nvPr/>
        </p:nvCxnSpPr>
        <p:spPr>
          <a:xfrm>
            <a:off x="2823099" y="1828800"/>
            <a:ext cx="664937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B77E992D-BBDC-463F-B048-CBDA0BD98DC5}"/>
              </a:ext>
            </a:extLst>
          </p:cNvPr>
          <p:cNvCxnSpPr>
            <a:endCxn id="6" idx="0"/>
          </p:cNvCxnSpPr>
          <p:nvPr/>
        </p:nvCxnSpPr>
        <p:spPr>
          <a:xfrm>
            <a:off x="2823099" y="1828800"/>
            <a:ext cx="0" cy="408373"/>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BE5B41D3-BBA8-4CFA-AE37-7A0B552226EE}"/>
              </a:ext>
            </a:extLst>
          </p:cNvPr>
          <p:cNvCxnSpPr/>
          <p:nvPr/>
        </p:nvCxnSpPr>
        <p:spPr>
          <a:xfrm>
            <a:off x="9472474" y="1828799"/>
            <a:ext cx="0" cy="408373"/>
          </a:xfrm>
          <a:prstGeom prst="line">
            <a:avLst/>
          </a:prstGeom>
        </p:spPr>
        <p:style>
          <a:lnRef idx="3">
            <a:schemeClr val="accent2"/>
          </a:lnRef>
          <a:fillRef idx="0">
            <a:schemeClr val="accent2"/>
          </a:fillRef>
          <a:effectRef idx="2">
            <a:schemeClr val="accent2"/>
          </a:effectRef>
          <a:fontRef idx="minor">
            <a:schemeClr val="tx1"/>
          </a:fontRef>
        </p:style>
      </p:cxnSp>
      <p:pic>
        <p:nvPicPr>
          <p:cNvPr id="1026" name="Picture 2">
            <a:extLst>
              <a:ext uri="{FF2B5EF4-FFF2-40B4-BE49-F238E27FC236}">
                <a16:creationId xmlns:a16="http://schemas.microsoft.com/office/drawing/2014/main" id="{F7C99561-490D-43CF-B5A6-EFAD66452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3557" y="2552330"/>
            <a:ext cx="2256901" cy="126950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60AF93E9-52B4-44E4-ABBE-6A6EDCA9FBCC}"/>
              </a:ext>
            </a:extLst>
          </p:cNvPr>
          <p:cNvSpPr txBox="1"/>
          <p:nvPr/>
        </p:nvSpPr>
        <p:spPr>
          <a:xfrm>
            <a:off x="1118586" y="4136994"/>
            <a:ext cx="3155544" cy="1323439"/>
          </a:xfrm>
          <a:prstGeom prst="rect">
            <a:avLst/>
          </a:prstGeom>
          <a:noFill/>
        </p:spPr>
        <p:txBody>
          <a:bodyPr wrap="none" rtlCol="0">
            <a:spAutoFit/>
          </a:bodyPr>
          <a:lstStyle/>
          <a:p>
            <a:r>
              <a:rPr lang="en-US" sz="1600" dirty="0">
                <a:solidFill>
                  <a:srgbClr val="7030A0"/>
                </a:solidFill>
              </a:rPr>
              <a:t>Wheels : 4</a:t>
            </a:r>
          </a:p>
          <a:p>
            <a:r>
              <a:rPr lang="en-US" sz="1600" dirty="0">
                <a:solidFill>
                  <a:srgbClr val="7030A0"/>
                </a:solidFill>
              </a:rPr>
              <a:t>Has roof : yes</a:t>
            </a:r>
          </a:p>
          <a:p>
            <a:endParaRPr lang="en-US" sz="1600" dirty="0">
              <a:solidFill>
                <a:srgbClr val="7030A0"/>
              </a:solidFill>
            </a:endParaRPr>
          </a:p>
          <a:p>
            <a:r>
              <a:rPr lang="en-US" sz="1600" dirty="0">
                <a:solidFill>
                  <a:srgbClr val="7030A0"/>
                </a:solidFill>
              </a:rPr>
              <a:t>Specific usage: commute to work </a:t>
            </a:r>
          </a:p>
          <a:p>
            <a:r>
              <a:rPr lang="en-US" sz="1600" dirty="0">
                <a:solidFill>
                  <a:srgbClr val="7030A0"/>
                </a:solidFill>
              </a:rPr>
              <a:t>                            vacation with family</a:t>
            </a:r>
            <a:endParaRPr lang="en-IN" sz="1600" dirty="0">
              <a:solidFill>
                <a:srgbClr val="7030A0"/>
              </a:solidFill>
            </a:endParaRPr>
          </a:p>
        </p:txBody>
      </p:sp>
      <p:pic>
        <p:nvPicPr>
          <p:cNvPr id="1028" name="Picture 4">
            <a:extLst>
              <a:ext uri="{FF2B5EF4-FFF2-40B4-BE49-F238E27FC236}">
                <a16:creationId xmlns:a16="http://schemas.microsoft.com/office/drawing/2014/main" id="{B25E9CE0-C06C-4BFA-BD08-7351B21E30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9858" y="2459116"/>
            <a:ext cx="2328833" cy="167787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EFF35045-FC76-4D36-B51E-121450EBFE08}"/>
              </a:ext>
            </a:extLst>
          </p:cNvPr>
          <p:cNvSpPr txBox="1"/>
          <p:nvPr/>
        </p:nvSpPr>
        <p:spPr>
          <a:xfrm>
            <a:off x="8275468" y="4136994"/>
            <a:ext cx="2172133" cy="1323439"/>
          </a:xfrm>
          <a:prstGeom prst="rect">
            <a:avLst/>
          </a:prstGeom>
          <a:noFill/>
        </p:spPr>
        <p:txBody>
          <a:bodyPr wrap="none" rtlCol="0">
            <a:spAutoFit/>
          </a:bodyPr>
          <a:lstStyle/>
          <a:p>
            <a:r>
              <a:rPr lang="en-US" sz="1600" dirty="0">
                <a:solidFill>
                  <a:srgbClr val="7030A0"/>
                </a:solidFill>
              </a:rPr>
              <a:t>Wheels : 2</a:t>
            </a:r>
          </a:p>
          <a:p>
            <a:r>
              <a:rPr lang="en-US" sz="1600" dirty="0">
                <a:solidFill>
                  <a:srgbClr val="7030A0"/>
                </a:solidFill>
              </a:rPr>
              <a:t>Has roof : no</a:t>
            </a:r>
          </a:p>
          <a:p>
            <a:endParaRPr lang="en-US" sz="1600" dirty="0">
              <a:solidFill>
                <a:srgbClr val="7030A0"/>
              </a:solidFill>
            </a:endParaRPr>
          </a:p>
          <a:p>
            <a:r>
              <a:rPr lang="en-US" sz="1600" dirty="0">
                <a:solidFill>
                  <a:srgbClr val="7030A0"/>
                </a:solidFill>
              </a:rPr>
              <a:t>Specific usage: road trip</a:t>
            </a:r>
          </a:p>
          <a:p>
            <a:r>
              <a:rPr lang="en-US" sz="1600" dirty="0">
                <a:solidFill>
                  <a:srgbClr val="7030A0"/>
                </a:solidFill>
              </a:rPr>
              <a:t>                            racing</a:t>
            </a:r>
            <a:endParaRPr lang="en-IN" sz="1600" dirty="0">
              <a:solidFill>
                <a:srgbClr val="7030A0"/>
              </a:solidFill>
            </a:endParaRPr>
          </a:p>
        </p:txBody>
      </p:sp>
    </p:spTree>
    <p:extLst>
      <p:ext uri="{BB962C8B-B14F-4D97-AF65-F5344CB8AC3E}">
        <p14:creationId xmlns:p14="http://schemas.microsoft.com/office/powerpoint/2010/main" val="376144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B4BD-BB0D-4A19-88A4-C6C62619DB70}"/>
              </a:ext>
            </a:extLst>
          </p:cNvPr>
          <p:cNvSpPr>
            <a:spLocks noGrp="1"/>
          </p:cNvSpPr>
          <p:nvPr>
            <p:ph type="title"/>
          </p:nvPr>
        </p:nvSpPr>
        <p:spPr>
          <a:xfrm>
            <a:off x="838200" y="365125"/>
            <a:ext cx="2224596" cy="380599"/>
          </a:xfrm>
        </p:spPr>
        <p:txBody>
          <a:bodyPr>
            <a:normAutofit fontScale="90000"/>
          </a:bodyPr>
          <a:lstStyle/>
          <a:p>
            <a:r>
              <a:rPr lang="en-US" dirty="0"/>
              <a:t>Example</a:t>
            </a:r>
            <a:endParaRPr lang="en-IN" dirty="0"/>
          </a:p>
        </p:txBody>
      </p:sp>
      <p:sp>
        <p:nvSpPr>
          <p:cNvPr id="5" name="TextBox 4">
            <a:extLst>
              <a:ext uri="{FF2B5EF4-FFF2-40B4-BE49-F238E27FC236}">
                <a16:creationId xmlns:a16="http://schemas.microsoft.com/office/drawing/2014/main" id="{E99A52EE-6AC9-448D-9E62-205EFEC629B1}"/>
              </a:ext>
            </a:extLst>
          </p:cNvPr>
          <p:cNvSpPr txBox="1"/>
          <p:nvPr/>
        </p:nvSpPr>
        <p:spPr>
          <a:xfrm>
            <a:off x="723160" y="1087215"/>
            <a:ext cx="5279994" cy="3323987"/>
          </a:xfrm>
          <a:prstGeom prst="rect">
            <a:avLst/>
          </a:prstGeom>
          <a:noFill/>
        </p:spPr>
        <p:txBody>
          <a:bodyPr wrap="square">
            <a:spAutoFit/>
          </a:bodyPr>
          <a:lstStyle/>
          <a:p>
            <a:r>
              <a:rPr lang="en-IN" sz="1400" dirty="0"/>
              <a:t>class Vehicle:</a:t>
            </a:r>
          </a:p>
          <a:p>
            <a:r>
              <a:rPr lang="en-IN" sz="1400" dirty="0"/>
              <a:t>    def </a:t>
            </a:r>
            <a:r>
              <a:rPr lang="en-IN" sz="1400" dirty="0" err="1"/>
              <a:t>general_usage</a:t>
            </a:r>
            <a:r>
              <a:rPr lang="en-IN" sz="1400" dirty="0"/>
              <a:t>(self):</a:t>
            </a:r>
          </a:p>
          <a:p>
            <a:r>
              <a:rPr lang="en-IN" sz="1400" dirty="0"/>
              <a:t>        print("General use : transportation")</a:t>
            </a:r>
          </a:p>
          <a:p>
            <a:endParaRPr lang="en-IN" sz="1400" dirty="0"/>
          </a:p>
          <a:p>
            <a:r>
              <a:rPr lang="en-IN" sz="1400" dirty="0">
                <a:highlight>
                  <a:srgbClr val="FFFF00"/>
                </a:highlight>
              </a:rPr>
              <a:t>#inheriting Vehicle class by Car class</a:t>
            </a:r>
          </a:p>
          <a:p>
            <a:r>
              <a:rPr lang="en-IN" sz="1400" dirty="0"/>
              <a:t>class Car(Vehicle):</a:t>
            </a:r>
          </a:p>
          <a:p>
            <a:r>
              <a:rPr lang="en-IN" sz="1400" dirty="0"/>
              <a:t>    def __</a:t>
            </a:r>
            <a:r>
              <a:rPr lang="en-IN" sz="1400" dirty="0" err="1"/>
              <a:t>init</a:t>
            </a:r>
            <a:r>
              <a:rPr lang="en-IN" sz="1400" dirty="0"/>
              <a:t>__(self):</a:t>
            </a:r>
          </a:p>
          <a:p>
            <a:r>
              <a:rPr lang="en-IN" sz="1400" dirty="0"/>
              <a:t>        print("I'm in car")</a:t>
            </a:r>
          </a:p>
          <a:p>
            <a:r>
              <a:rPr lang="en-IN" sz="1400" dirty="0"/>
              <a:t>        </a:t>
            </a:r>
            <a:r>
              <a:rPr lang="en-IN" sz="1400" dirty="0" err="1"/>
              <a:t>self.wheels</a:t>
            </a:r>
            <a:r>
              <a:rPr lang="en-IN" sz="1400" dirty="0"/>
              <a:t> = 4</a:t>
            </a:r>
          </a:p>
          <a:p>
            <a:r>
              <a:rPr lang="en-IN" sz="1400" dirty="0"/>
              <a:t>        </a:t>
            </a:r>
            <a:r>
              <a:rPr lang="en-IN" sz="1400" dirty="0" err="1"/>
              <a:t>self.has_roof</a:t>
            </a:r>
            <a:r>
              <a:rPr lang="en-IN" sz="1400" dirty="0"/>
              <a:t> = True</a:t>
            </a:r>
          </a:p>
          <a:p>
            <a:endParaRPr lang="en-IN" sz="1400" dirty="0"/>
          </a:p>
          <a:p>
            <a:r>
              <a:rPr lang="en-IN" sz="1400" dirty="0"/>
              <a:t>    def </a:t>
            </a:r>
            <a:r>
              <a:rPr lang="en-IN" sz="1400" dirty="0" err="1"/>
              <a:t>specific_usage</a:t>
            </a:r>
            <a:r>
              <a:rPr lang="en-IN" sz="1400" dirty="0"/>
              <a:t>(self):</a:t>
            </a:r>
          </a:p>
          <a:p>
            <a:r>
              <a:rPr lang="en-IN" sz="1400" dirty="0"/>
              <a:t>        </a:t>
            </a:r>
            <a:r>
              <a:rPr lang="en-IN" sz="1400" dirty="0" err="1"/>
              <a:t>self.general_usage</a:t>
            </a:r>
            <a:r>
              <a:rPr lang="en-IN" sz="1400" dirty="0"/>
              <a:t>()</a:t>
            </a:r>
          </a:p>
          <a:p>
            <a:r>
              <a:rPr lang="en-IN" sz="1400" dirty="0"/>
              <a:t>        print("Specific use : commute to work, vacation with family")</a:t>
            </a:r>
          </a:p>
          <a:p>
            <a:endParaRPr lang="en-IN" sz="1400" dirty="0"/>
          </a:p>
        </p:txBody>
      </p:sp>
      <p:sp>
        <p:nvSpPr>
          <p:cNvPr id="7" name="TextBox 6">
            <a:extLst>
              <a:ext uri="{FF2B5EF4-FFF2-40B4-BE49-F238E27FC236}">
                <a16:creationId xmlns:a16="http://schemas.microsoft.com/office/drawing/2014/main" id="{273F4B2A-6185-437C-B89C-C6EA9A10D74D}"/>
              </a:ext>
            </a:extLst>
          </p:cNvPr>
          <p:cNvSpPr txBox="1"/>
          <p:nvPr/>
        </p:nvSpPr>
        <p:spPr>
          <a:xfrm>
            <a:off x="6261717" y="765699"/>
            <a:ext cx="6094520" cy="4616648"/>
          </a:xfrm>
          <a:prstGeom prst="rect">
            <a:avLst/>
          </a:prstGeom>
          <a:noFill/>
        </p:spPr>
        <p:txBody>
          <a:bodyPr wrap="square">
            <a:spAutoFit/>
          </a:bodyPr>
          <a:lstStyle/>
          <a:p>
            <a:r>
              <a:rPr lang="en-IN" sz="1400" dirty="0"/>
              <a:t>class </a:t>
            </a:r>
            <a:r>
              <a:rPr lang="en-IN" sz="1400" dirty="0" err="1"/>
              <a:t>MotorCycle</a:t>
            </a:r>
            <a:r>
              <a:rPr lang="en-IN" sz="1400" dirty="0"/>
              <a:t>(Vehicle):</a:t>
            </a:r>
          </a:p>
          <a:p>
            <a:r>
              <a:rPr lang="en-IN" sz="1400" dirty="0"/>
              <a:t>    def __</a:t>
            </a:r>
            <a:r>
              <a:rPr lang="en-IN" sz="1400" dirty="0" err="1"/>
              <a:t>init</a:t>
            </a:r>
            <a:r>
              <a:rPr lang="en-IN" sz="1400" dirty="0"/>
              <a:t>__(self):</a:t>
            </a:r>
          </a:p>
          <a:p>
            <a:r>
              <a:rPr lang="en-IN" sz="1400" dirty="0"/>
              <a:t>        print("I'm in motor cycle")</a:t>
            </a:r>
          </a:p>
          <a:p>
            <a:r>
              <a:rPr lang="en-IN" sz="1400" dirty="0"/>
              <a:t>        </a:t>
            </a:r>
            <a:r>
              <a:rPr lang="en-IN" sz="1400" dirty="0" err="1"/>
              <a:t>self.wheels</a:t>
            </a:r>
            <a:r>
              <a:rPr lang="en-IN" sz="1400" dirty="0"/>
              <a:t> = 2</a:t>
            </a:r>
          </a:p>
          <a:p>
            <a:r>
              <a:rPr lang="en-IN" sz="1400" dirty="0"/>
              <a:t>        </a:t>
            </a:r>
            <a:r>
              <a:rPr lang="en-IN" sz="1400" dirty="0" err="1"/>
              <a:t>self.has_roof</a:t>
            </a:r>
            <a:r>
              <a:rPr lang="en-IN" sz="1400" dirty="0"/>
              <a:t> = False</a:t>
            </a:r>
          </a:p>
          <a:p>
            <a:endParaRPr lang="en-IN" sz="1400" dirty="0"/>
          </a:p>
          <a:p>
            <a:r>
              <a:rPr lang="en-IN" sz="1400" dirty="0"/>
              <a:t>    def </a:t>
            </a:r>
            <a:r>
              <a:rPr lang="en-IN" sz="1400" dirty="0" err="1"/>
              <a:t>specific_usage</a:t>
            </a:r>
            <a:r>
              <a:rPr lang="en-IN" sz="1400" dirty="0"/>
              <a:t>(self):</a:t>
            </a:r>
          </a:p>
          <a:p>
            <a:r>
              <a:rPr lang="en-IN" sz="1400" dirty="0"/>
              <a:t>        </a:t>
            </a:r>
            <a:r>
              <a:rPr lang="en-IN" sz="1400" dirty="0" err="1"/>
              <a:t>self.general_usage</a:t>
            </a:r>
            <a:r>
              <a:rPr lang="en-IN" sz="1400" dirty="0"/>
              <a:t>()</a:t>
            </a:r>
          </a:p>
          <a:p>
            <a:r>
              <a:rPr lang="en-IN" sz="1400" dirty="0"/>
              <a:t>        print("Specific use : road </a:t>
            </a:r>
            <a:r>
              <a:rPr lang="en-IN" sz="1400" dirty="0" err="1"/>
              <a:t>trip,racing</a:t>
            </a:r>
            <a:r>
              <a:rPr lang="en-IN" sz="1400" dirty="0"/>
              <a:t>")</a:t>
            </a:r>
          </a:p>
          <a:p>
            <a:endParaRPr lang="en-IN" sz="1400" dirty="0"/>
          </a:p>
          <a:p>
            <a:r>
              <a:rPr lang="en-IN" sz="1400" dirty="0"/>
              <a:t>#</a:t>
            </a:r>
            <a:r>
              <a:rPr lang="en-IN" sz="1400" b="1" dirty="0">
                <a:solidFill>
                  <a:srgbClr val="FF0000"/>
                </a:solidFill>
              </a:rPr>
              <a:t>Object creation</a:t>
            </a:r>
          </a:p>
          <a:p>
            <a:r>
              <a:rPr lang="en-IN" sz="1400" dirty="0"/>
              <a:t>c=Car()</a:t>
            </a:r>
          </a:p>
          <a:p>
            <a:r>
              <a:rPr lang="en-IN" sz="1400" dirty="0"/>
              <a:t># </a:t>
            </a:r>
            <a:r>
              <a:rPr lang="en-IN" sz="1400" dirty="0" err="1"/>
              <a:t>c.general_usage</a:t>
            </a:r>
            <a:r>
              <a:rPr lang="en-IN" sz="1400" dirty="0"/>
              <a:t>()</a:t>
            </a:r>
          </a:p>
          <a:p>
            <a:r>
              <a:rPr lang="en-IN" sz="1400" dirty="0" err="1"/>
              <a:t>c.specific_usage</a:t>
            </a:r>
            <a:r>
              <a:rPr lang="en-IN" sz="1400" dirty="0"/>
              <a:t>()</a:t>
            </a:r>
          </a:p>
          <a:p>
            <a:endParaRPr lang="en-IN" sz="1400" dirty="0"/>
          </a:p>
          <a:p>
            <a:r>
              <a:rPr lang="en-IN" sz="1400" dirty="0"/>
              <a:t>m=</a:t>
            </a:r>
            <a:r>
              <a:rPr lang="en-IN" sz="1400" dirty="0" err="1"/>
              <a:t>MotorCycle</a:t>
            </a:r>
            <a:r>
              <a:rPr lang="en-IN" sz="1400" dirty="0"/>
              <a:t>()</a:t>
            </a:r>
          </a:p>
          <a:p>
            <a:r>
              <a:rPr lang="en-IN" sz="1400" dirty="0"/>
              <a:t># </a:t>
            </a:r>
            <a:r>
              <a:rPr lang="en-IN" sz="1400" dirty="0" err="1"/>
              <a:t>m.general_usage</a:t>
            </a:r>
            <a:r>
              <a:rPr lang="en-IN" sz="1400" dirty="0"/>
              <a:t>()</a:t>
            </a:r>
          </a:p>
          <a:p>
            <a:r>
              <a:rPr lang="en-IN" sz="1400" dirty="0" err="1"/>
              <a:t>m.specific_usage</a:t>
            </a:r>
            <a:r>
              <a:rPr lang="en-IN" sz="1400" dirty="0"/>
              <a:t>()</a:t>
            </a:r>
          </a:p>
          <a:p>
            <a:endParaRPr lang="en-IN" sz="1400" dirty="0"/>
          </a:p>
          <a:p>
            <a:r>
              <a:rPr lang="en-IN" sz="1400" dirty="0"/>
              <a:t>print(</a:t>
            </a:r>
            <a:r>
              <a:rPr lang="en-IN" sz="1400" dirty="0" err="1"/>
              <a:t>isinstance</a:t>
            </a:r>
            <a:r>
              <a:rPr lang="en-IN" sz="1400" dirty="0"/>
              <a:t>(</a:t>
            </a:r>
            <a:r>
              <a:rPr lang="en-IN" sz="1400" dirty="0" err="1"/>
              <a:t>c,Car</a:t>
            </a:r>
            <a:r>
              <a:rPr lang="en-IN" sz="1400" dirty="0"/>
              <a:t>)) #True</a:t>
            </a:r>
          </a:p>
          <a:p>
            <a:r>
              <a:rPr lang="en-IN" sz="1400" dirty="0"/>
              <a:t>print(</a:t>
            </a:r>
            <a:r>
              <a:rPr lang="en-IN" sz="1400" dirty="0" err="1"/>
              <a:t>issubclass</a:t>
            </a:r>
            <a:r>
              <a:rPr lang="en-IN" sz="1400" dirty="0"/>
              <a:t>(</a:t>
            </a:r>
            <a:r>
              <a:rPr lang="en-IN" sz="1400" dirty="0" err="1"/>
              <a:t>Car,Vehicle</a:t>
            </a:r>
            <a:r>
              <a:rPr lang="en-IN" sz="1400" dirty="0"/>
              <a:t>)) #checks if one class is subclass of another class</a:t>
            </a:r>
          </a:p>
        </p:txBody>
      </p:sp>
      <p:cxnSp>
        <p:nvCxnSpPr>
          <p:cNvPr id="9" name="Straight Connector 8">
            <a:extLst>
              <a:ext uri="{FF2B5EF4-FFF2-40B4-BE49-F238E27FC236}">
                <a16:creationId xmlns:a16="http://schemas.microsoft.com/office/drawing/2014/main" id="{F45F5510-C56B-4B2F-8564-F23FFCC168C9}"/>
              </a:ext>
            </a:extLst>
          </p:cNvPr>
          <p:cNvCxnSpPr/>
          <p:nvPr/>
        </p:nvCxnSpPr>
        <p:spPr>
          <a:xfrm>
            <a:off x="5868140" y="555424"/>
            <a:ext cx="0" cy="630257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1601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81CED-DFEF-4078-A0CD-A91CEDF75366}"/>
              </a:ext>
            </a:extLst>
          </p:cNvPr>
          <p:cNvSpPr>
            <a:spLocks noGrp="1"/>
          </p:cNvSpPr>
          <p:nvPr>
            <p:ph type="title"/>
          </p:nvPr>
        </p:nvSpPr>
        <p:spPr>
          <a:xfrm>
            <a:off x="598503" y="0"/>
            <a:ext cx="10515600" cy="424988"/>
          </a:xfrm>
        </p:spPr>
        <p:txBody>
          <a:bodyPr>
            <a:normAutofit fontScale="90000"/>
          </a:bodyPr>
          <a:lstStyle/>
          <a:p>
            <a:r>
              <a:rPr lang="en-US" dirty="0"/>
              <a:t>Single Inheritance in Python</a:t>
            </a:r>
            <a:endParaRPr lang="en-IN" dirty="0"/>
          </a:p>
        </p:txBody>
      </p:sp>
      <p:sp>
        <p:nvSpPr>
          <p:cNvPr id="4" name="Rectangle 1">
            <a:extLst>
              <a:ext uri="{FF2B5EF4-FFF2-40B4-BE49-F238E27FC236}">
                <a16:creationId xmlns:a16="http://schemas.microsoft.com/office/drawing/2014/main" id="{30BA524A-0375-43D6-8B85-9F7F93C83F7C}"/>
              </a:ext>
            </a:extLst>
          </p:cNvPr>
          <p:cNvSpPr>
            <a:spLocks noChangeArrowheads="1"/>
          </p:cNvSpPr>
          <p:nvPr/>
        </p:nvSpPr>
        <p:spPr bwMode="auto">
          <a:xfrm>
            <a:off x="1834717" y="316437"/>
            <a:ext cx="8782975" cy="67403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33B3"/>
                </a:solidFill>
                <a:effectLst/>
                <a:latin typeface="JetBrains Mono"/>
              </a:rPr>
              <a:t>class </a:t>
            </a:r>
            <a:r>
              <a:rPr kumimoji="0" lang="en-US" altLang="en-US" sz="1200" b="0" i="0" u="none" strike="noStrike" cap="none" normalizeH="0" baseline="0" dirty="0">
                <a:ln>
                  <a:noFill/>
                </a:ln>
                <a:solidFill>
                  <a:srgbClr val="000000"/>
                </a:solidFill>
                <a:effectLst/>
                <a:latin typeface="JetBrains Mono"/>
              </a:rPr>
              <a:t>Employee</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080808"/>
                </a:solidFill>
                <a:effectLst/>
                <a:latin typeface="JetBrains Mono"/>
              </a:rPr>
              <a:t>no_of_leaves</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1750EB"/>
                </a:solidFill>
                <a:effectLst/>
                <a:latin typeface="JetBrains Mono"/>
              </a:rPr>
              <a:t>8 </a:t>
            </a:r>
            <a:r>
              <a:rPr kumimoji="0" lang="en-US" altLang="en-US" sz="1200" b="0" i="1" u="none" strike="noStrike" cap="none" normalizeH="0" baseline="0" dirty="0">
                <a:ln>
                  <a:noFill/>
                </a:ln>
                <a:solidFill>
                  <a:srgbClr val="8C8C8C"/>
                </a:solidFill>
                <a:effectLst/>
                <a:latin typeface="JetBrains Mono"/>
              </a:rPr>
              <a:t># this class property or var is same for all objects</a:t>
            </a:r>
            <a:br>
              <a:rPr kumimoji="0" lang="en-US" altLang="en-US" sz="1200" b="0" i="1" u="none" strike="noStrike" cap="none" normalizeH="0" baseline="0" dirty="0">
                <a:ln>
                  <a:noFill/>
                </a:ln>
                <a:solidFill>
                  <a:srgbClr val="8C8C8C"/>
                </a:solidFill>
                <a:effectLst/>
                <a:latin typeface="JetBrains Mono"/>
              </a:rPr>
            </a:br>
            <a:r>
              <a:rPr kumimoji="0" lang="en-US" altLang="en-US" sz="1200" b="0" i="1" u="none" strike="noStrike" cap="none" normalizeH="0" baseline="0" dirty="0">
                <a:ln>
                  <a:noFill/>
                </a:ln>
                <a:solidFill>
                  <a:srgbClr val="8C8C8C"/>
                </a:solidFill>
                <a:effectLst/>
                <a:latin typeface="JetBrains Mono"/>
              </a:rPr>
              <a:t>    #Creating Constructor</a:t>
            </a:r>
            <a:br>
              <a:rPr kumimoji="0" lang="en-US" altLang="en-US" sz="1200" b="0" i="1" u="none" strike="noStrike" cap="none" normalizeH="0" baseline="0" dirty="0">
                <a:ln>
                  <a:noFill/>
                </a:ln>
                <a:solidFill>
                  <a:srgbClr val="8C8C8C"/>
                </a:solidFill>
                <a:effectLst/>
                <a:latin typeface="JetBrains Mono"/>
              </a:rPr>
            </a:br>
            <a:r>
              <a:rPr kumimoji="0" lang="en-US" altLang="en-US" sz="1200" b="0" i="1" u="none" strike="noStrike" cap="none" normalizeH="0" baseline="0" dirty="0">
                <a:ln>
                  <a:noFill/>
                </a:ln>
                <a:solidFill>
                  <a:srgbClr val="8C8C8C"/>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def </a:t>
            </a:r>
            <a:r>
              <a:rPr kumimoji="0" lang="en-US" altLang="en-US" sz="1200" b="0" i="0" u="none" strike="noStrike" cap="none" normalizeH="0" baseline="0" dirty="0">
                <a:ln>
                  <a:noFill/>
                </a:ln>
                <a:solidFill>
                  <a:srgbClr val="B200B2"/>
                </a:solidFill>
                <a:effectLst/>
                <a:latin typeface="JetBrains Mono"/>
              </a:rPr>
              <a:t>__</a:t>
            </a:r>
            <a:r>
              <a:rPr kumimoji="0" lang="en-US" altLang="en-US" sz="1200" b="0" i="0" u="none" strike="noStrike" cap="none" normalizeH="0" baseline="0" dirty="0" err="1">
                <a:ln>
                  <a:noFill/>
                </a:ln>
                <a:solidFill>
                  <a:srgbClr val="B200B2"/>
                </a:solidFill>
                <a:effectLst/>
                <a:latin typeface="JetBrains Mono"/>
              </a:rPr>
              <a:t>init</a:t>
            </a:r>
            <a:r>
              <a:rPr kumimoji="0" lang="en-US" altLang="en-US" sz="1200" b="0" i="0" u="none" strike="noStrike" cap="none" normalizeH="0" baseline="0" dirty="0">
                <a:ln>
                  <a:noFill/>
                </a:ln>
                <a:solidFill>
                  <a:srgbClr val="B200B2"/>
                </a:solidFill>
                <a:effectLst/>
                <a:latin typeface="JetBrains Mono"/>
              </a:rPr>
              <a:t>__</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94558D"/>
                </a:solidFill>
                <a:effectLst/>
                <a:latin typeface="JetBrains Mono"/>
              </a:rPr>
              <a:t>self</a:t>
            </a: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080808"/>
                </a:solidFill>
                <a:effectLst/>
                <a:latin typeface="JetBrains Mono"/>
              </a:rPr>
              <a:t>name,salary,role</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94558D"/>
                </a:solidFill>
                <a:effectLst/>
                <a:latin typeface="JetBrains Mono"/>
              </a:rPr>
              <a:t>self</a:t>
            </a:r>
            <a:r>
              <a:rPr kumimoji="0" lang="en-US" altLang="en-US" sz="1200" b="0" i="0" u="none" strike="noStrike" cap="none" normalizeH="0" baseline="0" dirty="0">
                <a:ln>
                  <a:noFill/>
                </a:ln>
                <a:solidFill>
                  <a:srgbClr val="080808"/>
                </a:solidFill>
                <a:effectLst/>
                <a:latin typeface="JetBrains Mono"/>
              </a:rPr>
              <a:t>.name=name</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.salary</a:t>
            </a:r>
            <a:r>
              <a:rPr kumimoji="0" lang="en-US" altLang="en-US" sz="1200" b="0" i="0" u="none" strike="noStrike" cap="none" normalizeH="0" baseline="0" dirty="0">
                <a:ln>
                  <a:noFill/>
                </a:ln>
                <a:solidFill>
                  <a:srgbClr val="080808"/>
                </a:solidFill>
                <a:effectLst/>
                <a:latin typeface="JetBrains Mono"/>
              </a:rPr>
              <a:t>=salary</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.role</a:t>
            </a:r>
            <a:r>
              <a:rPr kumimoji="0" lang="en-US" altLang="en-US" sz="1200" b="0" i="0" u="none" strike="noStrike" cap="none" normalizeH="0" baseline="0" dirty="0">
                <a:ln>
                  <a:noFill/>
                </a:ln>
                <a:solidFill>
                  <a:srgbClr val="080808"/>
                </a:solidFill>
                <a:effectLst/>
                <a:latin typeface="JetBrains Mono"/>
              </a:rPr>
              <a:t>=role</a:t>
            </a:r>
            <a:br>
              <a:rPr kumimoji="0" lang="en-US" altLang="en-US" sz="1200" b="0" i="0" u="none" strike="noStrike" cap="none" normalizeH="0" baseline="0" dirty="0">
                <a:ln>
                  <a:noFill/>
                </a:ln>
                <a:solidFill>
                  <a:srgbClr val="080808"/>
                </a:solidFill>
                <a:effectLst/>
                <a:latin typeface="JetBrains Mono"/>
              </a:rPr>
            </a:b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def </a:t>
            </a:r>
            <a:r>
              <a:rPr kumimoji="0" lang="en-US" altLang="en-US" sz="1200" b="0" i="0" u="none" strike="noStrike" cap="none" normalizeH="0" baseline="0" dirty="0" err="1">
                <a:ln>
                  <a:noFill/>
                </a:ln>
                <a:solidFill>
                  <a:srgbClr val="000000"/>
                </a:solidFill>
                <a:effectLst/>
                <a:latin typeface="JetBrains Mono"/>
              </a:rPr>
              <a:t>printdetails</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94558D"/>
                </a:solidFill>
                <a:effectLst/>
                <a:latin typeface="JetBrains Mono"/>
              </a:rPr>
              <a:t>self</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return </a:t>
            </a:r>
            <a:r>
              <a:rPr kumimoji="0" lang="en-US" altLang="en-US" sz="1200" b="1" i="0" u="none" strike="noStrike" cap="none" normalizeH="0" baseline="0" dirty="0" err="1">
                <a:ln>
                  <a:noFill/>
                </a:ln>
                <a:solidFill>
                  <a:srgbClr val="008080"/>
                </a:solidFill>
                <a:effectLst/>
                <a:latin typeface="JetBrains Mono"/>
              </a:rPr>
              <a:t>f"Name</a:t>
            </a:r>
            <a:r>
              <a:rPr kumimoji="0" lang="en-US" altLang="en-US" sz="1200" b="1" i="0" u="none" strike="noStrike" cap="none" normalizeH="0" baseline="0" dirty="0">
                <a:ln>
                  <a:noFill/>
                </a:ln>
                <a:solidFill>
                  <a:srgbClr val="008080"/>
                </a:solidFill>
                <a:effectLst/>
                <a:latin typeface="JetBrains Mono"/>
              </a:rPr>
              <a:t> is </a:t>
            </a:r>
            <a:r>
              <a:rPr kumimoji="0" lang="en-US" altLang="en-US" sz="1200" b="0" i="0" u="none" strike="noStrike" cap="none" normalizeH="0" baseline="0" dirty="0">
                <a:ln>
                  <a:noFill/>
                </a:ln>
                <a:solidFill>
                  <a:srgbClr val="0037A6"/>
                </a:solidFill>
                <a:effectLst/>
                <a:latin typeface="JetBrains Mono"/>
              </a:rPr>
              <a:t>{</a:t>
            </a:r>
            <a:r>
              <a:rPr kumimoji="0" lang="en-US" altLang="en-US" sz="1200" b="0" i="0" u="none" strike="noStrike" cap="none" normalizeH="0" baseline="0" dirty="0">
                <a:ln>
                  <a:noFill/>
                </a:ln>
                <a:solidFill>
                  <a:srgbClr val="94558D"/>
                </a:solidFill>
                <a:effectLst/>
                <a:latin typeface="JetBrains Mono"/>
              </a:rPr>
              <a:t>self</a:t>
            </a:r>
            <a:r>
              <a:rPr kumimoji="0" lang="en-US" altLang="en-US" sz="1200" b="0" i="0" u="none" strike="noStrike" cap="none" normalizeH="0" baseline="0" dirty="0">
                <a:ln>
                  <a:noFill/>
                </a:ln>
                <a:solidFill>
                  <a:srgbClr val="080808"/>
                </a:solidFill>
                <a:effectLst/>
                <a:latin typeface="JetBrains Mono"/>
              </a:rPr>
              <a:t>.name</a:t>
            </a:r>
            <a:r>
              <a:rPr kumimoji="0" lang="en-US" altLang="en-US" sz="1200" b="0" i="0" u="none" strike="noStrike" cap="none" normalizeH="0" baseline="0" dirty="0">
                <a:ln>
                  <a:noFill/>
                </a:ln>
                <a:solidFill>
                  <a:srgbClr val="0037A6"/>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 Salary is </a:t>
            </a:r>
            <a:r>
              <a:rPr kumimoji="0" lang="en-US" altLang="en-US" sz="1200" b="0" i="0" u="none" strike="noStrike" cap="none" normalizeH="0" baseline="0" dirty="0">
                <a:ln>
                  <a:noFill/>
                </a:ln>
                <a:solidFill>
                  <a:srgbClr val="0037A6"/>
                </a:solidFill>
                <a:effectLst/>
                <a:latin typeface="JetBrains Mono"/>
              </a:rPr>
              <a:t>{</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.salary</a:t>
            </a:r>
            <a:r>
              <a:rPr kumimoji="0" lang="en-US" altLang="en-US" sz="1200" b="0" i="0" u="none" strike="noStrike" cap="none" normalizeH="0" baseline="0" dirty="0">
                <a:ln>
                  <a:noFill/>
                </a:ln>
                <a:solidFill>
                  <a:srgbClr val="0037A6"/>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 and role is </a:t>
            </a:r>
            <a:r>
              <a:rPr kumimoji="0" lang="en-US" altLang="en-US" sz="1200" b="0" i="0" u="none" strike="noStrike" cap="none" normalizeH="0" baseline="0" dirty="0">
                <a:ln>
                  <a:noFill/>
                </a:ln>
                <a:solidFill>
                  <a:srgbClr val="0037A6"/>
                </a:solidFill>
                <a:effectLst/>
                <a:latin typeface="JetBrains Mono"/>
              </a:rPr>
              <a:t>{</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.role</a:t>
            </a:r>
            <a:r>
              <a:rPr kumimoji="0" lang="en-US" altLang="en-US" sz="1200" b="0" i="0" u="none" strike="noStrike" cap="none" normalizeH="0" baseline="0" dirty="0">
                <a:ln>
                  <a:noFill/>
                </a:ln>
                <a:solidFill>
                  <a:srgbClr val="0037A6"/>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a:t>
            </a:r>
            <a:br>
              <a:rPr kumimoji="0" lang="en-US" altLang="en-US" sz="1200" b="1" i="0" u="none" strike="noStrike" cap="none" normalizeH="0" baseline="0" dirty="0">
                <a:ln>
                  <a:noFill/>
                </a:ln>
                <a:solidFill>
                  <a:srgbClr val="008080"/>
                </a:solidFill>
                <a:effectLst/>
                <a:latin typeface="JetBrains Mono"/>
              </a:rPr>
            </a:br>
            <a:r>
              <a:rPr kumimoji="0" lang="en-US" altLang="en-US" sz="1200" b="1" i="0" u="none" strike="noStrike" cap="none" normalizeH="0" baseline="0" dirty="0">
                <a:ln>
                  <a:noFill/>
                </a:ln>
                <a:solidFill>
                  <a:srgbClr val="008080"/>
                </a:solidFill>
                <a:effectLst/>
                <a:latin typeface="JetBrains Mono"/>
              </a:rPr>
              <a:t>    </a:t>
            </a:r>
            <a:r>
              <a:rPr kumimoji="0" lang="en-US" altLang="en-US" sz="1200" b="0" i="1" u="none" strike="noStrike" cap="none" normalizeH="0" baseline="0" dirty="0">
                <a:ln>
                  <a:noFill/>
                </a:ln>
                <a:solidFill>
                  <a:srgbClr val="8C8C8C"/>
                </a:solidFill>
                <a:effectLst/>
                <a:latin typeface="JetBrains Mono"/>
              </a:rPr>
              <a:t>#through this class method, we can change the values of class property</a:t>
            </a:r>
            <a:br>
              <a:rPr kumimoji="0" lang="en-US" altLang="en-US" sz="1200" b="0" i="1" u="none" strike="noStrike" cap="none" normalizeH="0" baseline="0" dirty="0">
                <a:ln>
                  <a:noFill/>
                </a:ln>
                <a:solidFill>
                  <a:srgbClr val="8C8C8C"/>
                </a:solidFill>
                <a:effectLst/>
                <a:latin typeface="JetBrains Mono"/>
              </a:rPr>
            </a:br>
            <a:r>
              <a:rPr kumimoji="0" lang="en-US" altLang="en-US" sz="1200" b="0" i="1" u="none" strike="noStrike" cap="none" normalizeH="0" baseline="0" dirty="0">
                <a:ln>
                  <a:noFill/>
                </a:ln>
                <a:solidFill>
                  <a:srgbClr val="8C8C8C"/>
                </a:solidFill>
                <a:effectLst/>
                <a:latin typeface="JetBrains Mono"/>
              </a:rPr>
              <a:t>    </a:t>
            </a:r>
            <a:r>
              <a:rPr kumimoji="0" lang="en-US" altLang="en-US" sz="1200" b="0" i="0" u="none" strike="noStrike" cap="none" normalizeH="0" baseline="0" dirty="0">
                <a:ln>
                  <a:noFill/>
                </a:ln>
                <a:solidFill>
                  <a:srgbClr val="0000B2"/>
                </a:solidFill>
                <a:effectLst/>
                <a:latin typeface="JetBrains Mono"/>
              </a:rPr>
              <a:t>@classmethod </a:t>
            </a:r>
            <a:r>
              <a:rPr kumimoji="0" lang="en-US" altLang="en-US" sz="1200" b="0" i="1" u="none" strike="noStrike" cap="none" normalizeH="0" baseline="0" dirty="0">
                <a:ln>
                  <a:noFill/>
                </a:ln>
                <a:solidFill>
                  <a:srgbClr val="8C8C8C"/>
                </a:solidFill>
                <a:effectLst/>
                <a:latin typeface="JetBrains Mono"/>
              </a:rPr>
              <a:t>#this decorator used when you </a:t>
            </a:r>
            <a:r>
              <a:rPr kumimoji="0" lang="en-US" altLang="en-US" sz="1200" b="0" i="1" u="none" strike="noStrike" cap="none" normalizeH="0" baseline="0" dirty="0" err="1">
                <a:ln>
                  <a:noFill/>
                </a:ln>
                <a:solidFill>
                  <a:srgbClr val="8C8C8C"/>
                </a:solidFill>
                <a:effectLst/>
                <a:latin typeface="JetBrains Mono"/>
              </a:rPr>
              <a:t>dont</a:t>
            </a:r>
            <a:r>
              <a:rPr kumimoji="0" lang="en-US" altLang="en-US" sz="1200" b="0" i="1" u="none" strike="noStrike" cap="none" normalizeH="0" baseline="0" dirty="0">
                <a:ln>
                  <a:noFill/>
                </a:ln>
                <a:solidFill>
                  <a:srgbClr val="8C8C8C"/>
                </a:solidFill>
                <a:effectLst/>
                <a:latin typeface="JetBrains Mono"/>
              </a:rPr>
              <a:t> want to use self and used as alternative constructor</a:t>
            </a:r>
            <a:br>
              <a:rPr kumimoji="0" lang="en-US" altLang="en-US" sz="1200" b="0" i="1" u="none" strike="noStrike" cap="none" normalizeH="0" baseline="0" dirty="0">
                <a:ln>
                  <a:noFill/>
                </a:ln>
                <a:solidFill>
                  <a:srgbClr val="8C8C8C"/>
                </a:solidFill>
                <a:effectLst/>
                <a:latin typeface="JetBrains Mono"/>
              </a:rPr>
            </a:br>
            <a:r>
              <a:rPr kumimoji="0" lang="en-US" altLang="en-US" sz="1200" b="0" i="1" u="none" strike="noStrike" cap="none" normalizeH="0" baseline="0" dirty="0">
                <a:ln>
                  <a:noFill/>
                </a:ln>
                <a:solidFill>
                  <a:srgbClr val="8C8C8C"/>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def </a:t>
            </a:r>
            <a:r>
              <a:rPr kumimoji="0" lang="en-US" altLang="en-US" sz="1200" b="0" i="0" u="none" strike="noStrike" cap="none" normalizeH="0" baseline="0" dirty="0" err="1">
                <a:ln>
                  <a:noFill/>
                </a:ln>
                <a:solidFill>
                  <a:srgbClr val="000000"/>
                </a:solidFill>
                <a:effectLst/>
                <a:latin typeface="JetBrains Mono"/>
              </a:rPr>
              <a:t>change_leaves</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err="1">
                <a:ln>
                  <a:noFill/>
                </a:ln>
                <a:solidFill>
                  <a:srgbClr val="94558D"/>
                </a:solidFill>
                <a:effectLst/>
                <a:latin typeface="JetBrains Mono"/>
              </a:rPr>
              <a:t>cls</a:t>
            </a:r>
            <a:r>
              <a:rPr kumimoji="0" lang="en-US" altLang="en-US" sz="1200" b="0" i="0" u="none" strike="noStrike" cap="none" normalizeH="0" baseline="0" dirty="0" err="1">
                <a:ln>
                  <a:noFill/>
                </a:ln>
                <a:solidFill>
                  <a:srgbClr val="080808"/>
                </a:solidFill>
                <a:effectLst/>
                <a:latin typeface="JetBrains Mono"/>
              </a:rPr>
              <a:t>,newleaves</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94558D"/>
                </a:solidFill>
                <a:effectLst/>
                <a:latin typeface="JetBrains Mono"/>
              </a:rPr>
              <a:t>cls</a:t>
            </a:r>
            <a:r>
              <a:rPr kumimoji="0" lang="en-US" altLang="en-US" sz="1200" b="0" i="0" u="none" strike="noStrike" cap="none" normalizeH="0" baseline="0" dirty="0" err="1">
                <a:ln>
                  <a:noFill/>
                </a:ln>
                <a:solidFill>
                  <a:srgbClr val="080808"/>
                </a:solidFill>
                <a:effectLst/>
                <a:latin typeface="JetBrains Mono"/>
              </a:rPr>
              <a:t>.no_of_leaves</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err="1">
                <a:ln>
                  <a:noFill/>
                </a:ln>
                <a:solidFill>
                  <a:srgbClr val="080808"/>
                </a:solidFill>
                <a:effectLst/>
                <a:latin typeface="JetBrains Mono"/>
              </a:rPr>
              <a:t>newleaves</a:t>
            </a:r>
            <a:br>
              <a:rPr kumimoji="0" lang="en-US" altLang="en-US" sz="1200" b="0" i="0" u="none" strike="noStrike" cap="none" normalizeH="0" baseline="0" dirty="0">
                <a:ln>
                  <a:noFill/>
                </a:ln>
                <a:solidFill>
                  <a:srgbClr val="080808"/>
                </a:solidFill>
                <a:effectLst/>
                <a:latin typeface="JetBrains Mono"/>
              </a:rPr>
            </a:br>
            <a:br>
              <a:rPr kumimoji="0" lang="en-US" altLang="en-US" sz="1200" b="0" i="0" u="none" strike="noStrike" cap="none" normalizeH="0" baseline="0" dirty="0">
                <a:ln>
                  <a:noFill/>
                </a:ln>
                <a:solidFill>
                  <a:srgbClr val="080808"/>
                </a:solidFill>
                <a:effectLst/>
                <a:latin typeface="JetBrains Mono"/>
              </a:rPr>
            </a:b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033B3"/>
                </a:solidFill>
                <a:effectLst/>
                <a:latin typeface="JetBrains Mono"/>
              </a:rPr>
              <a:t>class </a:t>
            </a:r>
            <a:r>
              <a:rPr kumimoji="0" lang="en-US" altLang="en-US" sz="1200" b="0" i="0" u="none" strike="noStrike" cap="none" normalizeH="0" baseline="0" dirty="0">
                <a:ln>
                  <a:noFill/>
                </a:ln>
                <a:solidFill>
                  <a:srgbClr val="000000"/>
                </a:solidFill>
                <a:effectLst/>
                <a:latin typeface="JetBrains Mono"/>
              </a:rPr>
              <a:t>Programmer</a:t>
            </a:r>
            <a:r>
              <a:rPr kumimoji="0" lang="en-US" altLang="en-US" sz="1200" b="0" i="0" u="none" strike="noStrike" cap="none" normalizeH="0" baseline="0" dirty="0">
                <a:ln>
                  <a:noFill/>
                </a:ln>
                <a:solidFill>
                  <a:srgbClr val="080808"/>
                </a:solidFill>
                <a:effectLst/>
                <a:latin typeface="JetBrains Mono"/>
              </a:rPr>
              <a:t>(Employee):</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080808"/>
                </a:solidFill>
                <a:effectLst/>
                <a:latin typeface="JetBrains Mono"/>
              </a:rPr>
              <a:t>no_of_holidays</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1750EB"/>
                </a:solidFill>
                <a:effectLst/>
                <a:latin typeface="JetBrains Mono"/>
              </a:rPr>
              <a:t>30</a:t>
            </a:r>
            <a:br>
              <a:rPr kumimoji="0" lang="en-US" altLang="en-US" sz="1200" b="0" i="0" u="none" strike="noStrike" cap="none" normalizeH="0" baseline="0" dirty="0">
                <a:ln>
                  <a:noFill/>
                </a:ln>
                <a:solidFill>
                  <a:srgbClr val="1750EB"/>
                </a:solidFill>
                <a:effectLst/>
                <a:latin typeface="JetBrains Mono"/>
              </a:rPr>
            </a:br>
            <a:r>
              <a:rPr kumimoji="0" lang="en-US" altLang="en-US" sz="1200" b="0" i="0" u="none" strike="noStrike" cap="none" normalizeH="0" baseline="0" dirty="0">
                <a:ln>
                  <a:noFill/>
                </a:ln>
                <a:solidFill>
                  <a:srgbClr val="1750EB"/>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def </a:t>
            </a:r>
            <a:r>
              <a:rPr kumimoji="0" lang="en-US" altLang="en-US" sz="1200" b="0" i="0" u="none" strike="noStrike" cap="none" normalizeH="0" baseline="0" dirty="0">
                <a:ln>
                  <a:noFill/>
                </a:ln>
                <a:solidFill>
                  <a:srgbClr val="B200B2"/>
                </a:solidFill>
                <a:effectLst/>
                <a:latin typeface="JetBrains Mono"/>
              </a:rPr>
              <a:t>__</a:t>
            </a:r>
            <a:r>
              <a:rPr kumimoji="0" lang="en-US" altLang="en-US" sz="1200" b="0" i="0" u="none" strike="noStrike" cap="none" normalizeH="0" baseline="0" dirty="0" err="1">
                <a:ln>
                  <a:noFill/>
                </a:ln>
                <a:solidFill>
                  <a:srgbClr val="B200B2"/>
                </a:solidFill>
                <a:effectLst/>
                <a:latin typeface="JetBrains Mono"/>
              </a:rPr>
              <a:t>init</a:t>
            </a:r>
            <a:r>
              <a:rPr kumimoji="0" lang="en-US" altLang="en-US" sz="1200" b="0" i="0" u="none" strike="noStrike" cap="none" normalizeH="0" baseline="0" dirty="0">
                <a:ln>
                  <a:noFill/>
                </a:ln>
                <a:solidFill>
                  <a:srgbClr val="B200B2"/>
                </a:solidFill>
                <a:effectLst/>
                <a:latin typeface="JetBrains Mono"/>
              </a:rPr>
              <a:t>__</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94558D"/>
                </a:solidFill>
                <a:effectLst/>
                <a:latin typeface="JetBrains Mono"/>
              </a:rPr>
              <a:t>self</a:t>
            </a: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080808"/>
                </a:solidFill>
                <a:effectLst/>
                <a:latin typeface="JetBrains Mono"/>
              </a:rPr>
              <a:t>name,salary,role,languages</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94558D"/>
                </a:solidFill>
                <a:effectLst/>
                <a:latin typeface="JetBrains Mono"/>
              </a:rPr>
              <a:t>self</a:t>
            </a:r>
            <a:r>
              <a:rPr kumimoji="0" lang="en-US" altLang="en-US" sz="1200" b="0" i="0" u="none" strike="noStrike" cap="none" normalizeH="0" baseline="0" dirty="0">
                <a:ln>
                  <a:noFill/>
                </a:ln>
                <a:solidFill>
                  <a:srgbClr val="080808"/>
                </a:solidFill>
                <a:effectLst/>
                <a:latin typeface="JetBrains Mono"/>
              </a:rPr>
              <a:t>.name = name</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.salary</a:t>
            </a:r>
            <a:r>
              <a:rPr kumimoji="0" lang="en-US" altLang="en-US" sz="1200" b="0" i="0" u="none" strike="noStrike" cap="none" normalizeH="0" baseline="0" dirty="0">
                <a:ln>
                  <a:noFill/>
                </a:ln>
                <a:solidFill>
                  <a:srgbClr val="080808"/>
                </a:solidFill>
                <a:effectLst/>
                <a:latin typeface="JetBrains Mono"/>
              </a:rPr>
              <a:t> = salary</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.role</a:t>
            </a:r>
            <a:r>
              <a:rPr kumimoji="0" lang="en-US" altLang="en-US" sz="1200" b="0" i="0" u="none" strike="noStrike" cap="none" normalizeH="0" baseline="0" dirty="0">
                <a:ln>
                  <a:noFill/>
                </a:ln>
                <a:solidFill>
                  <a:srgbClr val="080808"/>
                </a:solidFill>
                <a:effectLst/>
                <a:latin typeface="JetBrains Mono"/>
              </a:rPr>
              <a:t> = role</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.languages</a:t>
            </a:r>
            <a:r>
              <a:rPr kumimoji="0" lang="en-US" altLang="en-US" sz="1200" b="0" i="0" u="none" strike="noStrike" cap="none" normalizeH="0" baseline="0" dirty="0">
                <a:ln>
                  <a:noFill/>
                </a:ln>
                <a:solidFill>
                  <a:srgbClr val="080808"/>
                </a:solidFill>
                <a:effectLst/>
                <a:latin typeface="JetBrains Mono"/>
              </a:rPr>
              <a:t>=languages</a:t>
            </a:r>
            <a:br>
              <a:rPr kumimoji="0" lang="en-US" altLang="en-US" sz="1200" b="0" i="0" u="none" strike="noStrike" cap="none" normalizeH="0" baseline="0" dirty="0">
                <a:ln>
                  <a:noFill/>
                </a:ln>
                <a:solidFill>
                  <a:srgbClr val="080808"/>
                </a:solidFill>
                <a:effectLst/>
                <a:latin typeface="JetBrains Mono"/>
              </a:rPr>
            </a:b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def </a:t>
            </a:r>
            <a:r>
              <a:rPr kumimoji="0" lang="en-US" altLang="en-US" sz="1200" b="0" i="0" u="none" strike="noStrike" cap="none" normalizeH="0" baseline="0" dirty="0" err="1">
                <a:ln>
                  <a:noFill/>
                </a:ln>
                <a:solidFill>
                  <a:srgbClr val="000000"/>
                </a:solidFill>
                <a:effectLst/>
                <a:latin typeface="JetBrains Mono"/>
              </a:rPr>
              <a:t>printprog</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94558D"/>
                </a:solidFill>
                <a:effectLst/>
                <a:latin typeface="JetBrains Mono"/>
              </a:rPr>
              <a:t>self</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return </a:t>
            </a:r>
            <a:r>
              <a:rPr kumimoji="0" lang="en-US" altLang="en-US" sz="1200" b="1" i="0" u="none" strike="noStrike" cap="none" normalizeH="0" baseline="0" dirty="0" err="1">
                <a:ln>
                  <a:noFill/>
                </a:ln>
                <a:solidFill>
                  <a:srgbClr val="008080"/>
                </a:solidFill>
                <a:effectLst/>
                <a:latin typeface="JetBrains Mono"/>
              </a:rPr>
              <a:t>f"Programmers</a:t>
            </a:r>
            <a:r>
              <a:rPr kumimoji="0" lang="en-US" altLang="en-US" sz="1200" b="1" i="0" u="none" strike="noStrike" cap="none" normalizeH="0" baseline="0" dirty="0">
                <a:ln>
                  <a:noFill/>
                </a:ln>
                <a:solidFill>
                  <a:srgbClr val="008080"/>
                </a:solidFill>
                <a:effectLst/>
                <a:latin typeface="JetBrains Mono"/>
              </a:rPr>
              <a:t> Name is </a:t>
            </a:r>
            <a:r>
              <a:rPr kumimoji="0" lang="en-US" altLang="en-US" sz="1200" b="0" i="0" u="none" strike="noStrike" cap="none" normalizeH="0" baseline="0" dirty="0">
                <a:ln>
                  <a:noFill/>
                </a:ln>
                <a:solidFill>
                  <a:srgbClr val="0037A6"/>
                </a:solidFill>
                <a:effectLst/>
                <a:latin typeface="JetBrains Mono"/>
              </a:rPr>
              <a:t>{</a:t>
            </a:r>
            <a:r>
              <a:rPr kumimoji="0" lang="en-US" altLang="en-US" sz="1200" b="0" i="0" u="none" strike="noStrike" cap="none" normalizeH="0" baseline="0" dirty="0">
                <a:ln>
                  <a:noFill/>
                </a:ln>
                <a:solidFill>
                  <a:srgbClr val="94558D"/>
                </a:solidFill>
                <a:effectLst/>
                <a:latin typeface="JetBrains Mono"/>
              </a:rPr>
              <a:t>self</a:t>
            </a:r>
            <a:r>
              <a:rPr kumimoji="0" lang="en-US" altLang="en-US" sz="1200" b="0" i="0" u="none" strike="noStrike" cap="none" normalizeH="0" baseline="0" dirty="0">
                <a:ln>
                  <a:noFill/>
                </a:ln>
                <a:solidFill>
                  <a:srgbClr val="080808"/>
                </a:solidFill>
                <a:effectLst/>
                <a:latin typeface="JetBrains Mono"/>
              </a:rPr>
              <a:t>.name</a:t>
            </a:r>
            <a:r>
              <a:rPr kumimoji="0" lang="en-US" altLang="en-US" sz="1200" b="0" i="0" u="none" strike="noStrike" cap="none" normalizeH="0" baseline="0" dirty="0">
                <a:ln>
                  <a:noFill/>
                </a:ln>
                <a:solidFill>
                  <a:srgbClr val="0037A6"/>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 Salary is </a:t>
            </a:r>
            <a:r>
              <a:rPr kumimoji="0" lang="en-US" altLang="en-US" sz="1200" b="0" i="0" u="none" strike="noStrike" cap="none" normalizeH="0" baseline="0" dirty="0">
                <a:ln>
                  <a:noFill/>
                </a:ln>
                <a:solidFill>
                  <a:srgbClr val="0037A6"/>
                </a:solidFill>
                <a:effectLst/>
                <a:latin typeface="JetBrains Mono"/>
              </a:rPr>
              <a:t>{</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.salary</a:t>
            </a:r>
            <a:r>
              <a:rPr kumimoji="0" lang="en-US" altLang="en-US" sz="1200" b="0" i="0" u="none" strike="noStrike" cap="none" normalizeH="0" baseline="0" dirty="0">
                <a:ln>
                  <a:noFill/>
                </a:ln>
                <a:solidFill>
                  <a:srgbClr val="0037A6"/>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 and role is </a:t>
            </a:r>
            <a:r>
              <a:rPr kumimoji="0" lang="en-US" altLang="en-US" sz="1200" b="0" i="0" u="none" strike="noStrike" cap="none" normalizeH="0" baseline="0" dirty="0">
                <a:ln>
                  <a:noFill/>
                </a:ln>
                <a:solidFill>
                  <a:srgbClr val="0037A6"/>
                </a:solidFill>
                <a:effectLst/>
                <a:latin typeface="JetBrains Mono"/>
              </a:rPr>
              <a:t>{</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.role</a:t>
            </a:r>
            <a:r>
              <a:rPr kumimoji="0" lang="en-US" altLang="en-US" sz="1200" b="0" i="0" u="none" strike="noStrike" cap="none" normalizeH="0" baseline="0" dirty="0">
                <a:ln>
                  <a:noFill/>
                </a:ln>
                <a:solidFill>
                  <a:srgbClr val="0037A6"/>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 the languages are </a:t>
            </a:r>
            <a:r>
              <a:rPr kumimoji="0" lang="en-US" altLang="en-US" sz="1200" b="0" i="0" u="none" strike="noStrike" cap="none" normalizeH="0" baseline="0" dirty="0">
                <a:ln>
                  <a:noFill/>
                </a:ln>
                <a:solidFill>
                  <a:srgbClr val="0037A6"/>
                </a:solidFill>
                <a:effectLst/>
                <a:latin typeface="JetBrains Mono"/>
              </a:rPr>
              <a:t>{</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.languages</a:t>
            </a:r>
            <a:r>
              <a:rPr kumimoji="0" lang="en-US" altLang="en-US" sz="1200" b="0" i="0" u="none" strike="noStrike" cap="none" normalizeH="0" baseline="0" dirty="0">
                <a:ln>
                  <a:noFill/>
                </a:ln>
                <a:solidFill>
                  <a:srgbClr val="0037A6"/>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a:t>
            </a:r>
            <a:br>
              <a:rPr kumimoji="0" lang="en-US" altLang="en-US" sz="1200" b="1" i="0" u="none" strike="noStrike" cap="none" normalizeH="0" baseline="0" dirty="0">
                <a:ln>
                  <a:noFill/>
                </a:ln>
                <a:solidFill>
                  <a:srgbClr val="008080"/>
                </a:solidFill>
                <a:effectLst/>
                <a:latin typeface="JetBrains Mono"/>
              </a:rPr>
            </a:br>
            <a:br>
              <a:rPr kumimoji="0" lang="en-US" altLang="en-US" sz="1200" b="1" i="0" u="none" strike="noStrike" cap="none" normalizeH="0" baseline="0" dirty="0">
                <a:ln>
                  <a:noFill/>
                </a:ln>
                <a:solidFill>
                  <a:srgbClr val="008080"/>
                </a:solidFill>
                <a:effectLst/>
                <a:latin typeface="JetBrains Mono"/>
              </a:rPr>
            </a:br>
            <a:r>
              <a:rPr kumimoji="0" lang="en-US" altLang="en-US" sz="1200" b="0" i="1" u="none" strike="noStrike" cap="none" normalizeH="0" baseline="0" dirty="0">
                <a:ln>
                  <a:noFill/>
                </a:ln>
                <a:solidFill>
                  <a:srgbClr val="8C8C8C"/>
                </a:solidFill>
                <a:effectLst/>
                <a:latin typeface="JetBrains Mono"/>
              </a:rPr>
              <a:t>#Instantiation Objects</a:t>
            </a:r>
            <a:br>
              <a:rPr kumimoji="0" lang="en-US" altLang="en-US" sz="1200" b="0" i="1" u="none" strike="noStrike" cap="none" normalizeH="0" baseline="0" dirty="0">
                <a:ln>
                  <a:noFill/>
                </a:ln>
                <a:solidFill>
                  <a:srgbClr val="8C8C8C"/>
                </a:solidFill>
                <a:effectLst/>
                <a:latin typeface="JetBrains Mono"/>
              </a:rPr>
            </a:br>
            <a:r>
              <a:rPr kumimoji="0" lang="en-US" altLang="en-US" sz="1200" b="0" i="0" u="none" strike="noStrike" cap="none" normalizeH="0" baseline="0" dirty="0">
                <a:ln>
                  <a:noFill/>
                </a:ln>
                <a:solidFill>
                  <a:srgbClr val="080808"/>
                </a:solidFill>
                <a:effectLst/>
                <a:latin typeface="JetBrains Mono"/>
              </a:rPr>
              <a:t>harry = Employee(</a:t>
            </a:r>
            <a:r>
              <a:rPr kumimoji="0" lang="en-US" altLang="en-US" sz="1200" b="1" i="0" u="none" strike="noStrike" cap="none" normalizeH="0" baseline="0" dirty="0">
                <a:ln>
                  <a:noFill/>
                </a:ln>
                <a:solidFill>
                  <a:srgbClr val="008080"/>
                </a:solidFill>
                <a:effectLst/>
                <a:latin typeface="JetBrains Mono"/>
              </a:rPr>
              <a:t>"Harry"</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1750EB"/>
                </a:solidFill>
                <a:effectLst/>
                <a:latin typeface="JetBrains Mono"/>
              </a:rPr>
              <a:t>45000</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"Instructor"</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err="1">
                <a:ln>
                  <a:noFill/>
                </a:ln>
                <a:solidFill>
                  <a:srgbClr val="080808"/>
                </a:solidFill>
                <a:effectLst/>
                <a:latin typeface="JetBrains Mono"/>
              </a:rPr>
              <a:t>rohan</a:t>
            </a:r>
            <a:r>
              <a:rPr kumimoji="0" lang="en-US" altLang="en-US" sz="1200" b="0" i="0" u="none" strike="noStrike" cap="none" normalizeH="0" baseline="0" dirty="0">
                <a:ln>
                  <a:noFill/>
                </a:ln>
                <a:solidFill>
                  <a:srgbClr val="080808"/>
                </a:solidFill>
                <a:effectLst/>
                <a:latin typeface="JetBrains Mono"/>
              </a:rPr>
              <a:t>=Employee(</a:t>
            </a:r>
            <a:r>
              <a:rPr kumimoji="0" lang="en-US" altLang="en-US" sz="1200" b="1" i="0" u="none" strike="noStrike" cap="none" normalizeH="0" baseline="0" dirty="0">
                <a:ln>
                  <a:noFill/>
                </a:ln>
                <a:solidFill>
                  <a:srgbClr val="008080"/>
                </a:solidFill>
                <a:effectLst/>
                <a:latin typeface="JetBrains Mono"/>
              </a:rPr>
              <a:t>"Rohan"</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1750EB"/>
                </a:solidFill>
                <a:effectLst/>
                <a:latin typeface="JetBrains Mono"/>
              </a:rPr>
              <a:t>34000</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"Student"</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err="1">
                <a:ln>
                  <a:noFill/>
                </a:ln>
                <a:solidFill>
                  <a:srgbClr val="080808"/>
                </a:solidFill>
                <a:effectLst/>
                <a:latin typeface="JetBrains Mono"/>
              </a:rPr>
              <a:t>shubham</a:t>
            </a:r>
            <a:r>
              <a:rPr kumimoji="0" lang="en-US" altLang="en-US" sz="1200" b="0" i="0" u="none" strike="noStrike" cap="none" normalizeH="0" baseline="0" dirty="0">
                <a:ln>
                  <a:noFill/>
                </a:ln>
                <a:solidFill>
                  <a:srgbClr val="080808"/>
                </a:solidFill>
                <a:effectLst/>
                <a:latin typeface="JetBrains Mono"/>
              </a:rPr>
              <a:t>=Programmer(</a:t>
            </a:r>
            <a:r>
              <a:rPr kumimoji="0" lang="en-US" altLang="en-US" sz="1200" b="1" i="0" u="none" strike="noStrike" cap="none" normalizeH="0" baseline="0" dirty="0">
                <a:ln>
                  <a:noFill/>
                </a:ln>
                <a:solidFill>
                  <a:srgbClr val="008080"/>
                </a:solidFill>
                <a:effectLst/>
                <a:latin typeface="JetBrains Mono"/>
              </a:rPr>
              <a:t>"Shubham"</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1750EB"/>
                </a:solidFill>
                <a:effectLst/>
                <a:latin typeface="JetBrains Mono"/>
              </a:rPr>
              <a:t>90000</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"Programmer"</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"Python"</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err="1">
                <a:ln>
                  <a:noFill/>
                </a:ln>
                <a:solidFill>
                  <a:srgbClr val="080808"/>
                </a:solidFill>
                <a:effectLst/>
                <a:latin typeface="JetBrains Mono"/>
              </a:rPr>
              <a:t>karan</a:t>
            </a:r>
            <a:r>
              <a:rPr kumimoji="0" lang="en-US" altLang="en-US" sz="1200" b="0" i="0" u="none" strike="noStrike" cap="none" normalizeH="0" baseline="0" dirty="0">
                <a:ln>
                  <a:noFill/>
                </a:ln>
                <a:solidFill>
                  <a:srgbClr val="080808"/>
                </a:solidFill>
                <a:effectLst/>
                <a:latin typeface="JetBrains Mono"/>
              </a:rPr>
              <a:t>=Programmer(</a:t>
            </a:r>
            <a:r>
              <a:rPr kumimoji="0" lang="en-US" altLang="en-US" sz="1200" b="1" i="0" u="none" strike="noStrike" cap="none" normalizeH="0" baseline="0" dirty="0">
                <a:ln>
                  <a:noFill/>
                </a:ln>
                <a:solidFill>
                  <a:srgbClr val="008080"/>
                </a:solidFill>
                <a:effectLst/>
                <a:latin typeface="JetBrains Mono"/>
              </a:rPr>
              <a:t>"Karan"</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1750EB"/>
                </a:solidFill>
                <a:effectLst/>
                <a:latin typeface="JetBrains Mono"/>
              </a:rPr>
              <a:t>100000</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"Programmer"</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a:t>
            </a:r>
            <a:r>
              <a:rPr kumimoji="0" lang="en-US" altLang="en-US" sz="1200" b="1" i="0" u="none" strike="noStrike" cap="none" normalizeH="0" baseline="0" dirty="0" err="1">
                <a:ln>
                  <a:noFill/>
                </a:ln>
                <a:solidFill>
                  <a:srgbClr val="008080"/>
                </a:solidFill>
                <a:effectLst/>
                <a:latin typeface="JetBrains Mono"/>
              </a:rPr>
              <a:t>Python'</a:t>
            </a:r>
            <a:r>
              <a:rPr kumimoji="0" lang="en-US" altLang="en-US" sz="1200" b="0" i="0" u="none" strike="noStrike" cap="none" normalizeH="0" baseline="0" dirty="0" err="1">
                <a:ln>
                  <a:noFill/>
                </a:ln>
                <a:solidFill>
                  <a:srgbClr val="080808"/>
                </a:solidFill>
                <a:effectLst/>
                <a:latin typeface="JetBrains Mono"/>
              </a:rPr>
              <a:t>,</a:t>
            </a:r>
            <a:r>
              <a:rPr kumimoji="0" lang="en-US" altLang="en-US" sz="1200" b="1" i="0" u="none" strike="noStrike" cap="none" normalizeH="0" baseline="0" dirty="0" err="1">
                <a:ln>
                  <a:noFill/>
                </a:ln>
                <a:solidFill>
                  <a:srgbClr val="008080"/>
                </a:solidFill>
                <a:effectLst/>
                <a:latin typeface="JetBrains Mono"/>
              </a:rPr>
              <a:t>'Java</a:t>
            </a:r>
            <a:r>
              <a:rPr kumimoji="0" lang="en-US" altLang="en-US" sz="1200" b="1" i="0" u="none" strike="noStrike" cap="none" normalizeH="0" baseline="0" dirty="0">
                <a:ln>
                  <a:noFill/>
                </a:ln>
                <a:solidFill>
                  <a:srgbClr val="008080"/>
                </a:solidFill>
                <a:effectLst/>
                <a:latin typeface="JetBrains Mono"/>
              </a:rPr>
              <a:t>'</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err="1">
                <a:ln>
                  <a:noFill/>
                </a:ln>
                <a:solidFill>
                  <a:srgbClr val="080808"/>
                </a:solidFill>
                <a:effectLst/>
                <a:latin typeface="JetBrains Mono"/>
              </a:rPr>
              <a:t>karan.printprog</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err="1">
                <a:ln>
                  <a:noFill/>
                </a:ln>
                <a:solidFill>
                  <a:srgbClr val="080808"/>
                </a:solidFill>
                <a:effectLst/>
                <a:latin typeface="JetBrains Mono"/>
              </a:rPr>
              <a:t>karan.printdetails</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err="1">
                <a:ln>
                  <a:noFill/>
                </a:ln>
                <a:solidFill>
                  <a:srgbClr val="080808"/>
                </a:solidFill>
                <a:effectLst/>
                <a:latin typeface="JetBrains Mono"/>
              </a:rPr>
              <a:t>karan.no_of_holidays</a:t>
            </a:r>
            <a:r>
              <a:rPr kumimoji="0" lang="en-US" altLang="en-US" sz="1200" b="0" i="0" u="none" strike="noStrike" cap="none" normalizeH="0" baseline="0" dirty="0">
                <a:ln>
                  <a:noFill/>
                </a:ln>
                <a:solidFill>
                  <a:srgbClr val="080808"/>
                </a:solidFill>
                <a:effectLst/>
                <a:latin typeface="JetBrains Mono"/>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3350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4F63-0D40-471C-8C00-8209917852A6}"/>
              </a:ext>
            </a:extLst>
          </p:cNvPr>
          <p:cNvSpPr>
            <a:spLocks noGrp="1"/>
          </p:cNvSpPr>
          <p:nvPr>
            <p:ph type="title"/>
          </p:nvPr>
        </p:nvSpPr>
        <p:spPr>
          <a:xfrm>
            <a:off x="838200" y="365126"/>
            <a:ext cx="10515600" cy="567029"/>
          </a:xfrm>
        </p:spPr>
        <p:txBody>
          <a:bodyPr>
            <a:normAutofit fontScale="90000"/>
          </a:bodyPr>
          <a:lstStyle/>
          <a:p>
            <a:r>
              <a:rPr lang="en-US" dirty="0"/>
              <a:t>Inheritance Example</a:t>
            </a:r>
            <a:endParaRPr lang="en-IN" dirty="0"/>
          </a:p>
        </p:txBody>
      </p:sp>
      <p:sp>
        <p:nvSpPr>
          <p:cNvPr id="4" name="Rectangle: Diagonal Corners Rounded 3">
            <a:extLst>
              <a:ext uri="{FF2B5EF4-FFF2-40B4-BE49-F238E27FC236}">
                <a16:creationId xmlns:a16="http://schemas.microsoft.com/office/drawing/2014/main" id="{60F6691F-E8B1-4B0A-AC8D-5D792044542B}"/>
              </a:ext>
            </a:extLst>
          </p:cNvPr>
          <p:cNvSpPr/>
          <p:nvPr/>
        </p:nvSpPr>
        <p:spPr>
          <a:xfrm>
            <a:off x="905522" y="1189608"/>
            <a:ext cx="5228948" cy="2707679"/>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class Vehicle:</a:t>
            </a:r>
          </a:p>
          <a:p>
            <a:r>
              <a:rPr lang="en-US" dirty="0"/>
              <a:t>     def __</a:t>
            </a:r>
            <a:r>
              <a:rPr lang="en-US" dirty="0" err="1"/>
              <a:t>init</a:t>
            </a:r>
            <a:r>
              <a:rPr lang="en-US" dirty="0"/>
              <a:t>__(</a:t>
            </a:r>
            <a:r>
              <a:rPr lang="en-US" dirty="0" err="1"/>
              <a:t>self,mileage,cost</a:t>
            </a:r>
            <a:r>
              <a:rPr lang="en-US" dirty="0"/>
              <a:t>):</a:t>
            </a:r>
          </a:p>
          <a:p>
            <a:r>
              <a:rPr lang="en-US" dirty="0"/>
              <a:t>           </a:t>
            </a:r>
            <a:r>
              <a:rPr lang="en-US" dirty="0" err="1"/>
              <a:t>self.mileage</a:t>
            </a:r>
            <a:r>
              <a:rPr lang="en-US" dirty="0"/>
              <a:t>=mileage</a:t>
            </a:r>
          </a:p>
          <a:p>
            <a:r>
              <a:rPr lang="en-US" dirty="0"/>
              <a:t>           </a:t>
            </a:r>
            <a:r>
              <a:rPr lang="en-US" dirty="0" err="1"/>
              <a:t>self.cost</a:t>
            </a:r>
            <a:r>
              <a:rPr lang="en-US" dirty="0"/>
              <a:t>=cost</a:t>
            </a:r>
          </a:p>
          <a:p>
            <a:endParaRPr lang="en-US" dirty="0"/>
          </a:p>
          <a:p>
            <a:r>
              <a:rPr lang="en-US" dirty="0"/>
              <a:t>     def </a:t>
            </a:r>
            <a:r>
              <a:rPr lang="en-US" dirty="0" err="1"/>
              <a:t>show_details</a:t>
            </a:r>
            <a:r>
              <a:rPr lang="en-US" dirty="0"/>
              <a:t>(self):</a:t>
            </a:r>
          </a:p>
          <a:p>
            <a:r>
              <a:rPr lang="en-US" dirty="0"/>
              <a:t>            print(“I am a vehicle”)</a:t>
            </a:r>
          </a:p>
          <a:p>
            <a:r>
              <a:rPr lang="en-US" dirty="0"/>
              <a:t>            print(“Mileage of vehicle is:”,</a:t>
            </a:r>
            <a:r>
              <a:rPr lang="en-US" dirty="0" err="1"/>
              <a:t>self.mileage</a:t>
            </a:r>
            <a:r>
              <a:rPr lang="en-US" dirty="0"/>
              <a:t>)</a:t>
            </a:r>
          </a:p>
          <a:p>
            <a:r>
              <a:rPr lang="en-US" dirty="0"/>
              <a:t>            print(“Cost of vehicle is:”,</a:t>
            </a:r>
            <a:r>
              <a:rPr lang="en-US" dirty="0" err="1"/>
              <a:t>self.cost</a:t>
            </a:r>
            <a:r>
              <a:rPr lang="en-US" dirty="0"/>
              <a:t>)</a:t>
            </a:r>
            <a:endParaRPr lang="en-IN" dirty="0"/>
          </a:p>
        </p:txBody>
      </p:sp>
      <p:sp>
        <p:nvSpPr>
          <p:cNvPr id="5" name="Rectangle: Diagonal Corners Rounded 4">
            <a:extLst>
              <a:ext uri="{FF2B5EF4-FFF2-40B4-BE49-F238E27FC236}">
                <a16:creationId xmlns:a16="http://schemas.microsoft.com/office/drawing/2014/main" id="{79B1DEBE-1C70-4F67-BFE6-45E4D9F2E4A1}"/>
              </a:ext>
            </a:extLst>
          </p:cNvPr>
          <p:cNvSpPr/>
          <p:nvPr/>
        </p:nvSpPr>
        <p:spPr>
          <a:xfrm>
            <a:off x="1012054" y="4465479"/>
            <a:ext cx="5015884" cy="2027395"/>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v1=Vehicle(500,2800000)</a:t>
            </a:r>
          </a:p>
          <a:p>
            <a:r>
              <a:rPr lang="en-US" dirty="0"/>
              <a:t> v1.show_details()</a:t>
            </a:r>
          </a:p>
          <a:p>
            <a:endParaRPr lang="en-US" dirty="0"/>
          </a:p>
          <a:p>
            <a:r>
              <a:rPr lang="en-US" dirty="0">
                <a:solidFill>
                  <a:srgbClr val="FF0000"/>
                </a:solidFill>
              </a:rPr>
              <a:t>Output:</a:t>
            </a:r>
          </a:p>
          <a:p>
            <a:r>
              <a:rPr lang="en-US" dirty="0"/>
              <a:t> I am a vehicle</a:t>
            </a:r>
          </a:p>
          <a:p>
            <a:r>
              <a:rPr lang="en-US" dirty="0"/>
              <a:t>Mileage of vehicle is: 500</a:t>
            </a:r>
          </a:p>
          <a:p>
            <a:r>
              <a:rPr lang="en-US" dirty="0"/>
              <a:t>Cost of vehicle is:2800000</a:t>
            </a:r>
            <a:endParaRPr lang="en-IN" dirty="0"/>
          </a:p>
        </p:txBody>
      </p:sp>
      <p:cxnSp>
        <p:nvCxnSpPr>
          <p:cNvPr id="7" name="Straight Arrow Connector 6">
            <a:extLst>
              <a:ext uri="{FF2B5EF4-FFF2-40B4-BE49-F238E27FC236}">
                <a16:creationId xmlns:a16="http://schemas.microsoft.com/office/drawing/2014/main" id="{810343BD-EBF9-4B1A-AE28-94EE3AFEFEF1}"/>
              </a:ext>
            </a:extLst>
          </p:cNvPr>
          <p:cNvCxnSpPr/>
          <p:nvPr/>
        </p:nvCxnSpPr>
        <p:spPr>
          <a:xfrm>
            <a:off x="6134470" y="2246050"/>
            <a:ext cx="9055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BDD8BC6B-BEBD-4DFC-BAE7-0FEE21FF2010}"/>
              </a:ext>
            </a:extLst>
          </p:cNvPr>
          <p:cNvCxnSpPr/>
          <p:nvPr/>
        </p:nvCxnSpPr>
        <p:spPr>
          <a:xfrm>
            <a:off x="6027938" y="5328081"/>
            <a:ext cx="9055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CA31C3CF-681A-46D1-A352-402C610C8B0D}"/>
              </a:ext>
            </a:extLst>
          </p:cNvPr>
          <p:cNvSpPr txBox="1"/>
          <p:nvPr/>
        </p:nvSpPr>
        <p:spPr>
          <a:xfrm>
            <a:off x="7244179" y="2061384"/>
            <a:ext cx="2321148" cy="369332"/>
          </a:xfrm>
          <a:prstGeom prst="rect">
            <a:avLst/>
          </a:prstGeom>
          <a:noFill/>
        </p:spPr>
        <p:txBody>
          <a:bodyPr wrap="none" rtlCol="0">
            <a:spAutoFit/>
          </a:bodyPr>
          <a:lstStyle/>
          <a:p>
            <a:r>
              <a:rPr lang="en-US" dirty="0"/>
              <a:t>Creating the base class</a:t>
            </a:r>
            <a:endParaRPr lang="en-IN" dirty="0"/>
          </a:p>
        </p:txBody>
      </p:sp>
      <p:sp>
        <p:nvSpPr>
          <p:cNvPr id="10" name="TextBox 9">
            <a:extLst>
              <a:ext uri="{FF2B5EF4-FFF2-40B4-BE49-F238E27FC236}">
                <a16:creationId xmlns:a16="http://schemas.microsoft.com/office/drawing/2014/main" id="{9C94B03C-6B9E-47F5-8D1D-CCFBA115389C}"/>
              </a:ext>
            </a:extLst>
          </p:cNvPr>
          <p:cNvSpPr txBox="1"/>
          <p:nvPr/>
        </p:nvSpPr>
        <p:spPr>
          <a:xfrm>
            <a:off x="6933460" y="5129073"/>
            <a:ext cx="3667927" cy="369332"/>
          </a:xfrm>
          <a:prstGeom prst="rect">
            <a:avLst/>
          </a:prstGeom>
          <a:noFill/>
        </p:spPr>
        <p:txBody>
          <a:bodyPr wrap="none" rtlCol="0">
            <a:spAutoFit/>
          </a:bodyPr>
          <a:lstStyle/>
          <a:p>
            <a:r>
              <a:rPr lang="en-US" dirty="0"/>
              <a:t>Instantiating the object for base class</a:t>
            </a:r>
            <a:endParaRPr lang="en-IN" dirty="0"/>
          </a:p>
        </p:txBody>
      </p:sp>
    </p:spTree>
    <p:extLst>
      <p:ext uri="{BB962C8B-B14F-4D97-AF65-F5344CB8AC3E}">
        <p14:creationId xmlns:p14="http://schemas.microsoft.com/office/powerpoint/2010/main" val="2840308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E273D0C6-A319-4349-A48D-30717BC3B6BE}"/>
              </a:ext>
            </a:extLst>
          </p:cNvPr>
          <p:cNvSpPr/>
          <p:nvPr/>
        </p:nvSpPr>
        <p:spPr>
          <a:xfrm>
            <a:off x="1207363" y="807868"/>
            <a:ext cx="4216893" cy="1642369"/>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class Car(Vehicle):</a:t>
            </a:r>
          </a:p>
          <a:p>
            <a:r>
              <a:rPr lang="en-US" dirty="0"/>
              <a:t>         def </a:t>
            </a:r>
            <a:r>
              <a:rPr lang="en-US" dirty="0" err="1"/>
              <a:t>show_car</a:t>
            </a:r>
            <a:r>
              <a:rPr lang="en-US" dirty="0"/>
              <a:t>(self):</a:t>
            </a:r>
          </a:p>
          <a:p>
            <a:r>
              <a:rPr lang="en-US" dirty="0"/>
              <a:t>               print(“I am a car”)</a:t>
            </a:r>
            <a:endParaRPr lang="en-IN" dirty="0"/>
          </a:p>
        </p:txBody>
      </p:sp>
      <p:sp>
        <p:nvSpPr>
          <p:cNvPr id="5" name="Rectangle: Diagonal Corners Rounded 4">
            <a:extLst>
              <a:ext uri="{FF2B5EF4-FFF2-40B4-BE49-F238E27FC236}">
                <a16:creationId xmlns:a16="http://schemas.microsoft.com/office/drawing/2014/main" id="{7B89BD30-602F-4403-B6E2-F68CD65D2729}"/>
              </a:ext>
            </a:extLst>
          </p:cNvPr>
          <p:cNvSpPr/>
          <p:nvPr/>
        </p:nvSpPr>
        <p:spPr>
          <a:xfrm>
            <a:off x="1305017" y="2867487"/>
            <a:ext cx="4119239" cy="2183907"/>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c1=Car(200,150000)</a:t>
            </a:r>
          </a:p>
          <a:p>
            <a:r>
              <a:rPr lang="en-US" dirty="0"/>
              <a:t> c1.show_details()</a:t>
            </a:r>
          </a:p>
          <a:p>
            <a:endParaRPr lang="en-US" dirty="0"/>
          </a:p>
          <a:p>
            <a:r>
              <a:rPr lang="en-US" dirty="0">
                <a:solidFill>
                  <a:srgbClr val="FF0000"/>
                </a:solidFill>
              </a:rPr>
              <a:t>Output:</a:t>
            </a:r>
          </a:p>
          <a:p>
            <a:r>
              <a:rPr lang="en-US" dirty="0"/>
              <a:t>I am a Vehicle</a:t>
            </a:r>
          </a:p>
          <a:p>
            <a:r>
              <a:rPr lang="en-US" dirty="0"/>
              <a:t>Mileage of vehicle is: 200</a:t>
            </a:r>
          </a:p>
          <a:p>
            <a:r>
              <a:rPr lang="en-US" dirty="0"/>
              <a:t>Cost of vehicle is:150000</a:t>
            </a:r>
            <a:endParaRPr lang="en-IN" dirty="0"/>
          </a:p>
        </p:txBody>
      </p:sp>
      <p:sp>
        <p:nvSpPr>
          <p:cNvPr id="6" name="Rectangle: Diagonal Corners Rounded 5">
            <a:extLst>
              <a:ext uri="{FF2B5EF4-FFF2-40B4-BE49-F238E27FC236}">
                <a16:creationId xmlns:a16="http://schemas.microsoft.com/office/drawing/2014/main" id="{F278C1E2-AB50-47E3-9649-0F8B274E8786}"/>
              </a:ext>
            </a:extLst>
          </p:cNvPr>
          <p:cNvSpPr/>
          <p:nvPr/>
        </p:nvSpPr>
        <p:spPr>
          <a:xfrm>
            <a:off x="1384917" y="5344356"/>
            <a:ext cx="3950563" cy="1313879"/>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c1.show_car()</a:t>
            </a:r>
          </a:p>
          <a:p>
            <a:endParaRPr lang="en-US" dirty="0"/>
          </a:p>
          <a:p>
            <a:r>
              <a:rPr lang="en-US" dirty="0">
                <a:solidFill>
                  <a:srgbClr val="FF0000"/>
                </a:solidFill>
              </a:rPr>
              <a:t>Output:</a:t>
            </a:r>
          </a:p>
          <a:p>
            <a:r>
              <a:rPr lang="en-US" dirty="0"/>
              <a:t>I am a car</a:t>
            </a:r>
            <a:endParaRPr lang="en-IN" dirty="0"/>
          </a:p>
        </p:txBody>
      </p:sp>
      <p:cxnSp>
        <p:nvCxnSpPr>
          <p:cNvPr id="8" name="Straight Arrow Connector 7">
            <a:extLst>
              <a:ext uri="{FF2B5EF4-FFF2-40B4-BE49-F238E27FC236}">
                <a16:creationId xmlns:a16="http://schemas.microsoft.com/office/drawing/2014/main" id="{77D2EE0C-C0C7-4CEF-8151-EDB467B2A12B}"/>
              </a:ext>
            </a:extLst>
          </p:cNvPr>
          <p:cNvCxnSpPr/>
          <p:nvPr/>
        </p:nvCxnSpPr>
        <p:spPr>
          <a:xfrm>
            <a:off x="5504156" y="1482571"/>
            <a:ext cx="8433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55AF460-7784-48CF-BA1E-10EA4101A1DD}"/>
              </a:ext>
            </a:extLst>
          </p:cNvPr>
          <p:cNvSpPr txBox="1"/>
          <p:nvPr/>
        </p:nvSpPr>
        <p:spPr>
          <a:xfrm>
            <a:off x="6427434" y="1297905"/>
            <a:ext cx="2330766" cy="369332"/>
          </a:xfrm>
          <a:prstGeom prst="rect">
            <a:avLst/>
          </a:prstGeom>
          <a:noFill/>
        </p:spPr>
        <p:txBody>
          <a:bodyPr wrap="none" rtlCol="0">
            <a:spAutoFit/>
          </a:bodyPr>
          <a:lstStyle/>
          <a:p>
            <a:r>
              <a:rPr lang="en-US" dirty="0"/>
              <a:t>Creating the child class</a:t>
            </a:r>
            <a:endParaRPr lang="en-IN" dirty="0"/>
          </a:p>
        </p:txBody>
      </p:sp>
      <p:cxnSp>
        <p:nvCxnSpPr>
          <p:cNvPr id="11" name="Straight Arrow Connector 10">
            <a:extLst>
              <a:ext uri="{FF2B5EF4-FFF2-40B4-BE49-F238E27FC236}">
                <a16:creationId xmlns:a16="http://schemas.microsoft.com/office/drawing/2014/main" id="{37C53CC6-A5AB-4D22-B9EF-FFAB21E0AF1B}"/>
              </a:ext>
            </a:extLst>
          </p:cNvPr>
          <p:cNvCxnSpPr/>
          <p:nvPr/>
        </p:nvCxnSpPr>
        <p:spPr>
          <a:xfrm>
            <a:off x="5504156" y="3959440"/>
            <a:ext cx="8433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35241332-789F-4F91-A145-6D4A46B68666}"/>
              </a:ext>
            </a:extLst>
          </p:cNvPr>
          <p:cNvSpPr txBox="1"/>
          <p:nvPr/>
        </p:nvSpPr>
        <p:spPr>
          <a:xfrm>
            <a:off x="6347534" y="3774774"/>
            <a:ext cx="3677545" cy="369332"/>
          </a:xfrm>
          <a:prstGeom prst="rect">
            <a:avLst/>
          </a:prstGeom>
          <a:noFill/>
        </p:spPr>
        <p:txBody>
          <a:bodyPr wrap="none" rtlCol="0">
            <a:spAutoFit/>
          </a:bodyPr>
          <a:lstStyle/>
          <a:p>
            <a:r>
              <a:rPr lang="en-US" dirty="0"/>
              <a:t>Instantiating the object for child class</a:t>
            </a:r>
            <a:endParaRPr lang="en-IN" dirty="0"/>
          </a:p>
        </p:txBody>
      </p:sp>
      <p:cxnSp>
        <p:nvCxnSpPr>
          <p:cNvPr id="14" name="Straight Arrow Connector 13">
            <a:extLst>
              <a:ext uri="{FF2B5EF4-FFF2-40B4-BE49-F238E27FC236}">
                <a16:creationId xmlns:a16="http://schemas.microsoft.com/office/drawing/2014/main" id="{16C22B91-99AC-4AC4-9607-0523A1E7931C}"/>
              </a:ext>
            </a:extLst>
          </p:cNvPr>
          <p:cNvCxnSpPr/>
          <p:nvPr/>
        </p:nvCxnSpPr>
        <p:spPr>
          <a:xfrm>
            <a:off x="5335480" y="5970233"/>
            <a:ext cx="923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0C9AEDC0-BCE7-453F-B284-5C289991EF16}"/>
              </a:ext>
            </a:extLst>
          </p:cNvPr>
          <p:cNvSpPr txBox="1"/>
          <p:nvPr/>
        </p:nvSpPr>
        <p:spPr>
          <a:xfrm>
            <a:off x="6347534" y="5785567"/>
            <a:ext cx="3127010" cy="369332"/>
          </a:xfrm>
          <a:prstGeom prst="rect">
            <a:avLst/>
          </a:prstGeom>
          <a:noFill/>
        </p:spPr>
        <p:txBody>
          <a:bodyPr wrap="none" rtlCol="0">
            <a:spAutoFit/>
          </a:bodyPr>
          <a:lstStyle/>
          <a:p>
            <a:r>
              <a:rPr lang="en-US" dirty="0"/>
              <a:t>Invoking the child class method</a:t>
            </a:r>
            <a:endParaRPr lang="en-IN" dirty="0"/>
          </a:p>
        </p:txBody>
      </p:sp>
    </p:spTree>
    <p:extLst>
      <p:ext uri="{BB962C8B-B14F-4D97-AF65-F5344CB8AC3E}">
        <p14:creationId xmlns:p14="http://schemas.microsoft.com/office/powerpoint/2010/main" val="3114567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889B-74A6-4D98-91B2-555509B62D03}"/>
              </a:ext>
            </a:extLst>
          </p:cNvPr>
          <p:cNvSpPr>
            <a:spLocks noGrp="1"/>
          </p:cNvSpPr>
          <p:nvPr>
            <p:ph type="title"/>
          </p:nvPr>
        </p:nvSpPr>
        <p:spPr>
          <a:xfrm>
            <a:off x="838200" y="365125"/>
            <a:ext cx="10515600" cy="762339"/>
          </a:xfrm>
        </p:spPr>
        <p:txBody>
          <a:bodyPr/>
          <a:lstStyle/>
          <a:p>
            <a:r>
              <a:rPr lang="en-US" dirty="0"/>
              <a:t>Overriding the </a:t>
            </a:r>
            <a:r>
              <a:rPr lang="en-US" dirty="0" err="1"/>
              <a:t>init</a:t>
            </a:r>
            <a:r>
              <a:rPr lang="en-US" dirty="0"/>
              <a:t> method</a:t>
            </a:r>
            <a:endParaRPr lang="en-IN" dirty="0"/>
          </a:p>
        </p:txBody>
      </p:sp>
      <p:sp>
        <p:nvSpPr>
          <p:cNvPr id="5" name="Rectangle: Diagonal Corners Rounded 4">
            <a:extLst>
              <a:ext uri="{FF2B5EF4-FFF2-40B4-BE49-F238E27FC236}">
                <a16:creationId xmlns:a16="http://schemas.microsoft.com/office/drawing/2014/main" id="{70B6FE80-5D8A-4844-B395-B777BF4B5FC6}"/>
              </a:ext>
            </a:extLst>
          </p:cNvPr>
          <p:cNvSpPr/>
          <p:nvPr/>
        </p:nvSpPr>
        <p:spPr>
          <a:xfrm>
            <a:off x="763480" y="1228648"/>
            <a:ext cx="5730535" cy="2970477"/>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class Car(Vehicle):</a:t>
            </a:r>
          </a:p>
          <a:p>
            <a:r>
              <a:rPr lang="en-US" dirty="0"/>
              <a:t>          def __</a:t>
            </a:r>
            <a:r>
              <a:rPr lang="en-US" dirty="0" err="1"/>
              <a:t>init</a:t>
            </a:r>
            <a:r>
              <a:rPr lang="en-US" dirty="0"/>
              <a:t>__(</a:t>
            </a:r>
            <a:r>
              <a:rPr lang="en-US" dirty="0" err="1"/>
              <a:t>self,mileage,cost,tyres,hp</a:t>
            </a:r>
            <a:r>
              <a:rPr lang="en-US" dirty="0"/>
              <a:t>):</a:t>
            </a:r>
          </a:p>
          <a:p>
            <a:r>
              <a:rPr lang="en-US" dirty="0"/>
              <a:t>                    super().__</a:t>
            </a:r>
            <a:r>
              <a:rPr lang="en-US" dirty="0" err="1"/>
              <a:t>init</a:t>
            </a:r>
            <a:r>
              <a:rPr lang="en-US" dirty="0"/>
              <a:t>__(</a:t>
            </a:r>
            <a:r>
              <a:rPr lang="en-US" dirty="0" err="1"/>
              <a:t>mileage,cost</a:t>
            </a:r>
            <a:r>
              <a:rPr lang="en-US" dirty="0"/>
              <a:t>)</a:t>
            </a:r>
          </a:p>
          <a:p>
            <a:r>
              <a:rPr lang="en-US" dirty="0"/>
              <a:t>                    </a:t>
            </a:r>
            <a:r>
              <a:rPr lang="en-US" dirty="0" err="1"/>
              <a:t>self.tyres</a:t>
            </a:r>
            <a:r>
              <a:rPr lang="en-US" dirty="0"/>
              <a:t>=</a:t>
            </a:r>
            <a:r>
              <a:rPr lang="en-US" dirty="0" err="1"/>
              <a:t>tyres</a:t>
            </a:r>
            <a:endParaRPr lang="en-US" dirty="0"/>
          </a:p>
          <a:p>
            <a:r>
              <a:rPr lang="en-US" dirty="0"/>
              <a:t>                    </a:t>
            </a:r>
            <a:r>
              <a:rPr lang="en-US" dirty="0" err="1"/>
              <a:t>self.hp</a:t>
            </a:r>
            <a:r>
              <a:rPr lang="en-US" dirty="0"/>
              <a:t>=hp</a:t>
            </a:r>
          </a:p>
          <a:p>
            <a:endParaRPr lang="en-US" dirty="0"/>
          </a:p>
          <a:p>
            <a:r>
              <a:rPr lang="en-US" dirty="0"/>
              <a:t>         def </a:t>
            </a:r>
            <a:r>
              <a:rPr lang="en-US" dirty="0" err="1"/>
              <a:t>show_car</a:t>
            </a:r>
            <a:r>
              <a:rPr lang="en-US" dirty="0"/>
              <a:t>(self):</a:t>
            </a:r>
          </a:p>
          <a:p>
            <a:r>
              <a:rPr lang="en-US" dirty="0"/>
              <a:t>               print(“I am a car”)</a:t>
            </a:r>
          </a:p>
          <a:p>
            <a:r>
              <a:rPr lang="en-US" dirty="0"/>
              <a:t>                print(“No of </a:t>
            </a:r>
            <a:r>
              <a:rPr lang="en-US" dirty="0" err="1"/>
              <a:t>tyres</a:t>
            </a:r>
            <a:r>
              <a:rPr lang="en-US" dirty="0"/>
              <a:t> are:”,</a:t>
            </a:r>
            <a:r>
              <a:rPr lang="en-US" dirty="0" err="1"/>
              <a:t>self.tyres</a:t>
            </a:r>
            <a:r>
              <a:rPr lang="en-US" dirty="0"/>
              <a:t>)</a:t>
            </a:r>
          </a:p>
          <a:p>
            <a:r>
              <a:rPr lang="en-US" dirty="0"/>
              <a:t>               print(“Value of horse power is:”,</a:t>
            </a:r>
            <a:r>
              <a:rPr lang="en-US" dirty="0" err="1"/>
              <a:t>self.hp</a:t>
            </a:r>
            <a:r>
              <a:rPr lang="en-US" dirty="0"/>
              <a:t>)</a:t>
            </a:r>
          </a:p>
          <a:p>
            <a:endParaRPr lang="en-IN" dirty="0"/>
          </a:p>
        </p:txBody>
      </p:sp>
      <p:cxnSp>
        <p:nvCxnSpPr>
          <p:cNvPr id="7" name="Straight Arrow Connector 6">
            <a:extLst>
              <a:ext uri="{FF2B5EF4-FFF2-40B4-BE49-F238E27FC236}">
                <a16:creationId xmlns:a16="http://schemas.microsoft.com/office/drawing/2014/main" id="{86843C5F-258B-4A7E-9871-F2C1D74A0B5A}"/>
              </a:ext>
            </a:extLst>
          </p:cNvPr>
          <p:cNvCxnSpPr/>
          <p:nvPr/>
        </p:nvCxnSpPr>
        <p:spPr>
          <a:xfrm>
            <a:off x="6494015" y="2024108"/>
            <a:ext cx="8433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DF17060-BA5C-4FA6-85AA-405A2121533D}"/>
              </a:ext>
            </a:extLst>
          </p:cNvPr>
          <p:cNvSpPr txBox="1"/>
          <p:nvPr/>
        </p:nvSpPr>
        <p:spPr>
          <a:xfrm>
            <a:off x="7337394" y="1839442"/>
            <a:ext cx="2324419" cy="369332"/>
          </a:xfrm>
          <a:prstGeom prst="rect">
            <a:avLst/>
          </a:prstGeom>
          <a:noFill/>
        </p:spPr>
        <p:txBody>
          <a:bodyPr wrap="none" rtlCol="0">
            <a:spAutoFit/>
          </a:bodyPr>
          <a:lstStyle/>
          <a:p>
            <a:r>
              <a:rPr lang="en-US" dirty="0"/>
              <a:t>Overriding </a:t>
            </a:r>
            <a:r>
              <a:rPr lang="en-US" dirty="0" err="1"/>
              <a:t>init</a:t>
            </a:r>
            <a:r>
              <a:rPr lang="en-US" dirty="0"/>
              <a:t> method</a:t>
            </a:r>
            <a:endParaRPr lang="en-IN" dirty="0"/>
          </a:p>
        </p:txBody>
      </p:sp>
      <p:sp>
        <p:nvSpPr>
          <p:cNvPr id="9" name="Rectangle: Diagonal Corners Rounded 8">
            <a:extLst>
              <a:ext uri="{FF2B5EF4-FFF2-40B4-BE49-F238E27FC236}">
                <a16:creationId xmlns:a16="http://schemas.microsoft.com/office/drawing/2014/main" id="{368E0081-0CE5-4F7D-8EFA-EF74C13146A1}"/>
              </a:ext>
            </a:extLst>
          </p:cNvPr>
          <p:cNvSpPr/>
          <p:nvPr/>
        </p:nvSpPr>
        <p:spPr>
          <a:xfrm>
            <a:off x="1003177" y="4700155"/>
            <a:ext cx="4580878" cy="201967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c1=Car(600,250000,4,300)</a:t>
            </a:r>
          </a:p>
          <a:p>
            <a:r>
              <a:rPr lang="en-US" dirty="0"/>
              <a:t> c1.show_details()</a:t>
            </a:r>
          </a:p>
          <a:p>
            <a:endParaRPr lang="en-US" dirty="0"/>
          </a:p>
          <a:p>
            <a:r>
              <a:rPr lang="en-US" dirty="0">
                <a:solidFill>
                  <a:srgbClr val="FF0000"/>
                </a:solidFill>
              </a:rPr>
              <a:t>Output:</a:t>
            </a:r>
          </a:p>
          <a:p>
            <a:r>
              <a:rPr lang="en-US" dirty="0"/>
              <a:t>I am a vehicle</a:t>
            </a:r>
          </a:p>
          <a:p>
            <a:r>
              <a:rPr lang="en-US" dirty="0"/>
              <a:t>Mileage of vehicle is: 20</a:t>
            </a:r>
          </a:p>
          <a:p>
            <a:r>
              <a:rPr lang="en-US" dirty="0"/>
              <a:t>Cost of vehicle is: 250000</a:t>
            </a:r>
            <a:endParaRPr lang="en-IN" dirty="0"/>
          </a:p>
        </p:txBody>
      </p:sp>
      <p:sp>
        <p:nvSpPr>
          <p:cNvPr id="10" name="TextBox 9">
            <a:extLst>
              <a:ext uri="{FF2B5EF4-FFF2-40B4-BE49-F238E27FC236}">
                <a16:creationId xmlns:a16="http://schemas.microsoft.com/office/drawing/2014/main" id="{EB299706-A040-495F-AAC7-9BB9D9BE502E}"/>
              </a:ext>
            </a:extLst>
          </p:cNvPr>
          <p:cNvSpPr txBox="1"/>
          <p:nvPr/>
        </p:nvSpPr>
        <p:spPr>
          <a:xfrm>
            <a:off x="916705" y="4332304"/>
            <a:ext cx="4863704" cy="369332"/>
          </a:xfrm>
          <a:prstGeom prst="rect">
            <a:avLst/>
          </a:prstGeom>
          <a:noFill/>
        </p:spPr>
        <p:txBody>
          <a:bodyPr wrap="none" rtlCol="0">
            <a:spAutoFit/>
          </a:bodyPr>
          <a:lstStyle/>
          <a:p>
            <a:r>
              <a:rPr lang="en-US" dirty="0"/>
              <a:t>Invoking </a:t>
            </a:r>
            <a:r>
              <a:rPr lang="en-US" dirty="0" err="1"/>
              <a:t>show_details</a:t>
            </a:r>
            <a:r>
              <a:rPr lang="en-US" dirty="0"/>
              <a:t>() method from parent class</a:t>
            </a:r>
            <a:endParaRPr lang="en-IN" dirty="0"/>
          </a:p>
        </p:txBody>
      </p:sp>
      <p:sp>
        <p:nvSpPr>
          <p:cNvPr id="11" name="Rectangle: Diagonal Corners Rounded 10">
            <a:extLst>
              <a:ext uri="{FF2B5EF4-FFF2-40B4-BE49-F238E27FC236}">
                <a16:creationId xmlns:a16="http://schemas.microsoft.com/office/drawing/2014/main" id="{695F72A1-65EB-4F74-8D5B-DEF9FD7B591D}"/>
              </a:ext>
            </a:extLst>
          </p:cNvPr>
          <p:cNvSpPr/>
          <p:nvPr/>
        </p:nvSpPr>
        <p:spPr>
          <a:xfrm>
            <a:off x="6729274" y="4838329"/>
            <a:ext cx="4546021" cy="1881487"/>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c1.show_car()</a:t>
            </a:r>
          </a:p>
          <a:p>
            <a:endParaRPr lang="en-US" dirty="0"/>
          </a:p>
          <a:p>
            <a:r>
              <a:rPr lang="en-US" dirty="0"/>
              <a:t> </a:t>
            </a:r>
            <a:r>
              <a:rPr lang="en-US" dirty="0">
                <a:solidFill>
                  <a:srgbClr val="FF0000"/>
                </a:solidFill>
              </a:rPr>
              <a:t>Output:</a:t>
            </a:r>
          </a:p>
          <a:p>
            <a:r>
              <a:rPr lang="en-US" dirty="0"/>
              <a:t> I am a car</a:t>
            </a:r>
          </a:p>
          <a:p>
            <a:r>
              <a:rPr lang="en-US" dirty="0"/>
              <a:t>No of </a:t>
            </a:r>
            <a:r>
              <a:rPr lang="en-US" dirty="0" err="1"/>
              <a:t>tyres</a:t>
            </a:r>
            <a:r>
              <a:rPr lang="en-US" dirty="0"/>
              <a:t> are: 4</a:t>
            </a:r>
          </a:p>
          <a:p>
            <a:r>
              <a:rPr lang="en-US" dirty="0"/>
              <a:t>Value of horse power is:300</a:t>
            </a:r>
          </a:p>
          <a:p>
            <a:endParaRPr lang="en-IN" dirty="0"/>
          </a:p>
        </p:txBody>
      </p:sp>
      <p:sp>
        <p:nvSpPr>
          <p:cNvPr id="12" name="TextBox 11">
            <a:extLst>
              <a:ext uri="{FF2B5EF4-FFF2-40B4-BE49-F238E27FC236}">
                <a16:creationId xmlns:a16="http://schemas.microsoft.com/office/drawing/2014/main" id="{5B66A80A-9CEC-432F-A1C9-7AD935A08505}"/>
              </a:ext>
            </a:extLst>
          </p:cNvPr>
          <p:cNvSpPr txBox="1"/>
          <p:nvPr/>
        </p:nvSpPr>
        <p:spPr>
          <a:xfrm>
            <a:off x="6822488" y="4437928"/>
            <a:ext cx="4359591" cy="369332"/>
          </a:xfrm>
          <a:prstGeom prst="rect">
            <a:avLst/>
          </a:prstGeom>
          <a:noFill/>
        </p:spPr>
        <p:txBody>
          <a:bodyPr wrap="none" rtlCol="0">
            <a:spAutoFit/>
          </a:bodyPr>
          <a:lstStyle/>
          <a:p>
            <a:r>
              <a:rPr lang="en-US" dirty="0"/>
              <a:t>Invoking </a:t>
            </a:r>
            <a:r>
              <a:rPr lang="en-US" dirty="0" err="1"/>
              <a:t>show_car</a:t>
            </a:r>
            <a:r>
              <a:rPr lang="en-US" dirty="0"/>
              <a:t>() method from child class</a:t>
            </a:r>
            <a:endParaRPr lang="en-IN" dirty="0"/>
          </a:p>
        </p:txBody>
      </p:sp>
    </p:spTree>
    <p:extLst>
      <p:ext uri="{BB962C8B-B14F-4D97-AF65-F5344CB8AC3E}">
        <p14:creationId xmlns:p14="http://schemas.microsoft.com/office/powerpoint/2010/main" val="2846914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1FB7-1116-4995-B148-14CB82B898D6}"/>
              </a:ext>
            </a:extLst>
          </p:cNvPr>
          <p:cNvSpPr>
            <a:spLocks noGrp="1"/>
          </p:cNvSpPr>
          <p:nvPr>
            <p:ph type="title"/>
          </p:nvPr>
        </p:nvSpPr>
        <p:spPr>
          <a:xfrm>
            <a:off x="838200" y="365126"/>
            <a:ext cx="10515600" cy="469376"/>
          </a:xfrm>
        </p:spPr>
        <p:txBody>
          <a:bodyPr>
            <a:normAutofit fontScale="90000"/>
          </a:bodyPr>
          <a:lstStyle/>
          <a:p>
            <a:r>
              <a:rPr lang="en-US" dirty="0"/>
              <a:t>Types of Inheritance</a:t>
            </a:r>
            <a:endParaRPr lang="en-IN" dirty="0"/>
          </a:p>
        </p:txBody>
      </p:sp>
      <p:pic>
        <p:nvPicPr>
          <p:cNvPr id="5" name="Picture 4">
            <a:extLst>
              <a:ext uri="{FF2B5EF4-FFF2-40B4-BE49-F238E27FC236}">
                <a16:creationId xmlns:a16="http://schemas.microsoft.com/office/drawing/2014/main" id="{80654F5E-AFB5-4BA0-906D-69B591D97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310" y="2650601"/>
            <a:ext cx="1838325" cy="2495550"/>
          </a:xfrm>
          <a:prstGeom prst="rect">
            <a:avLst/>
          </a:prstGeom>
        </p:spPr>
      </p:pic>
      <p:sp>
        <p:nvSpPr>
          <p:cNvPr id="6" name="Thought Bubble: Cloud 5">
            <a:extLst>
              <a:ext uri="{FF2B5EF4-FFF2-40B4-BE49-F238E27FC236}">
                <a16:creationId xmlns:a16="http://schemas.microsoft.com/office/drawing/2014/main" id="{4C9FBAD3-060D-482F-8238-E86DD420C0C8}"/>
              </a:ext>
            </a:extLst>
          </p:cNvPr>
          <p:cNvSpPr/>
          <p:nvPr/>
        </p:nvSpPr>
        <p:spPr>
          <a:xfrm>
            <a:off x="1988598" y="1136341"/>
            <a:ext cx="3284738" cy="1704512"/>
          </a:xfrm>
          <a:prstGeom prst="cloud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These are the types of inheritance in Python…</a:t>
            </a:r>
            <a:endParaRPr lang="en-IN" dirty="0"/>
          </a:p>
        </p:txBody>
      </p:sp>
      <p:sp>
        <p:nvSpPr>
          <p:cNvPr id="7" name="Rectangle: Rounded Corners 6">
            <a:extLst>
              <a:ext uri="{FF2B5EF4-FFF2-40B4-BE49-F238E27FC236}">
                <a16:creationId xmlns:a16="http://schemas.microsoft.com/office/drawing/2014/main" id="{FBB985E4-C242-4A7E-905E-86DED0DDD708}"/>
              </a:ext>
            </a:extLst>
          </p:cNvPr>
          <p:cNvSpPr/>
          <p:nvPr/>
        </p:nvSpPr>
        <p:spPr>
          <a:xfrm>
            <a:off x="6995604" y="1553592"/>
            <a:ext cx="2778711" cy="4693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Single inheritance</a:t>
            </a:r>
            <a:endParaRPr lang="en-IN"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CA789EC5-9454-49E0-AA57-0DC856E06616}"/>
              </a:ext>
            </a:extLst>
          </p:cNvPr>
          <p:cNvSpPr/>
          <p:nvPr/>
        </p:nvSpPr>
        <p:spPr>
          <a:xfrm>
            <a:off x="6995603" y="2371477"/>
            <a:ext cx="2778711" cy="4693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Multiple inheritance</a:t>
            </a:r>
            <a:endParaRPr lang="en-IN" dirty="0">
              <a:ln w="0"/>
              <a:solidFill>
                <a:schemeClr val="tx1"/>
              </a:solidFill>
              <a:effectLst>
                <a:outerShdw blurRad="38100" dist="19050" dir="2700000" algn="tl" rotWithShape="0">
                  <a:schemeClr val="dk1">
                    <a:alpha val="40000"/>
                  </a:schemeClr>
                </a:outerShdw>
              </a:effectLst>
            </a:endParaRPr>
          </a:p>
        </p:txBody>
      </p:sp>
      <p:sp>
        <p:nvSpPr>
          <p:cNvPr id="11" name="Rectangle: Rounded Corners 10">
            <a:extLst>
              <a:ext uri="{FF2B5EF4-FFF2-40B4-BE49-F238E27FC236}">
                <a16:creationId xmlns:a16="http://schemas.microsoft.com/office/drawing/2014/main" id="{ED5A3171-E92D-418F-97C2-6C810CD763B7}"/>
              </a:ext>
            </a:extLst>
          </p:cNvPr>
          <p:cNvSpPr/>
          <p:nvPr/>
        </p:nvSpPr>
        <p:spPr>
          <a:xfrm>
            <a:off x="6995602" y="3259584"/>
            <a:ext cx="2778711" cy="4693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Multilevel inheritance</a:t>
            </a:r>
            <a:endParaRPr lang="en-IN" dirty="0">
              <a:ln w="0"/>
              <a:solidFill>
                <a:schemeClr val="tx1"/>
              </a:solidFill>
              <a:effectLst>
                <a:outerShdw blurRad="38100" dist="19050" dir="2700000" algn="tl" rotWithShape="0">
                  <a:schemeClr val="dk1">
                    <a:alpha val="40000"/>
                  </a:schemeClr>
                </a:outerShdw>
              </a:effectLst>
            </a:endParaRPr>
          </a:p>
        </p:txBody>
      </p:sp>
      <p:sp>
        <p:nvSpPr>
          <p:cNvPr id="13" name="Rectangle: Rounded Corners 12">
            <a:extLst>
              <a:ext uri="{FF2B5EF4-FFF2-40B4-BE49-F238E27FC236}">
                <a16:creationId xmlns:a16="http://schemas.microsoft.com/office/drawing/2014/main" id="{79990004-E3A4-4F22-96FB-6DF02FBBF594}"/>
              </a:ext>
            </a:extLst>
          </p:cNvPr>
          <p:cNvSpPr/>
          <p:nvPr/>
        </p:nvSpPr>
        <p:spPr>
          <a:xfrm>
            <a:off x="6995602" y="4160437"/>
            <a:ext cx="2778711" cy="4693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Hybrid inheritance</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1466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A77DCDF-753A-4F66-A72F-96A1D2317977}"/>
              </a:ext>
            </a:extLst>
          </p:cNvPr>
          <p:cNvSpPr/>
          <p:nvPr/>
        </p:nvSpPr>
        <p:spPr>
          <a:xfrm>
            <a:off x="2290439" y="1462764"/>
            <a:ext cx="7350711" cy="5403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 multiple inheritance, the child inherits from more than one parent class.</a:t>
            </a:r>
            <a:endParaRPr lang="en-IN" dirty="0"/>
          </a:p>
        </p:txBody>
      </p:sp>
      <p:sp>
        <p:nvSpPr>
          <p:cNvPr id="5" name="Rectangle: Rounded Corners 4">
            <a:extLst>
              <a:ext uri="{FF2B5EF4-FFF2-40B4-BE49-F238E27FC236}">
                <a16:creationId xmlns:a16="http://schemas.microsoft.com/office/drawing/2014/main" id="{126046F5-F344-4934-B816-9349E8A093C0}"/>
              </a:ext>
            </a:extLst>
          </p:cNvPr>
          <p:cNvSpPr/>
          <p:nvPr/>
        </p:nvSpPr>
        <p:spPr>
          <a:xfrm>
            <a:off x="1908699" y="2858610"/>
            <a:ext cx="3116062" cy="63919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Parent 1</a:t>
            </a:r>
            <a:endParaRPr lang="en-IN" dirty="0">
              <a:ln w="0"/>
              <a:solidFill>
                <a:schemeClr val="tx1"/>
              </a:solidFill>
              <a:effectLst>
                <a:outerShdw blurRad="38100" dist="19050" dir="2700000" algn="tl" rotWithShape="0">
                  <a:schemeClr val="dk1">
                    <a:alpha val="40000"/>
                  </a:schemeClr>
                </a:outerShdw>
              </a:effectLst>
            </a:endParaRPr>
          </a:p>
        </p:txBody>
      </p:sp>
      <p:sp>
        <p:nvSpPr>
          <p:cNvPr id="7" name="Rectangle: Rounded Corners 6">
            <a:extLst>
              <a:ext uri="{FF2B5EF4-FFF2-40B4-BE49-F238E27FC236}">
                <a16:creationId xmlns:a16="http://schemas.microsoft.com/office/drawing/2014/main" id="{33505B58-3156-4CEF-A772-EEFC69A276A9}"/>
              </a:ext>
            </a:extLst>
          </p:cNvPr>
          <p:cNvSpPr/>
          <p:nvPr/>
        </p:nvSpPr>
        <p:spPr>
          <a:xfrm>
            <a:off x="6631620" y="2852354"/>
            <a:ext cx="3116062" cy="63919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Parent 2</a:t>
            </a:r>
            <a:endParaRPr lang="en-IN"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BCB00E74-325F-4EC6-A364-737B0C57CD40}"/>
              </a:ext>
            </a:extLst>
          </p:cNvPr>
          <p:cNvSpPr/>
          <p:nvPr/>
        </p:nvSpPr>
        <p:spPr>
          <a:xfrm>
            <a:off x="4333783" y="5125038"/>
            <a:ext cx="3116062" cy="63919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Child</a:t>
            </a:r>
            <a:endParaRPr lang="en-IN" dirty="0">
              <a:ln w="0"/>
              <a:solidFill>
                <a:schemeClr val="tx1"/>
              </a:solidFill>
              <a:effectLst>
                <a:outerShdw blurRad="38100" dist="19050" dir="2700000" algn="tl" rotWithShape="0">
                  <a:schemeClr val="dk1">
                    <a:alpha val="40000"/>
                  </a:schemeClr>
                </a:outerShdw>
              </a:effectLst>
            </a:endParaRPr>
          </a:p>
        </p:txBody>
      </p:sp>
      <p:cxnSp>
        <p:nvCxnSpPr>
          <p:cNvPr id="11" name="Straight Arrow Connector 10">
            <a:extLst>
              <a:ext uri="{FF2B5EF4-FFF2-40B4-BE49-F238E27FC236}">
                <a16:creationId xmlns:a16="http://schemas.microsoft.com/office/drawing/2014/main" id="{FCB7DC00-DF03-4D54-88C3-F7ED5EDD1C17}"/>
              </a:ext>
            </a:extLst>
          </p:cNvPr>
          <p:cNvCxnSpPr>
            <a:stCxn id="5" idx="2"/>
          </p:cNvCxnSpPr>
          <p:nvPr/>
        </p:nvCxnSpPr>
        <p:spPr>
          <a:xfrm>
            <a:off x="3466730" y="3497802"/>
            <a:ext cx="2126202" cy="1627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FFD4D1D-F6A6-4D78-B1B4-412AED032B56}"/>
              </a:ext>
            </a:extLst>
          </p:cNvPr>
          <p:cNvCxnSpPr>
            <a:stCxn id="7" idx="2"/>
          </p:cNvCxnSpPr>
          <p:nvPr/>
        </p:nvCxnSpPr>
        <p:spPr>
          <a:xfrm flipH="1">
            <a:off x="5743852" y="3491546"/>
            <a:ext cx="2445799" cy="16334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Arrow: Right 15">
            <a:extLst>
              <a:ext uri="{FF2B5EF4-FFF2-40B4-BE49-F238E27FC236}">
                <a16:creationId xmlns:a16="http://schemas.microsoft.com/office/drawing/2014/main" id="{DE4EEE3E-269F-4240-B734-650C1827DD6A}"/>
              </a:ext>
            </a:extLst>
          </p:cNvPr>
          <p:cNvSpPr/>
          <p:nvPr/>
        </p:nvSpPr>
        <p:spPr>
          <a:xfrm>
            <a:off x="623657" y="183810"/>
            <a:ext cx="3906174" cy="1047564"/>
          </a:xfrm>
          <a:prstGeom prst="rightArrow">
            <a:avLst>
              <a:gd name="adj1" fmla="val 50000"/>
              <a:gd name="adj2" fmla="val 7199"/>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Multiple Inheritance in Python</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088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A5133-96FA-4F78-B91D-9B9B8E9D8599}"/>
              </a:ext>
            </a:extLst>
          </p:cNvPr>
          <p:cNvSpPr>
            <a:spLocks noGrp="1"/>
          </p:cNvSpPr>
          <p:nvPr>
            <p:ph type="title"/>
          </p:nvPr>
        </p:nvSpPr>
        <p:spPr>
          <a:xfrm>
            <a:off x="980243" y="1062778"/>
            <a:ext cx="10515600" cy="579592"/>
          </a:xfrm>
        </p:spPr>
        <p:txBody>
          <a:bodyPr>
            <a:normAutofit fontScale="90000"/>
          </a:bodyPr>
          <a:lstStyle/>
          <a:p>
            <a:r>
              <a:rPr lang="en-IN" b="0" i="0" dirty="0">
                <a:solidFill>
                  <a:srgbClr val="0A0A0A"/>
                </a:solidFill>
                <a:effectLst/>
                <a:latin typeface="EB Garamond"/>
              </a:rPr>
              <a:t>Inheritance</a:t>
            </a:r>
            <a:br>
              <a:rPr lang="en-IN" b="0" i="0" dirty="0">
                <a:solidFill>
                  <a:srgbClr val="0A0A0A"/>
                </a:solidFill>
                <a:effectLst/>
                <a:latin typeface="EB Garamond"/>
              </a:rPr>
            </a:br>
            <a:endParaRPr lang="en-IN" dirty="0"/>
          </a:p>
        </p:txBody>
      </p:sp>
      <p:sp>
        <p:nvSpPr>
          <p:cNvPr id="3" name="Content Placeholder 2">
            <a:extLst>
              <a:ext uri="{FF2B5EF4-FFF2-40B4-BE49-F238E27FC236}">
                <a16:creationId xmlns:a16="http://schemas.microsoft.com/office/drawing/2014/main" id="{E5AC22A6-0CAC-42D9-A0B3-7862B674108A}"/>
              </a:ext>
            </a:extLst>
          </p:cNvPr>
          <p:cNvSpPr>
            <a:spLocks noGrp="1"/>
          </p:cNvSpPr>
          <p:nvPr>
            <p:ph idx="1"/>
          </p:nvPr>
        </p:nvSpPr>
        <p:spPr/>
        <p:txBody>
          <a:bodyPr/>
          <a:lstStyle/>
          <a:p>
            <a:r>
              <a:rPr lang="en-US" b="0" i="0" dirty="0">
                <a:solidFill>
                  <a:srgbClr val="0A0A0A"/>
                </a:solidFill>
                <a:effectLst/>
                <a:latin typeface="EB Garamond"/>
              </a:rPr>
              <a:t>Inheritance is considered the most important feature in an OOPS. Inheritance is the ability of a class to inherit methods and/or attributes of another class. The inheriting class is called the subclass or the child class. The class from which methods and/or attributes are inherited is called the superclass or the parent class.</a:t>
            </a:r>
            <a:endParaRPr lang="en-IN" dirty="0"/>
          </a:p>
        </p:txBody>
      </p:sp>
    </p:spTree>
    <p:extLst>
      <p:ext uri="{BB962C8B-B14F-4D97-AF65-F5344CB8AC3E}">
        <p14:creationId xmlns:p14="http://schemas.microsoft.com/office/powerpoint/2010/main" val="3402082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C27F-EE71-4D2D-BB84-3545CA4A143A}"/>
              </a:ext>
            </a:extLst>
          </p:cNvPr>
          <p:cNvSpPr>
            <a:spLocks noGrp="1"/>
          </p:cNvSpPr>
          <p:nvPr>
            <p:ph type="title"/>
          </p:nvPr>
        </p:nvSpPr>
        <p:spPr>
          <a:xfrm>
            <a:off x="838200" y="365125"/>
            <a:ext cx="10515600" cy="442743"/>
          </a:xfrm>
        </p:spPr>
        <p:txBody>
          <a:bodyPr>
            <a:normAutofit fontScale="90000"/>
          </a:bodyPr>
          <a:lstStyle/>
          <a:p>
            <a:r>
              <a:rPr lang="en-US" dirty="0"/>
              <a:t>Example</a:t>
            </a:r>
            <a:endParaRPr lang="en-IN" dirty="0"/>
          </a:p>
        </p:txBody>
      </p:sp>
      <p:sp>
        <p:nvSpPr>
          <p:cNvPr id="5" name="TextBox 4">
            <a:extLst>
              <a:ext uri="{FF2B5EF4-FFF2-40B4-BE49-F238E27FC236}">
                <a16:creationId xmlns:a16="http://schemas.microsoft.com/office/drawing/2014/main" id="{28112AED-A924-4568-9425-912A6BD926C1}"/>
              </a:ext>
            </a:extLst>
          </p:cNvPr>
          <p:cNvSpPr txBox="1"/>
          <p:nvPr/>
        </p:nvSpPr>
        <p:spPr>
          <a:xfrm>
            <a:off x="838200" y="1080286"/>
            <a:ext cx="3698289" cy="4524315"/>
          </a:xfrm>
          <a:prstGeom prst="rect">
            <a:avLst/>
          </a:prstGeom>
          <a:noFill/>
        </p:spPr>
        <p:txBody>
          <a:bodyPr wrap="square">
            <a:spAutoFit/>
          </a:bodyPr>
          <a:lstStyle/>
          <a:p>
            <a:r>
              <a:rPr lang="en-IN" dirty="0"/>
              <a:t>class Father:</a:t>
            </a:r>
          </a:p>
          <a:p>
            <a:r>
              <a:rPr lang="en-IN" dirty="0"/>
              <a:t>    def gardening(self):</a:t>
            </a:r>
          </a:p>
          <a:p>
            <a:r>
              <a:rPr lang="en-IN" dirty="0"/>
              <a:t>        print("I enjoy gardening")</a:t>
            </a:r>
          </a:p>
          <a:p>
            <a:endParaRPr lang="en-IN" dirty="0"/>
          </a:p>
          <a:p>
            <a:r>
              <a:rPr lang="en-IN" dirty="0"/>
              <a:t>class Mother:</a:t>
            </a:r>
          </a:p>
          <a:p>
            <a:r>
              <a:rPr lang="en-IN" dirty="0"/>
              <a:t>    def cooking(self):</a:t>
            </a:r>
          </a:p>
          <a:p>
            <a:r>
              <a:rPr lang="en-IN" dirty="0"/>
              <a:t>        print("I love cooking")</a:t>
            </a:r>
          </a:p>
          <a:p>
            <a:endParaRPr lang="en-IN" dirty="0"/>
          </a:p>
          <a:p>
            <a:r>
              <a:rPr lang="en-IN" dirty="0"/>
              <a:t>class Child(</a:t>
            </a:r>
            <a:r>
              <a:rPr lang="en-IN" dirty="0" err="1"/>
              <a:t>Father,Mother</a:t>
            </a:r>
            <a:r>
              <a:rPr lang="en-IN" dirty="0"/>
              <a:t>):</a:t>
            </a:r>
          </a:p>
          <a:p>
            <a:r>
              <a:rPr lang="en-IN" dirty="0"/>
              <a:t>    def sports(self):</a:t>
            </a:r>
          </a:p>
          <a:p>
            <a:r>
              <a:rPr lang="en-IN" dirty="0"/>
              <a:t>        print("I enjoy sports")</a:t>
            </a:r>
          </a:p>
          <a:p>
            <a:endParaRPr lang="en-IN" dirty="0"/>
          </a:p>
          <a:p>
            <a:r>
              <a:rPr lang="en-IN" dirty="0"/>
              <a:t>c=Child()</a:t>
            </a:r>
          </a:p>
          <a:p>
            <a:r>
              <a:rPr lang="en-IN" dirty="0" err="1"/>
              <a:t>c.gardening</a:t>
            </a:r>
            <a:r>
              <a:rPr lang="en-IN" dirty="0"/>
              <a:t>()</a:t>
            </a:r>
          </a:p>
          <a:p>
            <a:r>
              <a:rPr lang="en-IN" dirty="0" err="1"/>
              <a:t>c.cooking</a:t>
            </a:r>
            <a:r>
              <a:rPr lang="en-IN" dirty="0"/>
              <a:t>()</a:t>
            </a:r>
          </a:p>
          <a:p>
            <a:r>
              <a:rPr lang="en-IN" dirty="0" err="1"/>
              <a:t>c.sports</a:t>
            </a:r>
            <a:r>
              <a:rPr lang="en-IN" dirty="0"/>
              <a:t>()</a:t>
            </a:r>
          </a:p>
        </p:txBody>
      </p:sp>
      <p:sp>
        <p:nvSpPr>
          <p:cNvPr id="7" name="TextBox 6">
            <a:extLst>
              <a:ext uri="{FF2B5EF4-FFF2-40B4-BE49-F238E27FC236}">
                <a16:creationId xmlns:a16="http://schemas.microsoft.com/office/drawing/2014/main" id="{89C9F029-A6C1-41E5-8E0D-9E3BBEFCF704}"/>
              </a:ext>
            </a:extLst>
          </p:cNvPr>
          <p:cNvSpPr txBox="1"/>
          <p:nvPr/>
        </p:nvSpPr>
        <p:spPr>
          <a:xfrm>
            <a:off x="6864658" y="1080286"/>
            <a:ext cx="4108142" cy="4278094"/>
          </a:xfrm>
          <a:prstGeom prst="rect">
            <a:avLst/>
          </a:prstGeom>
          <a:noFill/>
        </p:spPr>
        <p:txBody>
          <a:bodyPr wrap="square">
            <a:spAutoFit/>
          </a:bodyPr>
          <a:lstStyle/>
          <a:p>
            <a:r>
              <a:rPr lang="en-IN" sz="1600" dirty="0"/>
              <a:t>class Father:</a:t>
            </a:r>
          </a:p>
          <a:p>
            <a:r>
              <a:rPr lang="en-IN" sz="1600" dirty="0"/>
              <a:t>      def skills(self):</a:t>
            </a:r>
          </a:p>
          <a:p>
            <a:r>
              <a:rPr lang="en-IN" sz="1600" dirty="0"/>
              <a:t>        print("</a:t>
            </a:r>
            <a:r>
              <a:rPr lang="en-IN" sz="1600" dirty="0" err="1"/>
              <a:t>Gardening,programming</a:t>
            </a:r>
            <a:r>
              <a:rPr lang="en-IN" sz="1600" dirty="0"/>
              <a:t>")</a:t>
            </a:r>
          </a:p>
          <a:p>
            <a:endParaRPr lang="en-IN" sz="1600" dirty="0"/>
          </a:p>
          <a:p>
            <a:r>
              <a:rPr lang="en-IN" sz="1600" dirty="0"/>
              <a:t>class Mother:</a:t>
            </a:r>
          </a:p>
          <a:p>
            <a:r>
              <a:rPr lang="en-IN" sz="1600" dirty="0"/>
              <a:t>     def skills(self):</a:t>
            </a:r>
          </a:p>
          <a:p>
            <a:r>
              <a:rPr lang="en-IN" sz="1600" dirty="0"/>
              <a:t>        print("cooking, Art")</a:t>
            </a:r>
          </a:p>
          <a:p>
            <a:endParaRPr lang="en-IN" sz="1600" dirty="0"/>
          </a:p>
          <a:p>
            <a:r>
              <a:rPr lang="en-IN" sz="1600" dirty="0"/>
              <a:t>class Child(</a:t>
            </a:r>
            <a:r>
              <a:rPr lang="en-IN" sz="1600" dirty="0" err="1"/>
              <a:t>Father,Mother</a:t>
            </a:r>
            <a:r>
              <a:rPr lang="en-IN" sz="1600" dirty="0"/>
              <a:t>):</a:t>
            </a:r>
          </a:p>
          <a:p>
            <a:r>
              <a:rPr lang="en-IN" sz="1600" dirty="0"/>
              <a:t>    </a:t>
            </a:r>
          </a:p>
          <a:p>
            <a:r>
              <a:rPr lang="en-IN" sz="1600" dirty="0"/>
              <a:t>    def skills(self):</a:t>
            </a:r>
          </a:p>
          <a:p>
            <a:r>
              <a:rPr lang="en-IN" sz="1600" dirty="0"/>
              <a:t>        </a:t>
            </a:r>
            <a:r>
              <a:rPr lang="en-IN" sz="1600" dirty="0" err="1"/>
              <a:t>Father.skills</a:t>
            </a:r>
            <a:r>
              <a:rPr lang="en-IN" sz="1600" dirty="0"/>
              <a:t>(self)</a:t>
            </a:r>
          </a:p>
          <a:p>
            <a:r>
              <a:rPr lang="en-IN" sz="1600" dirty="0"/>
              <a:t>        </a:t>
            </a:r>
            <a:r>
              <a:rPr lang="en-IN" sz="1600" dirty="0" err="1"/>
              <a:t>Mother.skills</a:t>
            </a:r>
            <a:r>
              <a:rPr lang="en-IN" sz="1600" dirty="0"/>
              <a:t>(self)</a:t>
            </a:r>
          </a:p>
          <a:p>
            <a:r>
              <a:rPr lang="en-IN" sz="1600" dirty="0"/>
              <a:t>        print("I enjoy sports too")</a:t>
            </a:r>
          </a:p>
          <a:p>
            <a:endParaRPr lang="en-IN" sz="1600" dirty="0"/>
          </a:p>
          <a:p>
            <a:r>
              <a:rPr lang="en-IN" sz="1600" dirty="0"/>
              <a:t>c=Child()</a:t>
            </a:r>
          </a:p>
          <a:p>
            <a:r>
              <a:rPr lang="en-IN" sz="1600" dirty="0" err="1"/>
              <a:t>c.skills</a:t>
            </a:r>
            <a:r>
              <a:rPr lang="en-IN" sz="1600" dirty="0"/>
              <a:t>()</a:t>
            </a:r>
          </a:p>
        </p:txBody>
      </p:sp>
      <p:cxnSp>
        <p:nvCxnSpPr>
          <p:cNvPr id="9" name="Straight Connector 8">
            <a:extLst>
              <a:ext uri="{FF2B5EF4-FFF2-40B4-BE49-F238E27FC236}">
                <a16:creationId xmlns:a16="http://schemas.microsoft.com/office/drawing/2014/main" id="{A404043D-C1D2-46F6-AC68-639ECEBA4BBF}"/>
              </a:ext>
            </a:extLst>
          </p:cNvPr>
          <p:cNvCxnSpPr/>
          <p:nvPr/>
        </p:nvCxnSpPr>
        <p:spPr>
          <a:xfrm>
            <a:off x="5566299" y="133165"/>
            <a:ext cx="0" cy="67011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29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EE59-8AB5-4EF8-AAE3-E8859C888F09}"/>
              </a:ext>
            </a:extLst>
          </p:cNvPr>
          <p:cNvSpPr>
            <a:spLocks noGrp="1"/>
          </p:cNvSpPr>
          <p:nvPr>
            <p:ph type="title"/>
          </p:nvPr>
        </p:nvSpPr>
        <p:spPr>
          <a:xfrm>
            <a:off x="660647" y="89917"/>
            <a:ext cx="2304495" cy="442743"/>
          </a:xfrm>
        </p:spPr>
        <p:txBody>
          <a:bodyPr>
            <a:normAutofit fontScale="90000"/>
          </a:bodyPr>
          <a:lstStyle/>
          <a:p>
            <a:r>
              <a:rPr lang="en-US" dirty="0"/>
              <a:t>Example</a:t>
            </a:r>
            <a:endParaRPr lang="en-IN" dirty="0"/>
          </a:p>
        </p:txBody>
      </p:sp>
      <p:sp>
        <p:nvSpPr>
          <p:cNvPr id="5" name="TextBox 4">
            <a:extLst>
              <a:ext uri="{FF2B5EF4-FFF2-40B4-BE49-F238E27FC236}">
                <a16:creationId xmlns:a16="http://schemas.microsoft.com/office/drawing/2014/main" id="{29ACF81C-62D7-4F3C-8ED8-19C9F54E6FD5}"/>
              </a:ext>
            </a:extLst>
          </p:cNvPr>
          <p:cNvSpPr txBox="1"/>
          <p:nvPr/>
        </p:nvSpPr>
        <p:spPr>
          <a:xfrm>
            <a:off x="5809696" y="311288"/>
            <a:ext cx="6006483" cy="7201972"/>
          </a:xfrm>
          <a:prstGeom prst="rect">
            <a:avLst/>
          </a:prstGeom>
          <a:noFill/>
        </p:spPr>
        <p:txBody>
          <a:bodyPr wrap="square">
            <a:spAutoFit/>
          </a:bodyPr>
          <a:lstStyle/>
          <a:p>
            <a:r>
              <a:rPr lang="en-IN" sz="1400" dirty="0"/>
              <a:t>#Multiple Inheritance</a:t>
            </a:r>
          </a:p>
          <a:p>
            <a:r>
              <a:rPr lang="en-IN" sz="1400" dirty="0"/>
              <a:t>class Employee:</a:t>
            </a:r>
          </a:p>
          <a:p>
            <a:r>
              <a:rPr lang="en-IN" sz="1400" dirty="0"/>
              <a:t>    </a:t>
            </a:r>
            <a:r>
              <a:rPr lang="en-IN" sz="1400" dirty="0" err="1"/>
              <a:t>no_of_leaves</a:t>
            </a:r>
            <a:r>
              <a:rPr lang="en-IN" sz="1400" dirty="0"/>
              <a:t>=8 # this class property or var is same for all objects</a:t>
            </a:r>
          </a:p>
          <a:p>
            <a:r>
              <a:rPr lang="en-IN" sz="1400" dirty="0"/>
              <a:t>    #Creating Constructor</a:t>
            </a:r>
          </a:p>
          <a:p>
            <a:r>
              <a:rPr lang="en-IN" sz="1400" dirty="0"/>
              <a:t>    def __</a:t>
            </a:r>
            <a:r>
              <a:rPr lang="en-IN" sz="1400" dirty="0" err="1"/>
              <a:t>init</a:t>
            </a:r>
            <a:r>
              <a:rPr lang="en-IN" sz="1400" dirty="0"/>
              <a:t>__(self, </a:t>
            </a:r>
            <a:r>
              <a:rPr lang="en-IN" sz="1400" dirty="0" err="1"/>
              <a:t>name,salary,role</a:t>
            </a:r>
            <a:r>
              <a:rPr lang="en-IN" sz="1400" dirty="0"/>
              <a:t>):</a:t>
            </a:r>
          </a:p>
          <a:p>
            <a:r>
              <a:rPr lang="en-IN" sz="1400" dirty="0"/>
              <a:t>        self.name=name</a:t>
            </a:r>
          </a:p>
          <a:p>
            <a:r>
              <a:rPr lang="en-IN" sz="1400" dirty="0"/>
              <a:t>        </a:t>
            </a:r>
            <a:r>
              <a:rPr lang="en-IN" sz="1400" dirty="0" err="1"/>
              <a:t>self.salary</a:t>
            </a:r>
            <a:r>
              <a:rPr lang="en-IN" sz="1400" dirty="0"/>
              <a:t>=salary</a:t>
            </a:r>
          </a:p>
          <a:p>
            <a:r>
              <a:rPr lang="en-IN" sz="1400" dirty="0"/>
              <a:t>        </a:t>
            </a:r>
            <a:r>
              <a:rPr lang="en-IN" sz="1400" dirty="0" err="1"/>
              <a:t>self.role</a:t>
            </a:r>
            <a:r>
              <a:rPr lang="en-IN" sz="1400" dirty="0"/>
              <a:t>=role</a:t>
            </a:r>
          </a:p>
          <a:p>
            <a:endParaRPr lang="en-IN" sz="1400" dirty="0"/>
          </a:p>
          <a:p>
            <a:r>
              <a:rPr lang="en-IN" sz="1400" dirty="0"/>
              <a:t>    def </a:t>
            </a:r>
            <a:r>
              <a:rPr lang="en-IN" sz="1400" dirty="0" err="1"/>
              <a:t>printdetails</a:t>
            </a:r>
            <a:r>
              <a:rPr lang="en-IN" sz="1400" dirty="0"/>
              <a:t>(self):</a:t>
            </a:r>
          </a:p>
          <a:p>
            <a:r>
              <a:rPr lang="en-IN" sz="1400" dirty="0"/>
              <a:t>        return </a:t>
            </a:r>
            <a:r>
              <a:rPr lang="en-IN" sz="1400" dirty="0" err="1"/>
              <a:t>f"Name</a:t>
            </a:r>
            <a:r>
              <a:rPr lang="en-IN" sz="1400" dirty="0"/>
              <a:t> is {self.name}, Salary is {</a:t>
            </a:r>
            <a:r>
              <a:rPr lang="en-IN" sz="1400" dirty="0" err="1"/>
              <a:t>self.salary</a:t>
            </a:r>
            <a:r>
              <a:rPr lang="en-IN" sz="1400" dirty="0"/>
              <a:t>} and role is {</a:t>
            </a:r>
            <a:r>
              <a:rPr lang="en-IN" sz="1400" dirty="0" err="1"/>
              <a:t>self.role</a:t>
            </a:r>
            <a:r>
              <a:rPr lang="en-IN" sz="1400" dirty="0"/>
              <a:t>}"</a:t>
            </a:r>
          </a:p>
          <a:p>
            <a:r>
              <a:rPr lang="en-IN" sz="1400" dirty="0"/>
              <a:t>    #through this class method, we can change the values of class property</a:t>
            </a:r>
          </a:p>
          <a:p>
            <a:r>
              <a:rPr lang="en-IN" sz="1400" dirty="0"/>
              <a:t>    @classmethod #this decorator used when you </a:t>
            </a:r>
            <a:r>
              <a:rPr lang="en-IN" sz="1400" dirty="0" err="1"/>
              <a:t>dont</a:t>
            </a:r>
            <a:r>
              <a:rPr lang="en-IN" sz="1400" dirty="0"/>
              <a:t> want to use self and used as alternative constructor</a:t>
            </a:r>
          </a:p>
          <a:p>
            <a:r>
              <a:rPr lang="en-IN" sz="1400" dirty="0"/>
              <a:t>    def </a:t>
            </a:r>
            <a:r>
              <a:rPr lang="en-IN" sz="1400" dirty="0" err="1"/>
              <a:t>change_leaves</a:t>
            </a:r>
            <a:r>
              <a:rPr lang="en-IN" sz="1400" dirty="0"/>
              <a:t>(</a:t>
            </a:r>
            <a:r>
              <a:rPr lang="en-IN" sz="1400" dirty="0" err="1"/>
              <a:t>cls,newleaves</a:t>
            </a:r>
            <a:r>
              <a:rPr lang="en-IN" sz="1400" dirty="0"/>
              <a:t>):</a:t>
            </a:r>
          </a:p>
          <a:p>
            <a:r>
              <a:rPr lang="en-IN" sz="1400" dirty="0"/>
              <a:t>        </a:t>
            </a:r>
            <a:r>
              <a:rPr lang="en-IN" sz="1400" dirty="0" err="1"/>
              <a:t>cls.no_of_leaves</a:t>
            </a:r>
            <a:r>
              <a:rPr lang="en-IN" sz="1400" dirty="0"/>
              <a:t>=</a:t>
            </a:r>
            <a:r>
              <a:rPr lang="en-IN" sz="1400" dirty="0" err="1"/>
              <a:t>newleaves</a:t>
            </a:r>
            <a:endParaRPr lang="en-IN" sz="1400" dirty="0"/>
          </a:p>
          <a:p>
            <a:endParaRPr lang="en-IN" sz="1400" dirty="0"/>
          </a:p>
          <a:p>
            <a:r>
              <a:rPr lang="en-IN" sz="1400" dirty="0"/>
              <a:t>class Players:</a:t>
            </a:r>
          </a:p>
          <a:p>
            <a:r>
              <a:rPr lang="en-IN" sz="1400" dirty="0"/>
              <a:t>    </a:t>
            </a:r>
            <a:r>
              <a:rPr lang="en-IN" sz="1400" dirty="0" err="1"/>
              <a:t>no_of_games</a:t>
            </a:r>
            <a:r>
              <a:rPr lang="en-IN" sz="1400" dirty="0"/>
              <a:t>=4</a:t>
            </a:r>
          </a:p>
          <a:p>
            <a:r>
              <a:rPr lang="en-IN" sz="1400" dirty="0"/>
              <a:t>    def __</a:t>
            </a:r>
            <a:r>
              <a:rPr lang="en-IN" sz="1400" dirty="0" err="1"/>
              <a:t>init</a:t>
            </a:r>
            <a:r>
              <a:rPr lang="en-IN" sz="1400" dirty="0"/>
              <a:t>__(</a:t>
            </a:r>
            <a:r>
              <a:rPr lang="en-IN" sz="1400" dirty="0" err="1"/>
              <a:t>self,name,game</a:t>
            </a:r>
            <a:r>
              <a:rPr lang="en-IN" sz="1400" dirty="0"/>
              <a:t>):</a:t>
            </a:r>
          </a:p>
          <a:p>
            <a:r>
              <a:rPr lang="en-IN" sz="1400" dirty="0"/>
              <a:t>        self.name=name</a:t>
            </a:r>
          </a:p>
          <a:p>
            <a:r>
              <a:rPr lang="en-IN" sz="1400" dirty="0"/>
              <a:t>        </a:t>
            </a:r>
            <a:r>
              <a:rPr lang="en-IN" sz="1400" dirty="0" err="1"/>
              <a:t>self.game</a:t>
            </a:r>
            <a:r>
              <a:rPr lang="en-IN" sz="1400" dirty="0"/>
              <a:t>=game</a:t>
            </a:r>
          </a:p>
          <a:p>
            <a:endParaRPr lang="en-IN" sz="1400" dirty="0"/>
          </a:p>
          <a:p>
            <a:r>
              <a:rPr lang="en-IN" sz="1400" dirty="0"/>
              <a:t>    def </a:t>
            </a:r>
            <a:r>
              <a:rPr lang="en-IN" sz="1400" dirty="0" err="1"/>
              <a:t>printdetails</a:t>
            </a:r>
            <a:r>
              <a:rPr lang="en-IN" sz="1400" dirty="0"/>
              <a:t>(self):</a:t>
            </a:r>
          </a:p>
          <a:p>
            <a:r>
              <a:rPr lang="en-IN" sz="1400" dirty="0"/>
              <a:t>        return </a:t>
            </a:r>
            <a:r>
              <a:rPr lang="en-IN" sz="1400" dirty="0" err="1"/>
              <a:t>f"Name</a:t>
            </a:r>
            <a:r>
              <a:rPr lang="en-IN" sz="1400" dirty="0"/>
              <a:t> is {self.name}, Game is {</a:t>
            </a:r>
            <a:r>
              <a:rPr lang="en-IN" sz="1400" dirty="0" err="1"/>
              <a:t>self.game</a:t>
            </a:r>
            <a:r>
              <a:rPr lang="en-IN" sz="1400" dirty="0"/>
              <a:t>}"</a:t>
            </a:r>
          </a:p>
          <a:p>
            <a:endParaRPr lang="en-IN" sz="1400" dirty="0"/>
          </a:p>
          <a:p>
            <a:r>
              <a:rPr lang="en-IN" sz="1400" dirty="0"/>
              <a:t>class </a:t>
            </a:r>
            <a:r>
              <a:rPr lang="en-IN" sz="1400" dirty="0" err="1"/>
              <a:t>CoolProgrammer</a:t>
            </a:r>
            <a:r>
              <a:rPr lang="en-IN" sz="1400" dirty="0"/>
              <a:t>(</a:t>
            </a:r>
            <a:r>
              <a:rPr lang="en-IN" sz="1400" dirty="0" err="1"/>
              <a:t>Employee,Players</a:t>
            </a:r>
            <a:r>
              <a:rPr lang="en-IN" sz="1400" dirty="0"/>
              <a:t>):</a:t>
            </a:r>
          </a:p>
          <a:p>
            <a:r>
              <a:rPr lang="en-IN" sz="1400" dirty="0"/>
              <a:t>    language="C++"</a:t>
            </a:r>
          </a:p>
          <a:p>
            <a:r>
              <a:rPr lang="en-IN" sz="1400" dirty="0"/>
              <a:t>    def </a:t>
            </a:r>
            <a:r>
              <a:rPr lang="en-IN" sz="1400" dirty="0" err="1"/>
              <a:t>printlanguage</a:t>
            </a:r>
            <a:r>
              <a:rPr lang="en-IN" sz="1400" dirty="0"/>
              <a:t>(self):</a:t>
            </a:r>
          </a:p>
          <a:p>
            <a:r>
              <a:rPr lang="en-IN" sz="1400" dirty="0"/>
              <a:t>        print(</a:t>
            </a:r>
            <a:r>
              <a:rPr lang="en-IN" sz="1400" dirty="0" err="1"/>
              <a:t>self.language</a:t>
            </a:r>
            <a:r>
              <a:rPr lang="en-IN" sz="1400" dirty="0"/>
              <a:t>)</a:t>
            </a:r>
          </a:p>
          <a:p>
            <a:endParaRPr lang="en-IN" sz="1400" dirty="0"/>
          </a:p>
          <a:p>
            <a:endParaRPr lang="en-IN" sz="1400" dirty="0"/>
          </a:p>
          <a:p>
            <a:endParaRPr lang="en-IN" sz="1400" dirty="0"/>
          </a:p>
        </p:txBody>
      </p:sp>
      <p:sp>
        <p:nvSpPr>
          <p:cNvPr id="7" name="TextBox 6">
            <a:extLst>
              <a:ext uri="{FF2B5EF4-FFF2-40B4-BE49-F238E27FC236}">
                <a16:creationId xmlns:a16="http://schemas.microsoft.com/office/drawing/2014/main" id="{1679AE29-D2FC-4CB2-9367-3C0E5EAC162D}"/>
              </a:ext>
            </a:extLst>
          </p:cNvPr>
          <p:cNvSpPr txBox="1"/>
          <p:nvPr/>
        </p:nvSpPr>
        <p:spPr>
          <a:xfrm>
            <a:off x="509726" y="1248843"/>
            <a:ext cx="4754732" cy="1815882"/>
          </a:xfrm>
          <a:prstGeom prst="rect">
            <a:avLst/>
          </a:prstGeom>
          <a:noFill/>
        </p:spPr>
        <p:txBody>
          <a:bodyPr wrap="square">
            <a:spAutoFit/>
          </a:bodyPr>
          <a:lstStyle/>
          <a:p>
            <a:r>
              <a:rPr lang="en-IN" sz="1400" dirty="0"/>
              <a:t>#Instantiation Objects</a:t>
            </a:r>
          </a:p>
          <a:p>
            <a:r>
              <a:rPr lang="en-IN" sz="1400" dirty="0"/>
              <a:t>harry = Employee("Harry",45000,"Instructor")</a:t>
            </a:r>
          </a:p>
          <a:p>
            <a:r>
              <a:rPr lang="en-IN" sz="1400" dirty="0" err="1"/>
              <a:t>rohan</a:t>
            </a:r>
            <a:r>
              <a:rPr lang="en-IN" sz="1400" dirty="0"/>
              <a:t>=Employee("Rohan",34000,"Student")</a:t>
            </a:r>
          </a:p>
          <a:p>
            <a:r>
              <a:rPr lang="en-IN" sz="1400" dirty="0" err="1"/>
              <a:t>shubham</a:t>
            </a:r>
            <a:r>
              <a:rPr lang="en-IN" sz="1400" dirty="0"/>
              <a:t>=Players("Shubham",["</a:t>
            </a:r>
            <a:r>
              <a:rPr lang="en-IN" sz="1400" dirty="0" err="1"/>
              <a:t>Cricket","Tennis</a:t>
            </a:r>
            <a:r>
              <a:rPr lang="en-IN" sz="1400" dirty="0"/>
              <a:t>"])</a:t>
            </a:r>
          </a:p>
          <a:p>
            <a:r>
              <a:rPr lang="en-IN" sz="1400" dirty="0" err="1"/>
              <a:t>karan</a:t>
            </a:r>
            <a:r>
              <a:rPr lang="en-IN" sz="1400" dirty="0"/>
              <a:t>=</a:t>
            </a:r>
            <a:r>
              <a:rPr lang="en-IN" sz="1400" dirty="0" err="1"/>
              <a:t>CoolProgrammer</a:t>
            </a:r>
            <a:r>
              <a:rPr lang="en-IN" sz="1400" dirty="0"/>
              <a:t>("Karan",99000,"CoolProgrammer")</a:t>
            </a:r>
          </a:p>
          <a:p>
            <a:r>
              <a:rPr lang="en-IN" sz="1400" dirty="0"/>
              <a:t>data=</a:t>
            </a:r>
            <a:r>
              <a:rPr lang="en-IN" sz="1400" dirty="0" err="1"/>
              <a:t>karan.printdetails</a:t>
            </a:r>
            <a:r>
              <a:rPr lang="en-IN" sz="1400" dirty="0"/>
              <a:t>()</a:t>
            </a:r>
          </a:p>
          <a:p>
            <a:r>
              <a:rPr lang="en-IN" sz="1400" dirty="0"/>
              <a:t>print(data)</a:t>
            </a:r>
          </a:p>
          <a:p>
            <a:r>
              <a:rPr lang="en-IN" sz="1400" dirty="0" err="1"/>
              <a:t>karan.printlanguage</a:t>
            </a:r>
            <a:r>
              <a:rPr lang="en-IN" sz="1400" dirty="0"/>
              <a:t>()</a:t>
            </a:r>
          </a:p>
        </p:txBody>
      </p:sp>
      <p:cxnSp>
        <p:nvCxnSpPr>
          <p:cNvPr id="9" name="Straight Connector 8">
            <a:extLst>
              <a:ext uri="{FF2B5EF4-FFF2-40B4-BE49-F238E27FC236}">
                <a16:creationId xmlns:a16="http://schemas.microsoft.com/office/drawing/2014/main" id="{5A0B08DA-AD19-4E51-82F5-60259DCD9C9A}"/>
              </a:ext>
            </a:extLst>
          </p:cNvPr>
          <p:cNvCxnSpPr/>
          <p:nvPr/>
        </p:nvCxnSpPr>
        <p:spPr>
          <a:xfrm>
            <a:off x="5504155" y="0"/>
            <a:ext cx="0" cy="68580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6663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8D54E9-D5DE-4503-B563-8CB8D8E33382}"/>
              </a:ext>
            </a:extLst>
          </p:cNvPr>
          <p:cNvSpPr>
            <a:spLocks noGrp="1"/>
          </p:cNvSpPr>
          <p:nvPr>
            <p:ph idx="1"/>
          </p:nvPr>
        </p:nvSpPr>
        <p:spPr>
          <a:xfrm>
            <a:off x="426284" y="221942"/>
            <a:ext cx="2937614" cy="2920233"/>
          </a:xfrm>
        </p:spPr>
        <p:txBody>
          <a:bodyPr>
            <a:normAutofit lnSpcReduction="10000"/>
          </a:bodyPr>
          <a:lstStyle/>
          <a:p>
            <a:pPr marL="0" indent="0">
              <a:buNone/>
            </a:pPr>
            <a:r>
              <a:rPr lang="en-US" sz="1800" b="1" dirty="0"/>
              <a:t>#Superclass</a:t>
            </a:r>
          </a:p>
          <a:p>
            <a:pPr marL="0" indent="0">
              <a:buNone/>
            </a:pPr>
            <a:r>
              <a:rPr lang="en-US" sz="1800" b="1" dirty="0"/>
              <a:t>#shape.py </a:t>
            </a:r>
          </a:p>
          <a:p>
            <a:pPr marL="0" indent="0">
              <a:buNone/>
            </a:pPr>
            <a:r>
              <a:rPr lang="en-US" sz="1800" dirty="0"/>
              <a:t>class Shape:</a:t>
            </a:r>
          </a:p>
          <a:p>
            <a:pPr marL="0" indent="0">
              <a:buNone/>
            </a:pPr>
            <a:r>
              <a:rPr lang="en-US" sz="1800" dirty="0"/>
              <a:t>      __color=None</a:t>
            </a:r>
          </a:p>
          <a:p>
            <a:pPr marL="0" indent="0">
              <a:buNone/>
            </a:pPr>
            <a:r>
              <a:rPr lang="en-US" sz="1800" dirty="0"/>
              <a:t>   def </a:t>
            </a:r>
            <a:r>
              <a:rPr lang="en-US" sz="1800" dirty="0" err="1"/>
              <a:t>set_color</a:t>
            </a:r>
            <a:r>
              <a:rPr lang="en-US" sz="1800" dirty="0"/>
              <a:t>(</a:t>
            </a:r>
            <a:r>
              <a:rPr lang="en-US" sz="1800" dirty="0" err="1"/>
              <a:t>self,color</a:t>
            </a:r>
            <a:r>
              <a:rPr lang="en-US" sz="1800" dirty="0"/>
              <a:t>):</a:t>
            </a:r>
          </a:p>
          <a:p>
            <a:pPr marL="0" indent="0">
              <a:buNone/>
            </a:pPr>
            <a:r>
              <a:rPr lang="en-US" sz="1800" dirty="0"/>
              <a:t>          </a:t>
            </a:r>
            <a:r>
              <a:rPr lang="en-US" sz="1800" dirty="0" err="1"/>
              <a:t>self.__color</a:t>
            </a:r>
            <a:r>
              <a:rPr lang="en-US" sz="1800" dirty="0"/>
              <a:t>=color</a:t>
            </a:r>
          </a:p>
          <a:p>
            <a:pPr marL="0" indent="0">
              <a:buNone/>
            </a:pPr>
            <a:r>
              <a:rPr lang="en-US" sz="1800" dirty="0"/>
              <a:t>   def </a:t>
            </a:r>
            <a:r>
              <a:rPr lang="en-US" sz="1800" dirty="0" err="1"/>
              <a:t>get_color</a:t>
            </a:r>
            <a:r>
              <a:rPr lang="en-US" sz="1800" dirty="0"/>
              <a:t>(self):</a:t>
            </a:r>
          </a:p>
          <a:p>
            <a:pPr marL="0" indent="0">
              <a:buNone/>
            </a:pPr>
            <a:r>
              <a:rPr lang="en-IN" sz="1800" dirty="0"/>
              <a:t>          return self.__</a:t>
            </a:r>
            <a:r>
              <a:rPr lang="en-IN" sz="1800" dirty="0" err="1"/>
              <a:t>color</a:t>
            </a:r>
            <a:endParaRPr lang="en-IN" sz="1800" dirty="0"/>
          </a:p>
        </p:txBody>
      </p:sp>
      <p:sp>
        <p:nvSpPr>
          <p:cNvPr id="4" name="TextBox 3">
            <a:extLst>
              <a:ext uri="{FF2B5EF4-FFF2-40B4-BE49-F238E27FC236}">
                <a16:creationId xmlns:a16="http://schemas.microsoft.com/office/drawing/2014/main" id="{B12D2529-281A-4F3A-BC81-D9215C52C9DF}"/>
              </a:ext>
            </a:extLst>
          </p:cNvPr>
          <p:cNvSpPr txBox="1"/>
          <p:nvPr/>
        </p:nvSpPr>
        <p:spPr>
          <a:xfrm>
            <a:off x="3977196" y="1000009"/>
            <a:ext cx="4623573" cy="2031325"/>
          </a:xfrm>
          <a:prstGeom prst="rect">
            <a:avLst/>
          </a:prstGeom>
          <a:noFill/>
        </p:spPr>
        <p:txBody>
          <a:bodyPr wrap="none" rtlCol="0">
            <a:spAutoFit/>
          </a:bodyPr>
          <a:lstStyle/>
          <a:p>
            <a:pPr marL="0" indent="0">
              <a:buNone/>
            </a:pPr>
            <a:r>
              <a:rPr lang="en-US" sz="1800" b="1" dirty="0"/>
              <a:t>#rectangle.py</a:t>
            </a:r>
          </a:p>
          <a:p>
            <a:pPr marL="0" indent="0">
              <a:buNone/>
            </a:pPr>
            <a:r>
              <a:rPr lang="en-US" sz="1800" dirty="0"/>
              <a:t> from polygon import Polygon</a:t>
            </a:r>
          </a:p>
          <a:p>
            <a:pPr marL="0" indent="0">
              <a:buNone/>
            </a:pPr>
            <a:r>
              <a:rPr lang="en-US" dirty="0"/>
              <a:t> from shape import Shape</a:t>
            </a:r>
            <a:endParaRPr lang="en-US" sz="1800" dirty="0"/>
          </a:p>
          <a:p>
            <a:pPr marL="0" indent="0">
              <a:buNone/>
            </a:pPr>
            <a:r>
              <a:rPr lang="en-US" sz="1800" dirty="0"/>
              <a:t>class Rectangle(</a:t>
            </a:r>
            <a:r>
              <a:rPr lang="en-US" sz="1800" dirty="0" err="1"/>
              <a:t>Polygon,Shape</a:t>
            </a:r>
            <a:r>
              <a:rPr lang="en-US" sz="1800" dirty="0"/>
              <a:t>):</a:t>
            </a:r>
          </a:p>
          <a:p>
            <a:pPr marL="0" indent="0">
              <a:buNone/>
            </a:pPr>
            <a:r>
              <a:rPr lang="en-US" sz="1800" dirty="0"/>
              <a:t>         def area(self):</a:t>
            </a:r>
          </a:p>
          <a:p>
            <a:pPr marL="0" indent="0">
              <a:buNone/>
            </a:pPr>
            <a:r>
              <a:rPr lang="en-US" sz="1800" dirty="0"/>
              <a:t>             return </a:t>
            </a:r>
            <a:r>
              <a:rPr lang="en-US" sz="1800" dirty="0" err="1"/>
              <a:t>self.get_width</a:t>
            </a:r>
            <a:r>
              <a:rPr lang="en-US" sz="1800" dirty="0"/>
              <a:t>()*</a:t>
            </a:r>
            <a:r>
              <a:rPr lang="en-US" sz="1800" dirty="0" err="1"/>
              <a:t>self.get_height</a:t>
            </a:r>
            <a:r>
              <a:rPr lang="en-US" sz="1800" dirty="0"/>
              <a:t>()</a:t>
            </a:r>
          </a:p>
          <a:p>
            <a:endParaRPr lang="en-IN" dirty="0"/>
          </a:p>
        </p:txBody>
      </p:sp>
      <p:sp>
        <p:nvSpPr>
          <p:cNvPr id="5" name="TextBox 4">
            <a:extLst>
              <a:ext uri="{FF2B5EF4-FFF2-40B4-BE49-F238E27FC236}">
                <a16:creationId xmlns:a16="http://schemas.microsoft.com/office/drawing/2014/main" id="{471C18D9-3100-49BF-BA02-113FD39F7194}"/>
              </a:ext>
            </a:extLst>
          </p:cNvPr>
          <p:cNvSpPr txBox="1"/>
          <p:nvPr/>
        </p:nvSpPr>
        <p:spPr>
          <a:xfrm>
            <a:off x="4074851" y="3142175"/>
            <a:ext cx="4830361" cy="2031325"/>
          </a:xfrm>
          <a:prstGeom prst="rect">
            <a:avLst/>
          </a:prstGeom>
          <a:noFill/>
        </p:spPr>
        <p:txBody>
          <a:bodyPr wrap="none" rtlCol="0">
            <a:spAutoFit/>
          </a:bodyPr>
          <a:lstStyle/>
          <a:p>
            <a:r>
              <a:rPr lang="en-US" b="1" dirty="0"/>
              <a:t>#triangle.py</a:t>
            </a:r>
          </a:p>
          <a:p>
            <a:r>
              <a:rPr lang="en-US" sz="1800" dirty="0"/>
              <a:t>from polygon import Polygon</a:t>
            </a:r>
          </a:p>
          <a:p>
            <a:r>
              <a:rPr lang="en-US" dirty="0"/>
              <a:t> from shape import Shape</a:t>
            </a:r>
          </a:p>
          <a:p>
            <a:pPr marL="0" indent="0">
              <a:buNone/>
            </a:pPr>
            <a:r>
              <a:rPr lang="en-US" dirty="0"/>
              <a:t>class Triangle(</a:t>
            </a:r>
            <a:r>
              <a:rPr lang="en-US" dirty="0" err="1"/>
              <a:t>Polygon,Shape</a:t>
            </a:r>
            <a:r>
              <a:rPr lang="en-US" dirty="0"/>
              <a:t>):</a:t>
            </a:r>
          </a:p>
          <a:p>
            <a:pPr marL="0" indent="0">
              <a:buNone/>
            </a:pPr>
            <a:r>
              <a:rPr lang="en-US" dirty="0"/>
              <a:t>         def area(self):</a:t>
            </a:r>
          </a:p>
          <a:p>
            <a:pPr marL="0" indent="0">
              <a:buNone/>
            </a:pPr>
            <a:r>
              <a:rPr lang="en-US" dirty="0"/>
              <a:t>             return </a:t>
            </a:r>
            <a:r>
              <a:rPr lang="en-US" dirty="0" err="1"/>
              <a:t>self.get_width</a:t>
            </a:r>
            <a:r>
              <a:rPr lang="en-US" dirty="0"/>
              <a:t>()*</a:t>
            </a:r>
            <a:r>
              <a:rPr lang="en-US" dirty="0" err="1"/>
              <a:t>self.get_height</a:t>
            </a:r>
            <a:r>
              <a:rPr lang="en-US" dirty="0"/>
              <a:t>()/2</a:t>
            </a:r>
            <a:endParaRPr lang="en-IN" dirty="0"/>
          </a:p>
          <a:p>
            <a:endParaRPr lang="en-IN" dirty="0"/>
          </a:p>
        </p:txBody>
      </p:sp>
      <p:sp>
        <p:nvSpPr>
          <p:cNvPr id="6" name="TextBox 5">
            <a:extLst>
              <a:ext uri="{FF2B5EF4-FFF2-40B4-BE49-F238E27FC236}">
                <a16:creationId xmlns:a16="http://schemas.microsoft.com/office/drawing/2014/main" id="{5344C4A3-85D9-481B-A974-61C1BBDFEAA2}"/>
              </a:ext>
            </a:extLst>
          </p:cNvPr>
          <p:cNvSpPr txBox="1"/>
          <p:nvPr/>
        </p:nvSpPr>
        <p:spPr>
          <a:xfrm>
            <a:off x="8828103" y="1000009"/>
            <a:ext cx="5051394" cy="5078313"/>
          </a:xfrm>
          <a:prstGeom prst="rect">
            <a:avLst/>
          </a:prstGeom>
          <a:noFill/>
        </p:spPr>
        <p:txBody>
          <a:bodyPr wrap="square" rtlCol="0">
            <a:spAutoFit/>
          </a:bodyPr>
          <a:lstStyle/>
          <a:p>
            <a:r>
              <a:rPr lang="en-US" b="1" dirty="0"/>
              <a:t>#main.py</a:t>
            </a:r>
          </a:p>
          <a:p>
            <a:r>
              <a:rPr lang="en-US" sz="1800" dirty="0"/>
              <a:t>from rectangle import Rectangle</a:t>
            </a:r>
          </a:p>
          <a:p>
            <a:r>
              <a:rPr lang="en-US" dirty="0"/>
              <a:t> from triangle import Triangle</a:t>
            </a:r>
          </a:p>
          <a:p>
            <a:r>
              <a:rPr lang="en-US" dirty="0" err="1"/>
              <a:t>rect</a:t>
            </a:r>
            <a:r>
              <a:rPr lang="en-US" dirty="0"/>
              <a:t>=Rectangle()</a:t>
            </a:r>
          </a:p>
          <a:p>
            <a:r>
              <a:rPr lang="en-US" dirty="0"/>
              <a:t> tri=Triangle()</a:t>
            </a:r>
          </a:p>
          <a:p>
            <a:endParaRPr lang="en-US" dirty="0"/>
          </a:p>
          <a:p>
            <a:r>
              <a:rPr lang="en-US" dirty="0"/>
              <a:t> </a:t>
            </a:r>
            <a:r>
              <a:rPr lang="en-US" dirty="0" err="1"/>
              <a:t>rect.set_values</a:t>
            </a:r>
            <a:r>
              <a:rPr lang="en-US" dirty="0"/>
              <a:t>(50,40)</a:t>
            </a:r>
          </a:p>
          <a:p>
            <a:r>
              <a:rPr lang="en-US" dirty="0"/>
              <a:t> </a:t>
            </a:r>
            <a:r>
              <a:rPr lang="en-US" dirty="0" err="1"/>
              <a:t>tri.set_values</a:t>
            </a:r>
            <a:r>
              <a:rPr lang="en-US" dirty="0"/>
              <a:t>(50,40)</a:t>
            </a:r>
          </a:p>
          <a:p>
            <a:endParaRPr lang="en-US" dirty="0"/>
          </a:p>
          <a:p>
            <a:r>
              <a:rPr lang="en-US" dirty="0"/>
              <a:t> </a:t>
            </a:r>
            <a:r>
              <a:rPr lang="en-US" dirty="0" err="1"/>
              <a:t>rect.set_color</a:t>
            </a:r>
            <a:r>
              <a:rPr lang="en-US" dirty="0"/>
              <a:t>(‘red’)</a:t>
            </a:r>
          </a:p>
          <a:p>
            <a:r>
              <a:rPr lang="en-US" dirty="0"/>
              <a:t> </a:t>
            </a:r>
            <a:r>
              <a:rPr lang="en-US" dirty="0" err="1"/>
              <a:t>tri.set_color</a:t>
            </a:r>
            <a:r>
              <a:rPr lang="en-US" dirty="0"/>
              <a:t>(‘blue’)</a:t>
            </a:r>
          </a:p>
          <a:p>
            <a:endParaRPr lang="en-US" dirty="0"/>
          </a:p>
          <a:p>
            <a:r>
              <a:rPr lang="en-US" dirty="0"/>
              <a:t> print(“Area of Rectangle:”,</a:t>
            </a:r>
            <a:r>
              <a:rPr lang="en-US" dirty="0" err="1"/>
              <a:t>rect.area</a:t>
            </a:r>
            <a:r>
              <a:rPr lang="en-US" dirty="0"/>
              <a:t>())</a:t>
            </a:r>
          </a:p>
          <a:p>
            <a:r>
              <a:rPr lang="en-US" dirty="0"/>
              <a:t> print(“Area of Triangle:”, </a:t>
            </a:r>
            <a:r>
              <a:rPr lang="en-US" dirty="0" err="1"/>
              <a:t>tri.area</a:t>
            </a:r>
            <a:r>
              <a:rPr lang="en-US" dirty="0"/>
              <a:t>())</a:t>
            </a:r>
          </a:p>
          <a:p>
            <a:r>
              <a:rPr lang="en-US" dirty="0"/>
              <a:t>  print(</a:t>
            </a:r>
            <a:r>
              <a:rPr lang="en-US" dirty="0" err="1"/>
              <a:t>rect.get_color</a:t>
            </a:r>
            <a:r>
              <a:rPr lang="en-US" dirty="0"/>
              <a:t>())</a:t>
            </a:r>
          </a:p>
          <a:p>
            <a:r>
              <a:rPr lang="en-US" dirty="0"/>
              <a:t> print(</a:t>
            </a:r>
            <a:r>
              <a:rPr lang="en-US" dirty="0" err="1"/>
              <a:t>tri.get_color</a:t>
            </a:r>
            <a:r>
              <a:rPr lang="en-US" dirty="0"/>
              <a:t>())</a:t>
            </a:r>
          </a:p>
          <a:p>
            <a:r>
              <a:rPr lang="en-US" dirty="0"/>
              <a:t> </a:t>
            </a:r>
          </a:p>
          <a:p>
            <a:endParaRPr lang="en-IN" dirty="0"/>
          </a:p>
        </p:txBody>
      </p:sp>
      <p:sp>
        <p:nvSpPr>
          <p:cNvPr id="7" name="TextBox 6">
            <a:extLst>
              <a:ext uri="{FF2B5EF4-FFF2-40B4-BE49-F238E27FC236}">
                <a16:creationId xmlns:a16="http://schemas.microsoft.com/office/drawing/2014/main" id="{2CF100DB-8CD9-464F-9E17-37EB54B51B3D}"/>
              </a:ext>
            </a:extLst>
          </p:cNvPr>
          <p:cNvSpPr txBox="1"/>
          <p:nvPr/>
        </p:nvSpPr>
        <p:spPr>
          <a:xfrm>
            <a:off x="352870" y="3031334"/>
            <a:ext cx="3721981" cy="3970318"/>
          </a:xfrm>
          <a:prstGeom prst="rect">
            <a:avLst/>
          </a:prstGeom>
          <a:noFill/>
        </p:spPr>
        <p:txBody>
          <a:bodyPr wrap="none" rtlCol="0">
            <a:spAutoFit/>
          </a:bodyPr>
          <a:lstStyle/>
          <a:p>
            <a:r>
              <a:rPr lang="en-US" b="1" dirty="0"/>
              <a:t>#polygon.py</a:t>
            </a:r>
          </a:p>
          <a:p>
            <a:pPr marL="0" indent="0">
              <a:buNone/>
            </a:pPr>
            <a:r>
              <a:rPr lang="en-US" dirty="0"/>
              <a:t> class Polygon:</a:t>
            </a:r>
          </a:p>
          <a:p>
            <a:pPr marL="0" indent="0">
              <a:buNone/>
            </a:pPr>
            <a:r>
              <a:rPr lang="en-US" dirty="0"/>
              <a:t>         #private variables</a:t>
            </a:r>
          </a:p>
          <a:p>
            <a:pPr marL="0" indent="0">
              <a:buNone/>
            </a:pPr>
            <a:r>
              <a:rPr lang="en-US" dirty="0"/>
              <a:t>         __width=None</a:t>
            </a:r>
          </a:p>
          <a:p>
            <a:pPr marL="0" indent="0">
              <a:buNone/>
            </a:pPr>
            <a:r>
              <a:rPr lang="en-US" dirty="0"/>
              <a:t>         __height=None</a:t>
            </a:r>
          </a:p>
          <a:p>
            <a:pPr marL="0" indent="0">
              <a:buNone/>
            </a:pPr>
            <a:r>
              <a:rPr lang="en-US" dirty="0"/>
              <a:t>        def </a:t>
            </a:r>
            <a:r>
              <a:rPr lang="en-US" dirty="0" err="1"/>
              <a:t>set_values</a:t>
            </a:r>
            <a:r>
              <a:rPr lang="en-US" dirty="0"/>
              <a:t>(</a:t>
            </a:r>
            <a:r>
              <a:rPr lang="en-US" dirty="0" err="1"/>
              <a:t>self,width,height</a:t>
            </a:r>
            <a:r>
              <a:rPr lang="en-US" dirty="0"/>
              <a:t>):</a:t>
            </a:r>
          </a:p>
          <a:p>
            <a:pPr marL="0" indent="0">
              <a:buNone/>
            </a:pPr>
            <a:r>
              <a:rPr lang="en-US" dirty="0"/>
              <a:t>                </a:t>
            </a:r>
            <a:r>
              <a:rPr lang="en-US" dirty="0" err="1"/>
              <a:t>self.__width</a:t>
            </a:r>
            <a:r>
              <a:rPr lang="en-US" dirty="0"/>
              <a:t>=width</a:t>
            </a:r>
          </a:p>
          <a:p>
            <a:pPr marL="0" indent="0">
              <a:buNone/>
            </a:pPr>
            <a:r>
              <a:rPr lang="en-US" dirty="0"/>
              <a:t>                </a:t>
            </a:r>
            <a:r>
              <a:rPr lang="en-US" dirty="0" err="1"/>
              <a:t>self.__height</a:t>
            </a:r>
            <a:r>
              <a:rPr lang="en-US" dirty="0"/>
              <a:t>=height</a:t>
            </a:r>
          </a:p>
          <a:p>
            <a:pPr marL="0" indent="0">
              <a:buNone/>
            </a:pPr>
            <a:r>
              <a:rPr lang="en-US" dirty="0"/>
              <a:t>#Use getter methods</a:t>
            </a:r>
          </a:p>
          <a:p>
            <a:pPr marL="0" indent="0">
              <a:buNone/>
            </a:pPr>
            <a:r>
              <a:rPr lang="en-US" dirty="0"/>
              <a:t>   def </a:t>
            </a:r>
            <a:r>
              <a:rPr lang="en-US" dirty="0" err="1"/>
              <a:t>get_width</a:t>
            </a:r>
            <a:r>
              <a:rPr lang="en-US" dirty="0"/>
              <a:t>(self):</a:t>
            </a:r>
          </a:p>
          <a:p>
            <a:pPr marL="0" indent="0">
              <a:buNone/>
            </a:pPr>
            <a:r>
              <a:rPr lang="en-US" dirty="0"/>
              <a:t>           return </a:t>
            </a:r>
            <a:r>
              <a:rPr lang="en-US" dirty="0" err="1"/>
              <a:t>self.__width</a:t>
            </a:r>
            <a:endParaRPr lang="en-US" dirty="0"/>
          </a:p>
          <a:p>
            <a:pPr marL="0" indent="0">
              <a:buNone/>
            </a:pPr>
            <a:r>
              <a:rPr lang="en-US" dirty="0"/>
              <a:t>   def </a:t>
            </a:r>
            <a:r>
              <a:rPr lang="en-US" dirty="0" err="1"/>
              <a:t>get_height</a:t>
            </a:r>
            <a:r>
              <a:rPr lang="en-US" dirty="0"/>
              <a:t>(self):</a:t>
            </a:r>
          </a:p>
          <a:p>
            <a:pPr marL="0" indent="0">
              <a:buNone/>
            </a:pPr>
            <a:r>
              <a:rPr lang="en-US" dirty="0"/>
              <a:t>         return </a:t>
            </a:r>
            <a:r>
              <a:rPr lang="en-US" dirty="0" err="1"/>
              <a:t>self.__height</a:t>
            </a:r>
            <a:endParaRPr lang="en-US" dirty="0"/>
          </a:p>
          <a:p>
            <a:endParaRPr lang="en-IN" dirty="0"/>
          </a:p>
        </p:txBody>
      </p:sp>
    </p:spTree>
    <p:extLst>
      <p:ext uri="{BB962C8B-B14F-4D97-AF65-F5344CB8AC3E}">
        <p14:creationId xmlns:p14="http://schemas.microsoft.com/office/powerpoint/2010/main" val="1965433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D15A3A6C-86CD-41FD-871E-95CA1EFC2EFC}"/>
              </a:ext>
            </a:extLst>
          </p:cNvPr>
          <p:cNvSpPr/>
          <p:nvPr/>
        </p:nvSpPr>
        <p:spPr>
          <a:xfrm>
            <a:off x="1198485" y="1837678"/>
            <a:ext cx="4243526" cy="1970842"/>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class Parent1():</a:t>
            </a:r>
          </a:p>
          <a:p>
            <a:r>
              <a:rPr lang="en-US" dirty="0"/>
              <a:t>        def </a:t>
            </a:r>
            <a:r>
              <a:rPr lang="en-US" dirty="0" err="1"/>
              <a:t>assign_string_one</a:t>
            </a:r>
            <a:r>
              <a:rPr lang="en-US" dirty="0"/>
              <a:t>(self,str1):</a:t>
            </a:r>
          </a:p>
          <a:p>
            <a:r>
              <a:rPr lang="en-US" dirty="0"/>
              <a:t>               self.str1=str1</a:t>
            </a:r>
          </a:p>
          <a:p>
            <a:endParaRPr lang="en-US" dirty="0"/>
          </a:p>
          <a:p>
            <a:r>
              <a:rPr lang="en-US" dirty="0"/>
              <a:t>         def </a:t>
            </a:r>
            <a:r>
              <a:rPr lang="en-US" dirty="0" err="1"/>
              <a:t>show_string_one</a:t>
            </a:r>
            <a:r>
              <a:rPr lang="en-US" dirty="0"/>
              <a:t>(self):</a:t>
            </a:r>
          </a:p>
          <a:p>
            <a:r>
              <a:rPr lang="en-US" dirty="0"/>
              <a:t>                return self.str1</a:t>
            </a:r>
            <a:endParaRPr lang="en-IN" dirty="0"/>
          </a:p>
        </p:txBody>
      </p:sp>
      <p:sp>
        <p:nvSpPr>
          <p:cNvPr id="5" name="TextBox 4">
            <a:extLst>
              <a:ext uri="{FF2B5EF4-FFF2-40B4-BE49-F238E27FC236}">
                <a16:creationId xmlns:a16="http://schemas.microsoft.com/office/drawing/2014/main" id="{7C319DD8-F043-4AFA-AC87-93E41E8489B8}"/>
              </a:ext>
            </a:extLst>
          </p:cNvPr>
          <p:cNvSpPr txBox="1"/>
          <p:nvPr/>
        </p:nvSpPr>
        <p:spPr>
          <a:xfrm>
            <a:off x="1278384" y="585926"/>
            <a:ext cx="1893147" cy="646331"/>
          </a:xfrm>
          <a:prstGeom prst="rect">
            <a:avLst/>
          </a:prstGeom>
          <a:noFill/>
        </p:spPr>
        <p:txBody>
          <a:bodyPr wrap="none" rtlCol="0">
            <a:spAutoFit/>
          </a:bodyPr>
          <a:lstStyle/>
          <a:p>
            <a:r>
              <a:rPr lang="en-US" sz="3600" dirty="0"/>
              <a:t>Example:</a:t>
            </a:r>
            <a:endParaRPr lang="en-IN" sz="3600" dirty="0"/>
          </a:p>
        </p:txBody>
      </p:sp>
      <p:sp>
        <p:nvSpPr>
          <p:cNvPr id="6" name="TextBox 5">
            <a:extLst>
              <a:ext uri="{FF2B5EF4-FFF2-40B4-BE49-F238E27FC236}">
                <a16:creationId xmlns:a16="http://schemas.microsoft.com/office/drawing/2014/main" id="{8959FB15-957B-43B9-A684-53B437FB4240}"/>
              </a:ext>
            </a:extLst>
          </p:cNvPr>
          <p:cNvSpPr txBox="1"/>
          <p:nvPr/>
        </p:nvSpPr>
        <p:spPr>
          <a:xfrm>
            <a:off x="2485748" y="1468346"/>
            <a:ext cx="1788118" cy="369332"/>
          </a:xfrm>
          <a:prstGeom prst="rect">
            <a:avLst/>
          </a:prstGeom>
          <a:noFill/>
        </p:spPr>
        <p:txBody>
          <a:bodyPr wrap="none" rtlCol="0">
            <a:spAutoFit/>
          </a:bodyPr>
          <a:lstStyle/>
          <a:p>
            <a:r>
              <a:rPr lang="en-US" b="1" dirty="0"/>
              <a:t>Parent Class One</a:t>
            </a:r>
            <a:endParaRPr lang="en-IN" b="1" dirty="0"/>
          </a:p>
        </p:txBody>
      </p:sp>
      <p:sp>
        <p:nvSpPr>
          <p:cNvPr id="9" name="Rectangle: Diagonal Corners Rounded 8">
            <a:extLst>
              <a:ext uri="{FF2B5EF4-FFF2-40B4-BE49-F238E27FC236}">
                <a16:creationId xmlns:a16="http://schemas.microsoft.com/office/drawing/2014/main" id="{783BDC82-ED94-486C-8B11-7D69913576FD}"/>
              </a:ext>
            </a:extLst>
          </p:cNvPr>
          <p:cNvSpPr/>
          <p:nvPr/>
        </p:nvSpPr>
        <p:spPr>
          <a:xfrm>
            <a:off x="6701930" y="1837678"/>
            <a:ext cx="4243526" cy="1970842"/>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class Parent2():</a:t>
            </a:r>
          </a:p>
          <a:p>
            <a:r>
              <a:rPr lang="en-US" dirty="0"/>
              <a:t>        def </a:t>
            </a:r>
            <a:r>
              <a:rPr lang="en-US" dirty="0" err="1"/>
              <a:t>assign_string_two</a:t>
            </a:r>
            <a:r>
              <a:rPr lang="en-US" dirty="0"/>
              <a:t>(self,str2):</a:t>
            </a:r>
          </a:p>
          <a:p>
            <a:r>
              <a:rPr lang="en-US" dirty="0"/>
              <a:t>               self.str2=str2</a:t>
            </a:r>
          </a:p>
          <a:p>
            <a:endParaRPr lang="en-US" dirty="0"/>
          </a:p>
          <a:p>
            <a:r>
              <a:rPr lang="en-US" dirty="0"/>
              <a:t>         def </a:t>
            </a:r>
            <a:r>
              <a:rPr lang="en-US" dirty="0" err="1"/>
              <a:t>show_string_two</a:t>
            </a:r>
            <a:r>
              <a:rPr lang="en-US" dirty="0"/>
              <a:t>(self):</a:t>
            </a:r>
          </a:p>
          <a:p>
            <a:r>
              <a:rPr lang="en-US" dirty="0"/>
              <a:t>                return self.str2</a:t>
            </a:r>
            <a:endParaRPr lang="en-IN" dirty="0"/>
          </a:p>
        </p:txBody>
      </p:sp>
      <p:sp>
        <p:nvSpPr>
          <p:cNvPr id="11" name="TextBox 10">
            <a:extLst>
              <a:ext uri="{FF2B5EF4-FFF2-40B4-BE49-F238E27FC236}">
                <a16:creationId xmlns:a16="http://schemas.microsoft.com/office/drawing/2014/main" id="{53ABCEB9-1944-45EB-9D38-542EB0DDFAA4}"/>
              </a:ext>
            </a:extLst>
          </p:cNvPr>
          <p:cNvSpPr txBox="1"/>
          <p:nvPr/>
        </p:nvSpPr>
        <p:spPr>
          <a:xfrm>
            <a:off x="7645154" y="1468346"/>
            <a:ext cx="1793889" cy="369332"/>
          </a:xfrm>
          <a:prstGeom prst="rect">
            <a:avLst/>
          </a:prstGeom>
          <a:noFill/>
        </p:spPr>
        <p:txBody>
          <a:bodyPr wrap="none" rtlCol="0">
            <a:spAutoFit/>
          </a:bodyPr>
          <a:lstStyle/>
          <a:p>
            <a:r>
              <a:rPr lang="en-US" b="1" dirty="0"/>
              <a:t>Parent Class Two</a:t>
            </a:r>
            <a:endParaRPr lang="en-IN" b="1" dirty="0"/>
          </a:p>
        </p:txBody>
      </p:sp>
      <p:sp>
        <p:nvSpPr>
          <p:cNvPr id="15" name="Rectangle: Diagonal Corners Rounded 14">
            <a:extLst>
              <a:ext uri="{FF2B5EF4-FFF2-40B4-BE49-F238E27FC236}">
                <a16:creationId xmlns:a16="http://schemas.microsoft.com/office/drawing/2014/main" id="{C9B513EA-8B0B-4B20-975E-64A150F69534}"/>
              </a:ext>
            </a:extLst>
          </p:cNvPr>
          <p:cNvSpPr/>
          <p:nvPr/>
        </p:nvSpPr>
        <p:spPr>
          <a:xfrm>
            <a:off x="3579180" y="4688890"/>
            <a:ext cx="4243526" cy="1970842"/>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class Child(Parent1,Parent2):</a:t>
            </a:r>
          </a:p>
          <a:p>
            <a:r>
              <a:rPr lang="en-US" dirty="0"/>
              <a:t>        def </a:t>
            </a:r>
            <a:r>
              <a:rPr lang="en-US" dirty="0" err="1"/>
              <a:t>assign_string_three</a:t>
            </a:r>
            <a:r>
              <a:rPr lang="en-US" dirty="0"/>
              <a:t>(self,str3):</a:t>
            </a:r>
          </a:p>
          <a:p>
            <a:r>
              <a:rPr lang="en-US" dirty="0"/>
              <a:t>               self.str3=str3</a:t>
            </a:r>
          </a:p>
          <a:p>
            <a:endParaRPr lang="en-US" dirty="0"/>
          </a:p>
          <a:p>
            <a:r>
              <a:rPr lang="en-US" dirty="0"/>
              <a:t>         def </a:t>
            </a:r>
            <a:r>
              <a:rPr lang="en-US" dirty="0" err="1"/>
              <a:t>show_string_three</a:t>
            </a:r>
            <a:r>
              <a:rPr lang="en-US" dirty="0"/>
              <a:t>(self):</a:t>
            </a:r>
          </a:p>
          <a:p>
            <a:r>
              <a:rPr lang="en-US" dirty="0"/>
              <a:t>                return self.str3</a:t>
            </a:r>
            <a:endParaRPr lang="en-IN" dirty="0"/>
          </a:p>
        </p:txBody>
      </p:sp>
      <p:sp>
        <p:nvSpPr>
          <p:cNvPr id="16" name="TextBox 15">
            <a:extLst>
              <a:ext uri="{FF2B5EF4-FFF2-40B4-BE49-F238E27FC236}">
                <a16:creationId xmlns:a16="http://schemas.microsoft.com/office/drawing/2014/main" id="{3A8FEFBA-508B-4E5D-B765-43A7AE40FC55}"/>
              </a:ext>
            </a:extLst>
          </p:cNvPr>
          <p:cNvSpPr txBox="1"/>
          <p:nvPr/>
        </p:nvSpPr>
        <p:spPr>
          <a:xfrm>
            <a:off x="4853548" y="4374563"/>
            <a:ext cx="1192955" cy="369332"/>
          </a:xfrm>
          <a:prstGeom prst="rect">
            <a:avLst/>
          </a:prstGeom>
          <a:noFill/>
        </p:spPr>
        <p:txBody>
          <a:bodyPr wrap="none" rtlCol="0">
            <a:spAutoFit/>
          </a:bodyPr>
          <a:lstStyle/>
          <a:p>
            <a:r>
              <a:rPr lang="en-US" b="1" dirty="0"/>
              <a:t>Child Class</a:t>
            </a:r>
            <a:endParaRPr lang="en-IN" b="1" dirty="0"/>
          </a:p>
        </p:txBody>
      </p:sp>
    </p:spTree>
    <p:extLst>
      <p:ext uri="{BB962C8B-B14F-4D97-AF65-F5344CB8AC3E}">
        <p14:creationId xmlns:p14="http://schemas.microsoft.com/office/powerpoint/2010/main" val="3492470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302E0664-1904-4148-A062-F072023BD7A6}"/>
              </a:ext>
            </a:extLst>
          </p:cNvPr>
          <p:cNvSpPr/>
          <p:nvPr/>
        </p:nvSpPr>
        <p:spPr>
          <a:xfrm>
            <a:off x="1207362" y="2299317"/>
            <a:ext cx="4811697" cy="2041864"/>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c1=Child()</a:t>
            </a:r>
          </a:p>
          <a:p>
            <a:r>
              <a:rPr lang="en-US" dirty="0"/>
              <a:t> c1.assign_string_one(“I am string of Parent1”)</a:t>
            </a:r>
          </a:p>
          <a:p>
            <a:r>
              <a:rPr lang="en-US" dirty="0"/>
              <a:t> c1.assign_string_two(“I am string of Parent2”)</a:t>
            </a:r>
          </a:p>
          <a:p>
            <a:r>
              <a:rPr lang="en-US" dirty="0"/>
              <a:t> c1.assign_string_three(“I am string of Child”)</a:t>
            </a:r>
            <a:endParaRPr lang="en-IN" dirty="0"/>
          </a:p>
        </p:txBody>
      </p:sp>
      <p:sp>
        <p:nvSpPr>
          <p:cNvPr id="5" name="TextBox 4">
            <a:extLst>
              <a:ext uri="{FF2B5EF4-FFF2-40B4-BE49-F238E27FC236}">
                <a16:creationId xmlns:a16="http://schemas.microsoft.com/office/drawing/2014/main" id="{889192D6-579B-44BF-A4B2-56F2436A238E}"/>
              </a:ext>
            </a:extLst>
          </p:cNvPr>
          <p:cNvSpPr txBox="1"/>
          <p:nvPr/>
        </p:nvSpPr>
        <p:spPr>
          <a:xfrm>
            <a:off x="1535837" y="1864310"/>
            <a:ext cx="3298275" cy="369332"/>
          </a:xfrm>
          <a:prstGeom prst="rect">
            <a:avLst/>
          </a:prstGeom>
          <a:noFill/>
        </p:spPr>
        <p:txBody>
          <a:bodyPr wrap="none" rtlCol="0">
            <a:spAutoFit/>
          </a:bodyPr>
          <a:lstStyle/>
          <a:p>
            <a:r>
              <a:rPr lang="en-US" b="1" dirty="0"/>
              <a:t>Instantiating object of child class</a:t>
            </a:r>
            <a:endParaRPr lang="en-IN" b="1" dirty="0"/>
          </a:p>
        </p:txBody>
      </p:sp>
      <p:sp>
        <p:nvSpPr>
          <p:cNvPr id="6" name="Rectangle: Diagonal Corners Rounded 5">
            <a:extLst>
              <a:ext uri="{FF2B5EF4-FFF2-40B4-BE49-F238E27FC236}">
                <a16:creationId xmlns:a16="http://schemas.microsoft.com/office/drawing/2014/main" id="{68CD48C0-089A-4AA4-A661-D1C984C1CA7C}"/>
              </a:ext>
            </a:extLst>
          </p:cNvPr>
          <p:cNvSpPr/>
          <p:nvPr/>
        </p:nvSpPr>
        <p:spPr>
          <a:xfrm>
            <a:off x="6471821" y="2097350"/>
            <a:ext cx="5122416" cy="2954044"/>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c1.show_string_one()</a:t>
            </a:r>
          </a:p>
          <a:p>
            <a:r>
              <a:rPr lang="en-US" dirty="0"/>
              <a:t> Output:   ‘I am string of Parent1’</a:t>
            </a:r>
          </a:p>
          <a:p>
            <a:endParaRPr lang="en-US" dirty="0"/>
          </a:p>
          <a:p>
            <a:r>
              <a:rPr lang="en-US" dirty="0"/>
              <a:t> c1.show_string_two()</a:t>
            </a:r>
          </a:p>
          <a:p>
            <a:r>
              <a:rPr lang="en-US" dirty="0"/>
              <a:t>Output:  ‘I am string of Parent2’</a:t>
            </a:r>
          </a:p>
          <a:p>
            <a:endParaRPr lang="en-US" dirty="0"/>
          </a:p>
          <a:p>
            <a:r>
              <a:rPr lang="en-US" dirty="0"/>
              <a:t> c1.show_string_three()</a:t>
            </a:r>
          </a:p>
          <a:p>
            <a:r>
              <a:rPr lang="en-US" dirty="0"/>
              <a:t>Output: ‘I am string Child’</a:t>
            </a:r>
          </a:p>
          <a:p>
            <a:r>
              <a:rPr lang="en-US" dirty="0"/>
              <a:t>    </a:t>
            </a:r>
          </a:p>
          <a:p>
            <a:endParaRPr lang="en-IN" dirty="0"/>
          </a:p>
        </p:txBody>
      </p:sp>
      <p:sp>
        <p:nvSpPr>
          <p:cNvPr id="7" name="TextBox 6">
            <a:extLst>
              <a:ext uri="{FF2B5EF4-FFF2-40B4-BE49-F238E27FC236}">
                <a16:creationId xmlns:a16="http://schemas.microsoft.com/office/drawing/2014/main" id="{A8E1DD40-D9F9-468B-91C1-BA00704B4FBA}"/>
              </a:ext>
            </a:extLst>
          </p:cNvPr>
          <p:cNvSpPr txBox="1"/>
          <p:nvPr/>
        </p:nvSpPr>
        <p:spPr>
          <a:xfrm>
            <a:off x="7236253" y="1679644"/>
            <a:ext cx="4039439" cy="369332"/>
          </a:xfrm>
          <a:prstGeom prst="rect">
            <a:avLst/>
          </a:prstGeom>
          <a:noFill/>
        </p:spPr>
        <p:txBody>
          <a:bodyPr wrap="none" rtlCol="0">
            <a:spAutoFit/>
          </a:bodyPr>
          <a:lstStyle/>
          <a:p>
            <a:r>
              <a:rPr lang="en-US" b="1" dirty="0"/>
              <a:t>Invoking methods of both parent classes</a:t>
            </a:r>
            <a:endParaRPr lang="en-IN" b="1" dirty="0"/>
          </a:p>
        </p:txBody>
      </p:sp>
    </p:spTree>
    <p:extLst>
      <p:ext uri="{BB962C8B-B14F-4D97-AF65-F5344CB8AC3E}">
        <p14:creationId xmlns:p14="http://schemas.microsoft.com/office/powerpoint/2010/main" val="166415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64F9-46A4-44FB-B875-2882E95616B8}"/>
              </a:ext>
            </a:extLst>
          </p:cNvPr>
          <p:cNvSpPr>
            <a:spLocks noGrp="1"/>
          </p:cNvSpPr>
          <p:nvPr>
            <p:ph type="title"/>
          </p:nvPr>
        </p:nvSpPr>
        <p:spPr>
          <a:xfrm>
            <a:off x="838200" y="365126"/>
            <a:ext cx="10232254" cy="424987"/>
          </a:xfrm>
        </p:spPr>
        <p:txBody>
          <a:bodyPr>
            <a:normAutofit fontScale="90000"/>
          </a:bodyPr>
          <a:lstStyle/>
          <a:p>
            <a:r>
              <a:rPr lang="en-US" dirty="0"/>
              <a:t>Diamond Shape Problem in Multiple Inheritance</a:t>
            </a:r>
            <a:endParaRPr lang="en-IN" dirty="0"/>
          </a:p>
        </p:txBody>
      </p:sp>
      <p:sp>
        <p:nvSpPr>
          <p:cNvPr id="4" name="Rectangle 3">
            <a:extLst>
              <a:ext uri="{FF2B5EF4-FFF2-40B4-BE49-F238E27FC236}">
                <a16:creationId xmlns:a16="http://schemas.microsoft.com/office/drawing/2014/main" id="{91198CCD-7F97-4025-BDCB-4D3ABBC425F8}"/>
              </a:ext>
            </a:extLst>
          </p:cNvPr>
          <p:cNvSpPr/>
          <p:nvPr/>
        </p:nvSpPr>
        <p:spPr>
          <a:xfrm>
            <a:off x="8771138" y="1154836"/>
            <a:ext cx="1198485" cy="4971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endParaRPr lang="en-IN" dirty="0"/>
          </a:p>
        </p:txBody>
      </p:sp>
      <p:sp>
        <p:nvSpPr>
          <p:cNvPr id="5" name="Rectangle 4">
            <a:extLst>
              <a:ext uri="{FF2B5EF4-FFF2-40B4-BE49-F238E27FC236}">
                <a16:creationId xmlns:a16="http://schemas.microsoft.com/office/drawing/2014/main" id="{62940BA0-E1EF-4E06-9986-800BAD4DF54D}"/>
              </a:ext>
            </a:extLst>
          </p:cNvPr>
          <p:cNvSpPr/>
          <p:nvPr/>
        </p:nvSpPr>
        <p:spPr>
          <a:xfrm>
            <a:off x="7156882" y="2513860"/>
            <a:ext cx="1198485" cy="4971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endParaRPr lang="en-IN" dirty="0"/>
          </a:p>
        </p:txBody>
      </p:sp>
      <p:sp>
        <p:nvSpPr>
          <p:cNvPr id="6" name="Rectangle 5">
            <a:extLst>
              <a:ext uri="{FF2B5EF4-FFF2-40B4-BE49-F238E27FC236}">
                <a16:creationId xmlns:a16="http://schemas.microsoft.com/office/drawing/2014/main" id="{7BDB89A4-28D8-463F-B2A9-61671932626A}"/>
              </a:ext>
            </a:extLst>
          </p:cNvPr>
          <p:cNvSpPr/>
          <p:nvPr/>
        </p:nvSpPr>
        <p:spPr>
          <a:xfrm>
            <a:off x="10619173" y="2513860"/>
            <a:ext cx="1198485" cy="4971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endParaRPr lang="en-IN" dirty="0"/>
          </a:p>
        </p:txBody>
      </p:sp>
      <p:sp>
        <p:nvSpPr>
          <p:cNvPr id="7" name="Rectangle 6">
            <a:extLst>
              <a:ext uri="{FF2B5EF4-FFF2-40B4-BE49-F238E27FC236}">
                <a16:creationId xmlns:a16="http://schemas.microsoft.com/office/drawing/2014/main" id="{410318E4-797E-4646-B33B-49E035F137C0}"/>
              </a:ext>
            </a:extLst>
          </p:cNvPr>
          <p:cNvSpPr/>
          <p:nvPr/>
        </p:nvSpPr>
        <p:spPr>
          <a:xfrm>
            <a:off x="8843640" y="3898777"/>
            <a:ext cx="1198485" cy="4971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endParaRPr lang="en-IN" dirty="0"/>
          </a:p>
        </p:txBody>
      </p:sp>
      <p:cxnSp>
        <p:nvCxnSpPr>
          <p:cNvPr id="9" name="Straight Arrow Connector 8">
            <a:extLst>
              <a:ext uri="{FF2B5EF4-FFF2-40B4-BE49-F238E27FC236}">
                <a16:creationId xmlns:a16="http://schemas.microsoft.com/office/drawing/2014/main" id="{725948B7-1D5C-43A5-B068-873073D4259D}"/>
              </a:ext>
            </a:extLst>
          </p:cNvPr>
          <p:cNvCxnSpPr>
            <a:stCxn id="5" idx="0"/>
            <a:endCxn id="4" idx="2"/>
          </p:cNvCxnSpPr>
          <p:nvPr/>
        </p:nvCxnSpPr>
        <p:spPr>
          <a:xfrm flipV="1">
            <a:off x="7756125" y="1651986"/>
            <a:ext cx="1614256" cy="861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DA972943-1D2C-466F-95E9-2C1946E3BBDA}"/>
              </a:ext>
            </a:extLst>
          </p:cNvPr>
          <p:cNvCxnSpPr>
            <a:stCxn id="6" idx="0"/>
            <a:endCxn id="4" idx="2"/>
          </p:cNvCxnSpPr>
          <p:nvPr/>
        </p:nvCxnSpPr>
        <p:spPr>
          <a:xfrm flipH="1" flipV="1">
            <a:off x="9370381" y="1651986"/>
            <a:ext cx="1848035" cy="861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61CEE593-10BA-430E-9208-1BC794F308C1}"/>
              </a:ext>
            </a:extLst>
          </p:cNvPr>
          <p:cNvCxnSpPr>
            <a:stCxn id="7" idx="0"/>
            <a:endCxn id="5" idx="2"/>
          </p:cNvCxnSpPr>
          <p:nvPr/>
        </p:nvCxnSpPr>
        <p:spPr>
          <a:xfrm flipH="1" flipV="1">
            <a:off x="7756125" y="3011010"/>
            <a:ext cx="1686758" cy="887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4865A71-FB1B-45ED-8356-145703E7A4B1}"/>
              </a:ext>
            </a:extLst>
          </p:cNvPr>
          <p:cNvCxnSpPr>
            <a:stCxn id="7" idx="0"/>
            <a:endCxn id="6" idx="2"/>
          </p:cNvCxnSpPr>
          <p:nvPr/>
        </p:nvCxnSpPr>
        <p:spPr>
          <a:xfrm flipV="1">
            <a:off x="9442883" y="3011010"/>
            <a:ext cx="1775533" cy="887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1CAE9B51-E775-4CDB-B8E3-875B90A40C9B}"/>
              </a:ext>
            </a:extLst>
          </p:cNvPr>
          <p:cNvSpPr txBox="1"/>
          <p:nvPr/>
        </p:nvSpPr>
        <p:spPr>
          <a:xfrm>
            <a:off x="925500" y="1221121"/>
            <a:ext cx="4809475" cy="5355312"/>
          </a:xfrm>
          <a:prstGeom prst="rect">
            <a:avLst/>
          </a:prstGeom>
          <a:noFill/>
        </p:spPr>
        <p:txBody>
          <a:bodyPr wrap="square">
            <a:spAutoFit/>
          </a:bodyPr>
          <a:lstStyle/>
          <a:p>
            <a:r>
              <a:rPr lang="en-IN" dirty="0"/>
              <a:t>class A:</a:t>
            </a:r>
          </a:p>
          <a:p>
            <a:r>
              <a:rPr lang="en-IN" dirty="0"/>
              <a:t>    def </a:t>
            </a:r>
            <a:r>
              <a:rPr lang="en-IN" dirty="0" err="1"/>
              <a:t>method_a</a:t>
            </a:r>
            <a:r>
              <a:rPr lang="en-IN" dirty="0"/>
              <a:t>(self):</a:t>
            </a:r>
          </a:p>
          <a:p>
            <a:r>
              <a:rPr lang="en-IN" dirty="0"/>
              <a:t>        print("This is method of class A")</a:t>
            </a:r>
          </a:p>
          <a:p>
            <a:r>
              <a:rPr lang="en-IN" dirty="0"/>
              <a:t>class B(A):</a:t>
            </a:r>
          </a:p>
          <a:p>
            <a:r>
              <a:rPr lang="en-IN" dirty="0"/>
              <a:t>    def </a:t>
            </a:r>
            <a:r>
              <a:rPr lang="en-IN" dirty="0" err="1"/>
              <a:t>method_a</a:t>
            </a:r>
            <a:r>
              <a:rPr lang="en-IN" dirty="0"/>
              <a:t>(self):</a:t>
            </a:r>
          </a:p>
          <a:p>
            <a:r>
              <a:rPr lang="en-IN" dirty="0"/>
              <a:t>        print("This is method of class B")</a:t>
            </a:r>
          </a:p>
          <a:p>
            <a:r>
              <a:rPr lang="en-IN" dirty="0"/>
              <a:t>class C(A):</a:t>
            </a:r>
          </a:p>
          <a:p>
            <a:r>
              <a:rPr lang="en-IN" dirty="0"/>
              <a:t>    def </a:t>
            </a:r>
            <a:r>
              <a:rPr lang="en-IN" dirty="0" err="1"/>
              <a:t>method_a</a:t>
            </a:r>
            <a:r>
              <a:rPr lang="en-IN" dirty="0"/>
              <a:t>(self):</a:t>
            </a:r>
          </a:p>
          <a:p>
            <a:r>
              <a:rPr lang="en-IN" dirty="0"/>
              <a:t>        print("This is method of class C")</a:t>
            </a:r>
          </a:p>
          <a:p>
            <a:r>
              <a:rPr lang="en-IN" dirty="0"/>
              <a:t>class D(B,C):</a:t>
            </a:r>
          </a:p>
          <a:p>
            <a:r>
              <a:rPr lang="en-IN" dirty="0"/>
              <a:t>    def </a:t>
            </a:r>
            <a:r>
              <a:rPr lang="en-IN" dirty="0" err="1"/>
              <a:t>method_a</a:t>
            </a:r>
            <a:r>
              <a:rPr lang="en-IN" dirty="0"/>
              <a:t>(self):</a:t>
            </a:r>
          </a:p>
          <a:p>
            <a:r>
              <a:rPr lang="en-IN" dirty="0"/>
              <a:t>        print("This is method of class D")</a:t>
            </a:r>
          </a:p>
          <a:p>
            <a:endParaRPr lang="en-IN" dirty="0"/>
          </a:p>
          <a:p>
            <a:r>
              <a:rPr lang="en-IN" dirty="0"/>
              <a:t>#Create objects</a:t>
            </a:r>
          </a:p>
          <a:p>
            <a:r>
              <a:rPr lang="en-IN" dirty="0"/>
              <a:t>a=A()</a:t>
            </a:r>
          </a:p>
          <a:p>
            <a:r>
              <a:rPr lang="en-IN" dirty="0"/>
              <a:t>b=B()</a:t>
            </a:r>
          </a:p>
          <a:p>
            <a:r>
              <a:rPr lang="en-IN" dirty="0"/>
              <a:t>c=C()</a:t>
            </a:r>
          </a:p>
          <a:p>
            <a:r>
              <a:rPr lang="en-IN" dirty="0"/>
              <a:t>d=D()</a:t>
            </a:r>
          </a:p>
          <a:p>
            <a:r>
              <a:rPr lang="en-IN" dirty="0" err="1"/>
              <a:t>d.method_a</a:t>
            </a:r>
            <a:r>
              <a:rPr lang="en-IN" dirty="0"/>
              <a:t>()</a:t>
            </a:r>
          </a:p>
        </p:txBody>
      </p:sp>
    </p:spTree>
    <p:extLst>
      <p:ext uri="{BB962C8B-B14F-4D97-AF65-F5344CB8AC3E}">
        <p14:creationId xmlns:p14="http://schemas.microsoft.com/office/powerpoint/2010/main" val="1041008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0126-AB90-44A1-9527-1620080BF068}"/>
              </a:ext>
            </a:extLst>
          </p:cNvPr>
          <p:cNvSpPr>
            <a:spLocks noGrp="1"/>
          </p:cNvSpPr>
          <p:nvPr>
            <p:ph type="title"/>
          </p:nvPr>
        </p:nvSpPr>
        <p:spPr>
          <a:xfrm>
            <a:off x="838200" y="365125"/>
            <a:ext cx="10515600" cy="496009"/>
          </a:xfrm>
        </p:spPr>
        <p:txBody>
          <a:bodyPr>
            <a:normAutofit fontScale="90000"/>
          </a:bodyPr>
          <a:lstStyle/>
          <a:p>
            <a:r>
              <a:rPr lang="en-US" dirty="0"/>
              <a:t>Multilevel Inheritance in Python</a:t>
            </a:r>
            <a:endParaRPr lang="en-IN" dirty="0"/>
          </a:p>
        </p:txBody>
      </p:sp>
      <p:sp>
        <p:nvSpPr>
          <p:cNvPr id="4" name="Rectangle: Rounded Corners 3">
            <a:extLst>
              <a:ext uri="{FF2B5EF4-FFF2-40B4-BE49-F238E27FC236}">
                <a16:creationId xmlns:a16="http://schemas.microsoft.com/office/drawing/2014/main" id="{6C182C29-D0D3-4E9C-B798-604F6B8F8A1A}"/>
              </a:ext>
            </a:extLst>
          </p:cNvPr>
          <p:cNvSpPr/>
          <p:nvPr/>
        </p:nvSpPr>
        <p:spPr>
          <a:xfrm>
            <a:off x="1606858" y="1367161"/>
            <a:ext cx="7270812" cy="4960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 multilevel inheritance, we have Parent, child, grandchild relationship.</a:t>
            </a:r>
            <a:endParaRPr lang="en-IN" dirty="0"/>
          </a:p>
        </p:txBody>
      </p:sp>
      <p:sp>
        <p:nvSpPr>
          <p:cNvPr id="5" name="Rectangle: Rounded Corners 4">
            <a:extLst>
              <a:ext uri="{FF2B5EF4-FFF2-40B4-BE49-F238E27FC236}">
                <a16:creationId xmlns:a16="http://schemas.microsoft.com/office/drawing/2014/main" id="{48BC2A00-8E63-4D36-90B0-5B1DBDC3317C}"/>
              </a:ext>
            </a:extLst>
          </p:cNvPr>
          <p:cNvSpPr/>
          <p:nvPr/>
        </p:nvSpPr>
        <p:spPr>
          <a:xfrm>
            <a:off x="3409025" y="2299317"/>
            <a:ext cx="3133818" cy="62143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Parent</a:t>
            </a:r>
            <a:endParaRPr lang="en-IN" dirty="0">
              <a:ln w="0"/>
              <a:solidFill>
                <a:schemeClr val="tx1"/>
              </a:solidFill>
              <a:effectLst>
                <a:outerShdw blurRad="38100" dist="19050" dir="2700000" algn="tl" rotWithShape="0">
                  <a:schemeClr val="dk1">
                    <a:alpha val="40000"/>
                  </a:schemeClr>
                </a:outerShdw>
              </a:effectLst>
            </a:endParaRPr>
          </a:p>
        </p:txBody>
      </p:sp>
      <p:sp>
        <p:nvSpPr>
          <p:cNvPr id="7" name="Rectangle: Rounded Corners 6">
            <a:extLst>
              <a:ext uri="{FF2B5EF4-FFF2-40B4-BE49-F238E27FC236}">
                <a16:creationId xmlns:a16="http://schemas.microsoft.com/office/drawing/2014/main" id="{F61091C7-1953-4291-A75E-5993DBAFE121}"/>
              </a:ext>
            </a:extLst>
          </p:cNvPr>
          <p:cNvSpPr/>
          <p:nvPr/>
        </p:nvSpPr>
        <p:spPr>
          <a:xfrm>
            <a:off x="3409025" y="3431620"/>
            <a:ext cx="3133818" cy="62143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Child</a:t>
            </a:r>
            <a:endParaRPr lang="en-IN"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AAD0D04-9B02-4172-807B-74694C3A9369}"/>
              </a:ext>
            </a:extLst>
          </p:cNvPr>
          <p:cNvSpPr/>
          <p:nvPr/>
        </p:nvSpPr>
        <p:spPr>
          <a:xfrm>
            <a:off x="3409025" y="4687410"/>
            <a:ext cx="3133818" cy="62143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GrandChild</a:t>
            </a:r>
            <a:endParaRPr lang="en-IN" dirty="0">
              <a:ln w="0"/>
              <a:solidFill>
                <a:schemeClr val="tx1"/>
              </a:solidFill>
              <a:effectLst>
                <a:outerShdw blurRad="38100" dist="19050" dir="2700000" algn="tl" rotWithShape="0">
                  <a:schemeClr val="dk1">
                    <a:alpha val="40000"/>
                  </a:schemeClr>
                </a:outerShdw>
              </a:effectLst>
            </a:endParaRPr>
          </a:p>
        </p:txBody>
      </p:sp>
      <p:cxnSp>
        <p:nvCxnSpPr>
          <p:cNvPr id="11" name="Straight Arrow Connector 10">
            <a:extLst>
              <a:ext uri="{FF2B5EF4-FFF2-40B4-BE49-F238E27FC236}">
                <a16:creationId xmlns:a16="http://schemas.microsoft.com/office/drawing/2014/main" id="{A80E7FA3-FB3C-4AB7-AA5C-C559A1D1B2BB}"/>
              </a:ext>
            </a:extLst>
          </p:cNvPr>
          <p:cNvCxnSpPr>
            <a:stCxn id="5" idx="2"/>
            <a:endCxn id="7" idx="0"/>
          </p:cNvCxnSpPr>
          <p:nvPr/>
        </p:nvCxnSpPr>
        <p:spPr>
          <a:xfrm>
            <a:off x="4975934" y="2920753"/>
            <a:ext cx="0" cy="510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75C9591-7159-415D-9955-588C8BB1BD6E}"/>
              </a:ext>
            </a:extLst>
          </p:cNvPr>
          <p:cNvCxnSpPr>
            <a:cxnSpLocks/>
          </p:cNvCxnSpPr>
          <p:nvPr/>
        </p:nvCxnSpPr>
        <p:spPr>
          <a:xfrm>
            <a:off x="4955219" y="4053056"/>
            <a:ext cx="0" cy="634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0983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AC20537B-39DD-440A-B4C3-8E4C7568284C}"/>
              </a:ext>
            </a:extLst>
          </p:cNvPr>
          <p:cNvSpPr/>
          <p:nvPr/>
        </p:nvSpPr>
        <p:spPr>
          <a:xfrm>
            <a:off x="923277" y="355107"/>
            <a:ext cx="4199138" cy="1154097"/>
          </a:xfrm>
          <a:prstGeom prst="rightArrow">
            <a:avLst>
              <a:gd name="adj1" fmla="val 50000"/>
              <a:gd name="adj2" fmla="val 1000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Multi-Level Inheritance in Python</a:t>
            </a:r>
            <a:endParaRPr lang="en-IN" dirty="0">
              <a:ln w="0"/>
              <a:solidFill>
                <a:schemeClr val="tx1"/>
              </a:solidFill>
              <a:effectLst>
                <a:outerShdw blurRad="38100" dist="19050" dir="2700000" algn="tl" rotWithShape="0">
                  <a:schemeClr val="dk1">
                    <a:alpha val="40000"/>
                  </a:schemeClr>
                </a:outerShdw>
              </a:effectLst>
            </a:endParaRPr>
          </a:p>
        </p:txBody>
      </p:sp>
      <p:sp>
        <p:nvSpPr>
          <p:cNvPr id="5" name="Rectangle: Diagonal Corners Rounded 4">
            <a:extLst>
              <a:ext uri="{FF2B5EF4-FFF2-40B4-BE49-F238E27FC236}">
                <a16:creationId xmlns:a16="http://schemas.microsoft.com/office/drawing/2014/main" id="{7FE6E3B2-8E93-4B80-B311-53083B258FA0}"/>
              </a:ext>
            </a:extLst>
          </p:cNvPr>
          <p:cNvSpPr/>
          <p:nvPr/>
        </p:nvSpPr>
        <p:spPr>
          <a:xfrm>
            <a:off x="1065320" y="1953087"/>
            <a:ext cx="4057095" cy="2148396"/>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class Parent():</a:t>
            </a:r>
          </a:p>
          <a:p>
            <a:r>
              <a:rPr lang="en-US" dirty="0"/>
              <a:t>      def </a:t>
            </a:r>
            <a:r>
              <a:rPr lang="en-US" dirty="0" err="1"/>
              <a:t>get_name</a:t>
            </a:r>
            <a:r>
              <a:rPr lang="en-US" dirty="0"/>
              <a:t>(</a:t>
            </a:r>
            <a:r>
              <a:rPr lang="en-US" dirty="0" err="1"/>
              <a:t>self,name</a:t>
            </a:r>
            <a:r>
              <a:rPr lang="en-US" dirty="0"/>
              <a:t>):</a:t>
            </a:r>
          </a:p>
          <a:p>
            <a:r>
              <a:rPr lang="en-US" dirty="0"/>
              <a:t>             self.name=name</a:t>
            </a:r>
          </a:p>
          <a:p>
            <a:endParaRPr lang="en-US" dirty="0"/>
          </a:p>
          <a:p>
            <a:r>
              <a:rPr lang="en-US" dirty="0"/>
              <a:t>        def </a:t>
            </a:r>
            <a:r>
              <a:rPr lang="en-US" dirty="0" err="1"/>
              <a:t>show_name</a:t>
            </a:r>
            <a:r>
              <a:rPr lang="en-US" dirty="0"/>
              <a:t>(self):</a:t>
            </a:r>
          </a:p>
          <a:p>
            <a:r>
              <a:rPr lang="en-US" dirty="0"/>
              <a:t>             return self.name</a:t>
            </a:r>
            <a:endParaRPr lang="en-IN" dirty="0"/>
          </a:p>
        </p:txBody>
      </p:sp>
      <p:sp>
        <p:nvSpPr>
          <p:cNvPr id="6" name="TextBox 5">
            <a:extLst>
              <a:ext uri="{FF2B5EF4-FFF2-40B4-BE49-F238E27FC236}">
                <a16:creationId xmlns:a16="http://schemas.microsoft.com/office/drawing/2014/main" id="{E737A006-5168-47D5-855C-16B12A50C284}"/>
              </a:ext>
            </a:extLst>
          </p:cNvPr>
          <p:cNvSpPr txBox="1"/>
          <p:nvPr/>
        </p:nvSpPr>
        <p:spPr>
          <a:xfrm>
            <a:off x="2095130" y="1583755"/>
            <a:ext cx="1291892" cy="369332"/>
          </a:xfrm>
          <a:prstGeom prst="rect">
            <a:avLst/>
          </a:prstGeom>
          <a:noFill/>
        </p:spPr>
        <p:txBody>
          <a:bodyPr wrap="none" rtlCol="0">
            <a:spAutoFit/>
          </a:bodyPr>
          <a:lstStyle/>
          <a:p>
            <a:r>
              <a:rPr lang="en-US" dirty="0"/>
              <a:t>Parent class</a:t>
            </a:r>
            <a:endParaRPr lang="en-IN" dirty="0"/>
          </a:p>
        </p:txBody>
      </p:sp>
      <p:sp>
        <p:nvSpPr>
          <p:cNvPr id="7" name="Rectangle: Diagonal Corners Rounded 6">
            <a:extLst>
              <a:ext uri="{FF2B5EF4-FFF2-40B4-BE49-F238E27FC236}">
                <a16:creationId xmlns:a16="http://schemas.microsoft.com/office/drawing/2014/main" id="{B81CFA80-B649-4C02-BC02-38FAE7C04EC8}"/>
              </a:ext>
            </a:extLst>
          </p:cNvPr>
          <p:cNvSpPr/>
          <p:nvPr/>
        </p:nvSpPr>
        <p:spPr>
          <a:xfrm>
            <a:off x="1089829" y="4789502"/>
            <a:ext cx="4057095" cy="1833239"/>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class Child(Parent):</a:t>
            </a:r>
          </a:p>
          <a:p>
            <a:r>
              <a:rPr lang="en-US" dirty="0"/>
              <a:t>            def </a:t>
            </a:r>
            <a:r>
              <a:rPr lang="en-US" dirty="0" err="1"/>
              <a:t>get_age</a:t>
            </a:r>
            <a:r>
              <a:rPr lang="en-US" dirty="0"/>
              <a:t>(</a:t>
            </a:r>
            <a:r>
              <a:rPr lang="en-US" dirty="0" err="1"/>
              <a:t>self,age</a:t>
            </a:r>
            <a:r>
              <a:rPr lang="en-US" dirty="0"/>
              <a:t>)</a:t>
            </a:r>
            <a:r>
              <a:rPr lang="en-IN" dirty="0"/>
              <a:t>:</a:t>
            </a:r>
          </a:p>
          <a:p>
            <a:r>
              <a:rPr lang="en-IN" dirty="0"/>
              <a:t>                   </a:t>
            </a:r>
            <a:r>
              <a:rPr lang="en-IN" dirty="0" err="1"/>
              <a:t>self.age</a:t>
            </a:r>
            <a:r>
              <a:rPr lang="en-IN" dirty="0"/>
              <a:t>=age</a:t>
            </a:r>
          </a:p>
          <a:p>
            <a:endParaRPr lang="en-IN" dirty="0"/>
          </a:p>
          <a:p>
            <a:r>
              <a:rPr lang="en-IN" dirty="0"/>
              <a:t>            def </a:t>
            </a:r>
            <a:r>
              <a:rPr lang="en-IN" dirty="0" err="1"/>
              <a:t>show_age</a:t>
            </a:r>
            <a:r>
              <a:rPr lang="en-IN" dirty="0"/>
              <a:t>(self):</a:t>
            </a:r>
          </a:p>
          <a:p>
            <a:r>
              <a:rPr lang="en-IN" dirty="0"/>
              <a:t>                 return </a:t>
            </a:r>
            <a:r>
              <a:rPr lang="en-IN" dirty="0" err="1"/>
              <a:t>self.age</a:t>
            </a:r>
            <a:endParaRPr lang="en-US" dirty="0"/>
          </a:p>
        </p:txBody>
      </p:sp>
      <p:sp>
        <p:nvSpPr>
          <p:cNvPr id="8" name="TextBox 7">
            <a:extLst>
              <a:ext uri="{FF2B5EF4-FFF2-40B4-BE49-F238E27FC236}">
                <a16:creationId xmlns:a16="http://schemas.microsoft.com/office/drawing/2014/main" id="{2590F797-077A-4883-94B5-0F92C8F7BBD8}"/>
              </a:ext>
            </a:extLst>
          </p:cNvPr>
          <p:cNvSpPr txBox="1"/>
          <p:nvPr/>
        </p:nvSpPr>
        <p:spPr>
          <a:xfrm>
            <a:off x="2024109" y="4420170"/>
            <a:ext cx="1176925" cy="369332"/>
          </a:xfrm>
          <a:prstGeom prst="rect">
            <a:avLst/>
          </a:prstGeom>
          <a:noFill/>
        </p:spPr>
        <p:txBody>
          <a:bodyPr wrap="none" rtlCol="0">
            <a:spAutoFit/>
          </a:bodyPr>
          <a:lstStyle/>
          <a:p>
            <a:r>
              <a:rPr lang="en-US" dirty="0"/>
              <a:t>Child Class</a:t>
            </a:r>
            <a:endParaRPr lang="en-IN" dirty="0"/>
          </a:p>
        </p:txBody>
      </p:sp>
      <p:sp>
        <p:nvSpPr>
          <p:cNvPr id="10" name="Rectangle: Diagonal Corners Rounded 9">
            <a:extLst>
              <a:ext uri="{FF2B5EF4-FFF2-40B4-BE49-F238E27FC236}">
                <a16:creationId xmlns:a16="http://schemas.microsoft.com/office/drawing/2014/main" id="{47D4F114-0584-4963-A503-EE5654E90201}"/>
              </a:ext>
            </a:extLst>
          </p:cNvPr>
          <p:cNvSpPr/>
          <p:nvPr/>
        </p:nvSpPr>
        <p:spPr>
          <a:xfrm>
            <a:off x="6755262" y="2110665"/>
            <a:ext cx="4474990" cy="206184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class </a:t>
            </a:r>
            <a:r>
              <a:rPr lang="en-US" dirty="0" err="1"/>
              <a:t>GrandChild</a:t>
            </a:r>
            <a:r>
              <a:rPr lang="en-US" dirty="0"/>
              <a:t>(Child):</a:t>
            </a:r>
          </a:p>
          <a:p>
            <a:r>
              <a:rPr lang="en-US" dirty="0"/>
              <a:t>            def </a:t>
            </a:r>
            <a:r>
              <a:rPr lang="en-US" dirty="0" err="1"/>
              <a:t>get_gender</a:t>
            </a:r>
            <a:r>
              <a:rPr lang="en-US" dirty="0"/>
              <a:t>(</a:t>
            </a:r>
            <a:r>
              <a:rPr lang="en-US" dirty="0" err="1"/>
              <a:t>self,gender</a:t>
            </a:r>
            <a:r>
              <a:rPr lang="en-US" dirty="0"/>
              <a:t>)</a:t>
            </a:r>
            <a:r>
              <a:rPr lang="en-IN" dirty="0"/>
              <a:t>:</a:t>
            </a:r>
          </a:p>
          <a:p>
            <a:r>
              <a:rPr lang="en-IN" dirty="0"/>
              <a:t>                   </a:t>
            </a:r>
            <a:r>
              <a:rPr lang="en-IN" dirty="0" err="1"/>
              <a:t>self.gender</a:t>
            </a:r>
            <a:r>
              <a:rPr lang="en-IN" dirty="0"/>
              <a:t>=gender</a:t>
            </a:r>
          </a:p>
          <a:p>
            <a:endParaRPr lang="en-IN" dirty="0"/>
          </a:p>
          <a:p>
            <a:r>
              <a:rPr lang="en-IN" dirty="0"/>
              <a:t>            def </a:t>
            </a:r>
            <a:r>
              <a:rPr lang="en-IN" dirty="0" err="1"/>
              <a:t>show_gender</a:t>
            </a:r>
            <a:r>
              <a:rPr lang="en-IN" dirty="0"/>
              <a:t>(self):</a:t>
            </a:r>
          </a:p>
          <a:p>
            <a:r>
              <a:rPr lang="en-IN" dirty="0"/>
              <a:t>                 return </a:t>
            </a:r>
            <a:r>
              <a:rPr lang="en-IN" dirty="0" err="1"/>
              <a:t>self.gender</a:t>
            </a:r>
            <a:endParaRPr lang="en-US" dirty="0"/>
          </a:p>
        </p:txBody>
      </p:sp>
      <p:sp>
        <p:nvSpPr>
          <p:cNvPr id="11" name="TextBox 10">
            <a:extLst>
              <a:ext uri="{FF2B5EF4-FFF2-40B4-BE49-F238E27FC236}">
                <a16:creationId xmlns:a16="http://schemas.microsoft.com/office/drawing/2014/main" id="{C3B49F07-05C5-427A-8D67-F268377B656B}"/>
              </a:ext>
            </a:extLst>
          </p:cNvPr>
          <p:cNvSpPr txBox="1"/>
          <p:nvPr/>
        </p:nvSpPr>
        <p:spPr>
          <a:xfrm>
            <a:off x="7998781" y="1696945"/>
            <a:ext cx="1779718" cy="369332"/>
          </a:xfrm>
          <a:prstGeom prst="rect">
            <a:avLst/>
          </a:prstGeom>
          <a:noFill/>
        </p:spPr>
        <p:txBody>
          <a:bodyPr wrap="none" rtlCol="0">
            <a:spAutoFit/>
          </a:bodyPr>
          <a:lstStyle/>
          <a:p>
            <a:r>
              <a:rPr lang="en-US" dirty="0"/>
              <a:t>Grand Child class</a:t>
            </a:r>
            <a:endParaRPr lang="en-IN" dirty="0"/>
          </a:p>
        </p:txBody>
      </p:sp>
    </p:spTree>
    <p:extLst>
      <p:ext uri="{BB962C8B-B14F-4D97-AF65-F5344CB8AC3E}">
        <p14:creationId xmlns:p14="http://schemas.microsoft.com/office/powerpoint/2010/main" val="2358903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388CF2D6-9426-4232-995F-E433AA243A50}"/>
              </a:ext>
            </a:extLst>
          </p:cNvPr>
          <p:cNvSpPr/>
          <p:nvPr/>
        </p:nvSpPr>
        <p:spPr>
          <a:xfrm>
            <a:off x="1322773" y="2112886"/>
            <a:ext cx="4483223" cy="2556768"/>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a:t>
            </a:r>
            <a:r>
              <a:rPr lang="en-US" dirty="0" err="1"/>
              <a:t>gc</a:t>
            </a:r>
            <a:r>
              <a:rPr lang="en-US" dirty="0"/>
              <a:t>=</a:t>
            </a:r>
            <a:r>
              <a:rPr lang="en-US" dirty="0" err="1"/>
              <a:t>GrandChild</a:t>
            </a:r>
            <a:r>
              <a:rPr lang="en-US" dirty="0"/>
              <a:t>()</a:t>
            </a:r>
          </a:p>
          <a:p>
            <a:r>
              <a:rPr lang="en-US" dirty="0"/>
              <a:t> </a:t>
            </a:r>
            <a:r>
              <a:rPr lang="en-US" dirty="0" err="1"/>
              <a:t>gc.get_name</a:t>
            </a:r>
            <a:r>
              <a:rPr lang="en-US" dirty="0"/>
              <a:t>(“Jack”)</a:t>
            </a:r>
          </a:p>
          <a:p>
            <a:r>
              <a:rPr lang="en-US" dirty="0"/>
              <a:t> </a:t>
            </a:r>
            <a:r>
              <a:rPr lang="en-US" dirty="0" err="1"/>
              <a:t>gc.get_age</a:t>
            </a:r>
            <a:r>
              <a:rPr lang="en-US" dirty="0"/>
              <a:t>(21)</a:t>
            </a:r>
          </a:p>
          <a:p>
            <a:r>
              <a:rPr lang="en-US" dirty="0"/>
              <a:t> </a:t>
            </a:r>
            <a:r>
              <a:rPr lang="en-US" dirty="0" err="1"/>
              <a:t>gc.get_gender</a:t>
            </a:r>
            <a:r>
              <a:rPr lang="en-US" dirty="0"/>
              <a:t>(“Male”)</a:t>
            </a:r>
          </a:p>
          <a:p>
            <a:endParaRPr lang="en-US" dirty="0"/>
          </a:p>
          <a:p>
            <a:r>
              <a:rPr lang="en-US" dirty="0"/>
              <a:t> </a:t>
            </a:r>
            <a:r>
              <a:rPr lang="en-US" dirty="0" err="1"/>
              <a:t>gc.show_name</a:t>
            </a:r>
            <a:r>
              <a:rPr lang="en-US" dirty="0"/>
              <a:t>()</a:t>
            </a:r>
          </a:p>
          <a:p>
            <a:r>
              <a:rPr lang="en-US" dirty="0"/>
              <a:t> </a:t>
            </a:r>
            <a:r>
              <a:rPr lang="en-US" dirty="0" err="1"/>
              <a:t>gc.show_age</a:t>
            </a:r>
            <a:r>
              <a:rPr lang="en-US" dirty="0"/>
              <a:t>()</a:t>
            </a:r>
          </a:p>
          <a:p>
            <a:r>
              <a:rPr lang="en-US" dirty="0"/>
              <a:t> </a:t>
            </a:r>
            <a:r>
              <a:rPr lang="en-US" dirty="0" err="1"/>
              <a:t>gc.show_gender</a:t>
            </a:r>
            <a:r>
              <a:rPr lang="en-US" dirty="0"/>
              <a:t>()</a:t>
            </a:r>
            <a:endParaRPr lang="en-IN" dirty="0"/>
          </a:p>
        </p:txBody>
      </p:sp>
      <p:sp>
        <p:nvSpPr>
          <p:cNvPr id="5" name="TextBox 4">
            <a:extLst>
              <a:ext uri="{FF2B5EF4-FFF2-40B4-BE49-F238E27FC236}">
                <a16:creationId xmlns:a16="http://schemas.microsoft.com/office/drawing/2014/main" id="{AC05E0C9-8003-4F66-9AC5-610EC7EE3209}"/>
              </a:ext>
            </a:extLst>
          </p:cNvPr>
          <p:cNvSpPr txBox="1"/>
          <p:nvPr/>
        </p:nvSpPr>
        <p:spPr>
          <a:xfrm>
            <a:off x="1180730" y="1376038"/>
            <a:ext cx="5162247" cy="461665"/>
          </a:xfrm>
          <a:prstGeom prst="rect">
            <a:avLst/>
          </a:prstGeom>
          <a:noFill/>
        </p:spPr>
        <p:txBody>
          <a:bodyPr wrap="none" rtlCol="0">
            <a:spAutoFit/>
          </a:bodyPr>
          <a:lstStyle/>
          <a:p>
            <a:r>
              <a:rPr lang="en-US" sz="2400" b="1" dirty="0"/>
              <a:t>Instantiating object of </a:t>
            </a:r>
            <a:r>
              <a:rPr lang="en-US" sz="2400" b="1" dirty="0" err="1"/>
              <a:t>GrandChild</a:t>
            </a:r>
            <a:r>
              <a:rPr lang="en-US" sz="2400" b="1" dirty="0"/>
              <a:t> class</a:t>
            </a:r>
            <a:endParaRPr lang="en-IN" sz="2400" b="1" dirty="0"/>
          </a:p>
        </p:txBody>
      </p:sp>
    </p:spTree>
    <p:extLst>
      <p:ext uri="{BB962C8B-B14F-4D97-AF65-F5344CB8AC3E}">
        <p14:creationId xmlns:p14="http://schemas.microsoft.com/office/powerpoint/2010/main" val="763914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11AE-DC6D-41E3-9ED6-E37D3DDEBABB}"/>
              </a:ext>
            </a:extLst>
          </p:cNvPr>
          <p:cNvSpPr>
            <a:spLocks noGrp="1"/>
          </p:cNvSpPr>
          <p:nvPr>
            <p:ph type="title"/>
          </p:nvPr>
        </p:nvSpPr>
        <p:spPr>
          <a:xfrm>
            <a:off x="838200" y="365125"/>
            <a:ext cx="10515600" cy="540397"/>
          </a:xfrm>
        </p:spPr>
        <p:txBody>
          <a:bodyPr>
            <a:normAutofit fontScale="90000"/>
          </a:bodyPr>
          <a:lstStyle/>
          <a:p>
            <a:r>
              <a:rPr lang="en-US" dirty="0"/>
              <a:t>Example</a:t>
            </a:r>
            <a:endParaRPr lang="en-IN" dirty="0"/>
          </a:p>
        </p:txBody>
      </p:sp>
      <p:sp>
        <p:nvSpPr>
          <p:cNvPr id="5" name="TextBox 4">
            <a:extLst>
              <a:ext uri="{FF2B5EF4-FFF2-40B4-BE49-F238E27FC236}">
                <a16:creationId xmlns:a16="http://schemas.microsoft.com/office/drawing/2014/main" id="{E78D9F41-D128-4F8B-A920-E69F23881569}"/>
              </a:ext>
            </a:extLst>
          </p:cNvPr>
          <p:cNvSpPr txBox="1"/>
          <p:nvPr/>
        </p:nvSpPr>
        <p:spPr>
          <a:xfrm>
            <a:off x="3659819" y="583565"/>
            <a:ext cx="6094520" cy="5909310"/>
          </a:xfrm>
          <a:prstGeom prst="rect">
            <a:avLst/>
          </a:prstGeom>
          <a:noFill/>
        </p:spPr>
        <p:txBody>
          <a:bodyPr wrap="square">
            <a:spAutoFit/>
          </a:bodyPr>
          <a:lstStyle/>
          <a:p>
            <a:r>
              <a:rPr lang="en-IN" b="1" dirty="0"/>
              <a:t>#Multi-level Inheritance</a:t>
            </a:r>
          </a:p>
          <a:p>
            <a:r>
              <a:rPr lang="en-IN" dirty="0"/>
              <a:t>class Dad:</a:t>
            </a:r>
          </a:p>
          <a:p>
            <a:r>
              <a:rPr lang="en-IN" dirty="0"/>
              <a:t>    basketball=1</a:t>
            </a:r>
          </a:p>
          <a:p>
            <a:endParaRPr lang="en-IN" dirty="0"/>
          </a:p>
          <a:p>
            <a:r>
              <a:rPr lang="en-IN" dirty="0"/>
              <a:t>class Son(Dad):</a:t>
            </a:r>
          </a:p>
          <a:p>
            <a:r>
              <a:rPr lang="en-IN" dirty="0"/>
              <a:t>    dance=1</a:t>
            </a:r>
          </a:p>
          <a:p>
            <a:r>
              <a:rPr lang="en-IN" dirty="0"/>
              <a:t>    basketball = 9</a:t>
            </a:r>
          </a:p>
          <a:p>
            <a:r>
              <a:rPr lang="en-IN" dirty="0"/>
              <a:t>    def </a:t>
            </a:r>
            <a:r>
              <a:rPr lang="en-IN" dirty="0" err="1"/>
              <a:t>is_dance</a:t>
            </a:r>
            <a:r>
              <a:rPr lang="en-IN" dirty="0"/>
              <a:t>(self):</a:t>
            </a:r>
          </a:p>
          <a:p>
            <a:r>
              <a:rPr lang="en-IN" dirty="0"/>
              <a:t>        return </a:t>
            </a:r>
            <a:r>
              <a:rPr lang="en-IN" dirty="0" err="1"/>
              <a:t>f"Yes</a:t>
            </a:r>
            <a:r>
              <a:rPr lang="en-IN" dirty="0"/>
              <a:t> I dance {</a:t>
            </a:r>
            <a:r>
              <a:rPr lang="en-IN" dirty="0" err="1"/>
              <a:t>self.dance</a:t>
            </a:r>
            <a:r>
              <a:rPr lang="en-IN" dirty="0"/>
              <a:t>} no of times"</a:t>
            </a:r>
          </a:p>
          <a:p>
            <a:endParaRPr lang="en-IN" dirty="0"/>
          </a:p>
          <a:p>
            <a:r>
              <a:rPr lang="en-IN" dirty="0"/>
              <a:t>class Grandson(Son):</a:t>
            </a:r>
          </a:p>
          <a:p>
            <a:r>
              <a:rPr lang="en-IN" dirty="0"/>
              <a:t>    dance = 6</a:t>
            </a:r>
          </a:p>
          <a:p>
            <a:r>
              <a:rPr lang="en-IN" dirty="0"/>
              <a:t>    def </a:t>
            </a:r>
            <a:r>
              <a:rPr lang="en-IN" dirty="0" err="1"/>
              <a:t>is_dance</a:t>
            </a:r>
            <a:r>
              <a:rPr lang="en-IN" dirty="0"/>
              <a:t>(self):</a:t>
            </a:r>
          </a:p>
          <a:p>
            <a:r>
              <a:rPr lang="en-IN" dirty="0"/>
              <a:t>        return </a:t>
            </a:r>
            <a:r>
              <a:rPr lang="en-IN" dirty="0" err="1"/>
              <a:t>f"Jackson</a:t>
            </a:r>
            <a:r>
              <a:rPr lang="en-IN" dirty="0"/>
              <a:t> yeah!"\</a:t>
            </a:r>
          </a:p>
          <a:p>
            <a:r>
              <a:rPr lang="en-IN" dirty="0"/>
              <a:t>                </a:t>
            </a:r>
            <a:r>
              <a:rPr lang="en-IN" dirty="0" err="1"/>
              <a:t>f"Yes</a:t>
            </a:r>
            <a:r>
              <a:rPr lang="en-IN" dirty="0"/>
              <a:t> I dance very incredibly {</a:t>
            </a:r>
            <a:r>
              <a:rPr lang="en-IN" dirty="0" err="1"/>
              <a:t>self.dance</a:t>
            </a:r>
            <a:r>
              <a:rPr lang="en-IN" dirty="0"/>
              <a:t>} no of times"</a:t>
            </a:r>
          </a:p>
          <a:p>
            <a:endParaRPr lang="en-IN" dirty="0"/>
          </a:p>
          <a:p>
            <a:r>
              <a:rPr lang="en-IN" dirty="0" err="1"/>
              <a:t>darry</a:t>
            </a:r>
            <a:r>
              <a:rPr lang="en-IN" dirty="0"/>
              <a:t>=Dad()</a:t>
            </a:r>
          </a:p>
          <a:p>
            <a:r>
              <a:rPr lang="en-IN" dirty="0" err="1"/>
              <a:t>larry</a:t>
            </a:r>
            <a:r>
              <a:rPr lang="en-IN" dirty="0"/>
              <a:t>=Son()</a:t>
            </a:r>
          </a:p>
          <a:p>
            <a:r>
              <a:rPr lang="en-IN" dirty="0"/>
              <a:t>harry=Grandson()</a:t>
            </a:r>
          </a:p>
          <a:p>
            <a:r>
              <a:rPr lang="en-IN" dirty="0"/>
              <a:t>print(</a:t>
            </a:r>
            <a:r>
              <a:rPr lang="en-IN" dirty="0" err="1"/>
              <a:t>harry.is_dance</a:t>
            </a:r>
            <a:r>
              <a:rPr lang="en-IN" dirty="0"/>
              <a:t>())</a:t>
            </a:r>
          </a:p>
          <a:p>
            <a:r>
              <a:rPr lang="en-IN" dirty="0"/>
              <a:t>print(</a:t>
            </a:r>
            <a:r>
              <a:rPr lang="en-IN" dirty="0" err="1"/>
              <a:t>harry.basketball</a:t>
            </a:r>
            <a:r>
              <a:rPr lang="en-IN" dirty="0"/>
              <a:t>)</a:t>
            </a:r>
          </a:p>
        </p:txBody>
      </p:sp>
    </p:spTree>
    <p:extLst>
      <p:ext uri="{BB962C8B-B14F-4D97-AF65-F5344CB8AC3E}">
        <p14:creationId xmlns:p14="http://schemas.microsoft.com/office/powerpoint/2010/main" val="2358534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C6AF9-0FD3-421F-B9BE-6CDE5738A698}"/>
              </a:ext>
            </a:extLst>
          </p:cNvPr>
          <p:cNvSpPr>
            <a:spLocks noGrp="1"/>
          </p:cNvSpPr>
          <p:nvPr>
            <p:ph type="title"/>
          </p:nvPr>
        </p:nvSpPr>
        <p:spPr>
          <a:xfrm>
            <a:off x="838200" y="365126"/>
            <a:ext cx="10515600" cy="416110"/>
          </a:xfrm>
        </p:spPr>
        <p:txBody>
          <a:bodyPr>
            <a:normAutofit fontScale="90000"/>
          </a:bodyPr>
          <a:lstStyle/>
          <a:p>
            <a:r>
              <a:rPr lang="en-US" dirty="0"/>
              <a:t>Benefits of Inheritance</a:t>
            </a:r>
            <a:endParaRPr lang="en-IN" dirty="0"/>
          </a:p>
        </p:txBody>
      </p:sp>
      <p:sp>
        <p:nvSpPr>
          <p:cNvPr id="3" name="Content Placeholder 2">
            <a:extLst>
              <a:ext uri="{FF2B5EF4-FFF2-40B4-BE49-F238E27FC236}">
                <a16:creationId xmlns:a16="http://schemas.microsoft.com/office/drawing/2014/main" id="{AF0EF199-0DC6-499E-93EC-CDC20CA1A8AD}"/>
              </a:ext>
            </a:extLst>
          </p:cNvPr>
          <p:cNvSpPr>
            <a:spLocks noGrp="1"/>
          </p:cNvSpPr>
          <p:nvPr>
            <p:ph idx="1"/>
          </p:nvPr>
        </p:nvSpPr>
        <p:spPr>
          <a:xfrm>
            <a:off x="905522" y="1411550"/>
            <a:ext cx="10448278" cy="4765413"/>
          </a:xfrm>
        </p:spPr>
        <p:txBody>
          <a:bodyPr/>
          <a:lstStyle/>
          <a:p>
            <a:pPr marL="514350" indent="-514350">
              <a:buFont typeface="+mj-lt"/>
              <a:buAutoNum type="arabicParenR"/>
            </a:pPr>
            <a:r>
              <a:rPr lang="en-US" dirty="0"/>
              <a:t>Code Reuse</a:t>
            </a:r>
          </a:p>
          <a:p>
            <a:pPr marL="514350" indent="-514350">
              <a:buFont typeface="+mj-lt"/>
              <a:buAutoNum type="arabicParenR"/>
            </a:pPr>
            <a:r>
              <a:rPr lang="en-US" dirty="0"/>
              <a:t>Extensibility</a:t>
            </a:r>
          </a:p>
          <a:p>
            <a:pPr marL="514350" indent="-514350">
              <a:buFont typeface="+mj-lt"/>
              <a:buAutoNum type="arabicParenR"/>
            </a:pPr>
            <a:r>
              <a:rPr lang="en-US" dirty="0"/>
              <a:t>Readability</a:t>
            </a:r>
            <a:endParaRPr lang="en-IN" dirty="0"/>
          </a:p>
        </p:txBody>
      </p:sp>
    </p:spTree>
    <p:extLst>
      <p:ext uri="{BB962C8B-B14F-4D97-AF65-F5344CB8AC3E}">
        <p14:creationId xmlns:p14="http://schemas.microsoft.com/office/powerpoint/2010/main" val="4005141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567D4D-2D5A-42C7-ABF7-77A9289E9427}"/>
              </a:ext>
            </a:extLst>
          </p:cNvPr>
          <p:cNvSpPr txBox="1"/>
          <p:nvPr/>
        </p:nvSpPr>
        <p:spPr>
          <a:xfrm>
            <a:off x="377302" y="289679"/>
            <a:ext cx="4594193" cy="6463308"/>
          </a:xfrm>
          <a:prstGeom prst="rect">
            <a:avLst/>
          </a:prstGeom>
          <a:noFill/>
        </p:spPr>
        <p:txBody>
          <a:bodyPr wrap="square">
            <a:spAutoFit/>
          </a:bodyPr>
          <a:lstStyle/>
          <a:p>
            <a:r>
              <a:rPr lang="en-IN" sz="1400" b="1" dirty="0"/>
              <a:t>#Parent class</a:t>
            </a:r>
          </a:p>
          <a:p>
            <a:r>
              <a:rPr lang="en-IN" sz="1600" dirty="0"/>
              <a:t>class Employee:</a:t>
            </a:r>
          </a:p>
          <a:p>
            <a:r>
              <a:rPr lang="en-IN" sz="1600" dirty="0"/>
              <a:t>    Name=""</a:t>
            </a:r>
          </a:p>
          <a:p>
            <a:r>
              <a:rPr lang="en-IN" sz="1600" dirty="0"/>
              <a:t>    Company=""</a:t>
            </a:r>
          </a:p>
          <a:p>
            <a:r>
              <a:rPr lang="en-IN" sz="1600" dirty="0"/>
              <a:t>    Age=0</a:t>
            </a:r>
          </a:p>
          <a:p>
            <a:endParaRPr lang="en-IN" sz="1600" dirty="0"/>
          </a:p>
          <a:p>
            <a:r>
              <a:rPr lang="en-IN" sz="1600" dirty="0"/>
              <a:t>    def </a:t>
            </a:r>
            <a:r>
              <a:rPr lang="en-IN" sz="1600" dirty="0" err="1"/>
              <a:t>IntroduceYourself</a:t>
            </a:r>
            <a:r>
              <a:rPr lang="en-IN" sz="1600" dirty="0"/>
              <a:t>(self):</a:t>
            </a:r>
          </a:p>
          <a:p>
            <a:r>
              <a:rPr lang="en-IN" sz="1600" dirty="0"/>
              <a:t>        print("Name -",</a:t>
            </a:r>
            <a:r>
              <a:rPr lang="en-IN" sz="1600" dirty="0" err="1"/>
              <a:t>self.Name</a:t>
            </a:r>
            <a:r>
              <a:rPr lang="en-IN" sz="1600" dirty="0"/>
              <a:t>)</a:t>
            </a:r>
          </a:p>
          <a:p>
            <a:r>
              <a:rPr lang="en-IN" sz="1600" dirty="0"/>
              <a:t>        print("Company - ",</a:t>
            </a:r>
            <a:r>
              <a:rPr lang="en-IN" sz="1600" dirty="0" err="1"/>
              <a:t>self.Company</a:t>
            </a:r>
            <a:r>
              <a:rPr lang="en-IN" sz="1600" dirty="0"/>
              <a:t>)</a:t>
            </a:r>
          </a:p>
          <a:p>
            <a:r>
              <a:rPr lang="en-IN" sz="1600" dirty="0"/>
              <a:t>        print("Age - ",</a:t>
            </a:r>
            <a:r>
              <a:rPr lang="en-IN" sz="1600" dirty="0" err="1"/>
              <a:t>self.Age</a:t>
            </a:r>
            <a:r>
              <a:rPr lang="en-IN" sz="1600" dirty="0"/>
              <a:t>)</a:t>
            </a:r>
          </a:p>
          <a:p>
            <a:endParaRPr lang="en-IN" sz="1600" dirty="0"/>
          </a:p>
          <a:p>
            <a:r>
              <a:rPr lang="en-IN" sz="1600" dirty="0"/>
              <a:t>    def __</a:t>
            </a:r>
            <a:r>
              <a:rPr lang="en-IN" sz="1600" dirty="0" err="1"/>
              <a:t>init</a:t>
            </a:r>
            <a:r>
              <a:rPr lang="en-IN" sz="1600" dirty="0"/>
              <a:t>__(</a:t>
            </a:r>
            <a:r>
              <a:rPr lang="en-IN" sz="1600" dirty="0" err="1"/>
              <a:t>self,name,company,age</a:t>
            </a:r>
            <a:r>
              <a:rPr lang="en-IN" sz="1600" dirty="0"/>
              <a:t>):</a:t>
            </a:r>
          </a:p>
          <a:p>
            <a:r>
              <a:rPr lang="en-IN" sz="1600" dirty="0"/>
              <a:t>        </a:t>
            </a:r>
            <a:r>
              <a:rPr lang="en-IN" sz="1600" dirty="0" err="1"/>
              <a:t>self.Name</a:t>
            </a:r>
            <a:r>
              <a:rPr lang="en-IN" sz="1600" dirty="0"/>
              <a:t>=name</a:t>
            </a:r>
          </a:p>
          <a:p>
            <a:r>
              <a:rPr lang="en-IN" sz="1600" dirty="0"/>
              <a:t>        </a:t>
            </a:r>
            <a:r>
              <a:rPr lang="en-IN" sz="1600" dirty="0" err="1"/>
              <a:t>self.Company</a:t>
            </a:r>
            <a:r>
              <a:rPr lang="en-IN" sz="1600" dirty="0"/>
              <a:t>=company</a:t>
            </a:r>
          </a:p>
          <a:p>
            <a:r>
              <a:rPr lang="en-IN" sz="1600" dirty="0"/>
              <a:t>        </a:t>
            </a:r>
            <a:r>
              <a:rPr lang="en-IN" sz="1600" dirty="0" err="1"/>
              <a:t>self.Age</a:t>
            </a:r>
            <a:r>
              <a:rPr lang="en-IN" sz="1600" dirty="0"/>
              <a:t>=age</a:t>
            </a:r>
          </a:p>
          <a:p>
            <a:endParaRPr lang="en-IN" sz="1600" dirty="0"/>
          </a:p>
          <a:p>
            <a:endParaRPr lang="en-IN" sz="1600" dirty="0"/>
          </a:p>
          <a:p>
            <a:r>
              <a:rPr lang="en-IN" sz="1600" dirty="0"/>
              <a:t>#Instantiating object</a:t>
            </a:r>
          </a:p>
          <a:p>
            <a:r>
              <a:rPr lang="en-IN" sz="1600" dirty="0"/>
              <a:t>d=Developer("Saldina","YT-CodeBeauty",25,"Python")</a:t>
            </a:r>
          </a:p>
          <a:p>
            <a:r>
              <a:rPr lang="en-IN" sz="1600" dirty="0" err="1"/>
              <a:t>d.IntroduceYourself</a:t>
            </a:r>
            <a:r>
              <a:rPr lang="en-IN" sz="1600" dirty="0"/>
              <a:t>()</a:t>
            </a:r>
          </a:p>
          <a:p>
            <a:r>
              <a:rPr lang="en-IN" sz="1600" dirty="0" err="1"/>
              <a:t>d.FixBug</a:t>
            </a:r>
            <a:r>
              <a:rPr lang="en-IN" sz="1600" dirty="0"/>
              <a:t>()</a:t>
            </a:r>
          </a:p>
          <a:p>
            <a:endParaRPr lang="en-IN" sz="1600" dirty="0"/>
          </a:p>
          <a:p>
            <a:r>
              <a:rPr lang="en-IN" sz="1600" dirty="0"/>
              <a:t>t=Teacher("James","Amazon",35,"Maths")</a:t>
            </a:r>
          </a:p>
          <a:p>
            <a:r>
              <a:rPr lang="en-IN" sz="1600" dirty="0" err="1"/>
              <a:t>t.IntroduceYourself</a:t>
            </a:r>
            <a:r>
              <a:rPr lang="en-IN" sz="1600" dirty="0"/>
              <a:t>()</a:t>
            </a:r>
          </a:p>
          <a:p>
            <a:r>
              <a:rPr lang="en-IN" sz="1600" dirty="0" err="1"/>
              <a:t>t.PrepareLesson</a:t>
            </a:r>
            <a:r>
              <a:rPr lang="en-IN" sz="1600" dirty="0"/>
              <a:t>()</a:t>
            </a:r>
          </a:p>
        </p:txBody>
      </p:sp>
      <p:sp>
        <p:nvSpPr>
          <p:cNvPr id="7" name="TextBox 6">
            <a:extLst>
              <a:ext uri="{FF2B5EF4-FFF2-40B4-BE49-F238E27FC236}">
                <a16:creationId xmlns:a16="http://schemas.microsoft.com/office/drawing/2014/main" id="{1E3BF5B3-715A-47AC-8B5F-48F25C1EF7E0}"/>
              </a:ext>
            </a:extLst>
          </p:cNvPr>
          <p:cNvSpPr txBox="1"/>
          <p:nvPr/>
        </p:nvSpPr>
        <p:spPr>
          <a:xfrm>
            <a:off x="5950259" y="394953"/>
            <a:ext cx="6094520" cy="2862322"/>
          </a:xfrm>
          <a:prstGeom prst="rect">
            <a:avLst/>
          </a:prstGeom>
          <a:noFill/>
        </p:spPr>
        <p:txBody>
          <a:bodyPr wrap="square">
            <a:spAutoFit/>
          </a:bodyPr>
          <a:lstStyle/>
          <a:p>
            <a:r>
              <a:rPr lang="en-IN" sz="1800" b="1" dirty="0"/>
              <a:t>#Child Class-1</a:t>
            </a:r>
          </a:p>
          <a:p>
            <a:r>
              <a:rPr lang="en-IN" sz="1600" dirty="0"/>
              <a:t>class Developer(Employee):</a:t>
            </a:r>
          </a:p>
          <a:p>
            <a:r>
              <a:rPr lang="en-IN" sz="1600" dirty="0"/>
              <a:t>    </a:t>
            </a:r>
            <a:r>
              <a:rPr lang="en-IN" sz="1600" dirty="0" err="1"/>
              <a:t>FavProgrammingLanguage</a:t>
            </a:r>
            <a:r>
              <a:rPr lang="en-IN" sz="1600" dirty="0"/>
              <a:t>=""</a:t>
            </a:r>
          </a:p>
          <a:p>
            <a:endParaRPr lang="en-IN" sz="1600" dirty="0"/>
          </a:p>
          <a:p>
            <a:r>
              <a:rPr lang="en-IN" sz="1600" dirty="0"/>
              <a:t>    def __</a:t>
            </a:r>
            <a:r>
              <a:rPr lang="en-IN" sz="1600" dirty="0" err="1"/>
              <a:t>init</a:t>
            </a:r>
            <a:r>
              <a:rPr lang="en-IN" sz="1600" dirty="0"/>
              <a:t>__(</a:t>
            </a:r>
            <a:r>
              <a:rPr lang="en-IN" sz="1600" dirty="0" err="1"/>
              <a:t>self,name,company,age,favProgrammingLanguage</a:t>
            </a:r>
            <a:r>
              <a:rPr lang="en-IN" sz="1600" dirty="0"/>
              <a:t>):</a:t>
            </a:r>
          </a:p>
          <a:p>
            <a:r>
              <a:rPr lang="en-IN" sz="1600" dirty="0"/>
              <a:t>        super().__</a:t>
            </a:r>
            <a:r>
              <a:rPr lang="en-IN" sz="1600" dirty="0" err="1"/>
              <a:t>init</a:t>
            </a:r>
            <a:r>
              <a:rPr lang="en-IN" sz="1600" dirty="0"/>
              <a:t>__(</a:t>
            </a:r>
            <a:r>
              <a:rPr lang="en-IN" sz="1600" dirty="0" err="1"/>
              <a:t>name,company,age</a:t>
            </a:r>
            <a:r>
              <a:rPr lang="en-IN" sz="1600" dirty="0"/>
              <a:t>)</a:t>
            </a:r>
          </a:p>
          <a:p>
            <a:r>
              <a:rPr lang="en-IN" sz="1600" dirty="0"/>
              <a:t>        </a:t>
            </a:r>
            <a:r>
              <a:rPr lang="en-IN" sz="1600" dirty="0" err="1"/>
              <a:t>self.FavProgrammingLanguage</a:t>
            </a:r>
            <a:r>
              <a:rPr lang="en-IN" sz="1600" dirty="0"/>
              <a:t>=</a:t>
            </a:r>
            <a:r>
              <a:rPr lang="en-IN" sz="1600" dirty="0" err="1"/>
              <a:t>favProgrammingLanguage</a:t>
            </a:r>
            <a:endParaRPr lang="en-IN" sz="1600" dirty="0"/>
          </a:p>
          <a:p>
            <a:endParaRPr lang="en-IN" sz="1600" dirty="0"/>
          </a:p>
          <a:p>
            <a:r>
              <a:rPr lang="en-IN" sz="1600" dirty="0"/>
              <a:t>    def </a:t>
            </a:r>
            <a:r>
              <a:rPr lang="en-IN" sz="1600" dirty="0" err="1"/>
              <a:t>FixBug</a:t>
            </a:r>
            <a:r>
              <a:rPr lang="en-IN" sz="1600" dirty="0"/>
              <a:t>(self):</a:t>
            </a:r>
          </a:p>
          <a:p>
            <a:r>
              <a:rPr lang="en-IN" sz="1600" dirty="0"/>
              <a:t>        print(</a:t>
            </a:r>
            <a:r>
              <a:rPr lang="en-IN" sz="1600" dirty="0" err="1"/>
              <a:t>self.Name</a:t>
            </a:r>
            <a:r>
              <a:rPr lang="en-IN" sz="1600" dirty="0"/>
              <a:t>," fixed bug using ",</a:t>
            </a:r>
            <a:r>
              <a:rPr lang="en-IN" sz="1600" dirty="0" err="1"/>
              <a:t>self.FavProgrammingLanguage</a:t>
            </a:r>
            <a:r>
              <a:rPr lang="en-IN" sz="1600" dirty="0"/>
              <a:t>)</a:t>
            </a:r>
          </a:p>
          <a:p>
            <a:endParaRPr lang="en-IN" sz="1800" dirty="0"/>
          </a:p>
        </p:txBody>
      </p:sp>
      <p:sp>
        <p:nvSpPr>
          <p:cNvPr id="9" name="TextBox 8">
            <a:extLst>
              <a:ext uri="{FF2B5EF4-FFF2-40B4-BE49-F238E27FC236}">
                <a16:creationId xmlns:a16="http://schemas.microsoft.com/office/drawing/2014/main" id="{6F17A284-3096-40C9-85AC-9379F206627B}"/>
              </a:ext>
            </a:extLst>
          </p:cNvPr>
          <p:cNvSpPr txBox="1"/>
          <p:nvPr/>
        </p:nvSpPr>
        <p:spPr>
          <a:xfrm>
            <a:off x="6096000" y="3429000"/>
            <a:ext cx="6094520" cy="2339102"/>
          </a:xfrm>
          <a:prstGeom prst="rect">
            <a:avLst/>
          </a:prstGeom>
          <a:noFill/>
        </p:spPr>
        <p:txBody>
          <a:bodyPr wrap="square">
            <a:spAutoFit/>
          </a:bodyPr>
          <a:lstStyle/>
          <a:p>
            <a:r>
              <a:rPr lang="en-IN" sz="1800" b="1" dirty="0"/>
              <a:t>#Child class-2</a:t>
            </a:r>
          </a:p>
          <a:p>
            <a:r>
              <a:rPr lang="en-IN" sz="1600" dirty="0"/>
              <a:t>class Teacher(Employee):</a:t>
            </a:r>
          </a:p>
          <a:p>
            <a:r>
              <a:rPr lang="en-IN" sz="1600" dirty="0"/>
              <a:t>    Subject=""</a:t>
            </a:r>
          </a:p>
          <a:p>
            <a:r>
              <a:rPr lang="en-IN" sz="1600" dirty="0"/>
              <a:t>    def __</a:t>
            </a:r>
            <a:r>
              <a:rPr lang="en-IN" sz="1600" dirty="0" err="1"/>
              <a:t>init</a:t>
            </a:r>
            <a:r>
              <a:rPr lang="en-IN" sz="1600" dirty="0"/>
              <a:t>__(</a:t>
            </a:r>
            <a:r>
              <a:rPr lang="en-IN" sz="1600" dirty="0" err="1"/>
              <a:t>self,name,company,age,subject</a:t>
            </a:r>
            <a:r>
              <a:rPr lang="en-IN" sz="1600" dirty="0"/>
              <a:t>):</a:t>
            </a:r>
          </a:p>
          <a:p>
            <a:r>
              <a:rPr lang="en-IN" sz="1600" dirty="0"/>
              <a:t>        super().__</a:t>
            </a:r>
            <a:r>
              <a:rPr lang="en-IN" sz="1600" dirty="0" err="1"/>
              <a:t>init</a:t>
            </a:r>
            <a:r>
              <a:rPr lang="en-IN" sz="1600" dirty="0"/>
              <a:t>__(</a:t>
            </a:r>
            <a:r>
              <a:rPr lang="en-IN" sz="1600" dirty="0" err="1"/>
              <a:t>name,company,age</a:t>
            </a:r>
            <a:r>
              <a:rPr lang="en-IN" sz="1600" dirty="0"/>
              <a:t>)</a:t>
            </a:r>
          </a:p>
          <a:p>
            <a:r>
              <a:rPr lang="en-IN" sz="1600" dirty="0"/>
              <a:t>        </a:t>
            </a:r>
            <a:r>
              <a:rPr lang="en-IN" sz="1600" dirty="0" err="1"/>
              <a:t>self.Subject</a:t>
            </a:r>
            <a:r>
              <a:rPr lang="en-IN" sz="1600" dirty="0"/>
              <a:t>=subject</a:t>
            </a:r>
          </a:p>
          <a:p>
            <a:endParaRPr lang="en-IN" sz="1600" dirty="0"/>
          </a:p>
          <a:p>
            <a:r>
              <a:rPr lang="en-IN" sz="1600" dirty="0"/>
              <a:t>    def </a:t>
            </a:r>
            <a:r>
              <a:rPr lang="en-IN" sz="1600" dirty="0" err="1"/>
              <a:t>PrepareLesson</a:t>
            </a:r>
            <a:r>
              <a:rPr lang="en-IN" sz="1600" dirty="0"/>
              <a:t>(self):</a:t>
            </a:r>
          </a:p>
          <a:p>
            <a:r>
              <a:rPr lang="en-IN" sz="1600" dirty="0"/>
              <a:t>        print(</a:t>
            </a:r>
            <a:r>
              <a:rPr lang="en-IN" sz="1600" dirty="0" err="1"/>
              <a:t>self.Name</a:t>
            </a:r>
            <a:r>
              <a:rPr lang="en-IN" sz="1600" dirty="0"/>
              <a:t>," is preparing for ",</a:t>
            </a:r>
            <a:r>
              <a:rPr lang="en-IN" sz="1600" dirty="0" err="1"/>
              <a:t>self.Subject</a:t>
            </a:r>
            <a:r>
              <a:rPr lang="en-IN" sz="1600" dirty="0"/>
              <a:t>," lesson.")</a:t>
            </a:r>
          </a:p>
        </p:txBody>
      </p:sp>
      <p:cxnSp>
        <p:nvCxnSpPr>
          <p:cNvPr id="11" name="Straight Connector 10">
            <a:extLst>
              <a:ext uri="{FF2B5EF4-FFF2-40B4-BE49-F238E27FC236}">
                <a16:creationId xmlns:a16="http://schemas.microsoft.com/office/drawing/2014/main" id="{4BDB17D8-DB10-4AB0-A76A-8FD149CB3203}"/>
              </a:ext>
            </a:extLst>
          </p:cNvPr>
          <p:cNvCxnSpPr/>
          <p:nvPr/>
        </p:nvCxnSpPr>
        <p:spPr>
          <a:xfrm>
            <a:off x="5637320" y="0"/>
            <a:ext cx="0" cy="68580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1315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82066-F0E4-4A05-8CEB-55C6C274DDC0}"/>
              </a:ext>
            </a:extLst>
          </p:cNvPr>
          <p:cNvSpPr>
            <a:spLocks noGrp="1"/>
          </p:cNvSpPr>
          <p:nvPr>
            <p:ph type="title"/>
          </p:nvPr>
        </p:nvSpPr>
        <p:spPr>
          <a:xfrm>
            <a:off x="838200" y="365126"/>
            <a:ext cx="10515600" cy="478254"/>
          </a:xfrm>
        </p:spPr>
        <p:txBody>
          <a:bodyPr>
            <a:normAutofit fontScale="90000"/>
          </a:bodyPr>
          <a:lstStyle/>
          <a:p>
            <a:r>
              <a:rPr lang="en-US" dirty="0"/>
              <a:t>Super class</a:t>
            </a:r>
            <a:endParaRPr lang="en-IN" dirty="0"/>
          </a:p>
        </p:txBody>
      </p:sp>
      <p:sp>
        <p:nvSpPr>
          <p:cNvPr id="3" name="Content Placeholder 2">
            <a:extLst>
              <a:ext uri="{FF2B5EF4-FFF2-40B4-BE49-F238E27FC236}">
                <a16:creationId xmlns:a16="http://schemas.microsoft.com/office/drawing/2014/main" id="{F6EC7AD2-AA77-43DC-8A50-826CAE579E63}"/>
              </a:ext>
            </a:extLst>
          </p:cNvPr>
          <p:cNvSpPr>
            <a:spLocks noGrp="1"/>
          </p:cNvSpPr>
          <p:nvPr>
            <p:ph idx="1"/>
          </p:nvPr>
        </p:nvSpPr>
        <p:spPr>
          <a:xfrm>
            <a:off x="838200" y="1003177"/>
            <a:ext cx="4062274" cy="5173786"/>
          </a:xfrm>
        </p:spPr>
        <p:txBody>
          <a:bodyPr>
            <a:normAutofit/>
          </a:bodyPr>
          <a:lstStyle/>
          <a:p>
            <a:pPr marL="0" indent="0">
              <a:buNone/>
            </a:pPr>
            <a:r>
              <a:rPr lang="en-US" sz="2000" b="1" dirty="0"/>
              <a:t>#Example:</a:t>
            </a:r>
          </a:p>
          <a:p>
            <a:pPr marL="0" indent="0">
              <a:buNone/>
            </a:pPr>
            <a:r>
              <a:rPr lang="en-IN" sz="2000" dirty="0"/>
              <a:t> class Parent:</a:t>
            </a:r>
          </a:p>
          <a:p>
            <a:pPr marL="0" indent="0">
              <a:buNone/>
            </a:pPr>
            <a:r>
              <a:rPr lang="en-IN" sz="2000" dirty="0"/>
              <a:t>      def __</a:t>
            </a:r>
            <a:r>
              <a:rPr lang="en-IN" sz="2000" dirty="0" err="1"/>
              <a:t>init</a:t>
            </a:r>
            <a:r>
              <a:rPr lang="en-IN" sz="2000" dirty="0"/>
              <a:t>__(</a:t>
            </a:r>
            <a:r>
              <a:rPr lang="en-IN" sz="2000" dirty="0" err="1"/>
              <a:t>self,name</a:t>
            </a:r>
            <a:r>
              <a:rPr lang="en-IN" sz="2000" dirty="0"/>
              <a:t>):</a:t>
            </a:r>
          </a:p>
          <a:p>
            <a:pPr marL="0" indent="0">
              <a:buNone/>
            </a:pPr>
            <a:r>
              <a:rPr lang="en-IN" sz="2000" dirty="0"/>
              <a:t>          print(‘Parent __</a:t>
            </a:r>
            <a:r>
              <a:rPr lang="en-IN" sz="2000" dirty="0" err="1"/>
              <a:t>init</a:t>
            </a:r>
            <a:r>
              <a:rPr lang="en-IN" sz="2000" dirty="0"/>
              <a:t>__’,name)</a:t>
            </a:r>
          </a:p>
          <a:p>
            <a:pPr marL="0" indent="0">
              <a:buNone/>
            </a:pPr>
            <a:r>
              <a:rPr lang="en-IN" sz="2000" dirty="0"/>
              <a:t>   class Child(Parent):</a:t>
            </a:r>
          </a:p>
          <a:p>
            <a:pPr marL="0" indent="0">
              <a:buNone/>
            </a:pPr>
            <a:r>
              <a:rPr lang="en-IN" sz="2000" dirty="0"/>
              <a:t>         def __</a:t>
            </a:r>
            <a:r>
              <a:rPr lang="en-IN" sz="2000" dirty="0" err="1"/>
              <a:t>init</a:t>
            </a:r>
            <a:r>
              <a:rPr lang="en-IN" sz="2000" dirty="0"/>
              <a:t>__(self):</a:t>
            </a:r>
          </a:p>
          <a:p>
            <a:pPr marL="0" indent="0">
              <a:buNone/>
            </a:pPr>
            <a:r>
              <a:rPr lang="en-IN" sz="2000" dirty="0"/>
              <a:t>             print(‘Child __</a:t>
            </a:r>
            <a:r>
              <a:rPr lang="en-IN" sz="2000" dirty="0" err="1"/>
              <a:t>init</a:t>
            </a:r>
            <a:r>
              <a:rPr lang="en-IN" sz="2000" dirty="0"/>
              <a:t>__’)</a:t>
            </a:r>
          </a:p>
          <a:p>
            <a:pPr marL="0" indent="0">
              <a:buNone/>
            </a:pPr>
            <a:r>
              <a:rPr lang="en-IN" sz="2000" dirty="0"/>
              <a:t>             </a:t>
            </a:r>
            <a:r>
              <a:rPr lang="en-IN" sz="2000" b="1" dirty="0"/>
              <a:t>super()</a:t>
            </a:r>
            <a:r>
              <a:rPr lang="en-IN" sz="2000" dirty="0"/>
              <a:t>.__</a:t>
            </a:r>
            <a:r>
              <a:rPr lang="en-IN" sz="2000" dirty="0" err="1"/>
              <a:t>init</a:t>
            </a:r>
            <a:r>
              <a:rPr lang="en-IN" sz="2000" dirty="0"/>
              <a:t>__(‘Tom’)</a:t>
            </a:r>
          </a:p>
          <a:p>
            <a:pPr marL="0" indent="0">
              <a:buNone/>
            </a:pPr>
            <a:r>
              <a:rPr lang="en-IN" sz="2000" dirty="0"/>
              <a:t> </a:t>
            </a:r>
          </a:p>
          <a:p>
            <a:pPr marL="0" indent="0">
              <a:buNone/>
            </a:pPr>
            <a:r>
              <a:rPr lang="en-IN" sz="2000" dirty="0"/>
              <a:t>c=Child()</a:t>
            </a:r>
            <a:endParaRPr lang="en-US" sz="2000" dirty="0"/>
          </a:p>
        </p:txBody>
      </p:sp>
      <p:sp>
        <p:nvSpPr>
          <p:cNvPr id="4" name="TextBox 3">
            <a:extLst>
              <a:ext uri="{FF2B5EF4-FFF2-40B4-BE49-F238E27FC236}">
                <a16:creationId xmlns:a16="http://schemas.microsoft.com/office/drawing/2014/main" id="{113EFCDC-DCBF-476D-827D-96F3B740F187}"/>
              </a:ext>
            </a:extLst>
          </p:cNvPr>
          <p:cNvSpPr txBox="1"/>
          <p:nvPr/>
        </p:nvSpPr>
        <p:spPr>
          <a:xfrm>
            <a:off x="5743852" y="1118586"/>
            <a:ext cx="4154750" cy="4953739"/>
          </a:xfrm>
          <a:prstGeom prst="rect">
            <a:avLst/>
          </a:prstGeom>
          <a:noFill/>
        </p:spPr>
        <p:txBody>
          <a:bodyPr wrap="square" rtlCol="0">
            <a:spAutoFit/>
          </a:bodyPr>
          <a:lstStyle/>
          <a:p>
            <a:pPr marL="0" indent="0">
              <a:buNone/>
            </a:pPr>
            <a:r>
              <a:rPr lang="en-US" b="1" dirty="0"/>
              <a:t>#Example:</a:t>
            </a:r>
          </a:p>
          <a:p>
            <a:pPr marL="0" indent="0">
              <a:buNone/>
            </a:pPr>
            <a:r>
              <a:rPr lang="en-IN" dirty="0"/>
              <a:t> class Parent1:</a:t>
            </a:r>
          </a:p>
          <a:p>
            <a:pPr marL="0" indent="0">
              <a:buNone/>
            </a:pPr>
            <a:r>
              <a:rPr lang="en-IN" dirty="0"/>
              <a:t>      def __</a:t>
            </a:r>
            <a:r>
              <a:rPr lang="en-IN" dirty="0" err="1"/>
              <a:t>init</a:t>
            </a:r>
            <a:r>
              <a:rPr lang="en-IN" dirty="0"/>
              <a:t>__(</a:t>
            </a:r>
            <a:r>
              <a:rPr lang="en-IN" dirty="0" err="1"/>
              <a:t>self,name</a:t>
            </a:r>
            <a:r>
              <a:rPr lang="en-IN" dirty="0"/>
              <a:t>):</a:t>
            </a:r>
          </a:p>
          <a:p>
            <a:pPr marL="0" indent="0">
              <a:buNone/>
            </a:pPr>
            <a:r>
              <a:rPr lang="en-IN" dirty="0"/>
              <a:t>          print(‘Parent1 __</a:t>
            </a:r>
            <a:r>
              <a:rPr lang="en-IN" dirty="0" err="1"/>
              <a:t>init</a:t>
            </a:r>
            <a:r>
              <a:rPr lang="en-IN" dirty="0"/>
              <a:t>__’,name)</a:t>
            </a:r>
          </a:p>
          <a:p>
            <a:pPr marL="0" indent="0">
              <a:buNone/>
            </a:pPr>
            <a:endParaRPr lang="en-IN" dirty="0"/>
          </a:p>
          <a:p>
            <a:pPr marL="0" indent="0">
              <a:buNone/>
            </a:pPr>
            <a:r>
              <a:rPr lang="en-IN" dirty="0"/>
              <a:t> class Parent2:</a:t>
            </a:r>
          </a:p>
          <a:p>
            <a:pPr marL="0" indent="0">
              <a:buNone/>
            </a:pPr>
            <a:r>
              <a:rPr lang="en-IN" dirty="0"/>
              <a:t>      def __</a:t>
            </a:r>
            <a:r>
              <a:rPr lang="en-IN" dirty="0" err="1"/>
              <a:t>init</a:t>
            </a:r>
            <a:r>
              <a:rPr lang="en-IN" dirty="0"/>
              <a:t>__(</a:t>
            </a:r>
            <a:r>
              <a:rPr lang="en-IN" dirty="0" err="1"/>
              <a:t>self,name</a:t>
            </a:r>
            <a:r>
              <a:rPr lang="en-IN" dirty="0"/>
              <a:t>):</a:t>
            </a:r>
          </a:p>
          <a:p>
            <a:pPr marL="0" indent="0">
              <a:buNone/>
            </a:pPr>
            <a:r>
              <a:rPr lang="en-IN" dirty="0"/>
              <a:t>          print(‘Parent2 __</a:t>
            </a:r>
            <a:r>
              <a:rPr lang="en-IN" dirty="0" err="1"/>
              <a:t>init</a:t>
            </a:r>
            <a:r>
              <a:rPr lang="en-IN" dirty="0"/>
              <a:t>__’,name)</a:t>
            </a:r>
          </a:p>
          <a:p>
            <a:pPr marL="0" indent="0">
              <a:buNone/>
            </a:pPr>
            <a:endParaRPr lang="en-IN" dirty="0"/>
          </a:p>
          <a:p>
            <a:pPr marL="0" indent="0">
              <a:buNone/>
            </a:pPr>
            <a:r>
              <a:rPr lang="en-IN" dirty="0"/>
              <a:t>   class Child(Parent1,Parent2):</a:t>
            </a:r>
          </a:p>
          <a:p>
            <a:pPr marL="0" indent="0">
              <a:buNone/>
            </a:pPr>
            <a:r>
              <a:rPr lang="en-IN" dirty="0"/>
              <a:t>         def __</a:t>
            </a:r>
            <a:r>
              <a:rPr lang="en-IN" dirty="0" err="1"/>
              <a:t>init</a:t>
            </a:r>
            <a:r>
              <a:rPr lang="en-IN" dirty="0"/>
              <a:t>__(self):</a:t>
            </a:r>
          </a:p>
          <a:p>
            <a:pPr marL="0" indent="0">
              <a:buNone/>
            </a:pPr>
            <a:r>
              <a:rPr lang="en-IN" dirty="0"/>
              <a:t>             print(‘Child __</a:t>
            </a:r>
            <a:r>
              <a:rPr lang="en-IN" dirty="0" err="1"/>
              <a:t>init</a:t>
            </a:r>
            <a:r>
              <a:rPr lang="en-IN" dirty="0"/>
              <a:t>__’)</a:t>
            </a:r>
          </a:p>
          <a:p>
            <a:pPr marL="0" indent="0">
              <a:buNone/>
            </a:pPr>
            <a:r>
              <a:rPr lang="en-IN" dirty="0"/>
              <a:t>             Parent1.__init__(self, ‘Tom’)</a:t>
            </a:r>
          </a:p>
          <a:p>
            <a:r>
              <a:rPr lang="en-IN" dirty="0"/>
              <a:t>             Parent2.__init__(self, ‘Max’)</a:t>
            </a:r>
          </a:p>
          <a:p>
            <a:pPr marL="0" indent="0">
              <a:buNone/>
            </a:pPr>
            <a:endParaRPr lang="en-IN" dirty="0"/>
          </a:p>
          <a:p>
            <a:pPr marL="0" indent="0">
              <a:buNone/>
            </a:pPr>
            <a:r>
              <a:rPr lang="en-IN" dirty="0"/>
              <a:t> c=Child()</a:t>
            </a:r>
            <a:endParaRPr lang="en-US" dirty="0"/>
          </a:p>
          <a:p>
            <a:endParaRPr lang="en-IN" dirty="0"/>
          </a:p>
        </p:txBody>
      </p:sp>
    </p:spTree>
    <p:extLst>
      <p:ext uri="{BB962C8B-B14F-4D97-AF65-F5344CB8AC3E}">
        <p14:creationId xmlns:p14="http://schemas.microsoft.com/office/powerpoint/2010/main" val="561016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B551-F3F6-4C8F-88A8-EF2193C03C8F}"/>
              </a:ext>
            </a:extLst>
          </p:cNvPr>
          <p:cNvSpPr>
            <a:spLocks noGrp="1"/>
          </p:cNvSpPr>
          <p:nvPr>
            <p:ph type="title"/>
          </p:nvPr>
        </p:nvSpPr>
        <p:spPr>
          <a:xfrm>
            <a:off x="655838" y="199748"/>
            <a:ext cx="10880324" cy="776796"/>
          </a:xfrm>
        </p:spPr>
        <p:txBody>
          <a:bodyPr>
            <a:normAutofit fontScale="90000"/>
          </a:bodyPr>
          <a:lstStyle/>
          <a:p>
            <a:r>
              <a:rPr lang="en-US" sz="3600" dirty="0"/>
              <a:t>Composition/Delegate in Python- when inheritance not possible</a:t>
            </a:r>
            <a:br>
              <a:rPr lang="en-US" sz="3600" dirty="0"/>
            </a:br>
            <a:r>
              <a:rPr lang="en-US" sz="3600" dirty="0"/>
              <a:t>Composition-&gt;represents </a:t>
            </a:r>
            <a:r>
              <a:rPr lang="en-US" sz="3600" b="1" dirty="0"/>
              <a:t>part-of</a:t>
            </a:r>
            <a:r>
              <a:rPr lang="en-US" sz="3600" dirty="0"/>
              <a:t> relationship</a:t>
            </a:r>
            <a:endParaRPr lang="en-IN" sz="3600" dirty="0"/>
          </a:p>
        </p:txBody>
      </p:sp>
      <p:sp>
        <p:nvSpPr>
          <p:cNvPr id="3" name="Content Placeholder 2">
            <a:extLst>
              <a:ext uri="{FF2B5EF4-FFF2-40B4-BE49-F238E27FC236}">
                <a16:creationId xmlns:a16="http://schemas.microsoft.com/office/drawing/2014/main" id="{5103276D-7015-4589-8358-4DDB4351896F}"/>
              </a:ext>
            </a:extLst>
          </p:cNvPr>
          <p:cNvSpPr>
            <a:spLocks noGrp="1"/>
          </p:cNvSpPr>
          <p:nvPr>
            <p:ph idx="1"/>
          </p:nvPr>
        </p:nvSpPr>
        <p:spPr>
          <a:xfrm>
            <a:off x="838200" y="1127464"/>
            <a:ext cx="10515600" cy="5530788"/>
          </a:xfrm>
        </p:spPr>
        <p:txBody>
          <a:bodyPr>
            <a:normAutofit fontScale="77500" lnSpcReduction="20000"/>
          </a:bodyPr>
          <a:lstStyle/>
          <a:p>
            <a:pPr marL="0" indent="0">
              <a:buNone/>
            </a:pPr>
            <a:r>
              <a:rPr lang="en-US" sz="2400" b="1" dirty="0"/>
              <a:t>#Example:</a:t>
            </a:r>
          </a:p>
          <a:p>
            <a:pPr marL="0" indent="0">
              <a:buNone/>
            </a:pPr>
            <a:r>
              <a:rPr lang="en-US" sz="2000" dirty="0"/>
              <a:t> class Salary:</a:t>
            </a:r>
          </a:p>
          <a:p>
            <a:pPr marL="0" indent="0">
              <a:buNone/>
            </a:pPr>
            <a:r>
              <a:rPr lang="en-US" sz="2000" dirty="0"/>
              <a:t>      def __</a:t>
            </a:r>
            <a:r>
              <a:rPr lang="en-US" sz="2000" dirty="0" err="1"/>
              <a:t>init</a:t>
            </a:r>
            <a:r>
              <a:rPr lang="en-US" sz="2000" dirty="0"/>
              <a:t>__(</a:t>
            </a:r>
            <a:r>
              <a:rPr lang="en-US" sz="2000" dirty="0" err="1"/>
              <a:t>self,pay,bonus</a:t>
            </a:r>
            <a:r>
              <a:rPr lang="en-US" sz="2000" dirty="0"/>
              <a:t>):</a:t>
            </a:r>
          </a:p>
          <a:p>
            <a:pPr marL="0" indent="0">
              <a:buNone/>
            </a:pPr>
            <a:r>
              <a:rPr lang="en-US" sz="2000" dirty="0"/>
              <a:t>           </a:t>
            </a:r>
            <a:r>
              <a:rPr lang="en-US" sz="2000" dirty="0" err="1"/>
              <a:t>self.pay</a:t>
            </a:r>
            <a:r>
              <a:rPr lang="en-US" sz="2000" dirty="0"/>
              <a:t>=pay</a:t>
            </a:r>
          </a:p>
          <a:p>
            <a:pPr marL="0" indent="0">
              <a:buNone/>
            </a:pPr>
            <a:r>
              <a:rPr lang="en-US" sz="2000" dirty="0"/>
              <a:t>           </a:t>
            </a:r>
            <a:r>
              <a:rPr lang="en-US" sz="2000" dirty="0" err="1"/>
              <a:t>self.bonus</a:t>
            </a:r>
            <a:r>
              <a:rPr lang="en-US" sz="2000" dirty="0"/>
              <a:t>=bonus</a:t>
            </a:r>
          </a:p>
          <a:p>
            <a:pPr marL="0" indent="0">
              <a:buNone/>
            </a:pPr>
            <a:r>
              <a:rPr lang="en-US" sz="2000" dirty="0"/>
              <a:t>     def </a:t>
            </a:r>
            <a:r>
              <a:rPr lang="en-US" sz="2000" dirty="0" err="1"/>
              <a:t>annual_salary</a:t>
            </a:r>
            <a:r>
              <a:rPr lang="en-US" sz="2000" dirty="0"/>
              <a:t>(self):</a:t>
            </a:r>
          </a:p>
          <a:p>
            <a:pPr marL="0" indent="0">
              <a:buNone/>
            </a:pPr>
            <a:r>
              <a:rPr lang="en-US" sz="2000" dirty="0"/>
              <a:t>            return (</a:t>
            </a:r>
            <a:r>
              <a:rPr lang="en-US" sz="2000" dirty="0" err="1"/>
              <a:t>self.pay</a:t>
            </a:r>
            <a:r>
              <a:rPr lang="en-US" sz="2000" dirty="0"/>
              <a:t>*12)+</a:t>
            </a:r>
            <a:r>
              <a:rPr lang="en-US" sz="2000" dirty="0" err="1"/>
              <a:t>self.bonus</a:t>
            </a:r>
            <a:endParaRPr lang="en-US" sz="2000" dirty="0"/>
          </a:p>
          <a:p>
            <a:pPr marL="0" indent="0">
              <a:buNone/>
            </a:pPr>
            <a:endParaRPr lang="en-US" sz="2000" dirty="0"/>
          </a:p>
          <a:p>
            <a:pPr marL="0" indent="0">
              <a:buNone/>
            </a:pPr>
            <a:r>
              <a:rPr lang="en-US" sz="2000" dirty="0"/>
              <a:t> class Employee:</a:t>
            </a:r>
          </a:p>
          <a:p>
            <a:pPr marL="0" indent="0">
              <a:buNone/>
            </a:pPr>
            <a:r>
              <a:rPr lang="en-US" sz="2000" dirty="0"/>
              <a:t>       def __</a:t>
            </a:r>
            <a:r>
              <a:rPr lang="en-US" sz="2000" dirty="0" err="1"/>
              <a:t>init</a:t>
            </a:r>
            <a:r>
              <a:rPr lang="en-US" sz="2000" dirty="0"/>
              <a:t>__(</a:t>
            </a:r>
            <a:r>
              <a:rPr lang="en-US" sz="2000" dirty="0" err="1"/>
              <a:t>self,name,age,pay,bonus</a:t>
            </a:r>
            <a:r>
              <a:rPr lang="en-US" sz="2000" dirty="0"/>
              <a:t>):</a:t>
            </a:r>
          </a:p>
          <a:p>
            <a:pPr marL="0" indent="0">
              <a:buNone/>
            </a:pPr>
            <a:r>
              <a:rPr lang="en-US" sz="2000" dirty="0"/>
              <a:t>            self.name=name</a:t>
            </a:r>
          </a:p>
          <a:p>
            <a:pPr marL="0" indent="0">
              <a:buNone/>
            </a:pPr>
            <a:r>
              <a:rPr lang="en-IN" sz="2000" dirty="0"/>
              <a:t>            </a:t>
            </a:r>
            <a:r>
              <a:rPr lang="en-IN" sz="2000" dirty="0" err="1"/>
              <a:t>self.age</a:t>
            </a:r>
            <a:r>
              <a:rPr lang="en-IN" sz="2000" dirty="0"/>
              <a:t>=age</a:t>
            </a:r>
          </a:p>
          <a:p>
            <a:pPr marL="0" indent="0">
              <a:buNone/>
            </a:pPr>
            <a:r>
              <a:rPr lang="en-IN" sz="2000" dirty="0"/>
              <a:t>            </a:t>
            </a:r>
            <a:r>
              <a:rPr lang="en-IN" sz="2000" dirty="0" err="1"/>
              <a:t>self.obj_salary</a:t>
            </a:r>
            <a:r>
              <a:rPr lang="en-IN" sz="2000" dirty="0"/>
              <a:t>=Salary(</a:t>
            </a:r>
            <a:r>
              <a:rPr lang="en-IN" sz="2000" dirty="0" err="1"/>
              <a:t>pay,bonus</a:t>
            </a:r>
            <a:r>
              <a:rPr lang="en-IN" sz="2000" dirty="0"/>
              <a:t>) #here object is used to inherit Salary class</a:t>
            </a:r>
          </a:p>
          <a:p>
            <a:pPr marL="0" indent="0">
              <a:buNone/>
            </a:pPr>
            <a:r>
              <a:rPr lang="en-IN" sz="2000" dirty="0"/>
              <a:t>        def </a:t>
            </a:r>
            <a:r>
              <a:rPr lang="en-IN" sz="2000" dirty="0" err="1"/>
              <a:t>total_salary</a:t>
            </a:r>
            <a:r>
              <a:rPr lang="en-IN" sz="2000" dirty="0"/>
              <a:t>(self):</a:t>
            </a:r>
          </a:p>
          <a:p>
            <a:pPr marL="0" indent="0">
              <a:buNone/>
            </a:pPr>
            <a:r>
              <a:rPr lang="en-IN" sz="2000" dirty="0"/>
              <a:t>            </a:t>
            </a:r>
            <a:r>
              <a:rPr lang="en-IN" sz="2000" dirty="0" err="1"/>
              <a:t>self.obj_salary.annual_salary</a:t>
            </a:r>
            <a:r>
              <a:rPr lang="en-IN" sz="2000" dirty="0"/>
              <a:t>()</a:t>
            </a:r>
          </a:p>
          <a:p>
            <a:pPr marL="0" indent="0">
              <a:buNone/>
            </a:pPr>
            <a:endParaRPr lang="en-IN" sz="2000" dirty="0"/>
          </a:p>
          <a:p>
            <a:pPr marL="0" indent="0">
              <a:buNone/>
            </a:pPr>
            <a:r>
              <a:rPr lang="en-IN" sz="2000" dirty="0"/>
              <a:t> emp=Employee(‘Max’,25,15000,10000)</a:t>
            </a:r>
          </a:p>
          <a:p>
            <a:pPr marL="0" indent="0">
              <a:buNone/>
            </a:pPr>
            <a:r>
              <a:rPr lang="en-IN" sz="2000" dirty="0"/>
              <a:t> print(</a:t>
            </a:r>
            <a:r>
              <a:rPr lang="en-IN" sz="2000" dirty="0" err="1"/>
              <a:t>emp.total_salary</a:t>
            </a:r>
            <a:r>
              <a:rPr lang="en-IN" sz="2000" dirty="0"/>
              <a:t>())</a:t>
            </a:r>
          </a:p>
        </p:txBody>
      </p:sp>
    </p:spTree>
    <p:extLst>
      <p:ext uri="{BB962C8B-B14F-4D97-AF65-F5344CB8AC3E}">
        <p14:creationId xmlns:p14="http://schemas.microsoft.com/office/powerpoint/2010/main" val="757320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6AA5-5A37-4D4F-89AE-6DC2090C4B21}"/>
              </a:ext>
            </a:extLst>
          </p:cNvPr>
          <p:cNvSpPr>
            <a:spLocks noGrp="1"/>
          </p:cNvSpPr>
          <p:nvPr>
            <p:ph type="title"/>
          </p:nvPr>
        </p:nvSpPr>
        <p:spPr>
          <a:xfrm>
            <a:off x="642890" y="169817"/>
            <a:ext cx="11368597" cy="602541"/>
          </a:xfrm>
        </p:spPr>
        <p:txBody>
          <a:bodyPr>
            <a:normAutofit fontScale="90000"/>
          </a:bodyPr>
          <a:lstStyle/>
          <a:p>
            <a:r>
              <a:rPr lang="en-US" dirty="0"/>
              <a:t>Aggregation in Python-&gt;represents </a:t>
            </a:r>
            <a:r>
              <a:rPr lang="en-US" b="1" dirty="0"/>
              <a:t>has-a</a:t>
            </a:r>
            <a:r>
              <a:rPr lang="en-US" dirty="0"/>
              <a:t> relationship</a:t>
            </a:r>
            <a:endParaRPr lang="en-IN" dirty="0"/>
          </a:p>
        </p:txBody>
      </p:sp>
      <p:sp>
        <p:nvSpPr>
          <p:cNvPr id="3" name="Content Placeholder 2">
            <a:extLst>
              <a:ext uri="{FF2B5EF4-FFF2-40B4-BE49-F238E27FC236}">
                <a16:creationId xmlns:a16="http://schemas.microsoft.com/office/drawing/2014/main" id="{74C8D0BA-0485-412B-88B4-0DB6ACE2FD0E}"/>
              </a:ext>
            </a:extLst>
          </p:cNvPr>
          <p:cNvSpPr>
            <a:spLocks noGrp="1"/>
          </p:cNvSpPr>
          <p:nvPr>
            <p:ph idx="1"/>
          </p:nvPr>
        </p:nvSpPr>
        <p:spPr>
          <a:xfrm>
            <a:off x="838199" y="878890"/>
            <a:ext cx="10693893" cy="5979110"/>
          </a:xfrm>
        </p:spPr>
        <p:txBody>
          <a:bodyPr>
            <a:normAutofit fontScale="55000" lnSpcReduction="20000"/>
          </a:bodyPr>
          <a:lstStyle/>
          <a:p>
            <a:pPr marL="0" indent="0">
              <a:buNone/>
            </a:pPr>
            <a:r>
              <a:rPr lang="en-US" sz="3600" b="1" dirty="0"/>
              <a:t>#Example:</a:t>
            </a:r>
          </a:p>
          <a:p>
            <a:pPr marL="0" indent="0">
              <a:buNone/>
            </a:pPr>
            <a:r>
              <a:rPr lang="en-US" sz="2800" dirty="0"/>
              <a:t> class Salary:</a:t>
            </a:r>
          </a:p>
          <a:p>
            <a:pPr marL="0" indent="0">
              <a:buNone/>
            </a:pPr>
            <a:r>
              <a:rPr lang="en-US" sz="2800" dirty="0"/>
              <a:t>      def __</a:t>
            </a:r>
            <a:r>
              <a:rPr lang="en-US" sz="2800" dirty="0" err="1"/>
              <a:t>init</a:t>
            </a:r>
            <a:r>
              <a:rPr lang="en-US" sz="2800" dirty="0"/>
              <a:t>__(</a:t>
            </a:r>
            <a:r>
              <a:rPr lang="en-US" sz="2800" dirty="0" err="1"/>
              <a:t>self,pay,bonus</a:t>
            </a:r>
            <a:r>
              <a:rPr lang="en-US" sz="2800" dirty="0"/>
              <a:t>):</a:t>
            </a:r>
          </a:p>
          <a:p>
            <a:pPr marL="0" indent="0">
              <a:buNone/>
            </a:pPr>
            <a:r>
              <a:rPr lang="en-US" sz="2800" dirty="0"/>
              <a:t>           </a:t>
            </a:r>
            <a:r>
              <a:rPr lang="en-US" sz="2800" dirty="0" err="1"/>
              <a:t>self.pay</a:t>
            </a:r>
            <a:r>
              <a:rPr lang="en-US" sz="2800" dirty="0"/>
              <a:t>=pay</a:t>
            </a:r>
          </a:p>
          <a:p>
            <a:pPr marL="0" indent="0">
              <a:buNone/>
            </a:pPr>
            <a:r>
              <a:rPr lang="en-US" sz="2800" dirty="0"/>
              <a:t>           </a:t>
            </a:r>
            <a:r>
              <a:rPr lang="en-US" sz="2800" dirty="0" err="1"/>
              <a:t>self.bonus</a:t>
            </a:r>
            <a:r>
              <a:rPr lang="en-US" sz="2800" dirty="0"/>
              <a:t>=bonus</a:t>
            </a:r>
          </a:p>
          <a:p>
            <a:pPr marL="0" indent="0">
              <a:buNone/>
            </a:pPr>
            <a:r>
              <a:rPr lang="en-US" sz="2800" dirty="0"/>
              <a:t>     def </a:t>
            </a:r>
            <a:r>
              <a:rPr lang="en-US" sz="2800" dirty="0" err="1"/>
              <a:t>annual_salary</a:t>
            </a:r>
            <a:r>
              <a:rPr lang="en-US" sz="2800" dirty="0"/>
              <a:t>(self):</a:t>
            </a:r>
          </a:p>
          <a:p>
            <a:pPr marL="0" indent="0">
              <a:buNone/>
            </a:pPr>
            <a:r>
              <a:rPr lang="en-US" sz="2800" dirty="0"/>
              <a:t>            return (</a:t>
            </a:r>
            <a:r>
              <a:rPr lang="en-US" sz="2800" dirty="0" err="1"/>
              <a:t>self.pay</a:t>
            </a:r>
            <a:r>
              <a:rPr lang="en-US" sz="2800" dirty="0"/>
              <a:t>*12)+</a:t>
            </a:r>
            <a:r>
              <a:rPr lang="en-US" sz="2800" dirty="0" err="1"/>
              <a:t>self.bonus</a:t>
            </a:r>
            <a:endParaRPr lang="en-US" sz="2800" dirty="0"/>
          </a:p>
          <a:p>
            <a:pPr marL="0" indent="0">
              <a:buNone/>
            </a:pPr>
            <a:endParaRPr lang="en-US" sz="2800" dirty="0"/>
          </a:p>
          <a:p>
            <a:pPr marL="0" indent="0">
              <a:buNone/>
            </a:pPr>
            <a:r>
              <a:rPr lang="en-US" sz="2800" dirty="0"/>
              <a:t> class Employee:</a:t>
            </a:r>
          </a:p>
          <a:p>
            <a:pPr marL="0" indent="0">
              <a:buNone/>
            </a:pPr>
            <a:r>
              <a:rPr lang="en-US" sz="2800" dirty="0"/>
              <a:t>       def __</a:t>
            </a:r>
            <a:r>
              <a:rPr lang="en-US" sz="2800" dirty="0" err="1"/>
              <a:t>init</a:t>
            </a:r>
            <a:r>
              <a:rPr lang="en-US" sz="2800" dirty="0"/>
              <a:t>__(</a:t>
            </a:r>
            <a:r>
              <a:rPr lang="en-US" sz="2800" dirty="0" err="1"/>
              <a:t>self,name,age,</a:t>
            </a:r>
            <a:r>
              <a:rPr lang="en-US" sz="2800" b="1" dirty="0" err="1"/>
              <a:t>salary</a:t>
            </a:r>
            <a:r>
              <a:rPr lang="en-US" sz="2800" dirty="0"/>
              <a:t>):</a:t>
            </a:r>
          </a:p>
          <a:p>
            <a:pPr marL="0" indent="0">
              <a:buNone/>
            </a:pPr>
            <a:r>
              <a:rPr lang="en-US" sz="2800" dirty="0"/>
              <a:t>            self.name=name</a:t>
            </a:r>
          </a:p>
          <a:p>
            <a:pPr marL="0" indent="0">
              <a:buNone/>
            </a:pPr>
            <a:r>
              <a:rPr lang="en-IN" sz="2800" dirty="0"/>
              <a:t>            </a:t>
            </a:r>
            <a:r>
              <a:rPr lang="en-IN" sz="2800" dirty="0" err="1"/>
              <a:t>self.age</a:t>
            </a:r>
            <a:r>
              <a:rPr lang="en-IN" sz="2800" dirty="0"/>
              <a:t>=age</a:t>
            </a:r>
          </a:p>
          <a:p>
            <a:pPr marL="0" indent="0">
              <a:buNone/>
            </a:pPr>
            <a:r>
              <a:rPr lang="en-IN" sz="2800" dirty="0"/>
              <a:t>            </a:t>
            </a:r>
            <a:r>
              <a:rPr lang="en-IN" sz="2800" dirty="0" err="1"/>
              <a:t>self.obj_salary</a:t>
            </a:r>
            <a:r>
              <a:rPr lang="en-IN" sz="2800" dirty="0"/>
              <a:t>=salary</a:t>
            </a:r>
          </a:p>
          <a:p>
            <a:pPr marL="0" indent="0">
              <a:buNone/>
            </a:pPr>
            <a:r>
              <a:rPr lang="en-IN" sz="2800" dirty="0"/>
              <a:t>        def </a:t>
            </a:r>
            <a:r>
              <a:rPr lang="en-IN" sz="2800" dirty="0" err="1"/>
              <a:t>total_salary</a:t>
            </a:r>
            <a:r>
              <a:rPr lang="en-IN" sz="2800" dirty="0"/>
              <a:t>(self):</a:t>
            </a:r>
          </a:p>
          <a:p>
            <a:pPr marL="0" indent="0">
              <a:buNone/>
            </a:pPr>
            <a:r>
              <a:rPr lang="en-IN" sz="2800" dirty="0"/>
              <a:t>            </a:t>
            </a:r>
            <a:r>
              <a:rPr lang="en-IN" sz="2800" dirty="0" err="1"/>
              <a:t>self.obj_salary.annual_salary</a:t>
            </a:r>
            <a:r>
              <a:rPr lang="en-IN" sz="2800" dirty="0"/>
              <a:t>()</a:t>
            </a:r>
          </a:p>
          <a:p>
            <a:pPr marL="0" indent="0">
              <a:buNone/>
            </a:pPr>
            <a:endParaRPr lang="en-IN" sz="2800" dirty="0"/>
          </a:p>
          <a:p>
            <a:pPr marL="0" indent="0">
              <a:buNone/>
            </a:pPr>
            <a:r>
              <a:rPr lang="en-IN" sz="2800" dirty="0"/>
              <a:t>#instance of Salary class created</a:t>
            </a:r>
          </a:p>
          <a:p>
            <a:pPr marL="0" indent="0">
              <a:buNone/>
            </a:pPr>
            <a:r>
              <a:rPr lang="en-IN" sz="2800" dirty="0"/>
              <a:t> salary=Salary(15000,10000)</a:t>
            </a:r>
          </a:p>
          <a:p>
            <a:pPr marL="0" indent="0">
              <a:buNone/>
            </a:pPr>
            <a:r>
              <a:rPr lang="en-IN" sz="2800" dirty="0"/>
              <a:t> emp=Employee(‘Max’,25,</a:t>
            </a:r>
            <a:r>
              <a:rPr lang="en-IN" sz="2800" b="1" dirty="0"/>
              <a:t>salary</a:t>
            </a:r>
            <a:r>
              <a:rPr lang="en-IN" sz="2800" dirty="0"/>
              <a:t>)</a:t>
            </a:r>
          </a:p>
          <a:p>
            <a:pPr marL="0" indent="0">
              <a:buNone/>
            </a:pPr>
            <a:r>
              <a:rPr lang="en-IN" sz="2800" dirty="0"/>
              <a:t> print(</a:t>
            </a:r>
            <a:r>
              <a:rPr lang="en-IN" sz="2800" dirty="0" err="1"/>
              <a:t>emp.total_salary</a:t>
            </a:r>
            <a:r>
              <a:rPr lang="en-IN" sz="2800" dirty="0"/>
              <a:t>())</a:t>
            </a:r>
            <a:endParaRPr lang="en-IN" dirty="0"/>
          </a:p>
        </p:txBody>
      </p:sp>
    </p:spTree>
    <p:extLst>
      <p:ext uri="{BB962C8B-B14F-4D97-AF65-F5344CB8AC3E}">
        <p14:creationId xmlns:p14="http://schemas.microsoft.com/office/powerpoint/2010/main" val="3883587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BC439-39DA-42C7-9D1C-929ADBF4E2C1}"/>
              </a:ext>
            </a:extLst>
          </p:cNvPr>
          <p:cNvSpPr>
            <a:spLocks noGrp="1"/>
          </p:cNvSpPr>
          <p:nvPr>
            <p:ph type="title"/>
          </p:nvPr>
        </p:nvSpPr>
        <p:spPr>
          <a:xfrm>
            <a:off x="971365" y="968807"/>
            <a:ext cx="10515600" cy="575908"/>
          </a:xfrm>
        </p:spPr>
        <p:txBody>
          <a:bodyPr>
            <a:normAutofit fontScale="90000"/>
          </a:bodyPr>
          <a:lstStyle/>
          <a:p>
            <a:r>
              <a:rPr lang="en-IN" b="0" i="0" dirty="0">
                <a:solidFill>
                  <a:srgbClr val="0A0A0A"/>
                </a:solidFill>
                <a:effectLst/>
                <a:latin typeface="EB Garamond"/>
              </a:rPr>
              <a:t>Abstraction</a:t>
            </a:r>
            <a:br>
              <a:rPr lang="en-IN" b="0" i="0" dirty="0">
                <a:solidFill>
                  <a:srgbClr val="0A0A0A"/>
                </a:solidFill>
                <a:effectLst/>
                <a:latin typeface="EB Garamond"/>
              </a:rPr>
            </a:br>
            <a:endParaRPr lang="en-IN" dirty="0"/>
          </a:p>
        </p:txBody>
      </p:sp>
      <p:sp>
        <p:nvSpPr>
          <p:cNvPr id="3" name="Content Placeholder 2">
            <a:extLst>
              <a:ext uri="{FF2B5EF4-FFF2-40B4-BE49-F238E27FC236}">
                <a16:creationId xmlns:a16="http://schemas.microsoft.com/office/drawing/2014/main" id="{34B5EE12-FA4B-4267-944A-0F20CB45DF44}"/>
              </a:ext>
            </a:extLst>
          </p:cNvPr>
          <p:cNvSpPr>
            <a:spLocks noGrp="1"/>
          </p:cNvSpPr>
          <p:nvPr>
            <p:ph idx="1"/>
          </p:nvPr>
        </p:nvSpPr>
        <p:spPr/>
        <p:txBody>
          <a:bodyPr/>
          <a:lstStyle/>
          <a:p>
            <a:r>
              <a:rPr lang="en-US" b="0" i="0" dirty="0">
                <a:solidFill>
                  <a:srgbClr val="0A0A0A"/>
                </a:solidFill>
                <a:effectLst/>
                <a:latin typeface="EB Garamond"/>
              </a:rPr>
              <a:t>Python does not have a direct support for abstraction. However, abstraction is enabled by calling a magic method. If a method in a superclass is declared to be an abstract method, subclasses that inherit from the superclass must have their own versions of the said method. An abstract method in a superclass will never be invoked by its subclasses. But, the abstraction helps maintain a certain common structure in all of the subclasses. </a:t>
            </a:r>
            <a:endParaRPr lang="en-IN" dirty="0"/>
          </a:p>
        </p:txBody>
      </p:sp>
    </p:spTree>
    <p:extLst>
      <p:ext uri="{BB962C8B-B14F-4D97-AF65-F5344CB8AC3E}">
        <p14:creationId xmlns:p14="http://schemas.microsoft.com/office/powerpoint/2010/main" val="1794993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5D2E-21E2-47C2-9C5A-338381956C56}"/>
              </a:ext>
            </a:extLst>
          </p:cNvPr>
          <p:cNvSpPr>
            <a:spLocks noGrp="1"/>
          </p:cNvSpPr>
          <p:nvPr>
            <p:ph type="title"/>
          </p:nvPr>
        </p:nvSpPr>
        <p:spPr>
          <a:xfrm>
            <a:off x="838200" y="365125"/>
            <a:ext cx="10515600" cy="540397"/>
          </a:xfrm>
        </p:spPr>
        <p:txBody>
          <a:bodyPr>
            <a:normAutofit fontScale="90000"/>
          </a:bodyPr>
          <a:lstStyle/>
          <a:p>
            <a:r>
              <a:rPr lang="en-US" dirty="0"/>
              <a:t>Abstract Classes in Python</a:t>
            </a:r>
            <a:endParaRPr lang="en-IN" dirty="0"/>
          </a:p>
        </p:txBody>
      </p:sp>
      <p:sp>
        <p:nvSpPr>
          <p:cNvPr id="3" name="Content Placeholder 2">
            <a:extLst>
              <a:ext uri="{FF2B5EF4-FFF2-40B4-BE49-F238E27FC236}">
                <a16:creationId xmlns:a16="http://schemas.microsoft.com/office/drawing/2014/main" id="{5B9A18B9-905D-4245-AA6D-BB71CA44FE8F}"/>
              </a:ext>
            </a:extLst>
          </p:cNvPr>
          <p:cNvSpPr>
            <a:spLocks noGrp="1"/>
          </p:cNvSpPr>
          <p:nvPr>
            <p:ph idx="1"/>
          </p:nvPr>
        </p:nvSpPr>
        <p:spPr>
          <a:xfrm>
            <a:off x="838200" y="1216241"/>
            <a:ext cx="11102266" cy="5362112"/>
          </a:xfrm>
        </p:spPr>
        <p:txBody>
          <a:bodyPr>
            <a:noAutofit/>
          </a:bodyPr>
          <a:lstStyle/>
          <a:p>
            <a:r>
              <a:rPr lang="en-US" sz="2400" b="0" i="0" dirty="0">
                <a:effectLst/>
              </a:rPr>
              <a:t>An abstract class can be considered as a blueprint for other classes. </a:t>
            </a:r>
          </a:p>
          <a:p>
            <a:r>
              <a:rPr lang="en-US" sz="2400" b="0" i="0" dirty="0">
                <a:effectLst/>
              </a:rPr>
              <a:t>A class which contains one or more abstract methods is called an abstract class. An abstract method is a method that has a declaration but does not have an implementation. </a:t>
            </a:r>
            <a:endParaRPr lang="en-US" sz="2400" dirty="0"/>
          </a:p>
          <a:p>
            <a:r>
              <a:rPr lang="en-US" sz="2400" b="0" i="0" dirty="0">
                <a:effectLst/>
              </a:rPr>
              <a:t>When we want to provide a common interface for different implementations of a component, we use an abstract class.</a:t>
            </a:r>
          </a:p>
          <a:p>
            <a:r>
              <a:rPr lang="en-US" sz="2400" dirty="0"/>
              <a:t>By default, Python does not provide abstract classes. Python comes with a module which provides the base for defining Abstract Base classes(ABC) and that module name is ABC.</a:t>
            </a:r>
          </a:p>
          <a:p>
            <a:r>
              <a:rPr lang="en-US" sz="2400" b="0" i="0" dirty="0">
                <a:effectLst/>
              </a:rPr>
              <a:t> </a:t>
            </a:r>
            <a:r>
              <a:rPr lang="en-US" sz="2400" b="1" i="1" dirty="0">
                <a:effectLst/>
              </a:rPr>
              <a:t>ABC</a:t>
            </a:r>
            <a:r>
              <a:rPr lang="en-US" sz="2400" b="0" i="0" dirty="0">
                <a:effectLst/>
              </a:rPr>
              <a:t> works by decorating methods of the base class as abstract and then registering concrete classes as implementations of the abstract base. </a:t>
            </a:r>
          </a:p>
          <a:p>
            <a:r>
              <a:rPr lang="en-US" sz="2400" dirty="0"/>
              <a:t>A method becomes abstract when decorated with the keyword </a:t>
            </a:r>
            <a:r>
              <a:rPr lang="en-US" sz="2400" b="1" dirty="0"/>
              <a:t>@abstractmethod.</a:t>
            </a:r>
            <a:endParaRPr lang="en-IN" sz="2400" b="1" dirty="0"/>
          </a:p>
        </p:txBody>
      </p:sp>
    </p:spTree>
    <p:extLst>
      <p:ext uri="{BB962C8B-B14F-4D97-AF65-F5344CB8AC3E}">
        <p14:creationId xmlns:p14="http://schemas.microsoft.com/office/powerpoint/2010/main" val="155489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41A1-1484-4F06-A985-754C61554ECB}"/>
              </a:ext>
            </a:extLst>
          </p:cNvPr>
          <p:cNvSpPr>
            <a:spLocks noGrp="1"/>
          </p:cNvSpPr>
          <p:nvPr>
            <p:ph type="title"/>
          </p:nvPr>
        </p:nvSpPr>
        <p:spPr>
          <a:xfrm>
            <a:off x="722790" y="187571"/>
            <a:ext cx="10515600" cy="611419"/>
          </a:xfrm>
        </p:spPr>
        <p:txBody>
          <a:bodyPr>
            <a:normAutofit fontScale="90000"/>
          </a:bodyPr>
          <a:lstStyle/>
          <a:p>
            <a:r>
              <a:rPr lang="en-US" dirty="0"/>
              <a:t>Abstract Class in Python</a:t>
            </a:r>
            <a:endParaRPr lang="en-IN" dirty="0"/>
          </a:p>
        </p:txBody>
      </p:sp>
      <p:sp>
        <p:nvSpPr>
          <p:cNvPr id="3" name="Content Placeholder 2">
            <a:extLst>
              <a:ext uri="{FF2B5EF4-FFF2-40B4-BE49-F238E27FC236}">
                <a16:creationId xmlns:a16="http://schemas.microsoft.com/office/drawing/2014/main" id="{ED52989C-3D7D-42E6-982A-DC763E0E84BF}"/>
              </a:ext>
            </a:extLst>
          </p:cNvPr>
          <p:cNvSpPr>
            <a:spLocks noGrp="1"/>
          </p:cNvSpPr>
          <p:nvPr>
            <p:ph idx="1"/>
          </p:nvPr>
        </p:nvSpPr>
        <p:spPr>
          <a:xfrm>
            <a:off x="852255" y="1867609"/>
            <a:ext cx="3813699" cy="5273337"/>
          </a:xfrm>
        </p:spPr>
        <p:txBody>
          <a:bodyPr>
            <a:noAutofit/>
          </a:bodyPr>
          <a:lstStyle/>
          <a:p>
            <a:pPr marL="0" indent="0">
              <a:buNone/>
            </a:pPr>
            <a:r>
              <a:rPr lang="en-US" sz="1800" b="1" dirty="0"/>
              <a:t>#Example</a:t>
            </a:r>
          </a:p>
          <a:p>
            <a:pPr marL="0" indent="0">
              <a:buNone/>
            </a:pPr>
            <a:r>
              <a:rPr lang="en-US" sz="1800" dirty="0"/>
              <a:t> from </a:t>
            </a:r>
            <a:r>
              <a:rPr lang="en-US" sz="1800" dirty="0" err="1"/>
              <a:t>abc</a:t>
            </a:r>
            <a:r>
              <a:rPr lang="en-US" sz="1800" dirty="0"/>
              <a:t> import ABC, </a:t>
            </a:r>
            <a:r>
              <a:rPr lang="en-US" sz="1800" dirty="0" err="1"/>
              <a:t>abstractmethod</a:t>
            </a:r>
            <a:endParaRPr lang="en-US" sz="1800" dirty="0"/>
          </a:p>
          <a:p>
            <a:pPr marL="0" indent="0">
              <a:buNone/>
            </a:pPr>
            <a:r>
              <a:rPr lang="en-US" sz="1800" dirty="0"/>
              <a:t> class Shape(ABC):</a:t>
            </a:r>
          </a:p>
          <a:p>
            <a:pPr marL="0" indent="0">
              <a:buNone/>
            </a:pPr>
            <a:r>
              <a:rPr lang="en-US" sz="1800" dirty="0"/>
              <a:t>         </a:t>
            </a:r>
            <a:r>
              <a:rPr lang="en-US" sz="1800" i="1" dirty="0"/>
              <a:t>@abstractmethod  </a:t>
            </a:r>
            <a:r>
              <a:rPr lang="en-US" sz="1800" dirty="0">
                <a:solidFill>
                  <a:srgbClr val="FF0000"/>
                </a:solidFill>
              </a:rPr>
              <a:t>#decorator</a:t>
            </a:r>
          </a:p>
          <a:p>
            <a:pPr marL="0" indent="0">
              <a:buNone/>
            </a:pPr>
            <a:r>
              <a:rPr lang="en-US" sz="1800" dirty="0"/>
              <a:t>          def area(self):</a:t>
            </a:r>
          </a:p>
          <a:p>
            <a:pPr marL="0" indent="0">
              <a:buNone/>
            </a:pPr>
            <a:r>
              <a:rPr lang="en-US" sz="1800" dirty="0"/>
              <a:t>	pass</a:t>
            </a:r>
          </a:p>
          <a:p>
            <a:pPr marL="0" indent="0">
              <a:buNone/>
            </a:pPr>
            <a:r>
              <a:rPr lang="en-US" sz="1800" dirty="0"/>
              <a:t>         </a:t>
            </a:r>
            <a:r>
              <a:rPr lang="en-US" sz="1800" i="1" dirty="0"/>
              <a:t>@abstractmethod</a:t>
            </a:r>
          </a:p>
          <a:p>
            <a:pPr marL="0" indent="0">
              <a:buNone/>
            </a:pPr>
            <a:r>
              <a:rPr lang="en-US" sz="1800" dirty="0"/>
              <a:t>          def perimeter(self):</a:t>
            </a:r>
          </a:p>
          <a:p>
            <a:pPr marL="0" indent="0">
              <a:buNone/>
            </a:pPr>
            <a:r>
              <a:rPr lang="en-US" sz="1800" dirty="0"/>
              <a:t>	pass</a:t>
            </a:r>
          </a:p>
          <a:p>
            <a:pPr marL="0" indent="0">
              <a:buNone/>
            </a:pPr>
            <a:endParaRPr lang="en-US" sz="1600" dirty="0"/>
          </a:p>
          <a:p>
            <a:pPr marL="0" indent="0">
              <a:buNone/>
            </a:pPr>
            <a:r>
              <a:rPr lang="en-US" sz="1600" dirty="0"/>
              <a:t> </a:t>
            </a:r>
          </a:p>
        </p:txBody>
      </p:sp>
      <p:sp>
        <p:nvSpPr>
          <p:cNvPr id="4" name="Rectangle: Rounded Corners 3">
            <a:extLst>
              <a:ext uri="{FF2B5EF4-FFF2-40B4-BE49-F238E27FC236}">
                <a16:creationId xmlns:a16="http://schemas.microsoft.com/office/drawing/2014/main" id="{5E4882F7-90B1-474E-9555-2D3A335200B9}"/>
              </a:ext>
            </a:extLst>
          </p:cNvPr>
          <p:cNvSpPr/>
          <p:nvPr/>
        </p:nvSpPr>
        <p:spPr>
          <a:xfrm>
            <a:off x="838200" y="834500"/>
            <a:ext cx="7773140" cy="4083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Abstract class </a:t>
            </a:r>
            <a:r>
              <a:rPr lang="en-US" dirty="0"/>
              <a:t>is a restricted class that cannot be used to create objects.</a:t>
            </a:r>
            <a:endParaRPr lang="en-IN" dirty="0"/>
          </a:p>
        </p:txBody>
      </p:sp>
      <p:sp>
        <p:nvSpPr>
          <p:cNvPr id="6" name="TextBox 5">
            <a:extLst>
              <a:ext uri="{FF2B5EF4-FFF2-40B4-BE49-F238E27FC236}">
                <a16:creationId xmlns:a16="http://schemas.microsoft.com/office/drawing/2014/main" id="{9BC1CBEE-FE4C-46E8-A07C-44D082A1DB07}"/>
              </a:ext>
            </a:extLst>
          </p:cNvPr>
          <p:cNvSpPr txBox="1"/>
          <p:nvPr/>
        </p:nvSpPr>
        <p:spPr>
          <a:xfrm>
            <a:off x="9494667" y="2203709"/>
            <a:ext cx="2697333" cy="923330"/>
          </a:xfrm>
          <a:prstGeom prst="rect">
            <a:avLst/>
          </a:prstGeom>
          <a:noFill/>
        </p:spPr>
        <p:txBody>
          <a:bodyPr wrap="square">
            <a:spAutoFit/>
          </a:bodyPr>
          <a:lstStyle/>
          <a:p>
            <a:pPr marL="0" indent="0">
              <a:buNone/>
            </a:pPr>
            <a:r>
              <a:rPr lang="en-US" sz="1800" dirty="0"/>
              <a:t>s=Square(5)</a:t>
            </a:r>
          </a:p>
          <a:p>
            <a:pPr marL="0" indent="0">
              <a:buNone/>
            </a:pPr>
            <a:r>
              <a:rPr lang="en-US" sz="1800" dirty="0"/>
              <a:t> print(</a:t>
            </a:r>
            <a:r>
              <a:rPr lang="en-US" sz="1800" dirty="0" err="1"/>
              <a:t>s.area</a:t>
            </a:r>
            <a:r>
              <a:rPr lang="en-US" sz="1800" dirty="0"/>
              <a:t>())</a:t>
            </a:r>
          </a:p>
          <a:p>
            <a:pPr marL="0" indent="0">
              <a:buNone/>
            </a:pPr>
            <a:r>
              <a:rPr lang="en-US" sz="1800" dirty="0"/>
              <a:t> print(</a:t>
            </a:r>
            <a:r>
              <a:rPr lang="en-US" sz="1800" dirty="0" err="1"/>
              <a:t>s.perimeter</a:t>
            </a:r>
            <a:r>
              <a:rPr lang="en-US" sz="1800" dirty="0"/>
              <a:t>())</a:t>
            </a:r>
            <a:endParaRPr lang="en-IN" sz="1800" dirty="0"/>
          </a:p>
        </p:txBody>
      </p:sp>
      <p:sp>
        <p:nvSpPr>
          <p:cNvPr id="7" name="TextBox 6">
            <a:extLst>
              <a:ext uri="{FF2B5EF4-FFF2-40B4-BE49-F238E27FC236}">
                <a16:creationId xmlns:a16="http://schemas.microsoft.com/office/drawing/2014/main" id="{08C8DAFD-EAFF-4A98-85C1-E8DCAAFB87D8}"/>
              </a:ext>
            </a:extLst>
          </p:cNvPr>
          <p:cNvSpPr txBox="1"/>
          <p:nvPr/>
        </p:nvSpPr>
        <p:spPr>
          <a:xfrm>
            <a:off x="5374689" y="2203709"/>
            <a:ext cx="3744157" cy="2585323"/>
          </a:xfrm>
          <a:prstGeom prst="rect">
            <a:avLst/>
          </a:prstGeom>
          <a:noFill/>
        </p:spPr>
        <p:txBody>
          <a:bodyPr wrap="square">
            <a:spAutoFit/>
          </a:bodyPr>
          <a:lstStyle/>
          <a:p>
            <a:pPr marL="0" indent="0">
              <a:buNone/>
            </a:pPr>
            <a:r>
              <a:rPr lang="en-US" sz="1800" dirty="0"/>
              <a:t>class Square(Shape):</a:t>
            </a:r>
          </a:p>
          <a:p>
            <a:pPr marL="0" indent="0">
              <a:buNone/>
            </a:pPr>
            <a:r>
              <a:rPr lang="en-US" sz="1800" dirty="0"/>
              <a:t>      def __</a:t>
            </a:r>
            <a:r>
              <a:rPr lang="en-US" sz="1800" dirty="0" err="1"/>
              <a:t>init</a:t>
            </a:r>
            <a:r>
              <a:rPr lang="en-US" sz="1800" dirty="0"/>
              <a:t>__(</a:t>
            </a:r>
            <a:r>
              <a:rPr lang="en-US" sz="1800" dirty="0" err="1"/>
              <a:t>self,side</a:t>
            </a:r>
            <a:r>
              <a:rPr lang="en-US" sz="1800" dirty="0"/>
              <a:t>):</a:t>
            </a:r>
          </a:p>
          <a:p>
            <a:pPr marL="0" indent="0">
              <a:buNone/>
            </a:pPr>
            <a:r>
              <a:rPr lang="en-US" sz="1800" dirty="0"/>
              <a:t>          </a:t>
            </a:r>
            <a:r>
              <a:rPr lang="en-US" sz="1800" dirty="0" err="1"/>
              <a:t>self.__side</a:t>
            </a:r>
            <a:r>
              <a:rPr lang="en-US" sz="1800" dirty="0"/>
              <a:t>=side</a:t>
            </a:r>
          </a:p>
          <a:p>
            <a:pPr marL="0" indent="0">
              <a:buNone/>
            </a:pPr>
            <a:r>
              <a:rPr lang="en-US" sz="1800" dirty="0"/>
              <a:t>    </a:t>
            </a:r>
          </a:p>
          <a:p>
            <a:pPr marL="0" indent="0">
              <a:buNone/>
            </a:pPr>
            <a:r>
              <a:rPr lang="en-US" sz="1800" dirty="0"/>
              <a:t>     def area(self):</a:t>
            </a:r>
          </a:p>
          <a:p>
            <a:pPr marL="0" indent="0">
              <a:buNone/>
            </a:pPr>
            <a:r>
              <a:rPr lang="en-US" sz="1800" dirty="0"/>
              <a:t>          return  </a:t>
            </a:r>
            <a:r>
              <a:rPr lang="en-US" sz="1800" dirty="0" err="1"/>
              <a:t>self.__side</a:t>
            </a:r>
            <a:r>
              <a:rPr lang="en-US" sz="1800" dirty="0"/>
              <a:t>*</a:t>
            </a:r>
            <a:r>
              <a:rPr lang="en-US" sz="1800" dirty="0" err="1"/>
              <a:t>self.__side</a:t>
            </a:r>
            <a:endParaRPr lang="en-US" sz="1800" dirty="0"/>
          </a:p>
          <a:p>
            <a:pPr marL="0" indent="0">
              <a:buNone/>
            </a:pPr>
            <a:r>
              <a:rPr lang="en-US" sz="1800" dirty="0"/>
              <a:t>  </a:t>
            </a:r>
            <a:r>
              <a:rPr lang="en-US" dirty="0"/>
              <a:t>   </a:t>
            </a:r>
          </a:p>
          <a:p>
            <a:pPr marL="0" indent="0">
              <a:buNone/>
            </a:pPr>
            <a:r>
              <a:rPr lang="en-US" sz="1800" dirty="0"/>
              <a:t>     def perimeter(self):</a:t>
            </a:r>
          </a:p>
          <a:p>
            <a:pPr marL="0" indent="0">
              <a:buNone/>
            </a:pPr>
            <a:r>
              <a:rPr lang="en-US" sz="1800" dirty="0"/>
              <a:t>         return  4 *</a:t>
            </a:r>
            <a:r>
              <a:rPr lang="en-US" sz="1800" dirty="0" err="1"/>
              <a:t>self.__side</a:t>
            </a:r>
            <a:endParaRPr lang="en-US" sz="1800" dirty="0"/>
          </a:p>
        </p:txBody>
      </p:sp>
      <p:cxnSp>
        <p:nvCxnSpPr>
          <p:cNvPr id="8" name="Straight Connector 7">
            <a:extLst>
              <a:ext uri="{FF2B5EF4-FFF2-40B4-BE49-F238E27FC236}">
                <a16:creationId xmlns:a16="http://schemas.microsoft.com/office/drawing/2014/main" id="{601AB76E-2A33-4B4A-803A-8A570046B4AA}"/>
              </a:ext>
            </a:extLst>
          </p:cNvPr>
          <p:cNvCxnSpPr/>
          <p:nvPr/>
        </p:nvCxnSpPr>
        <p:spPr>
          <a:xfrm>
            <a:off x="5131293" y="1376039"/>
            <a:ext cx="0" cy="5362112"/>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34F91537-86A1-4140-A700-8F9AD110E1EA}"/>
              </a:ext>
            </a:extLst>
          </p:cNvPr>
          <p:cNvCxnSpPr/>
          <p:nvPr/>
        </p:nvCxnSpPr>
        <p:spPr>
          <a:xfrm>
            <a:off x="9287522" y="1376039"/>
            <a:ext cx="0" cy="536211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8594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9514-0AF6-4BB5-A88A-631862F16B6E}"/>
              </a:ext>
            </a:extLst>
          </p:cNvPr>
          <p:cNvSpPr>
            <a:spLocks noGrp="1"/>
          </p:cNvSpPr>
          <p:nvPr>
            <p:ph type="title"/>
          </p:nvPr>
        </p:nvSpPr>
        <p:spPr>
          <a:xfrm>
            <a:off x="838200" y="365126"/>
            <a:ext cx="10515600" cy="469376"/>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5D3F0DB3-D356-4759-82BA-BD33233DD7AF}"/>
              </a:ext>
            </a:extLst>
          </p:cNvPr>
          <p:cNvSpPr>
            <a:spLocks noGrp="1"/>
          </p:cNvSpPr>
          <p:nvPr>
            <p:ph idx="1"/>
          </p:nvPr>
        </p:nvSpPr>
        <p:spPr>
          <a:xfrm>
            <a:off x="838200" y="1100831"/>
            <a:ext cx="10515600" cy="5076132"/>
          </a:xfrm>
        </p:spPr>
        <p:txBody>
          <a:bodyPr>
            <a:normAutofit/>
          </a:bodyPr>
          <a:lstStyle/>
          <a:p>
            <a:r>
              <a:rPr lang="en-US" sz="2000" dirty="0"/>
              <a:t>If you are using a lower version of python 2.5 or lesser, then you can use abstract class another way.</a:t>
            </a:r>
            <a:endParaRPr lang="en-IN" sz="2000" dirty="0"/>
          </a:p>
        </p:txBody>
      </p:sp>
      <p:sp>
        <p:nvSpPr>
          <p:cNvPr id="4" name="Rectangle 1">
            <a:extLst>
              <a:ext uri="{FF2B5EF4-FFF2-40B4-BE49-F238E27FC236}">
                <a16:creationId xmlns:a16="http://schemas.microsoft.com/office/drawing/2014/main" id="{268C782A-3E1E-4C98-9ED6-E931D11460BC}"/>
              </a:ext>
            </a:extLst>
          </p:cNvPr>
          <p:cNvSpPr>
            <a:spLocks noChangeArrowheads="1"/>
          </p:cNvSpPr>
          <p:nvPr/>
        </p:nvSpPr>
        <p:spPr bwMode="auto">
          <a:xfrm>
            <a:off x="3204839" y="1575348"/>
            <a:ext cx="5273336"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JetBrains Mono"/>
              </a:rPr>
              <a:t>from </a:t>
            </a:r>
            <a:r>
              <a:rPr kumimoji="0" lang="en-US" altLang="en-US" sz="1600" b="0" i="0" u="none" strike="noStrike" cap="none" normalizeH="0" baseline="0" dirty="0" err="1">
                <a:ln>
                  <a:noFill/>
                </a:ln>
                <a:solidFill>
                  <a:srgbClr val="080808"/>
                </a:solidFill>
                <a:effectLst/>
                <a:latin typeface="JetBrains Mono"/>
              </a:rPr>
              <a:t>abc</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err="1">
                <a:ln>
                  <a:noFill/>
                </a:ln>
                <a:solidFill>
                  <a:srgbClr val="080808"/>
                </a:solidFill>
                <a:effectLst/>
                <a:latin typeface="JetBrains Mono"/>
              </a:rPr>
              <a:t>ABCMeta,abstractmethod</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033B3"/>
                </a:solidFill>
                <a:effectLst/>
                <a:latin typeface="JetBrains Mono"/>
              </a:rPr>
              <a:t>class </a:t>
            </a:r>
            <a:r>
              <a:rPr kumimoji="0" lang="en-US" altLang="en-US" sz="1600" b="0" i="0" u="none" strike="noStrike" cap="none" normalizeH="0" baseline="0" dirty="0">
                <a:ln>
                  <a:noFill/>
                </a:ln>
                <a:solidFill>
                  <a:srgbClr val="000000"/>
                </a:solidFill>
                <a:effectLst/>
                <a:latin typeface="JetBrains Mono"/>
              </a:rPr>
              <a:t>Shape</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err="1">
                <a:ln>
                  <a:noFill/>
                </a:ln>
                <a:solidFill>
                  <a:srgbClr val="080808"/>
                </a:solidFill>
                <a:effectLst/>
                <a:latin typeface="JetBrains Mono"/>
              </a:rPr>
              <a:t>ABCMeta</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00B2"/>
                </a:solidFill>
                <a:effectLst/>
                <a:latin typeface="JetBrains Mono"/>
              </a:rPr>
              <a:t>@abstractmethod</a:t>
            </a:r>
            <a:br>
              <a:rPr kumimoji="0" lang="en-US" altLang="en-US" sz="1600" b="0" i="0" u="none" strike="noStrike" cap="none" normalizeH="0" baseline="0" dirty="0">
                <a:ln>
                  <a:noFill/>
                </a:ln>
                <a:solidFill>
                  <a:srgbClr val="0000B2"/>
                </a:solidFill>
                <a:effectLst/>
                <a:latin typeface="JetBrains Mono"/>
              </a:rPr>
            </a:br>
            <a:r>
              <a:rPr kumimoji="0" lang="en-US" altLang="en-US" sz="1600" b="0" i="0" u="none" strike="noStrike" cap="none" normalizeH="0" baseline="0" dirty="0">
                <a:ln>
                  <a:noFill/>
                </a:ln>
                <a:solidFill>
                  <a:srgbClr val="0000B2"/>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def </a:t>
            </a:r>
            <a:r>
              <a:rPr kumimoji="0" lang="en-US" altLang="en-US" sz="1600" b="0" i="0" u="none" strike="noStrike" cap="none" normalizeH="0" baseline="0" dirty="0" err="1">
                <a:ln>
                  <a:noFill/>
                </a:ln>
                <a:solidFill>
                  <a:srgbClr val="000000"/>
                </a:solidFill>
                <a:effectLst/>
                <a:latin typeface="JetBrains Mono"/>
              </a:rPr>
              <a:t>printarea</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94558D"/>
                </a:solidFill>
                <a:effectLst/>
                <a:latin typeface="JetBrains Mono"/>
              </a:rPr>
              <a:t>self</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return </a:t>
            </a:r>
            <a:r>
              <a:rPr kumimoji="0" lang="en-US" altLang="en-US" sz="1600" b="0" i="0" u="none" strike="noStrike" cap="none" normalizeH="0" baseline="0" dirty="0">
                <a:ln>
                  <a:noFill/>
                </a:ln>
                <a:solidFill>
                  <a:srgbClr val="1750EB"/>
                </a:solidFill>
                <a:effectLst/>
                <a:latin typeface="JetBrains Mono"/>
              </a:rPr>
              <a:t>0</a:t>
            </a:r>
            <a:br>
              <a:rPr kumimoji="0" lang="en-US" altLang="en-US" sz="1600" b="0" i="0" u="none" strike="noStrike" cap="none" normalizeH="0" baseline="0" dirty="0">
                <a:ln>
                  <a:noFill/>
                </a:ln>
                <a:solidFill>
                  <a:srgbClr val="1750EB"/>
                </a:solidFill>
                <a:effectLst/>
                <a:latin typeface="JetBrains Mono"/>
              </a:rPr>
            </a:br>
            <a:br>
              <a:rPr kumimoji="0" lang="en-US" altLang="en-US" sz="1600" b="0" i="0" u="none" strike="noStrike" cap="none" normalizeH="0" baseline="0" dirty="0">
                <a:ln>
                  <a:noFill/>
                </a:ln>
                <a:solidFill>
                  <a:srgbClr val="1750EB"/>
                </a:solidFill>
                <a:effectLst/>
                <a:latin typeface="JetBrains Mono"/>
              </a:rPr>
            </a:br>
            <a:r>
              <a:rPr kumimoji="0" lang="en-US" altLang="en-US" sz="1600" b="0" i="0" u="none" strike="noStrike" cap="none" normalizeH="0" baseline="0" dirty="0">
                <a:ln>
                  <a:noFill/>
                </a:ln>
                <a:solidFill>
                  <a:srgbClr val="0033B3"/>
                </a:solidFill>
                <a:effectLst/>
                <a:latin typeface="JetBrains Mono"/>
              </a:rPr>
              <a:t>class </a:t>
            </a:r>
            <a:r>
              <a:rPr kumimoji="0" lang="en-US" altLang="en-US" sz="1600" b="0" i="0" u="none" strike="noStrike" cap="none" normalizeH="0" baseline="0" dirty="0">
                <a:ln>
                  <a:noFill/>
                </a:ln>
                <a:solidFill>
                  <a:srgbClr val="000000"/>
                </a:solidFill>
                <a:effectLst/>
                <a:latin typeface="JetBrains Mono"/>
              </a:rPr>
              <a:t>Rectangle</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type=</a:t>
            </a:r>
            <a:r>
              <a:rPr kumimoji="0" lang="en-US" altLang="en-US" sz="1600" b="1" i="0" u="none" strike="noStrike" cap="none" normalizeH="0" baseline="0" dirty="0">
                <a:ln>
                  <a:noFill/>
                </a:ln>
                <a:solidFill>
                  <a:srgbClr val="008080"/>
                </a:solidFill>
                <a:effectLst/>
                <a:latin typeface="JetBrains Mono"/>
              </a:rPr>
              <a:t>"Rectangle"</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a:t>
            </a:r>
            <a:r>
              <a:rPr kumimoji="0" lang="en-US" altLang="en-US" sz="1600" b="0" i="0" u="none" strike="noStrike" cap="none" normalizeH="0" baseline="0" dirty="0">
                <a:ln>
                  <a:noFill/>
                </a:ln>
                <a:solidFill>
                  <a:srgbClr val="080808"/>
                </a:solidFill>
                <a:effectLst/>
                <a:latin typeface="JetBrains Mono"/>
              </a:rPr>
              <a:t>sides=</a:t>
            </a:r>
            <a:r>
              <a:rPr kumimoji="0" lang="en-US" altLang="en-US" sz="1600" b="0" i="0" u="none" strike="noStrike" cap="none" normalizeH="0" baseline="0" dirty="0">
                <a:ln>
                  <a:noFill/>
                </a:ln>
                <a:solidFill>
                  <a:srgbClr val="1750EB"/>
                </a:solidFill>
                <a:effectLst/>
                <a:latin typeface="JetBrains Mono"/>
              </a:rPr>
              <a:t>4</a:t>
            </a:r>
            <a:br>
              <a:rPr kumimoji="0" lang="en-US" altLang="en-US" sz="1600" b="0" i="0" u="none" strike="noStrike" cap="none" normalizeH="0" baseline="0" dirty="0">
                <a:ln>
                  <a:noFill/>
                </a:ln>
                <a:solidFill>
                  <a:srgbClr val="1750EB"/>
                </a:solidFill>
                <a:effectLst/>
                <a:latin typeface="JetBrains Mono"/>
              </a:rPr>
            </a:br>
            <a:br>
              <a:rPr kumimoji="0" lang="en-US" altLang="en-US" sz="1600" b="0" i="0" u="none" strike="noStrike" cap="none" normalizeH="0" baseline="0" dirty="0">
                <a:ln>
                  <a:noFill/>
                </a:ln>
                <a:solidFill>
                  <a:srgbClr val="1750EB"/>
                </a:solidFill>
                <a:effectLst/>
                <a:latin typeface="JetBrains Mono"/>
              </a:rPr>
            </a:br>
            <a:r>
              <a:rPr kumimoji="0" lang="en-US" altLang="en-US" sz="1600" b="0" i="0" u="none" strike="noStrike" cap="none" normalizeH="0" baseline="0" dirty="0">
                <a:ln>
                  <a:noFill/>
                </a:ln>
                <a:solidFill>
                  <a:srgbClr val="1750EB"/>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def </a:t>
            </a:r>
            <a:r>
              <a:rPr kumimoji="0" lang="en-US" altLang="en-US" sz="1600" b="0" i="0" u="none" strike="noStrike" cap="none" normalizeH="0" baseline="0" dirty="0">
                <a:ln>
                  <a:noFill/>
                </a:ln>
                <a:solidFill>
                  <a:srgbClr val="B200B2"/>
                </a:solidFill>
                <a:effectLst/>
                <a:latin typeface="JetBrains Mono"/>
              </a:rPr>
              <a:t>__</a:t>
            </a:r>
            <a:r>
              <a:rPr kumimoji="0" lang="en-US" altLang="en-US" sz="1600" b="0" i="0" u="none" strike="noStrike" cap="none" normalizeH="0" baseline="0" dirty="0" err="1">
                <a:ln>
                  <a:noFill/>
                </a:ln>
                <a:solidFill>
                  <a:srgbClr val="B200B2"/>
                </a:solidFill>
                <a:effectLst/>
                <a:latin typeface="JetBrains Mono"/>
              </a:rPr>
              <a:t>init</a:t>
            </a:r>
            <a:r>
              <a:rPr kumimoji="0" lang="en-US" altLang="en-US" sz="1600" b="0" i="0" u="none" strike="noStrike" cap="none" normalizeH="0" baseline="0" dirty="0">
                <a:ln>
                  <a:noFill/>
                </a:ln>
                <a:solidFill>
                  <a:srgbClr val="B200B2"/>
                </a:solidFill>
                <a:effectLst/>
                <a:latin typeface="JetBrains Mono"/>
              </a:rPr>
              <a:t>__</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94558D"/>
                </a:solidFill>
                <a:effectLst/>
                <a:latin typeface="JetBrains Mono"/>
              </a:rPr>
              <a:t>self</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94558D"/>
                </a:solidFill>
                <a:effectLst/>
                <a:latin typeface="JetBrains Mono"/>
              </a:rPr>
              <a:t>self</a:t>
            </a:r>
            <a:r>
              <a:rPr kumimoji="0" lang="en-US" altLang="en-US" sz="1600" b="0" i="0" u="none" strike="noStrike" cap="none" normalizeH="0" baseline="0" dirty="0" err="1">
                <a:ln>
                  <a:noFill/>
                </a:ln>
                <a:solidFill>
                  <a:srgbClr val="080808"/>
                </a:solidFill>
                <a:effectLst/>
                <a:latin typeface="JetBrains Mono"/>
              </a:rPr>
              <a:t>.length</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6</a:t>
            </a:r>
            <a:br>
              <a:rPr kumimoji="0" lang="en-US" altLang="en-US" sz="1600" b="0" i="0" u="none" strike="noStrike" cap="none" normalizeH="0" baseline="0" dirty="0">
                <a:ln>
                  <a:noFill/>
                </a:ln>
                <a:solidFill>
                  <a:srgbClr val="1750EB"/>
                </a:solidFill>
                <a:effectLst/>
                <a:latin typeface="JetBrains Mono"/>
              </a:rPr>
            </a:br>
            <a:r>
              <a:rPr kumimoji="0" lang="en-US" altLang="en-US" sz="1600" b="0" i="0" u="none" strike="noStrike" cap="none" normalizeH="0" baseline="0" dirty="0">
                <a:ln>
                  <a:noFill/>
                </a:ln>
                <a:solidFill>
                  <a:srgbClr val="1750EB"/>
                </a:solidFill>
                <a:effectLst/>
                <a:latin typeface="JetBrains Mono"/>
              </a:rPr>
              <a:t>        </a:t>
            </a:r>
            <a:r>
              <a:rPr kumimoji="0" lang="en-US" altLang="en-US" sz="1600" b="0" i="0" u="none" strike="noStrike" cap="none" normalizeH="0" baseline="0" dirty="0" err="1">
                <a:ln>
                  <a:noFill/>
                </a:ln>
                <a:solidFill>
                  <a:srgbClr val="94558D"/>
                </a:solidFill>
                <a:effectLst/>
                <a:latin typeface="JetBrains Mono"/>
              </a:rPr>
              <a:t>self</a:t>
            </a:r>
            <a:r>
              <a:rPr kumimoji="0" lang="en-US" altLang="en-US" sz="1600" b="0" i="0" u="none" strike="noStrike" cap="none" normalizeH="0" baseline="0" dirty="0" err="1">
                <a:ln>
                  <a:noFill/>
                </a:ln>
                <a:solidFill>
                  <a:srgbClr val="080808"/>
                </a:solidFill>
                <a:effectLst/>
                <a:latin typeface="JetBrains Mono"/>
              </a:rPr>
              <a:t>.breadth</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7</a:t>
            </a:r>
            <a:br>
              <a:rPr kumimoji="0" lang="en-US" altLang="en-US" sz="1600" b="0" i="0" u="none" strike="noStrike" cap="none" normalizeH="0" baseline="0" dirty="0">
                <a:ln>
                  <a:noFill/>
                </a:ln>
                <a:solidFill>
                  <a:srgbClr val="1750EB"/>
                </a:solidFill>
                <a:effectLst/>
                <a:latin typeface="JetBrains Mono"/>
              </a:rPr>
            </a:br>
            <a:r>
              <a:rPr kumimoji="0" lang="en-US" altLang="en-US" sz="1600" b="0" i="0" u="none" strike="noStrike" cap="none" normalizeH="0" baseline="0" dirty="0">
                <a:ln>
                  <a:noFill/>
                </a:ln>
                <a:solidFill>
                  <a:srgbClr val="1750EB"/>
                </a:solidFill>
                <a:effectLst/>
                <a:latin typeface="JetBrains Mono"/>
              </a:rPr>
              <a:t>        </a:t>
            </a:r>
            <a:br>
              <a:rPr kumimoji="0" lang="en-US" altLang="en-US" sz="1600" b="0" i="0" u="none" strike="noStrike" cap="none" normalizeH="0" baseline="0" dirty="0">
                <a:ln>
                  <a:noFill/>
                </a:ln>
                <a:solidFill>
                  <a:srgbClr val="1750EB"/>
                </a:solidFill>
                <a:effectLst/>
                <a:latin typeface="JetBrains Mono"/>
              </a:rPr>
            </a:br>
            <a:r>
              <a:rPr kumimoji="0" lang="en-US" altLang="en-US" sz="1600" b="0" i="0" u="none" strike="noStrike" cap="none" normalizeH="0" baseline="0" dirty="0">
                <a:ln>
                  <a:noFill/>
                </a:ln>
                <a:solidFill>
                  <a:srgbClr val="1750EB"/>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def </a:t>
            </a:r>
            <a:r>
              <a:rPr kumimoji="0" lang="en-US" altLang="en-US" sz="1600" b="0" i="0" u="none" strike="noStrike" cap="none" normalizeH="0" baseline="0" dirty="0" err="1">
                <a:ln>
                  <a:noFill/>
                </a:ln>
                <a:solidFill>
                  <a:srgbClr val="000000"/>
                </a:solidFill>
                <a:effectLst/>
                <a:latin typeface="JetBrains Mono"/>
              </a:rPr>
              <a:t>printarea</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94558D"/>
                </a:solidFill>
                <a:effectLst/>
                <a:latin typeface="JetBrains Mono"/>
              </a:rPr>
              <a:t>self</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return </a:t>
            </a:r>
            <a:r>
              <a:rPr kumimoji="0" lang="en-US" altLang="en-US" sz="1600" b="0" i="0" u="none" strike="noStrike" cap="none" normalizeH="0" baseline="0" dirty="0" err="1">
                <a:ln>
                  <a:noFill/>
                </a:ln>
                <a:solidFill>
                  <a:srgbClr val="94558D"/>
                </a:solidFill>
                <a:effectLst/>
                <a:latin typeface="JetBrains Mono"/>
              </a:rPr>
              <a:t>self</a:t>
            </a:r>
            <a:r>
              <a:rPr kumimoji="0" lang="en-US" altLang="en-US" sz="1600" b="0" i="0" u="none" strike="noStrike" cap="none" normalizeH="0" baseline="0" dirty="0" err="1">
                <a:ln>
                  <a:noFill/>
                </a:ln>
                <a:solidFill>
                  <a:srgbClr val="080808"/>
                </a:solidFill>
                <a:effectLst/>
                <a:latin typeface="JetBrains Mono"/>
              </a:rPr>
              <a:t>.length</a:t>
            </a:r>
            <a:r>
              <a:rPr kumimoji="0" lang="en-US" altLang="en-US" sz="1600" b="0" i="0" u="none" strike="noStrike" cap="none" normalizeH="0" baseline="0" dirty="0">
                <a:ln>
                  <a:noFill/>
                </a:ln>
                <a:solidFill>
                  <a:srgbClr val="080808"/>
                </a:solidFill>
                <a:effectLst/>
                <a:latin typeface="JetBrains Mono"/>
              </a:rPr>
              <a:t> * </a:t>
            </a:r>
            <a:r>
              <a:rPr kumimoji="0" lang="en-US" altLang="en-US" sz="1600" b="0" i="0" u="none" strike="noStrike" cap="none" normalizeH="0" baseline="0" dirty="0" err="1">
                <a:ln>
                  <a:noFill/>
                </a:ln>
                <a:solidFill>
                  <a:srgbClr val="94558D"/>
                </a:solidFill>
                <a:effectLst/>
                <a:latin typeface="JetBrains Mono"/>
              </a:rPr>
              <a:t>self</a:t>
            </a:r>
            <a:r>
              <a:rPr kumimoji="0" lang="en-US" altLang="en-US" sz="1600" b="0" i="0" u="none" strike="noStrike" cap="none" normalizeH="0" baseline="0" dirty="0" err="1">
                <a:ln>
                  <a:noFill/>
                </a:ln>
                <a:solidFill>
                  <a:srgbClr val="080808"/>
                </a:solidFill>
                <a:effectLst/>
                <a:latin typeface="JetBrains Mono"/>
              </a:rPr>
              <a:t>.breadth</a:t>
            </a:r>
            <a:br>
              <a:rPr kumimoji="0" lang="en-US" altLang="en-US" sz="1600" b="0" i="0" u="none" strike="noStrike" cap="none" normalizeH="0" baseline="0" dirty="0">
                <a:ln>
                  <a:noFill/>
                </a:ln>
                <a:solidFill>
                  <a:srgbClr val="080808"/>
                </a:solidFill>
                <a:effectLst/>
                <a:latin typeface="JetBrains Mono"/>
              </a:rPr>
            </a:b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err="1">
                <a:ln>
                  <a:noFill/>
                </a:ln>
                <a:solidFill>
                  <a:srgbClr val="080808"/>
                </a:solidFill>
                <a:effectLst/>
                <a:latin typeface="JetBrains Mono"/>
              </a:rPr>
              <a:t>rect</a:t>
            </a:r>
            <a:r>
              <a:rPr kumimoji="0" lang="en-US" altLang="en-US" sz="1600" b="0" i="0" u="none" strike="noStrike" cap="none" normalizeH="0" baseline="0" dirty="0">
                <a:ln>
                  <a:noFill/>
                </a:ln>
                <a:solidFill>
                  <a:srgbClr val="080808"/>
                </a:solidFill>
                <a:effectLst/>
                <a:latin typeface="JetBrains Mono"/>
              </a:rPr>
              <a:t>=Rectangle()</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00080"/>
                </a:solidFill>
                <a:effectLst/>
                <a:latin typeface="JetBrains Mono"/>
              </a:rPr>
              <a:t>print</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err="1">
                <a:ln>
                  <a:noFill/>
                </a:ln>
                <a:solidFill>
                  <a:srgbClr val="080808"/>
                </a:solidFill>
                <a:effectLst/>
                <a:latin typeface="JetBrains Mono"/>
              </a:rPr>
              <a:t>rect.printarea</a:t>
            </a:r>
            <a:r>
              <a:rPr kumimoji="0" lang="en-US" altLang="en-US" sz="1600" b="0" i="0" u="none" strike="noStrike" cap="none" normalizeH="0" baseline="0" dirty="0">
                <a:ln>
                  <a:noFill/>
                </a:ln>
                <a:solidFill>
                  <a:srgbClr val="080808"/>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1959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FC7A38-BDA9-4C82-BB7E-D7FF8B32D514}"/>
              </a:ext>
            </a:extLst>
          </p:cNvPr>
          <p:cNvSpPr txBox="1"/>
          <p:nvPr/>
        </p:nvSpPr>
        <p:spPr>
          <a:xfrm>
            <a:off x="811569" y="854644"/>
            <a:ext cx="3477826" cy="1446550"/>
          </a:xfrm>
          <a:prstGeom prst="rect">
            <a:avLst/>
          </a:prstGeom>
          <a:noFill/>
        </p:spPr>
        <p:txBody>
          <a:bodyPr wrap="square">
            <a:spAutoFit/>
          </a:bodyPr>
          <a:lstStyle/>
          <a:p>
            <a:r>
              <a:rPr lang="en-IN" sz="1400" dirty="0"/>
              <a:t>#Abstract class</a:t>
            </a:r>
          </a:p>
          <a:p>
            <a:r>
              <a:rPr lang="en-IN" sz="1400" dirty="0"/>
              <a:t>class </a:t>
            </a:r>
            <a:r>
              <a:rPr lang="en-IN" sz="1400" dirty="0" err="1"/>
              <a:t>AbstractEmployee</a:t>
            </a:r>
            <a:r>
              <a:rPr lang="en-IN" sz="1400" dirty="0"/>
              <a:t>:</a:t>
            </a:r>
          </a:p>
          <a:p>
            <a:r>
              <a:rPr lang="en-IN" sz="1400" dirty="0"/>
              <a:t>    def </a:t>
            </a:r>
            <a:r>
              <a:rPr lang="en-IN" sz="1400" dirty="0" err="1"/>
              <a:t>AskForPromotion</a:t>
            </a:r>
            <a:r>
              <a:rPr lang="en-IN" sz="1400" dirty="0"/>
              <a:t>(self):</a:t>
            </a:r>
          </a:p>
          <a:p>
            <a:r>
              <a:rPr lang="en-IN" sz="1400" dirty="0"/>
              <a:t>        pass</a:t>
            </a:r>
          </a:p>
          <a:p>
            <a:endParaRPr lang="en-IN" sz="1400" dirty="0"/>
          </a:p>
          <a:p>
            <a:endParaRPr lang="en-IN" dirty="0"/>
          </a:p>
        </p:txBody>
      </p:sp>
      <p:sp>
        <p:nvSpPr>
          <p:cNvPr id="7" name="TextBox 6">
            <a:extLst>
              <a:ext uri="{FF2B5EF4-FFF2-40B4-BE49-F238E27FC236}">
                <a16:creationId xmlns:a16="http://schemas.microsoft.com/office/drawing/2014/main" id="{19C9C9B0-2E9E-46EA-8EFF-8B280554FBF7}"/>
              </a:ext>
            </a:extLst>
          </p:cNvPr>
          <p:cNvSpPr txBox="1"/>
          <p:nvPr/>
        </p:nvSpPr>
        <p:spPr>
          <a:xfrm>
            <a:off x="6097480" y="380624"/>
            <a:ext cx="5248921" cy="6340197"/>
          </a:xfrm>
          <a:prstGeom prst="rect">
            <a:avLst/>
          </a:prstGeom>
          <a:noFill/>
        </p:spPr>
        <p:txBody>
          <a:bodyPr wrap="square">
            <a:spAutoFit/>
          </a:bodyPr>
          <a:lstStyle/>
          <a:p>
            <a:r>
              <a:rPr lang="en-IN" sz="1400" dirty="0"/>
              <a:t>class Employee:</a:t>
            </a:r>
          </a:p>
          <a:p>
            <a:r>
              <a:rPr lang="en-IN" sz="1400" dirty="0"/>
              <a:t>    Name=""</a:t>
            </a:r>
          </a:p>
          <a:p>
            <a:r>
              <a:rPr lang="en-IN" sz="1400" dirty="0"/>
              <a:t>    Company=""</a:t>
            </a:r>
          </a:p>
          <a:p>
            <a:r>
              <a:rPr lang="en-IN" sz="1400" dirty="0"/>
              <a:t>    Age=0</a:t>
            </a:r>
          </a:p>
          <a:p>
            <a:endParaRPr lang="en-IN" sz="1400" dirty="0"/>
          </a:p>
          <a:p>
            <a:r>
              <a:rPr lang="en-IN" sz="1400" dirty="0"/>
              <a:t>    def </a:t>
            </a:r>
            <a:r>
              <a:rPr lang="en-IN" sz="1400" dirty="0" err="1"/>
              <a:t>IntroduceYourself</a:t>
            </a:r>
            <a:r>
              <a:rPr lang="en-IN" sz="1400" dirty="0"/>
              <a:t>(self):</a:t>
            </a:r>
          </a:p>
          <a:p>
            <a:r>
              <a:rPr lang="en-IN" sz="1400" dirty="0"/>
              <a:t>        print("Name -",</a:t>
            </a:r>
            <a:r>
              <a:rPr lang="en-IN" sz="1400" dirty="0" err="1"/>
              <a:t>self.Name</a:t>
            </a:r>
            <a:r>
              <a:rPr lang="en-IN" sz="1400" dirty="0"/>
              <a:t>)</a:t>
            </a:r>
          </a:p>
          <a:p>
            <a:r>
              <a:rPr lang="en-IN" sz="1400" dirty="0"/>
              <a:t>        print("Company - ",</a:t>
            </a:r>
            <a:r>
              <a:rPr lang="en-IN" sz="1400" dirty="0" err="1"/>
              <a:t>self.Company</a:t>
            </a:r>
            <a:r>
              <a:rPr lang="en-IN" sz="1400" dirty="0"/>
              <a:t>)</a:t>
            </a:r>
          </a:p>
          <a:p>
            <a:r>
              <a:rPr lang="en-IN" sz="1400" dirty="0"/>
              <a:t>        print("Age - ",</a:t>
            </a:r>
            <a:r>
              <a:rPr lang="en-IN" sz="1400" dirty="0" err="1"/>
              <a:t>self.Age</a:t>
            </a:r>
            <a:r>
              <a:rPr lang="en-IN" sz="1400" dirty="0"/>
              <a:t>)</a:t>
            </a:r>
          </a:p>
          <a:p>
            <a:endParaRPr lang="en-IN" sz="1400" dirty="0"/>
          </a:p>
          <a:p>
            <a:r>
              <a:rPr lang="en-IN" sz="1400" dirty="0"/>
              <a:t>    def __</a:t>
            </a:r>
            <a:r>
              <a:rPr lang="en-IN" sz="1400" dirty="0" err="1"/>
              <a:t>init</a:t>
            </a:r>
            <a:r>
              <a:rPr lang="en-IN" sz="1400" dirty="0"/>
              <a:t>__(</a:t>
            </a:r>
            <a:r>
              <a:rPr lang="en-IN" sz="1400" dirty="0" err="1"/>
              <a:t>self,name,company,age</a:t>
            </a:r>
            <a:r>
              <a:rPr lang="en-IN" sz="1400" dirty="0"/>
              <a:t>):</a:t>
            </a:r>
          </a:p>
          <a:p>
            <a:r>
              <a:rPr lang="en-IN" sz="1400" dirty="0"/>
              <a:t>        </a:t>
            </a:r>
            <a:r>
              <a:rPr lang="en-IN" sz="1400" dirty="0" err="1"/>
              <a:t>self.Name</a:t>
            </a:r>
            <a:r>
              <a:rPr lang="en-IN" sz="1400" dirty="0"/>
              <a:t>=name</a:t>
            </a:r>
          </a:p>
          <a:p>
            <a:r>
              <a:rPr lang="en-IN" sz="1400" dirty="0"/>
              <a:t>        </a:t>
            </a:r>
            <a:r>
              <a:rPr lang="en-IN" sz="1400" dirty="0" err="1"/>
              <a:t>self.Company</a:t>
            </a:r>
            <a:r>
              <a:rPr lang="en-IN" sz="1400" dirty="0"/>
              <a:t>=company</a:t>
            </a:r>
          </a:p>
          <a:p>
            <a:r>
              <a:rPr lang="en-IN" sz="1400" dirty="0"/>
              <a:t>        </a:t>
            </a:r>
            <a:r>
              <a:rPr lang="en-IN" sz="1400" dirty="0" err="1"/>
              <a:t>self.Age</a:t>
            </a:r>
            <a:r>
              <a:rPr lang="en-IN" sz="1400" dirty="0"/>
              <a:t>=age</a:t>
            </a:r>
          </a:p>
          <a:p>
            <a:endParaRPr lang="en-IN" sz="1400" dirty="0"/>
          </a:p>
          <a:p>
            <a:r>
              <a:rPr lang="en-IN" sz="1400" dirty="0"/>
              <a:t>    def </a:t>
            </a:r>
            <a:r>
              <a:rPr lang="en-IN" sz="1400" dirty="0" err="1"/>
              <a:t>AskForPromotion</a:t>
            </a:r>
            <a:r>
              <a:rPr lang="en-IN" sz="1400" dirty="0"/>
              <a:t>(self):</a:t>
            </a:r>
          </a:p>
          <a:p>
            <a:r>
              <a:rPr lang="en-IN" sz="1400" dirty="0"/>
              <a:t>        if </a:t>
            </a:r>
            <a:r>
              <a:rPr lang="en-IN" sz="1400" dirty="0" err="1"/>
              <a:t>self.Age</a:t>
            </a:r>
            <a:r>
              <a:rPr lang="en-IN" sz="1400" dirty="0"/>
              <a:t>&gt;30:</a:t>
            </a:r>
          </a:p>
          <a:p>
            <a:r>
              <a:rPr lang="en-IN" sz="1400" dirty="0"/>
              <a:t>            print(</a:t>
            </a:r>
            <a:r>
              <a:rPr lang="en-IN" sz="1400" dirty="0" err="1"/>
              <a:t>self.Name</a:t>
            </a:r>
            <a:r>
              <a:rPr lang="en-IN" sz="1400" dirty="0"/>
              <a:t>," got Promoted!!")</a:t>
            </a:r>
          </a:p>
          <a:p>
            <a:r>
              <a:rPr lang="en-IN" sz="1400" dirty="0"/>
              <a:t>        else:</a:t>
            </a:r>
          </a:p>
          <a:p>
            <a:r>
              <a:rPr lang="en-IN" sz="1400" dirty="0"/>
              <a:t>            print(</a:t>
            </a:r>
            <a:r>
              <a:rPr lang="en-IN" sz="1400" dirty="0" err="1"/>
              <a:t>self.Name</a:t>
            </a:r>
            <a:r>
              <a:rPr lang="en-IN" sz="1400" dirty="0"/>
              <a:t>," Sorry, No Promotion for you!!")</a:t>
            </a:r>
          </a:p>
          <a:p>
            <a:endParaRPr lang="en-IN" sz="1400" dirty="0"/>
          </a:p>
          <a:p>
            <a:r>
              <a:rPr lang="en-IN" sz="1400" b="1" dirty="0"/>
              <a:t>#Instantiating Object of Employee class</a:t>
            </a:r>
          </a:p>
          <a:p>
            <a:r>
              <a:rPr lang="en-IN" sz="1400" dirty="0"/>
              <a:t>e1=Employee("</a:t>
            </a:r>
            <a:r>
              <a:rPr lang="en-IN" sz="1400" dirty="0" err="1"/>
              <a:t>Saldina</a:t>
            </a:r>
            <a:r>
              <a:rPr lang="en-IN" sz="1400" dirty="0"/>
              <a:t>", "YT-CodeBeauty",25);</a:t>
            </a:r>
          </a:p>
          <a:p>
            <a:r>
              <a:rPr lang="en-IN" sz="1400" dirty="0"/>
              <a:t>e1.IntroduceYourself()</a:t>
            </a:r>
          </a:p>
          <a:p>
            <a:r>
              <a:rPr lang="en-IN" sz="1400" dirty="0"/>
              <a:t>e1.AskForPromotion()</a:t>
            </a:r>
          </a:p>
          <a:p>
            <a:endParaRPr lang="en-IN" sz="1400" dirty="0"/>
          </a:p>
          <a:p>
            <a:r>
              <a:rPr lang="en-IN" sz="1400" dirty="0"/>
              <a:t>e2=Employee("James","Amazon",36)</a:t>
            </a:r>
          </a:p>
          <a:p>
            <a:r>
              <a:rPr lang="en-IN" sz="1400" dirty="0"/>
              <a:t>e2.IntroduceYourself()</a:t>
            </a:r>
          </a:p>
          <a:p>
            <a:r>
              <a:rPr lang="en-IN" sz="1400" dirty="0"/>
              <a:t>e2.AskForPromotion()</a:t>
            </a:r>
          </a:p>
        </p:txBody>
      </p:sp>
      <p:cxnSp>
        <p:nvCxnSpPr>
          <p:cNvPr id="9" name="Straight Connector 8">
            <a:extLst>
              <a:ext uri="{FF2B5EF4-FFF2-40B4-BE49-F238E27FC236}">
                <a16:creationId xmlns:a16="http://schemas.microsoft.com/office/drawing/2014/main" id="{DD342C15-16B3-4E53-88DC-0EC44DCC0535}"/>
              </a:ext>
            </a:extLst>
          </p:cNvPr>
          <p:cNvCxnSpPr/>
          <p:nvPr/>
        </p:nvCxnSpPr>
        <p:spPr>
          <a:xfrm>
            <a:off x="5193437" y="71021"/>
            <a:ext cx="0" cy="664980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69BA503E-80A8-435F-B669-098CAA220267}"/>
              </a:ext>
            </a:extLst>
          </p:cNvPr>
          <p:cNvSpPr txBox="1"/>
          <p:nvPr/>
        </p:nvSpPr>
        <p:spPr>
          <a:xfrm>
            <a:off x="811569" y="452761"/>
            <a:ext cx="2443489" cy="369332"/>
          </a:xfrm>
          <a:prstGeom prst="rect">
            <a:avLst/>
          </a:prstGeom>
          <a:noFill/>
        </p:spPr>
        <p:txBody>
          <a:bodyPr wrap="none" rtlCol="0">
            <a:spAutoFit/>
          </a:bodyPr>
          <a:lstStyle/>
          <a:p>
            <a:r>
              <a:rPr lang="en-US" dirty="0"/>
              <a:t>#Abstract Class Example</a:t>
            </a:r>
            <a:endParaRPr lang="en-IN" dirty="0"/>
          </a:p>
        </p:txBody>
      </p:sp>
    </p:spTree>
    <p:extLst>
      <p:ext uri="{BB962C8B-B14F-4D97-AF65-F5344CB8AC3E}">
        <p14:creationId xmlns:p14="http://schemas.microsoft.com/office/powerpoint/2010/main" val="536704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D56C-BDCD-444A-862F-AAD288138C6C}"/>
              </a:ext>
            </a:extLst>
          </p:cNvPr>
          <p:cNvSpPr>
            <a:spLocks noGrp="1"/>
          </p:cNvSpPr>
          <p:nvPr>
            <p:ph type="title"/>
          </p:nvPr>
        </p:nvSpPr>
        <p:spPr>
          <a:xfrm>
            <a:off x="980243" y="920735"/>
            <a:ext cx="10515600" cy="535204"/>
          </a:xfrm>
        </p:spPr>
        <p:txBody>
          <a:bodyPr>
            <a:normAutofit fontScale="90000"/>
          </a:bodyPr>
          <a:lstStyle/>
          <a:p>
            <a:r>
              <a:rPr lang="en-IN" b="0" i="0" dirty="0">
                <a:solidFill>
                  <a:srgbClr val="0A0A0A"/>
                </a:solidFill>
                <a:effectLst/>
                <a:latin typeface="EB Garamond"/>
              </a:rPr>
              <a:t>Polymorphism</a:t>
            </a:r>
            <a:br>
              <a:rPr lang="en-IN" b="0" i="0" dirty="0">
                <a:solidFill>
                  <a:srgbClr val="0A0A0A"/>
                </a:solidFill>
                <a:effectLst/>
                <a:latin typeface="EB Garamond"/>
              </a:rPr>
            </a:br>
            <a:endParaRPr lang="en-IN" dirty="0"/>
          </a:p>
        </p:txBody>
      </p:sp>
      <p:sp>
        <p:nvSpPr>
          <p:cNvPr id="3" name="Content Placeholder 2">
            <a:extLst>
              <a:ext uri="{FF2B5EF4-FFF2-40B4-BE49-F238E27FC236}">
                <a16:creationId xmlns:a16="http://schemas.microsoft.com/office/drawing/2014/main" id="{384C2AD4-CE6E-4D37-AB3B-95E0E506D912}"/>
              </a:ext>
            </a:extLst>
          </p:cNvPr>
          <p:cNvSpPr>
            <a:spLocks noGrp="1"/>
          </p:cNvSpPr>
          <p:nvPr>
            <p:ph idx="1"/>
          </p:nvPr>
        </p:nvSpPr>
        <p:spPr/>
        <p:txBody>
          <a:bodyPr/>
          <a:lstStyle/>
          <a:p>
            <a:r>
              <a:rPr lang="en-US" b="0" i="0" dirty="0">
                <a:solidFill>
                  <a:srgbClr val="0A0A0A"/>
                </a:solidFill>
                <a:effectLst/>
                <a:latin typeface="EB Garamond"/>
              </a:rPr>
              <a:t>The word ‘polymorphism’ is derived from the Greek language, meaning ‘something that takes different forms’. Polymorphism is a subclass’s ability to customize a method as per need that is already present in its superclass. In other words, a subclass may either use a method in its superclass as such or modify it suitably whenever required. </a:t>
            </a:r>
            <a:endParaRPr lang="en-IN" dirty="0"/>
          </a:p>
        </p:txBody>
      </p:sp>
      <p:sp>
        <p:nvSpPr>
          <p:cNvPr id="5" name="TextBox 4">
            <a:extLst>
              <a:ext uri="{FF2B5EF4-FFF2-40B4-BE49-F238E27FC236}">
                <a16:creationId xmlns:a16="http://schemas.microsoft.com/office/drawing/2014/main" id="{A947E5CB-AD7B-4009-86EB-EADDC44EEEA9}"/>
              </a:ext>
            </a:extLst>
          </p:cNvPr>
          <p:cNvSpPr txBox="1"/>
          <p:nvPr/>
        </p:nvSpPr>
        <p:spPr>
          <a:xfrm>
            <a:off x="980243" y="4105896"/>
            <a:ext cx="6094520" cy="923330"/>
          </a:xfrm>
          <a:prstGeom prst="rect">
            <a:avLst/>
          </a:prstGeom>
          <a:noFill/>
        </p:spPr>
        <p:txBody>
          <a:bodyPr wrap="square">
            <a:spAutoFit/>
          </a:bodyPr>
          <a:lstStyle/>
          <a:p>
            <a:r>
              <a:rPr lang="en-IN" b="1" dirty="0"/>
              <a:t>#Polymorphism Example- ability to take many forms</a:t>
            </a:r>
          </a:p>
          <a:p>
            <a:r>
              <a:rPr lang="en-IN" dirty="0"/>
              <a:t>print(5+6)</a:t>
            </a:r>
          </a:p>
          <a:p>
            <a:r>
              <a:rPr lang="en-IN" dirty="0"/>
              <a:t>print("5"+"6")</a:t>
            </a:r>
          </a:p>
        </p:txBody>
      </p:sp>
    </p:spTree>
    <p:extLst>
      <p:ext uri="{BB962C8B-B14F-4D97-AF65-F5344CB8AC3E}">
        <p14:creationId xmlns:p14="http://schemas.microsoft.com/office/powerpoint/2010/main" val="4224862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0C9E-A8E7-43A4-B839-509EB9EF1F14}"/>
              </a:ext>
            </a:extLst>
          </p:cNvPr>
          <p:cNvSpPr>
            <a:spLocks noGrp="1"/>
          </p:cNvSpPr>
          <p:nvPr>
            <p:ph type="title"/>
          </p:nvPr>
        </p:nvSpPr>
        <p:spPr>
          <a:xfrm>
            <a:off x="838200" y="365126"/>
            <a:ext cx="10515600" cy="478254"/>
          </a:xfrm>
        </p:spPr>
        <p:txBody>
          <a:bodyPr>
            <a:normAutofit fontScale="90000"/>
          </a:bodyPr>
          <a:lstStyle/>
          <a:p>
            <a:r>
              <a:rPr lang="en-US" dirty="0"/>
              <a:t>Inheritance in OOP</a:t>
            </a:r>
            <a:endParaRPr lang="en-IN" dirty="0"/>
          </a:p>
        </p:txBody>
      </p:sp>
      <p:sp>
        <p:nvSpPr>
          <p:cNvPr id="3" name="Content Placeholder 2">
            <a:extLst>
              <a:ext uri="{FF2B5EF4-FFF2-40B4-BE49-F238E27FC236}">
                <a16:creationId xmlns:a16="http://schemas.microsoft.com/office/drawing/2014/main" id="{10118E29-A34F-4533-B0A9-FD2BCB80CE59}"/>
              </a:ext>
            </a:extLst>
          </p:cNvPr>
          <p:cNvSpPr>
            <a:spLocks noGrp="1"/>
          </p:cNvSpPr>
          <p:nvPr>
            <p:ph idx="1"/>
          </p:nvPr>
        </p:nvSpPr>
        <p:spPr>
          <a:xfrm>
            <a:off x="701336" y="1091953"/>
            <a:ext cx="10652464" cy="5085010"/>
          </a:xfrm>
        </p:spPr>
        <p:txBody>
          <a:bodyPr>
            <a:normAutofit/>
          </a:bodyPr>
          <a:lstStyle/>
          <a:p>
            <a:r>
              <a:rPr lang="en-US" sz="2000" b="0" i="0" dirty="0">
                <a:effectLst/>
                <a:latin typeface="roboto" panose="02000000000000000000" pitchFamily="2" charset="0"/>
              </a:rPr>
              <a:t>Inheritance is one of the key concepts in OOP.</a:t>
            </a:r>
          </a:p>
          <a:p>
            <a:r>
              <a:rPr lang="en-US" sz="2000" b="0" i="0" dirty="0">
                <a:effectLst/>
                <a:latin typeface="roboto" panose="02000000000000000000" pitchFamily="2" charset="0"/>
              </a:rPr>
              <a:t>Let’s consider an example of a supercar ex. McLaren 720S </a:t>
            </a:r>
            <a:r>
              <a:rPr lang="en-US" sz="2000" b="0" i="0" dirty="0" err="1">
                <a:effectLst/>
                <a:latin typeface="roboto" panose="02000000000000000000" pitchFamily="2" charset="0"/>
              </a:rPr>
              <a:t>spyder</a:t>
            </a:r>
            <a:r>
              <a:rPr lang="en-US" sz="2000" b="0" i="0" dirty="0">
                <a:effectLst/>
                <a:latin typeface="roboto" panose="02000000000000000000" pitchFamily="2" charset="0"/>
              </a:rPr>
              <a:t>. It’s basically a supercar. For those of you interested in cars, this is what I am talking about.</a:t>
            </a:r>
            <a:endParaRPr lang="en-IN" sz="2000" dirty="0"/>
          </a:p>
        </p:txBody>
      </p:sp>
      <p:pic>
        <p:nvPicPr>
          <p:cNvPr id="1026" name="Picture 2" descr="oop in python subclass car">
            <a:extLst>
              <a:ext uri="{FF2B5EF4-FFF2-40B4-BE49-F238E27FC236}">
                <a16:creationId xmlns:a16="http://schemas.microsoft.com/office/drawing/2014/main" id="{DDAC9259-6738-46B8-B64D-C609E9C28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428" y="2464848"/>
            <a:ext cx="4158573" cy="26309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D1B372-BA8F-437D-8689-9A73180674A0}"/>
              </a:ext>
            </a:extLst>
          </p:cNvPr>
          <p:cNvSpPr txBox="1"/>
          <p:nvPr/>
        </p:nvSpPr>
        <p:spPr>
          <a:xfrm>
            <a:off x="701336" y="5225207"/>
            <a:ext cx="11158727"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roboto" panose="02000000000000000000" pitchFamily="2" charset="0"/>
              </a:rPr>
              <a:t>As you can see, like most other cars it is having some common characteristics like doors, windshield, 4 wheels, headlights, taillights, etc. However, since it is a supercar, it is having its own custom features like the 720 Horsepower V8 turbocharged engine, a custom-made gearbox developed by McLaren, and a customized AWD(All-wheel Drive) system.</a:t>
            </a:r>
            <a:endParaRPr lang="en-IN" dirty="0"/>
          </a:p>
        </p:txBody>
      </p:sp>
    </p:spTree>
    <p:extLst>
      <p:ext uri="{BB962C8B-B14F-4D97-AF65-F5344CB8AC3E}">
        <p14:creationId xmlns:p14="http://schemas.microsoft.com/office/powerpoint/2010/main" val="4110128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1F75-9406-4383-8D38-311D78420502}"/>
              </a:ext>
            </a:extLst>
          </p:cNvPr>
          <p:cNvSpPr>
            <a:spLocks noGrp="1"/>
          </p:cNvSpPr>
          <p:nvPr>
            <p:ph type="title"/>
          </p:nvPr>
        </p:nvSpPr>
        <p:spPr>
          <a:xfrm>
            <a:off x="722791" y="276350"/>
            <a:ext cx="10515600" cy="522642"/>
          </a:xfrm>
        </p:spPr>
        <p:txBody>
          <a:bodyPr>
            <a:normAutofit fontScale="90000"/>
          </a:bodyPr>
          <a:lstStyle/>
          <a:p>
            <a:r>
              <a:rPr lang="en-US" dirty="0"/>
              <a:t>Polymorphism in Python</a:t>
            </a:r>
            <a:endParaRPr lang="en-IN" dirty="0"/>
          </a:p>
        </p:txBody>
      </p:sp>
      <p:sp>
        <p:nvSpPr>
          <p:cNvPr id="3" name="Content Placeholder 2">
            <a:extLst>
              <a:ext uri="{FF2B5EF4-FFF2-40B4-BE49-F238E27FC236}">
                <a16:creationId xmlns:a16="http://schemas.microsoft.com/office/drawing/2014/main" id="{131FD288-559A-461F-BF89-308FF491BAA5}"/>
              </a:ext>
            </a:extLst>
          </p:cNvPr>
          <p:cNvSpPr>
            <a:spLocks noGrp="1"/>
          </p:cNvSpPr>
          <p:nvPr>
            <p:ph idx="1"/>
          </p:nvPr>
        </p:nvSpPr>
        <p:spPr>
          <a:xfrm>
            <a:off x="838200" y="1038688"/>
            <a:ext cx="11182165" cy="5819312"/>
          </a:xfrm>
        </p:spPr>
        <p:txBody>
          <a:bodyPr>
            <a:normAutofit fontScale="62500" lnSpcReduction="20000"/>
          </a:bodyPr>
          <a:lstStyle/>
          <a:p>
            <a:r>
              <a:rPr lang="en-US" sz="3200" b="1" i="0" dirty="0">
                <a:solidFill>
                  <a:srgbClr val="40424E"/>
                </a:solidFill>
                <a:effectLst/>
              </a:rPr>
              <a:t>What is Polymorphism :</a:t>
            </a:r>
            <a:r>
              <a:rPr lang="en-US" sz="3200" b="0" i="0" dirty="0">
                <a:solidFill>
                  <a:srgbClr val="40424E"/>
                </a:solidFill>
                <a:effectLst/>
              </a:rPr>
              <a:t> The word polymorphism means having many forms. In programming, polymorphism means same function name (but different signatures) being uses for different types.</a:t>
            </a:r>
          </a:p>
          <a:p>
            <a:pPr marL="0" indent="0">
              <a:buNone/>
            </a:pPr>
            <a:endParaRPr lang="en-US" sz="2900" b="0" i="0" dirty="0">
              <a:solidFill>
                <a:srgbClr val="40424E"/>
              </a:solidFill>
              <a:effectLst/>
            </a:endParaRPr>
          </a:p>
          <a:p>
            <a:r>
              <a:rPr lang="en-US" sz="2900" b="1" i="0" dirty="0">
                <a:solidFill>
                  <a:srgbClr val="40424E"/>
                </a:solidFill>
                <a:effectLst/>
              </a:rPr>
              <a:t>Example of inbuilt polymorphic functions :</a:t>
            </a:r>
            <a:endParaRPr lang="en-US" sz="2900" dirty="0">
              <a:solidFill>
                <a:srgbClr val="40424E"/>
              </a:solidFill>
            </a:endParaRPr>
          </a:p>
          <a:p>
            <a:pPr marL="457200" lvl="1" indent="0">
              <a:buNone/>
            </a:pPr>
            <a:r>
              <a:rPr lang="en-US" sz="2900" dirty="0"/>
              <a:t># Python program to demonstrate in-built poly- </a:t>
            </a:r>
          </a:p>
          <a:p>
            <a:pPr marL="457200" lvl="1" indent="0">
              <a:buNone/>
            </a:pPr>
            <a:r>
              <a:rPr lang="en-US" sz="2900" dirty="0"/>
              <a:t># morphic functions </a:t>
            </a:r>
          </a:p>
          <a:p>
            <a:pPr marL="457200" lvl="1" indent="0">
              <a:buNone/>
            </a:pPr>
            <a:r>
              <a:rPr lang="en-US" sz="2900" dirty="0"/>
              <a:t>  </a:t>
            </a:r>
          </a:p>
          <a:p>
            <a:pPr marL="457200" lvl="1" indent="0">
              <a:buNone/>
            </a:pPr>
            <a:r>
              <a:rPr lang="en-US" sz="2900" dirty="0"/>
              <a:t># </a:t>
            </a:r>
            <a:r>
              <a:rPr lang="en-US" sz="2900" dirty="0" err="1"/>
              <a:t>len</a:t>
            </a:r>
            <a:r>
              <a:rPr lang="en-US" sz="2900" dirty="0"/>
              <a:t>() being used for a string </a:t>
            </a:r>
          </a:p>
          <a:p>
            <a:pPr marL="457200" lvl="1" indent="0">
              <a:buNone/>
            </a:pPr>
            <a:r>
              <a:rPr lang="en-US" sz="2900" dirty="0"/>
              <a:t>print(</a:t>
            </a:r>
            <a:r>
              <a:rPr lang="en-US" sz="2900" dirty="0" err="1"/>
              <a:t>len</a:t>
            </a:r>
            <a:r>
              <a:rPr lang="en-US" sz="2900" dirty="0"/>
              <a:t>("geeks")) </a:t>
            </a:r>
          </a:p>
          <a:p>
            <a:pPr marL="457200" lvl="1" indent="0">
              <a:buNone/>
            </a:pPr>
            <a:r>
              <a:rPr lang="en-US" sz="2900" dirty="0"/>
              <a:t>  </a:t>
            </a:r>
          </a:p>
          <a:p>
            <a:pPr marL="457200" lvl="1" indent="0">
              <a:buNone/>
            </a:pPr>
            <a:r>
              <a:rPr lang="en-US" sz="2900" dirty="0"/>
              <a:t># </a:t>
            </a:r>
            <a:r>
              <a:rPr lang="en-US" sz="2900" dirty="0" err="1"/>
              <a:t>len</a:t>
            </a:r>
            <a:r>
              <a:rPr lang="en-US" sz="2900" dirty="0"/>
              <a:t>() being used for a list </a:t>
            </a:r>
          </a:p>
          <a:p>
            <a:pPr marL="457200" lvl="1" indent="0">
              <a:buNone/>
            </a:pPr>
            <a:r>
              <a:rPr lang="en-US" sz="2900" dirty="0"/>
              <a:t>print(</a:t>
            </a:r>
            <a:r>
              <a:rPr lang="en-US" sz="2900" dirty="0" err="1"/>
              <a:t>len</a:t>
            </a:r>
            <a:r>
              <a:rPr lang="en-US" sz="2900" dirty="0"/>
              <a:t>([10, 20, 30])) </a:t>
            </a:r>
          </a:p>
          <a:p>
            <a:r>
              <a:rPr lang="en-US" sz="2900" b="1" i="0" dirty="0">
                <a:solidFill>
                  <a:srgbClr val="40424E"/>
                </a:solidFill>
                <a:effectLst/>
              </a:rPr>
              <a:t>Examples of used defined polymorphic functions :</a:t>
            </a:r>
          </a:p>
          <a:p>
            <a:pPr marL="457200" lvl="1" indent="0">
              <a:buNone/>
            </a:pPr>
            <a:r>
              <a:rPr lang="en-US" sz="2900" i="0" dirty="0">
                <a:solidFill>
                  <a:srgbClr val="40424E"/>
                </a:solidFill>
                <a:effectLst/>
              </a:rPr>
              <a:t># A simple Python function to demonstrate  </a:t>
            </a:r>
          </a:p>
          <a:p>
            <a:pPr marL="457200" lvl="1" indent="0">
              <a:buNone/>
            </a:pPr>
            <a:r>
              <a:rPr lang="en-US" sz="2900" i="0" dirty="0">
                <a:solidFill>
                  <a:srgbClr val="40424E"/>
                </a:solidFill>
                <a:effectLst/>
              </a:rPr>
              <a:t># Polymorphism </a:t>
            </a:r>
          </a:p>
          <a:p>
            <a:pPr marL="457200" lvl="1" indent="0">
              <a:buNone/>
            </a:pPr>
            <a:r>
              <a:rPr lang="en-US" sz="2900" i="0" dirty="0">
                <a:solidFill>
                  <a:srgbClr val="40424E"/>
                </a:solidFill>
                <a:effectLst/>
              </a:rPr>
              <a:t>  </a:t>
            </a:r>
          </a:p>
          <a:p>
            <a:pPr marL="457200" lvl="1" indent="0">
              <a:buNone/>
            </a:pPr>
            <a:r>
              <a:rPr lang="en-US" sz="2900" i="0" dirty="0">
                <a:solidFill>
                  <a:srgbClr val="40424E"/>
                </a:solidFill>
                <a:effectLst/>
              </a:rPr>
              <a:t>def add(x, y, z = 0):  </a:t>
            </a:r>
          </a:p>
          <a:p>
            <a:pPr marL="457200" lvl="1" indent="0">
              <a:buNone/>
            </a:pPr>
            <a:r>
              <a:rPr lang="en-US" sz="2900" i="0" dirty="0">
                <a:solidFill>
                  <a:srgbClr val="40424E"/>
                </a:solidFill>
                <a:effectLst/>
              </a:rPr>
              <a:t>    return x + </a:t>
            </a:r>
            <a:r>
              <a:rPr lang="en-US" sz="2900" i="0" dirty="0" err="1">
                <a:solidFill>
                  <a:srgbClr val="40424E"/>
                </a:solidFill>
                <a:effectLst/>
              </a:rPr>
              <a:t>y+z</a:t>
            </a:r>
            <a:r>
              <a:rPr lang="en-US" sz="2900" i="0" dirty="0">
                <a:solidFill>
                  <a:srgbClr val="40424E"/>
                </a:solidFill>
                <a:effectLst/>
              </a:rPr>
              <a:t> </a:t>
            </a:r>
          </a:p>
          <a:p>
            <a:pPr marL="457200" lvl="1" indent="0">
              <a:buNone/>
            </a:pPr>
            <a:r>
              <a:rPr lang="en-US" sz="2900" i="0" dirty="0">
                <a:solidFill>
                  <a:srgbClr val="40424E"/>
                </a:solidFill>
                <a:effectLst/>
              </a:rPr>
              <a:t>  </a:t>
            </a:r>
          </a:p>
          <a:p>
            <a:pPr marL="457200" lvl="1" indent="0">
              <a:buNone/>
            </a:pPr>
            <a:r>
              <a:rPr lang="en-US" sz="2900" i="0" dirty="0">
                <a:solidFill>
                  <a:srgbClr val="40424E"/>
                </a:solidFill>
                <a:effectLst/>
              </a:rPr>
              <a:t># Driver code  </a:t>
            </a:r>
          </a:p>
          <a:p>
            <a:pPr marL="457200" lvl="1" indent="0">
              <a:buNone/>
            </a:pPr>
            <a:r>
              <a:rPr lang="en-US" sz="2900" i="0" dirty="0">
                <a:solidFill>
                  <a:srgbClr val="40424E"/>
                </a:solidFill>
                <a:effectLst/>
              </a:rPr>
              <a:t>print(add(2, 3)) </a:t>
            </a:r>
          </a:p>
          <a:p>
            <a:pPr marL="457200" lvl="1" indent="0">
              <a:buNone/>
            </a:pPr>
            <a:r>
              <a:rPr lang="en-US" sz="2900" i="0" dirty="0">
                <a:solidFill>
                  <a:srgbClr val="40424E"/>
                </a:solidFill>
                <a:effectLst/>
              </a:rPr>
              <a:t>print(add(2, 3, 4)) </a:t>
            </a:r>
          </a:p>
          <a:p>
            <a:pPr marL="0" indent="0">
              <a:buNone/>
            </a:pPr>
            <a:endParaRPr lang="en-IN" dirty="0"/>
          </a:p>
        </p:txBody>
      </p:sp>
    </p:spTree>
    <p:extLst>
      <p:ext uri="{BB962C8B-B14F-4D97-AF65-F5344CB8AC3E}">
        <p14:creationId xmlns:p14="http://schemas.microsoft.com/office/powerpoint/2010/main" val="3208706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5E453-E862-412A-BF8A-14D1A363AB3A}"/>
              </a:ext>
            </a:extLst>
          </p:cNvPr>
          <p:cNvSpPr>
            <a:spLocks noGrp="1"/>
          </p:cNvSpPr>
          <p:nvPr>
            <p:ph type="title"/>
          </p:nvPr>
        </p:nvSpPr>
        <p:spPr>
          <a:xfrm>
            <a:off x="838200" y="365125"/>
            <a:ext cx="10515600" cy="389477"/>
          </a:xfrm>
        </p:spPr>
        <p:txBody>
          <a:bodyPr>
            <a:normAutofit fontScale="90000"/>
          </a:bodyPr>
          <a:lstStyle/>
          <a:p>
            <a:r>
              <a:rPr lang="en-US" dirty="0"/>
              <a:t>Example</a:t>
            </a:r>
            <a:endParaRPr lang="en-IN" dirty="0"/>
          </a:p>
        </p:txBody>
      </p:sp>
      <p:sp>
        <p:nvSpPr>
          <p:cNvPr id="5" name="TextBox 4">
            <a:extLst>
              <a:ext uri="{FF2B5EF4-FFF2-40B4-BE49-F238E27FC236}">
                <a16:creationId xmlns:a16="http://schemas.microsoft.com/office/drawing/2014/main" id="{3F5F540F-0B5F-4860-BEE1-30A7F5CAC184}"/>
              </a:ext>
            </a:extLst>
          </p:cNvPr>
          <p:cNvSpPr txBox="1"/>
          <p:nvPr/>
        </p:nvSpPr>
        <p:spPr>
          <a:xfrm>
            <a:off x="1129683" y="1140638"/>
            <a:ext cx="6094520" cy="5078313"/>
          </a:xfrm>
          <a:prstGeom prst="rect">
            <a:avLst/>
          </a:prstGeom>
          <a:noFill/>
        </p:spPr>
        <p:txBody>
          <a:bodyPr wrap="square">
            <a:spAutoFit/>
          </a:bodyPr>
          <a:lstStyle/>
          <a:p>
            <a:r>
              <a:rPr lang="en-IN" b="1" dirty="0"/>
              <a:t>#Polymorphism Example- ability to take many forms</a:t>
            </a:r>
          </a:p>
          <a:p>
            <a:r>
              <a:rPr lang="en-IN" dirty="0"/>
              <a:t>print(5+6)</a:t>
            </a:r>
          </a:p>
          <a:p>
            <a:r>
              <a:rPr lang="en-IN" dirty="0"/>
              <a:t>print("5"+"6")</a:t>
            </a:r>
          </a:p>
          <a:p>
            <a:r>
              <a:rPr lang="en-IN" dirty="0"/>
              <a:t>#Overriding &amp; super methods Example</a:t>
            </a:r>
          </a:p>
          <a:p>
            <a:r>
              <a:rPr lang="en-IN" dirty="0"/>
              <a:t>class A:</a:t>
            </a:r>
          </a:p>
          <a:p>
            <a:r>
              <a:rPr lang="en-IN" dirty="0"/>
              <a:t>    cvar1="I am in class variable in class A"</a:t>
            </a:r>
          </a:p>
          <a:p>
            <a:r>
              <a:rPr lang="en-IN" dirty="0"/>
              <a:t>    def __</a:t>
            </a:r>
            <a:r>
              <a:rPr lang="en-IN" dirty="0" err="1"/>
              <a:t>init</a:t>
            </a:r>
            <a:r>
              <a:rPr lang="en-IN" dirty="0"/>
              <a:t>__(self):</a:t>
            </a:r>
          </a:p>
          <a:p>
            <a:r>
              <a:rPr lang="en-IN" dirty="0"/>
              <a:t>        self.cvar1="I am inside class A constructor"</a:t>
            </a:r>
          </a:p>
          <a:p>
            <a:endParaRPr lang="en-IN" dirty="0"/>
          </a:p>
          <a:p>
            <a:r>
              <a:rPr lang="en-IN" dirty="0"/>
              <a:t>class B(A):</a:t>
            </a:r>
          </a:p>
          <a:p>
            <a:r>
              <a:rPr lang="en-IN" dirty="0"/>
              <a:t>    cvar2="I am in class B"</a:t>
            </a:r>
          </a:p>
          <a:p>
            <a:r>
              <a:rPr lang="en-IN" dirty="0"/>
              <a:t>    def __</a:t>
            </a:r>
            <a:r>
              <a:rPr lang="en-IN" dirty="0" err="1"/>
              <a:t>init</a:t>
            </a:r>
            <a:r>
              <a:rPr lang="en-IN" dirty="0"/>
              <a:t>__(self):</a:t>
            </a:r>
          </a:p>
          <a:p>
            <a:r>
              <a:rPr lang="en-IN" dirty="0"/>
              <a:t>        super().__</a:t>
            </a:r>
            <a:r>
              <a:rPr lang="en-IN" dirty="0" err="1"/>
              <a:t>init</a:t>
            </a:r>
            <a:r>
              <a:rPr lang="en-IN" dirty="0"/>
              <a:t>__()</a:t>
            </a:r>
          </a:p>
          <a:p>
            <a:r>
              <a:rPr lang="en-IN" dirty="0"/>
              <a:t>        self.cvar1="I am inside class B constructor"</a:t>
            </a:r>
          </a:p>
          <a:p>
            <a:endParaRPr lang="en-IN" dirty="0"/>
          </a:p>
          <a:p>
            <a:r>
              <a:rPr lang="en-IN" dirty="0"/>
              <a:t>a=A()</a:t>
            </a:r>
          </a:p>
          <a:p>
            <a:r>
              <a:rPr lang="en-IN" dirty="0"/>
              <a:t>b=B()</a:t>
            </a:r>
          </a:p>
          <a:p>
            <a:r>
              <a:rPr lang="en-IN" dirty="0"/>
              <a:t>print(b.cvar1)</a:t>
            </a:r>
          </a:p>
        </p:txBody>
      </p:sp>
    </p:spTree>
    <p:extLst>
      <p:ext uri="{BB962C8B-B14F-4D97-AF65-F5344CB8AC3E}">
        <p14:creationId xmlns:p14="http://schemas.microsoft.com/office/powerpoint/2010/main" val="113557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3F31-80B1-4963-85A4-1763E8C9A789}"/>
              </a:ext>
            </a:extLst>
          </p:cNvPr>
          <p:cNvSpPr>
            <a:spLocks noGrp="1"/>
          </p:cNvSpPr>
          <p:nvPr>
            <p:ph type="title"/>
          </p:nvPr>
        </p:nvSpPr>
        <p:spPr>
          <a:xfrm>
            <a:off x="838200" y="365125"/>
            <a:ext cx="10515600" cy="602541"/>
          </a:xfrm>
        </p:spPr>
        <p:txBody>
          <a:bodyPr>
            <a:normAutofit fontScale="90000"/>
          </a:bodyPr>
          <a:lstStyle/>
          <a:p>
            <a:r>
              <a:rPr lang="en-US" dirty="0"/>
              <a:t>Example : Polymorphism with class methods</a:t>
            </a:r>
            <a:endParaRPr lang="en-IN" dirty="0"/>
          </a:p>
        </p:txBody>
      </p:sp>
      <p:sp>
        <p:nvSpPr>
          <p:cNvPr id="6" name="TextBox 5">
            <a:extLst>
              <a:ext uri="{FF2B5EF4-FFF2-40B4-BE49-F238E27FC236}">
                <a16:creationId xmlns:a16="http://schemas.microsoft.com/office/drawing/2014/main" id="{88AFA33B-AAE9-4EE3-A300-652385EC84E8}"/>
              </a:ext>
            </a:extLst>
          </p:cNvPr>
          <p:cNvSpPr txBox="1"/>
          <p:nvPr/>
        </p:nvSpPr>
        <p:spPr>
          <a:xfrm>
            <a:off x="978763" y="1296140"/>
            <a:ext cx="5564080" cy="5016758"/>
          </a:xfrm>
          <a:prstGeom prst="rect">
            <a:avLst/>
          </a:prstGeom>
          <a:noFill/>
        </p:spPr>
        <p:txBody>
          <a:bodyPr wrap="square">
            <a:spAutoFit/>
          </a:bodyPr>
          <a:lstStyle/>
          <a:p>
            <a:r>
              <a:rPr lang="en-IN" sz="1600" dirty="0"/>
              <a:t>class India: </a:t>
            </a:r>
          </a:p>
          <a:p>
            <a:r>
              <a:rPr lang="en-IN" sz="1600" dirty="0"/>
              <a:t>    def capital(self): </a:t>
            </a:r>
          </a:p>
          <a:p>
            <a:r>
              <a:rPr lang="en-IN" sz="1600" dirty="0"/>
              <a:t>        print("New Delhi is the capital of India.") </a:t>
            </a:r>
          </a:p>
          <a:p>
            <a:r>
              <a:rPr lang="en-IN" sz="1600" dirty="0"/>
              <a:t>  </a:t>
            </a:r>
          </a:p>
          <a:p>
            <a:r>
              <a:rPr lang="en-IN" sz="1600" dirty="0"/>
              <a:t>    def language(self): </a:t>
            </a:r>
          </a:p>
          <a:p>
            <a:r>
              <a:rPr lang="en-IN" sz="1600" dirty="0"/>
              <a:t>        print("Hindi is the most widely spoken language of India.") </a:t>
            </a:r>
          </a:p>
          <a:p>
            <a:r>
              <a:rPr lang="en-IN" sz="1600" dirty="0"/>
              <a:t>  </a:t>
            </a:r>
          </a:p>
          <a:p>
            <a:r>
              <a:rPr lang="en-IN" sz="1600" dirty="0"/>
              <a:t>    </a:t>
            </a:r>
            <a:r>
              <a:rPr lang="en-IN" sz="1600" dirty="0">
                <a:solidFill>
                  <a:srgbClr val="FF0000"/>
                </a:solidFill>
              </a:rPr>
              <a:t>def type(self): </a:t>
            </a:r>
          </a:p>
          <a:p>
            <a:r>
              <a:rPr lang="en-IN" sz="1600" dirty="0">
                <a:solidFill>
                  <a:srgbClr val="FF0000"/>
                </a:solidFill>
              </a:rPr>
              <a:t>        print("India is a developing country.") </a:t>
            </a:r>
          </a:p>
          <a:p>
            <a:r>
              <a:rPr lang="en-IN" sz="1600" dirty="0"/>
              <a:t>  </a:t>
            </a:r>
          </a:p>
          <a:p>
            <a:r>
              <a:rPr lang="en-IN" sz="1600" dirty="0"/>
              <a:t>class USA: </a:t>
            </a:r>
          </a:p>
          <a:p>
            <a:r>
              <a:rPr lang="en-IN" sz="1600" dirty="0"/>
              <a:t>    def capital(self): </a:t>
            </a:r>
          </a:p>
          <a:p>
            <a:r>
              <a:rPr lang="en-IN" sz="1600" dirty="0"/>
              <a:t>        print("Washington, D.C. is the capital of USA.") </a:t>
            </a:r>
          </a:p>
          <a:p>
            <a:r>
              <a:rPr lang="en-IN" sz="1600" dirty="0"/>
              <a:t>  </a:t>
            </a:r>
          </a:p>
          <a:p>
            <a:r>
              <a:rPr lang="en-IN" sz="1600" dirty="0"/>
              <a:t>    def language(self): </a:t>
            </a:r>
          </a:p>
          <a:p>
            <a:r>
              <a:rPr lang="en-IN" sz="1600" dirty="0"/>
              <a:t>        print("English is the primary language of USA.") </a:t>
            </a:r>
          </a:p>
          <a:p>
            <a:r>
              <a:rPr lang="en-IN" sz="1600" dirty="0"/>
              <a:t>  </a:t>
            </a:r>
          </a:p>
          <a:p>
            <a:r>
              <a:rPr lang="en-IN" sz="1600" dirty="0"/>
              <a:t>    </a:t>
            </a:r>
            <a:r>
              <a:rPr lang="en-IN" sz="1600" dirty="0">
                <a:solidFill>
                  <a:srgbClr val="FF0000"/>
                </a:solidFill>
              </a:rPr>
              <a:t>def type(self): </a:t>
            </a:r>
          </a:p>
          <a:p>
            <a:r>
              <a:rPr lang="en-IN" sz="1600" dirty="0">
                <a:solidFill>
                  <a:srgbClr val="FF0000"/>
                </a:solidFill>
              </a:rPr>
              <a:t>        print("USA is a developed country.") </a:t>
            </a:r>
          </a:p>
          <a:p>
            <a:r>
              <a:rPr lang="en-IN" sz="1600" dirty="0"/>
              <a:t>  </a:t>
            </a:r>
          </a:p>
        </p:txBody>
      </p:sp>
      <p:sp>
        <p:nvSpPr>
          <p:cNvPr id="8" name="TextBox 7">
            <a:extLst>
              <a:ext uri="{FF2B5EF4-FFF2-40B4-BE49-F238E27FC236}">
                <a16:creationId xmlns:a16="http://schemas.microsoft.com/office/drawing/2014/main" id="{F60F0CF2-B946-4658-8DBC-CA1737424851}"/>
              </a:ext>
            </a:extLst>
          </p:cNvPr>
          <p:cNvSpPr txBox="1"/>
          <p:nvPr/>
        </p:nvSpPr>
        <p:spPr>
          <a:xfrm>
            <a:off x="7335175" y="1524246"/>
            <a:ext cx="4463248" cy="2031325"/>
          </a:xfrm>
          <a:prstGeom prst="rect">
            <a:avLst/>
          </a:prstGeom>
          <a:noFill/>
        </p:spPr>
        <p:txBody>
          <a:bodyPr wrap="square">
            <a:spAutoFit/>
          </a:bodyPr>
          <a:lstStyle/>
          <a:p>
            <a:r>
              <a:rPr lang="en-IN" sz="1800" dirty="0" err="1"/>
              <a:t>obj_ind</a:t>
            </a:r>
            <a:r>
              <a:rPr lang="en-IN" sz="1800" dirty="0"/>
              <a:t> = India() </a:t>
            </a:r>
          </a:p>
          <a:p>
            <a:r>
              <a:rPr lang="en-IN" sz="1800" dirty="0" err="1"/>
              <a:t>obj_usa</a:t>
            </a:r>
            <a:r>
              <a:rPr lang="en-IN" sz="1800" dirty="0"/>
              <a:t> = USA() </a:t>
            </a:r>
          </a:p>
          <a:p>
            <a:endParaRPr lang="en-IN" sz="1800" dirty="0"/>
          </a:p>
          <a:p>
            <a:r>
              <a:rPr lang="en-IN" sz="1800" dirty="0"/>
              <a:t>for country in (</a:t>
            </a:r>
            <a:r>
              <a:rPr lang="en-IN" sz="1800" dirty="0" err="1"/>
              <a:t>obj_ind</a:t>
            </a:r>
            <a:r>
              <a:rPr lang="en-IN" sz="1800" dirty="0"/>
              <a:t>, </a:t>
            </a:r>
            <a:r>
              <a:rPr lang="en-IN" sz="1800" dirty="0" err="1"/>
              <a:t>obj_usa</a:t>
            </a:r>
            <a:r>
              <a:rPr lang="en-IN" sz="1800" dirty="0"/>
              <a:t>): </a:t>
            </a:r>
          </a:p>
          <a:p>
            <a:r>
              <a:rPr lang="en-IN" sz="1800" dirty="0"/>
              <a:t>    </a:t>
            </a:r>
            <a:r>
              <a:rPr lang="en-IN" sz="1800" dirty="0" err="1"/>
              <a:t>country.capital</a:t>
            </a:r>
            <a:r>
              <a:rPr lang="en-IN" sz="1800" dirty="0"/>
              <a:t>() </a:t>
            </a:r>
          </a:p>
          <a:p>
            <a:r>
              <a:rPr lang="en-IN" sz="1800" dirty="0"/>
              <a:t>    </a:t>
            </a:r>
            <a:r>
              <a:rPr lang="en-IN" sz="1800" dirty="0" err="1"/>
              <a:t>country.language</a:t>
            </a:r>
            <a:r>
              <a:rPr lang="en-IN" sz="1800" dirty="0"/>
              <a:t>() </a:t>
            </a:r>
          </a:p>
          <a:p>
            <a:r>
              <a:rPr lang="en-IN" sz="1800" dirty="0"/>
              <a:t>    </a:t>
            </a:r>
            <a:r>
              <a:rPr lang="en-IN" sz="1800" dirty="0" err="1">
                <a:solidFill>
                  <a:srgbClr val="FF0000"/>
                </a:solidFill>
              </a:rPr>
              <a:t>country.type</a:t>
            </a:r>
            <a:r>
              <a:rPr lang="en-IN" sz="1800" dirty="0">
                <a:solidFill>
                  <a:srgbClr val="FF0000"/>
                </a:solidFill>
              </a:rPr>
              <a:t>() </a:t>
            </a:r>
          </a:p>
        </p:txBody>
      </p:sp>
      <p:cxnSp>
        <p:nvCxnSpPr>
          <p:cNvPr id="10" name="Straight Connector 9">
            <a:extLst>
              <a:ext uri="{FF2B5EF4-FFF2-40B4-BE49-F238E27FC236}">
                <a16:creationId xmlns:a16="http://schemas.microsoft.com/office/drawing/2014/main" id="{464DE668-E48C-4CDC-9FE7-6A3D7298AA61}"/>
              </a:ext>
            </a:extLst>
          </p:cNvPr>
          <p:cNvCxnSpPr>
            <a:cxnSpLocks/>
          </p:cNvCxnSpPr>
          <p:nvPr/>
        </p:nvCxnSpPr>
        <p:spPr>
          <a:xfrm>
            <a:off x="6826928" y="1429305"/>
            <a:ext cx="0" cy="51579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0715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24BF-21BB-4E5E-A322-6926F43AAC51}"/>
              </a:ext>
            </a:extLst>
          </p:cNvPr>
          <p:cNvSpPr>
            <a:spLocks noGrp="1"/>
          </p:cNvSpPr>
          <p:nvPr>
            <p:ph type="title"/>
          </p:nvPr>
        </p:nvSpPr>
        <p:spPr>
          <a:xfrm>
            <a:off x="838200" y="365125"/>
            <a:ext cx="10515600" cy="558153"/>
          </a:xfrm>
        </p:spPr>
        <p:txBody>
          <a:bodyPr>
            <a:normAutofit fontScale="90000"/>
          </a:bodyPr>
          <a:lstStyle/>
          <a:p>
            <a:r>
              <a:rPr lang="en-US" dirty="0"/>
              <a:t>Example: Polymorphism with Inheritance</a:t>
            </a:r>
            <a:endParaRPr lang="en-IN" dirty="0"/>
          </a:p>
        </p:txBody>
      </p:sp>
      <p:sp>
        <p:nvSpPr>
          <p:cNvPr id="6" name="TextBox 5">
            <a:extLst>
              <a:ext uri="{FF2B5EF4-FFF2-40B4-BE49-F238E27FC236}">
                <a16:creationId xmlns:a16="http://schemas.microsoft.com/office/drawing/2014/main" id="{17F0A03C-8967-4609-B043-047200EEC54C}"/>
              </a:ext>
            </a:extLst>
          </p:cNvPr>
          <p:cNvSpPr txBox="1"/>
          <p:nvPr/>
        </p:nvSpPr>
        <p:spPr>
          <a:xfrm>
            <a:off x="980243" y="1282252"/>
            <a:ext cx="5257800" cy="4524315"/>
          </a:xfrm>
          <a:prstGeom prst="rect">
            <a:avLst/>
          </a:prstGeom>
          <a:noFill/>
        </p:spPr>
        <p:txBody>
          <a:bodyPr wrap="square">
            <a:spAutoFit/>
          </a:bodyPr>
          <a:lstStyle/>
          <a:p>
            <a:r>
              <a:rPr lang="en-IN" dirty="0"/>
              <a:t>class Bird: </a:t>
            </a:r>
          </a:p>
          <a:p>
            <a:r>
              <a:rPr lang="en-IN" dirty="0"/>
              <a:t>  </a:t>
            </a:r>
            <a:r>
              <a:rPr lang="en-IN" dirty="0">
                <a:solidFill>
                  <a:srgbClr val="FF0000"/>
                </a:solidFill>
              </a:rPr>
              <a:t>def intro(self): </a:t>
            </a:r>
          </a:p>
          <a:p>
            <a:r>
              <a:rPr lang="en-IN" dirty="0">
                <a:solidFill>
                  <a:srgbClr val="FF0000"/>
                </a:solidFill>
              </a:rPr>
              <a:t>    print("There are many types of birds.") </a:t>
            </a:r>
          </a:p>
          <a:p>
            <a:r>
              <a:rPr lang="en-IN" dirty="0"/>
              <a:t>      </a:t>
            </a:r>
          </a:p>
          <a:p>
            <a:r>
              <a:rPr lang="en-IN" dirty="0"/>
              <a:t>  def flight(self): </a:t>
            </a:r>
          </a:p>
          <a:p>
            <a:r>
              <a:rPr lang="en-IN" dirty="0"/>
              <a:t>    print("Most of the birds can fly but some cannot.") </a:t>
            </a:r>
          </a:p>
          <a:p>
            <a:r>
              <a:rPr lang="en-IN" dirty="0"/>
              <a:t>    </a:t>
            </a:r>
          </a:p>
          <a:p>
            <a:r>
              <a:rPr lang="en-IN" dirty="0"/>
              <a:t>class sparrow(Bird): </a:t>
            </a:r>
          </a:p>
          <a:p>
            <a:r>
              <a:rPr lang="en-IN" dirty="0"/>
              <a:t>  def flight(self): </a:t>
            </a:r>
          </a:p>
          <a:p>
            <a:r>
              <a:rPr lang="en-IN" dirty="0"/>
              <a:t>    print("Sparrows can fly.") </a:t>
            </a:r>
          </a:p>
          <a:p>
            <a:r>
              <a:rPr lang="en-IN" dirty="0"/>
              <a:t>      </a:t>
            </a:r>
          </a:p>
          <a:p>
            <a:r>
              <a:rPr lang="en-IN" dirty="0"/>
              <a:t>class ostrich(Bird): </a:t>
            </a:r>
          </a:p>
          <a:p>
            <a:r>
              <a:rPr lang="en-IN" dirty="0"/>
              <a:t>  def flight(self): </a:t>
            </a:r>
          </a:p>
          <a:p>
            <a:r>
              <a:rPr lang="en-IN" dirty="0"/>
              <a:t>    print("Ostriches cannot fly.") </a:t>
            </a:r>
          </a:p>
          <a:p>
            <a:r>
              <a:rPr lang="en-IN" dirty="0"/>
              <a:t>      </a:t>
            </a:r>
          </a:p>
          <a:p>
            <a:endParaRPr lang="en-IN" dirty="0"/>
          </a:p>
        </p:txBody>
      </p:sp>
      <p:sp>
        <p:nvSpPr>
          <p:cNvPr id="8" name="TextBox 7">
            <a:extLst>
              <a:ext uri="{FF2B5EF4-FFF2-40B4-BE49-F238E27FC236}">
                <a16:creationId xmlns:a16="http://schemas.microsoft.com/office/drawing/2014/main" id="{530890E7-CA4E-48A1-8452-9C90D805427E}"/>
              </a:ext>
            </a:extLst>
          </p:cNvPr>
          <p:cNvSpPr txBox="1"/>
          <p:nvPr/>
        </p:nvSpPr>
        <p:spPr>
          <a:xfrm>
            <a:off x="7681403" y="1385707"/>
            <a:ext cx="3966099" cy="3416320"/>
          </a:xfrm>
          <a:prstGeom prst="rect">
            <a:avLst/>
          </a:prstGeom>
          <a:noFill/>
        </p:spPr>
        <p:txBody>
          <a:bodyPr wrap="square">
            <a:spAutoFit/>
          </a:bodyPr>
          <a:lstStyle/>
          <a:p>
            <a:r>
              <a:rPr lang="en-IN" dirty="0" err="1"/>
              <a:t>obj_bird</a:t>
            </a:r>
            <a:r>
              <a:rPr lang="en-IN" dirty="0"/>
              <a:t> = Bird() </a:t>
            </a:r>
          </a:p>
          <a:p>
            <a:r>
              <a:rPr lang="en-IN" dirty="0" err="1"/>
              <a:t>obj_spr</a:t>
            </a:r>
            <a:r>
              <a:rPr lang="en-IN" dirty="0"/>
              <a:t> = sparrow() </a:t>
            </a:r>
          </a:p>
          <a:p>
            <a:r>
              <a:rPr lang="en-IN" dirty="0" err="1"/>
              <a:t>obj_ost</a:t>
            </a:r>
            <a:r>
              <a:rPr lang="en-IN" dirty="0"/>
              <a:t> = ostrich() </a:t>
            </a:r>
          </a:p>
          <a:p>
            <a:r>
              <a:rPr lang="en-IN" dirty="0"/>
              <a:t>  </a:t>
            </a:r>
          </a:p>
          <a:p>
            <a:r>
              <a:rPr lang="en-IN" dirty="0" err="1">
                <a:solidFill>
                  <a:srgbClr val="FF0000"/>
                </a:solidFill>
              </a:rPr>
              <a:t>obj_bird.intro</a:t>
            </a:r>
            <a:r>
              <a:rPr lang="en-IN" dirty="0">
                <a:solidFill>
                  <a:srgbClr val="FF0000"/>
                </a:solidFill>
              </a:rPr>
              <a:t>() </a:t>
            </a:r>
          </a:p>
          <a:p>
            <a:r>
              <a:rPr lang="en-IN" dirty="0" err="1"/>
              <a:t>obj_bird.flight</a:t>
            </a:r>
            <a:r>
              <a:rPr lang="en-IN" dirty="0"/>
              <a:t>() </a:t>
            </a:r>
          </a:p>
          <a:p>
            <a:r>
              <a:rPr lang="en-IN" dirty="0"/>
              <a:t>  </a:t>
            </a:r>
          </a:p>
          <a:p>
            <a:r>
              <a:rPr lang="en-IN" dirty="0" err="1">
                <a:solidFill>
                  <a:srgbClr val="FF0000"/>
                </a:solidFill>
              </a:rPr>
              <a:t>obj_spr.intro</a:t>
            </a:r>
            <a:r>
              <a:rPr lang="en-IN" dirty="0">
                <a:solidFill>
                  <a:srgbClr val="FF0000"/>
                </a:solidFill>
              </a:rPr>
              <a:t>() </a:t>
            </a:r>
          </a:p>
          <a:p>
            <a:r>
              <a:rPr lang="en-IN" dirty="0" err="1"/>
              <a:t>obj_spr.flight</a:t>
            </a:r>
            <a:r>
              <a:rPr lang="en-IN" dirty="0"/>
              <a:t>() </a:t>
            </a:r>
          </a:p>
          <a:p>
            <a:r>
              <a:rPr lang="en-IN" dirty="0"/>
              <a:t>  </a:t>
            </a:r>
          </a:p>
          <a:p>
            <a:r>
              <a:rPr lang="en-IN" dirty="0" err="1">
                <a:solidFill>
                  <a:srgbClr val="FF0000"/>
                </a:solidFill>
              </a:rPr>
              <a:t>obj_ost.intro</a:t>
            </a:r>
            <a:r>
              <a:rPr lang="en-IN" dirty="0">
                <a:solidFill>
                  <a:srgbClr val="FF0000"/>
                </a:solidFill>
              </a:rPr>
              <a:t>() </a:t>
            </a:r>
          </a:p>
          <a:p>
            <a:r>
              <a:rPr lang="en-IN" dirty="0" err="1"/>
              <a:t>obj_ost.flight</a:t>
            </a:r>
            <a:r>
              <a:rPr lang="en-IN" dirty="0"/>
              <a:t>() </a:t>
            </a:r>
          </a:p>
        </p:txBody>
      </p:sp>
      <p:cxnSp>
        <p:nvCxnSpPr>
          <p:cNvPr id="10" name="Straight Connector 9">
            <a:extLst>
              <a:ext uri="{FF2B5EF4-FFF2-40B4-BE49-F238E27FC236}">
                <a16:creationId xmlns:a16="http://schemas.microsoft.com/office/drawing/2014/main" id="{49E108C6-F607-486F-81C1-57513C8B8C57}"/>
              </a:ext>
            </a:extLst>
          </p:cNvPr>
          <p:cNvCxnSpPr/>
          <p:nvPr/>
        </p:nvCxnSpPr>
        <p:spPr>
          <a:xfrm>
            <a:off x="6525087" y="1385707"/>
            <a:ext cx="0" cy="53435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850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78BADF-0ED8-45F4-976C-950F2EFCC60A}"/>
              </a:ext>
            </a:extLst>
          </p:cNvPr>
          <p:cNvSpPr txBox="1"/>
          <p:nvPr/>
        </p:nvSpPr>
        <p:spPr>
          <a:xfrm>
            <a:off x="135384" y="86916"/>
            <a:ext cx="6094520" cy="6771084"/>
          </a:xfrm>
          <a:prstGeom prst="rect">
            <a:avLst/>
          </a:prstGeom>
          <a:noFill/>
        </p:spPr>
        <p:txBody>
          <a:bodyPr wrap="square">
            <a:spAutoFit/>
          </a:bodyPr>
          <a:lstStyle/>
          <a:p>
            <a:r>
              <a:rPr lang="en-IN" sz="1400" b="1" dirty="0"/>
              <a:t>#Parent class</a:t>
            </a:r>
          </a:p>
          <a:p>
            <a:r>
              <a:rPr lang="en-IN" sz="1400" dirty="0"/>
              <a:t>class Employee:</a:t>
            </a:r>
          </a:p>
          <a:p>
            <a:r>
              <a:rPr lang="en-IN" sz="1400" dirty="0"/>
              <a:t>    Name=""</a:t>
            </a:r>
          </a:p>
          <a:p>
            <a:r>
              <a:rPr lang="en-IN" sz="1400" dirty="0"/>
              <a:t>    Company=""</a:t>
            </a:r>
          </a:p>
          <a:p>
            <a:r>
              <a:rPr lang="en-IN" sz="1400" dirty="0"/>
              <a:t>    Age=0</a:t>
            </a:r>
          </a:p>
          <a:p>
            <a:endParaRPr lang="en-IN" sz="1400" dirty="0"/>
          </a:p>
          <a:p>
            <a:r>
              <a:rPr lang="en-IN" sz="1400" dirty="0"/>
              <a:t>    def </a:t>
            </a:r>
            <a:r>
              <a:rPr lang="en-IN" sz="1400" dirty="0" err="1"/>
              <a:t>IntroduceYourself</a:t>
            </a:r>
            <a:r>
              <a:rPr lang="en-IN" sz="1400" dirty="0"/>
              <a:t>(self):</a:t>
            </a:r>
          </a:p>
          <a:p>
            <a:r>
              <a:rPr lang="en-IN" sz="1400" dirty="0"/>
              <a:t>        print("Name -",</a:t>
            </a:r>
            <a:r>
              <a:rPr lang="en-IN" sz="1400" dirty="0" err="1"/>
              <a:t>self.Name</a:t>
            </a:r>
            <a:r>
              <a:rPr lang="en-IN" sz="1400" dirty="0"/>
              <a:t>)</a:t>
            </a:r>
          </a:p>
          <a:p>
            <a:r>
              <a:rPr lang="en-IN" sz="1400" dirty="0"/>
              <a:t>        print("Company - ",</a:t>
            </a:r>
            <a:r>
              <a:rPr lang="en-IN" sz="1400" dirty="0" err="1"/>
              <a:t>self.Company</a:t>
            </a:r>
            <a:r>
              <a:rPr lang="en-IN" sz="1400" dirty="0"/>
              <a:t>)</a:t>
            </a:r>
          </a:p>
          <a:p>
            <a:r>
              <a:rPr lang="en-IN" sz="1400" dirty="0"/>
              <a:t>        print("Age - ",</a:t>
            </a:r>
            <a:r>
              <a:rPr lang="en-IN" sz="1400" dirty="0" err="1"/>
              <a:t>self.Age</a:t>
            </a:r>
            <a:r>
              <a:rPr lang="en-IN" sz="1400" dirty="0"/>
              <a:t>)</a:t>
            </a:r>
          </a:p>
          <a:p>
            <a:endParaRPr lang="en-IN" sz="1400" dirty="0"/>
          </a:p>
          <a:p>
            <a:r>
              <a:rPr lang="en-IN" sz="1400" dirty="0"/>
              <a:t>    def __</a:t>
            </a:r>
            <a:r>
              <a:rPr lang="en-IN" sz="1400" dirty="0" err="1"/>
              <a:t>init</a:t>
            </a:r>
            <a:r>
              <a:rPr lang="en-IN" sz="1400" dirty="0"/>
              <a:t>__(</a:t>
            </a:r>
            <a:r>
              <a:rPr lang="en-IN" sz="1400" dirty="0" err="1"/>
              <a:t>self,name,company,age</a:t>
            </a:r>
            <a:r>
              <a:rPr lang="en-IN" sz="1400" dirty="0"/>
              <a:t>):</a:t>
            </a:r>
          </a:p>
          <a:p>
            <a:r>
              <a:rPr lang="en-IN" sz="1400" dirty="0"/>
              <a:t>        </a:t>
            </a:r>
            <a:r>
              <a:rPr lang="en-IN" sz="1400" dirty="0" err="1"/>
              <a:t>self.Name</a:t>
            </a:r>
            <a:r>
              <a:rPr lang="en-IN" sz="1400" dirty="0"/>
              <a:t>=name</a:t>
            </a:r>
          </a:p>
          <a:p>
            <a:r>
              <a:rPr lang="en-IN" sz="1400" dirty="0"/>
              <a:t>        </a:t>
            </a:r>
            <a:r>
              <a:rPr lang="en-IN" sz="1400" dirty="0" err="1"/>
              <a:t>self.Company</a:t>
            </a:r>
            <a:r>
              <a:rPr lang="en-IN" sz="1400" dirty="0"/>
              <a:t>=company</a:t>
            </a:r>
          </a:p>
          <a:p>
            <a:r>
              <a:rPr lang="en-IN" sz="1400" dirty="0"/>
              <a:t>        </a:t>
            </a:r>
            <a:r>
              <a:rPr lang="en-IN" sz="1400" dirty="0" err="1"/>
              <a:t>self.Age</a:t>
            </a:r>
            <a:r>
              <a:rPr lang="en-IN" sz="1400" dirty="0"/>
              <a:t>=age</a:t>
            </a:r>
          </a:p>
          <a:p>
            <a:endParaRPr lang="en-IN" sz="1400" dirty="0"/>
          </a:p>
          <a:p>
            <a:r>
              <a:rPr lang="en-IN" sz="1400" dirty="0"/>
              <a:t>    def Work(self):</a:t>
            </a:r>
          </a:p>
          <a:p>
            <a:r>
              <a:rPr lang="en-IN" sz="1400" dirty="0"/>
              <a:t>        print(</a:t>
            </a:r>
            <a:r>
              <a:rPr lang="en-IN" sz="1400" dirty="0" err="1"/>
              <a:t>self.Name</a:t>
            </a:r>
            <a:r>
              <a:rPr lang="en-IN" sz="1400" dirty="0"/>
              <a:t>," is checking emails, task backlogs, performing tasks...")</a:t>
            </a:r>
          </a:p>
          <a:p>
            <a:endParaRPr lang="en-IN" sz="1400" dirty="0"/>
          </a:p>
          <a:p>
            <a:endParaRPr lang="en-IN" sz="1400" dirty="0"/>
          </a:p>
          <a:p>
            <a:r>
              <a:rPr lang="en-IN" sz="1400" b="1" dirty="0"/>
              <a:t>#Instantiating object</a:t>
            </a:r>
          </a:p>
          <a:p>
            <a:r>
              <a:rPr lang="en-IN" sz="1400" dirty="0"/>
              <a:t>d=Developer("Saldina","YT-CodeBeauty",25,"Python")</a:t>
            </a:r>
          </a:p>
          <a:p>
            <a:r>
              <a:rPr lang="en-IN" sz="1400" dirty="0" err="1"/>
              <a:t>d.IntroduceYourself</a:t>
            </a:r>
            <a:r>
              <a:rPr lang="en-IN" sz="1400" dirty="0"/>
              <a:t>()</a:t>
            </a:r>
          </a:p>
          <a:p>
            <a:r>
              <a:rPr lang="en-IN" sz="1400" dirty="0" err="1"/>
              <a:t>d.FixBug</a:t>
            </a:r>
            <a:r>
              <a:rPr lang="en-IN" sz="1400" dirty="0"/>
              <a:t>()</a:t>
            </a:r>
          </a:p>
          <a:p>
            <a:r>
              <a:rPr lang="en-IN" sz="1400" dirty="0" err="1"/>
              <a:t>d.Work</a:t>
            </a:r>
            <a:r>
              <a:rPr lang="en-IN" sz="1400" dirty="0"/>
              <a:t>()</a:t>
            </a:r>
          </a:p>
          <a:p>
            <a:endParaRPr lang="en-IN" sz="1400" dirty="0"/>
          </a:p>
          <a:p>
            <a:r>
              <a:rPr lang="en-IN" sz="1400" dirty="0"/>
              <a:t>t=Teacher("James","Amazon",35,"Maths")</a:t>
            </a:r>
          </a:p>
          <a:p>
            <a:r>
              <a:rPr lang="en-IN" sz="1400" dirty="0" err="1"/>
              <a:t>t.IntroduceYourself</a:t>
            </a:r>
            <a:r>
              <a:rPr lang="en-IN" sz="1400" dirty="0"/>
              <a:t>()</a:t>
            </a:r>
          </a:p>
          <a:p>
            <a:r>
              <a:rPr lang="en-IN" sz="1400" dirty="0" err="1"/>
              <a:t>t.PrepareLesson</a:t>
            </a:r>
            <a:r>
              <a:rPr lang="en-IN" sz="1400" dirty="0"/>
              <a:t>()</a:t>
            </a:r>
          </a:p>
          <a:p>
            <a:r>
              <a:rPr lang="en-IN" sz="1400" dirty="0" err="1"/>
              <a:t>t.Work</a:t>
            </a:r>
            <a:r>
              <a:rPr lang="en-IN" sz="1400" dirty="0"/>
              <a:t>()</a:t>
            </a:r>
          </a:p>
        </p:txBody>
      </p:sp>
      <p:sp>
        <p:nvSpPr>
          <p:cNvPr id="7" name="TextBox 6">
            <a:extLst>
              <a:ext uri="{FF2B5EF4-FFF2-40B4-BE49-F238E27FC236}">
                <a16:creationId xmlns:a16="http://schemas.microsoft.com/office/drawing/2014/main" id="{E0FCA683-CDE9-4D73-BEDA-717A62FA9416}"/>
              </a:ext>
            </a:extLst>
          </p:cNvPr>
          <p:cNvSpPr txBox="1"/>
          <p:nvPr/>
        </p:nvSpPr>
        <p:spPr>
          <a:xfrm>
            <a:off x="6229904" y="102811"/>
            <a:ext cx="6094520" cy="2893100"/>
          </a:xfrm>
          <a:prstGeom prst="rect">
            <a:avLst/>
          </a:prstGeom>
          <a:noFill/>
        </p:spPr>
        <p:txBody>
          <a:bodyPr wrap="square">
            <a:spAutoFit/>
          </a:bodyPr>
          <a:lstStyle/>
          <a:p>
            <a:r>
              <a:rPr lang="en-IN" sz="1400" b="1" dirty="0"/>
              <a:t>#Child Class-1</a:t>
            </a:r>
          </a:p>
          <a:p>
            <a:r>
              <a:rPr lang="en-IN" sz="1400" dirty="0"/>
              <a:t>class Developer(Employee):</a:t>
            </a:r>
          </a:p>
          <a:p>
            <a:r>
              <a:rPr lang="en-IN" sz="1400" dirty="0"/>
              <a:t>    </a:t>
            </a:r>
            <a:r>
              <a:rPr lang="en-IN" sz="1400" dirty="0" err="1"/>
              <a:t>FavProgrammingLanguage</a:t>
            </a:r>
            <a:r>
              <a:rPr lang="en-IN" sz="1400" dirty="0"/>
              <a:t>=""</a:t>
            </a:r>
          </a:p>
          <a:p>
            <a:endParaRPr lang="en-IN" sz="1400" dirty="0"/>
          </a:p>
          <a:p>
            <a:r>
              <a:rPr lang="en-IN" sz="1400" dirty="0"/>
              <a:t>    def __</a:t>
            </a:r>
            <a:r>
              <a:rPr lang="en-IN" sz="1400" dirty="0" err="1"/>
              <a:t>init</a:t>
            </a:r>
            <a:r>
              <a:rPr lang="en-IN" sz="1400" dirty="0"/>
              <a:t>__(</a:t>
            </a:r>
            <a:r>
              <a:rPr lang="en-IN" sz="1400" dirty="0" err="1"/>
              <a:t>self,name,company,age,favProgrammingLanguage</a:t>
            </a:r>
            <a:r>
              <a:rPr lang="en-IN" sz="1400" dirty="0"/>
              <a:t>):</a:t>
            </a:r>
          </a:p>
          <a:p>
            <a:r>
              <a:rPr lang="en-IN" sz="1400" dirty="0"/>
              <a:t>        super().__</a:t>
            </a:r>
            <a:r>
              <a:rPr lang="en-IN" sz="1400" dirty="0" err="1"/>
              <a:t>init</a:t>
            </a:r>
            <a:r>
              <a:rPr lang="en-IN" sz="1400" dirty="0"/>
              <a:t>__(</a:t>
            </a:r>
            <a:r>
              <a:rPr lang="en-IN" sz="1400" dirty="0" err="1"/>
              <a:t>name,company,age</a:t>
            </a:r>
            <a:r>
              <a:rPr lang="en-IN" sz="1400" dirty="0"/>
              <a:t>)</a:t>
            </a:r>
          </a:p>
          <a:p>
            <a:r>
              <a:rPr lang="en-IN" sz="1400" dirty="0"/>
              <a:t>        </a:t>
            </a:r>
            <a:r>
              <a:rPr lang="en-IN" sz="1400" dirty="0" err="1"/>
              <a:t>self.FavProgrammingLanguage</a:t>
            </a:r>
            <a:r>
              <a:rPr lang="en-IN" sz="1400" dirty="0"/>
              <a:t>=</a:t>
            </a:r>
            <a:r>
              <a:rPr lang="en-IN" sz="1400" dirty="0" err="1"/>
              <a:t>favProgrammingLanguage</a:t>
            </a:r>
            <a:endParaRPr lang="en-IN" sz="1400" dirty="0"/>
          </a:p>
          <a:p>
            <a:endParaRPr lang="en-IN" sz="1400" dirty="0"/>
          </a:p>
          <a:p>
            <a:r>
              <a:rPr lang="en-IN" sz="1400" dirty="0"/>
              <a:t>    def </a:t>
            </a:r>
            <a:r>
              <a:rPr lang="en-IN" sz="1400" dirty="0" err="1"/>
              <a:t>FixBug</a:t>
            </a:r>
            <a:r>
              <a:rPr lang="en-IN" sz="1400" dirty="0"/>
              <a:t>(self):</a:t>
            </a:r>
          </a:p>
          <a:p>
            <a:r>
              <a:rPr lang="en-IN" sz="1400" dirty="0"/>
              <a:t>        print(</a:t>
            </a:r>
            <a:r>
              <a:rPr lang="en-IN" sz="1400" dirty="0" err="1"/>
              <a:t>self.Name</a:t>
            </a:r>
            <a:r>
              <a:rPr lang="en-IN" sz="1400" dirty="0"/>
              <a:t>," fixed bug using ",</a:t>
            </a:r>
            <a:r>
              <a:rPr lang="en-IN" sz="1400" dirty="0" err="1"/>
              <a:t>self.FavProgrammingLanguage</a:t>
            </a:r>
            <a:r>
              <a:rPr lang="en-IN" sz="1400" dirty="0"/>
              <a:t>)</a:t>
            </a:r>
          </a:p>
          <a:p>
            <a:endParaRPr lang="en-IN" sz="1400" dirty="0"/>
          </a:p>
          <a:p>
            <a:r>
              <a:rPr lang="en-IN" sz="1400" dirty="0"/>
              <a:t>    def Work(self):</a:t>
            </a:r>
          </a:p>
          <a:p>
            <a:r>
              <a:rPr lang="en-IN" sz="1400" dirty="0"/>
              <a:t>        print(</a:t>
            </a:r>
            <a:r>
              <a:rPr lang="en-IN" sz="1400" dirty="0" err="1"/>
              <a:t>self.Name</a:t>
            </a:r>
            <a:r>
              <a:rPr lang="en-IN" sz="1400" dirty="0"/>
              <a:t>," is writing ",</a:t>
            </a:r>
            <a:r>
              <a:rPr lang="en-IN" sz="1400" dirty="0" err="1"/>
              <a:t>self.FavProgrammingLanguage</a:t>
            </a:r>
            <a:r>
              <a:rPr lang="en-IN" sz="1400" dirty="0"/>
              <a:t>," code.")</a:t>
            </a:r>
          </a:p>
        </p:txBody>
      </p:sp>
      <p:sp>
        <p:nvSpPr>
          <p:cNvPr id="9" name="TextBox 8">
            <a:extLst>
              <a:ext uri="{FF2B5EF4-FFF2-40B4-BE49-F238E27FC236}">
                <a16:creationId xmlns:a16="http://schemas.microsoft.com/office/drawing/2014/main" id="{DEE4CEC3-7A61-4A2D-BB5A-8EDA56C34663}"/>
              </a:ext>
            </a:extLst>
          </p:cNvPr>
          <p:cNvSpPr txBox="1"/>
          <p:nvPr/>
        </p:nvSpPr>
        <p:spPr>
          <a:xfrm>
            <a:off x="6452216" y="3202901"/>
            <a:ext cx="5443862" cy="2677656"/>
          </a:xfrm>
          <a:prstGeom prst="rect">
            <a:avLst/>
          </a:prstGeom>
          <a:noFill/>
        </p:spPr>
        <p:txBody>
          <a:bodyPr wrap="square">
            <a:spAutoFit/>
          </a:bodyPr>
          <a:lstStyle/>
          <a:p>
            <a:r>
              <a:rPr lang="en-IN" sz="1400" b="1" dirty="0"/>
              <a:t>#Child class-2</a:t>
            </a:r>
          </a:p>
          <a:p>
            <a:r>
              <a:rPr lang="en-IN" sz="1400" dirty="0"/>
              <a:t>class Teacher(Employee):</a:t>
            </a:r>
          </a:p>
          <a:p>
            <a:r>
              <a:rPr lang="en-IN" sz="1400" dirty="0"/>
              <a:t>    Subject=""</a:t>
            </a:r>
          </a:p>
          <a:p>
            <a:r>
              <a:rPr lang="en-IN" sz="1400" dirty="0"/>
              <a:t>    def __</a:t>
            </a:r>
            <a:r>
              <a:rPr lang="en-IN" sz="1400" dirty="0" err="1"/>
              <a:t>init</a:t>
            </a:r>
            <a:r>
              <a:rPr lang="en-IN" sz="1400" dirty="0"/>
              <a:t>__(</a:t>
            </a:r>
            <a:r>
              <a:rPr lang="en-IN" sz="1400" dirty="0" err="1"/>
              <a:t>self,name,company,age,subject</a:t>
            </a:r>
            <a:r>
              <a:rPr lang="en-IN" sz="1400" dirty="0"/>
              <a:t>):</a:t>
            </a:r>
          </a:p>
          <a:p>
            <a:r>
              <a:rPr lang="en-IN" sz="1400" dirty="0"/>
              <a:t>        super().__</a:t>
            </a:r>
            <a:r>
              <a:rPr lang="en-IN" sz="1400" dirty="0" err="1"/>
              <a:t>init</a:t>
            </a:r>
            <a:r>
              <a:rPr lang="en-IN" sz="1400" dirty="0"/>
              <a:t>__(</a:t>
            </a:r>
            <a:r>
              <a:rPr lang="en-IN" sz="1400" dirty="0" err="1"/>
              <a:t>name,company,age</a:t>
            </a:r>
            <a:r>
              <a:rPr lang="en-IN" sz="1400" dirty="0"/>
              <a:t>)</a:t>
            </a:r>
          </a:p>
          <a:p>
            <a:r>
              <a:rPr lang="en-IN" sz="1400" dirty="0"/>
              <a:t>        </a:t>
            </a:r>
            <a:r>
              <a:rPr lang="en-IN" sz="1400" dirty="0" err="1"/>
              <a:t>self.Subject</a:t>
            </a:r>
            <a:r>
              <a:rPr lang="en-IN" sz="1400" dirty="0"/>
              <a:t>=subject</a:t>
            </a:r>
          </a:p>
          <a:p>
            <a:endParaRPr lang="en-IN" sz="1400" dirty="0"/>
          </a:p>
          <a:p>
            <a:r>
              <a:rPr lang="en-IN" sz="1400" dirty="0"/>
              <a:t>    def </a:t>
            </a:r>
            <a:r>
              <a:rPr lang="en-IN" sz="1400" dirty="0" err="1"/>
              <a:t>PrepareLesson</a:t>
            </a:r>
            <a:r>
              <a:rPr lang="en-IN" sz="1400" dirty="0"/>
              <a:t>(self):</a:t>
            </a:r>
          </a:p>
          <a:p>
            <a:r>
              <a:rPr lang="en-IN" sz="1400" dirty="0"/>
              <a:t>        print(</a:t>
            </a:r>
            <a:r>
              <a:rPr lang="en-IN" sz="1400" dirty="0" err="1"/>
              <a:t>self.Name</a:t>
            </a:r>
            <a:r>
              <a:rPr lang="en-IN" sz="1400" dirty="0"/>
              <a:t>," is preparing for ",</a:t>
            </a:r>
            <a:r>
              <a:rPr lang="en-IN" sz="1400" dirty="0" err="1"/>
              <a:t>self.Subject</a:t>
            </a:r>
            <a:r>
              <a:rPr lang="en-IN" sz="1400" dirty="0"/>
              <a:t>," lesson.")</a:t>
            </a:r>
          </a:p>
          <a:p>
            <a:endParaRPr lang="en-IN" sz="1400" dirty="0"/>
          </a:p>
          <a:p>
            <a:r>
              <a:rPr lang="en-IN" sz="1400" dirty="0"/>
              <a:t>    def Work(self):</a:t>
            </a:r>
          </a:p>
          <a:p>
            <a:r>
              <a:rPr lang="en-IN" sz="1400" dirty="0"/>
              <a:t>        print(</a:t>
            </a:r>
            <a:r>
              <a:rPr lang="en-IN" sz="1400" dirty="0" err="1"/>
              <a:t>self.Name</a:t>
            </a:r>
            <a:r>
              <a:rPr lang="en-IN" sz="1400" dirty="0"/>
              <a:t>," is teaching ",</a:t>
            </a:r>
            <a:r>
              <a:rPr lang="en-IN" sz="1400" dirty="0" err="1"/>
              <a:t>self.Subject</a:t>
            </a:r>
            <a:r>
              <a:rPr lang="en-IN" sz="1400" dirty="0"/>
              <a:t>," lesson.")</a:t>
            </a:r>
          </a:p>
        </p:txBody>
      </p:sp>
      <p:cxnSp>
        <p:nvCxnSpPr>
          <p:cNvPr id="11" name="Straight Connector 10">
            <a:extLst>
              <a:ext uri="{FF2B5EF4-FFF2-40B4-BE49-F238E27FC236}">
                <a16:creationId xmlns:a16="http://schemas.microsoft.com/office/drawing/2014/main" id="{32B69512-2676-47FD-9D6C-486A4706D5F5}"/>
              </a:ext>
            </a:extLst>
          </p:cNvPr>
          <p:cNvCxnSpPr/>
          <p:nvPr/>
        </p:nvCxnSpPr>
        <p:spPr>
          <a:xfrm>
            <a:off x="6229904" y="0"/>
            <a:ext cx="0" cy="68580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66435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54AB1-467A-43F3-B3F3-BC9F533AA2AE}"/>
              </a:ext>
            </a:extLst>
          </p:cNvPr>
          <p:cNvSpPr>
            <a:spLocks noGrp="1"/>
          </p:cNvSpPr>
          <p:nvPr>
            <p:ph type="title"/>
          </p:nvPr>
        </p:nvSpPr>
        <p:spPr>
          <a:xfrm>
            <a:off x="584674" y="111543"/>
            <a:ext cx="3197213" cy="611419"/>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5B345905-06D6-45D8-9866-94CB6C67B38A}"/>
              </a:ext>
            </a:extLst>
          </p:cNvPr>
          <p:cNvSpPr>
            <a:spLocks noGrp="1"/>
          </p:cNvSpPr>
          <p:nvPr>
            <p:ph idx="1"/>
          </p:nvPr>
        </p:nvSpPr>
        <p:spPr>
          <a:xfrm>
            <a:off x="584674" y="918490"/>
            <a:ext cx="5130943" cy="1597980"/>
          </a:xfrm>
        </p:spPr>
        <p:txBody>
          <a:bodyPr>
            <a:normAutofit fontScale="85000" lnSpcReduction="20000"/>
          </a:bodyPr>
          <a:lstStyle/>
          <a:p>
            <a:pPr marL="0" indent="0">
              <a:buNone/>
            </a:pPr>
            <a:r>
              <a:rPr lang="en-US" sz="2000" b="1" dirty="0"/>
              <a:t>#rectangle.py</a:t>
            </a:r>
          </a:p>
          <a:p>
            <a:pPr marL="0" indent="0">
              <a:buNone/>
            </a:pPr>
            <a:r>
              <a:rPr lang="en-US" sz="2000" dirty="0"/>
              <a:t> </a:t>
            </a:r>
            <a:r>
              <a:rPr lang="en-US" sz="2000" i="1" dirty="0"/>
              <a:t>from polygon import Polygon</a:t>
            </a:r>
          </a:p>
          <a:p>
            <a:pPr marL="0" indent="0">
              <a:buNone/>
            </a:pPr>
            <a:r>
              <a:rPr lang="en-US" sz="2000" dirty="0"/>
              <a:t>class Rectangle(Polygon):</a:t>
            </a:r>
          </a:p>
          <a:p>
            <a:pPr marL="0" indent="0">
              <a:buNone/>
            </a:pPr>
            <a:r>
              <a:rPr lang="en-US" sz="2000" dirty="0"/>
              <a:t>         def area(self):</a:t>
            </a:r>
          </a:p>
          <a:p>
            <a:pPr marL="0" indent="0">
              <a:buNone/>
            </a:pPr>
            <a:r>
              <a:rPr lang="en-US" sz="2000" dirty="0"/>
              <a:t>             return </a:t>
            </a:r>
            <a:r>
              <a:rPr lang="en-US" sz="2000" dirty="0" err="1"/>
              <a:t>self.get_width</a:t>
            </a:r>
            <a:r>
              <a:rPr lang="en-US" sz="2000" dirty="0"/>
              <a:t>()*</a:t>
            </a:r>
            <a:r>
              <a:rPr lang="en-US" sz="2000" dirty="0" err="1"/>
              <a:t>self.get_height</a:t>
            </a:r>
            <a:r>
              <a:rPr lang="en-US" sz="2000" dirty="0"/>
              <a:t>()</a:t>
            </a:r>
          </a:p>
          <a:p>
            <a:pPr marL="0" indent="0">
              <a:buNone/>
            </a:pPr>
            <a:endParaRPr lang="en-IN" dirty="0"/>
          </a:p>
        </p:txBody>
      </p:sp>
      <p:sp>
        <p:nvSpPr>
          <p:cNvPr id="4" name="TextBox 3">
            <a:extLst>
              <a:ext uri="{FF2B5EF4-FFF2-40B4-BE49-F238E27FC236}">
                <a16:creationId xmlns:a16="http://schemas.microsoft.com/office/drawing/2014/main" id="{328FC646-C61B-4EFF-9E87-22C96EA090DD}"/>
              </a:ext>
            </a:extLst>
          </p:cNvPr>
          <p:cNvSpPr txBox="1"/>
          <p:nvPr/>
        </p:nvSpPr>
        <p:spPr>
          <a:xfrm>
            <a:off x="443883" y="2543453"/>
            <a:ext cx="4830361" cy="2031325"/>
          </a:xfrm>
          <a:prstGeom prst="rect">
            <a:avLst/>
          </a:prstGeom>
          <a:noFill/>
        </p:spPr>
        <p:txBody>
          <a:bodyPr wrap="none" rtlCol="0">
            <a:spAutoFit/>
          </a:bodyPr>
          <a:lstStyle/>
          <a:p>
            <a:r>
              <a:rPr lang="en-US" b="1" dirty="0"/>
              <a:t>#triangle.py</a:t>
            </a:r>
          </a:p>
          <a:p>
            <a:r>
              <a:rPr lang="en-US" sz="1800" i="1" dirty="0"/>
              <a:t>from polygon import Polygon</a:t>
            </a:r>
            <a:endParaRPr lang="en-US" i="1" dirty="0"/>
          </a:p>
          <a:p>
            <a:pPr marL="0" indent="0">
              <a:buNone/>
            </a:pPr>
            <a:r>
              <a:rPr lang="en-US" dirty="0"/>
              <a:t>class Triangle(Polygon):</a:t>
            </a:r>
          </a:p>
          <a:p>
            <a:pPr marL="0" indent="0">
              <a:buNone/>
            </a:pPr>
            <a:r>
              <a:rPr lang="en-US" dirty="0"/>
              <a:t>         def area(self):</a:t>
            </a:r>
          </a:p>
          <a:p>
            <a:pPr marL="0" indent="0">
              <a:buNone/>
            </a:pPr>
            <a:r>
              <a:rPr lang="en-US" dirty="0"/>
              <a:t>             return </a:t>
            </a:r>
            <a:r>
              <a:rPr lang="en-US" dirty="0" err="1"/>
              <a:t>self.get_width</a:t>
            </a:r>
            <a:r>
              <a:rPr lang="en-US" dirty="0"/>
              <a:t>()*</a:t>
            </a:r>
            <a:r>
              <a:rPr lang="en-US" dirty="0" err="1"/>
              <a:t>self.get_height</a:t>
            </a:r>
            <a:r>
              <a:rPr lang="en-US" dirty="0"/>
              <a:t>()/2</a:t>
            </a:r>
            <a:endParaRPr lang="en-IN" dirty="0"/>
          </a:p>
          <a:p>
            <a:endParaRPr lang="en-US" dirty="0"/>
          </a:p>
          <a:p>
            <a:endParaRPr lang="en-IN" dirty="0"/>
          </a:p>
        </p:txBody>
      </p:sp>
      <p:sp>
        <p:nvSpPr>
          <p:cNvPr id="5" name="TextBox 4">
            <a:extLst>
              <a:ext uri="{FF2B5EF4-FFF2-40B4-BE49-F238E27FC236}">
                <a16:creationId xmlns:a16="http://schemas.microsoft.com/office/drawing/2014/main" id="{BEE3DC58-3F0B-44D5-92A7-C2E1D1F8AAA1}"/>
              </a:ext>
            </a:extLst>
          </p:cNvPr>
          <p:cNvSpPr txBox="1"/>
          <p:nvPr/>
        </p:nvSpPr>
        <p:spPr>
          <a:xfrm>
            <a:off x="6687979" y="918490"/>
            <a:ext cx="3721981" cy="3970318"/>
          </a:xfrm>
          <a:prstGeom prst="rect">
            <a:avLst/>
          </a:prstGeom>
          <a:noFill/>
        </p:spPr>
        <p:txBody>
          <a:bodyPr wrap="none" rtlCol="0">
            <a:spAutoFit/>
          </a:bodyPr>
          <a:lstStyle/>
          <a:p>
            <a:r>
              <a:rPr lang="en-US" b="1" dirty="0"/>
              <a:t>#polygon.py</a:t>
            </a:r>
          </a:p>
          <a:p>
            <a:pPr marL="0" indent="0">
              <a:buNone/>
            </a:pPr>
            <a:r>
              <a:rPr lang="en-US" dirty="0"/>
              <a:t> class Polygon:</a:t>
            </a:r>
          </a:p>
          <a:p>
            <a:pPr marL="0" indent="0">
              <a:buNone/>
            </a:pPr>
            <a:r>
              <a:rPr lang="en-US" dirty="0"/>
              <a:t>         #private variables</a:t>
            </a:r>
          </a:p>
          <a:p>
            <a:pPr marL="0" indent="0">
              <a:buNone/>
            </a:pPr>
            <a:r>
              <a:rPr lang="en-US" dirty="0"/>
              <a:t>         __width=None</a:t>
            </a:r>
          </a:p>
          <a:p>
            <a:pPr marL="0" indent="0">
              <a:buNone/>
            </a:pPr>
            <a:r>
              <a:rPr lang="en-US" dirty="0"/>
              <a:t>         __height=None</a:t>
            </a:r>
          </a:p>
          <a:p>
            <a:pPr marL="0" indent="0">
              <a:buNone/>
            </a:pPr>
            <a:r>
              <a:rPr lang="en-US" dirty="0"/>
              <a:t>        def </a:t>
            </a:r>
            <a:r>
              <a:rPr lang="en-US" dirty="0" err="1"/>
              <a:t>set_values</a:t>
            </a:r>
            <a:r>
              <a:rPr lang="en-US" dirty="0"/>
              <a:t>(</a:t>
            </a:r>
            <a:r>
              <a:rPr lang="en-US" dirty="0" err="1"/>
              <a:t>self,width,height</a:t>
            </a:r>
            <a:r>
              <a:rPr lang="en-US" dirty="0"/>
              <a:t>):</a:t>
            </a:r>
          </a:p>
          <a:p>
            <a:pPr marL="0" indent="0">
              <a:buNone/>
            </a:pPr>
            <a:r>
              <a:rPr lang="en-US" dirty="0"/>
              <a:t>                </a:t>
            </a:r>
            <a:r>
              <a:rPr lang="en-US" dirty="0" err="1"/>
              <a:t>self.__width</a:t>
            </a:r>
            <a:r>
              <a:rPr lang="en-US" dirty="0"/>
              <a:t>=width</a:t>
            </a:r>
          </a:p>
          <a:p>
            <a:pPr marL="0" indent="0">
              <a:buNone/>
            </a:pPr>
            <a:r>
              <a:rPr lang="en-US" dirty="0"/>
              <a:t>                </a:t>
            </a:r>
            <a:r>
              <a:rPr lang="en-US" dirty="0" err="1"/>
              <a:t>self.__height</a:t>
            </a:r>
            <a:r>
              <a:rPr lang="en-US" dirty="0"/>
              <a:t>=height</a:t>
            </a:r>
          </a:p>
          <a:p>
            <a:pPr marL="0" indent="0">
              <a:buNone/>
            </a:pPr>
            <a:r>
              <a:rPr lang="en-US" dirty="0"/>
              <a:t>#Use getter methods</a:t>
            </a:r>
          </a:p>
          <a:p>
            <a:pPr marL="0" indent="0">
              <a:buNone/>
            </a:pPr>
            <a:r>
              <a:rPr lang="en-US" dirty="0"/>
              <a:t>   def </a:t>
            </a:r>
            <a:r>
              <a:rPr lang="en-US" dirty="0" err="1"/>
              <a:t>get_width</a:t>
            </a:r>
            <a:r>
              <a:rPr lang="en-US" dirty="0"/>
              <a:t>(self):</a:t>
            </a:r>
          </a:p>
          <a:p>
            <a:pPr marL="0" indent="0">
              <a:buNone/>
            </a:pPr>
            <a:r>
              <a:rPr lang="en-US" dirty="0"/>
              <a:t>           return </a:t>
            </a:r>
            <a:r>
              <a:rPr lang="en-US" dirty="0" err="1"/>
              <a:t>self.__width</a:t>
            </a:r>
            <a:endParaRPr lang="en-US" dirty="0"/>
          </a:p>
          <a:p>
            <a:pPr marL="0" indent="0">
              <a:buNone/>
            </a:pPr>
            <a:r>
              <a:rPr lang="en-US" dirty="0"/>
              <a:t>   def </a:t>
            </a:r>
            <a:r>
              <a:rPr lang="en-US" dirty="0" err="1"/>
              <a:t>get_height</a:t>
            </a:r>
            <a:r>
              <a:rPr lang="en-US" dirty="0"/>
              <a:t>(self):</a:t>
            </a:r>
          </a:p>
          <a:p>
            <a:pPr marL="0" indent="0">
              <a:buNone/>
            </a:pPr>
            <a:r>
              <a:rPr lang="en-US" dirty="0"/>
              <a:t>         return </a:t>
            </a:r>
            <a:r>
              <a:rPr lang="en-US" dirty="0" err="1"/>
              <a:t>self.__height</a:t>
            </a:r>
            <a:endParaRPr lang="en-US" dirty="0"/>
          </a:p>
          <a:p>
            <a:endParaRPr lang="en-IN" dirty="0"/>
          </a:p>
        </p:txBody>
      </p:sp>
      <p:sp>
        <p:nvSpPr>
          <p:cNvPr id="6" name="TextBox 5">
            <a:extLst>
              <a:ext uri="{FF2B5EF4-FFF2-40B4-BE49-F238E27FC236}">
                <a16:creationId xmlns:a16="http://schemas.microsoft.com/office/drawing/2014/main" id="{0AAF2C56-13CE-4E48-BA7D-B70172452363}"/>
              </a:ext>
            </a:extLst>
          </p:cNvPr>
          <p:cNvSpPr txBox="1"/>
          <p:nvPr/>
        </p:nvSpPr>
        <p:spPr>
          <a:xfrm>
            <a:off x="584674" y="4167935"/>
            <a:ext cx="3733330" cy="2862322"/>
          </a:xfrm>
          <a:prstGeom prst="rect">
            <a:avLst/>
          </a:prstGeom>
          <a:noFill/>
        </p:spPr>
        <p:txBody>
          <a:bodyPr wrap="none" rtlCol="0">
            <a:spAutoFit/>
          </a:bodyPr>
          <a:lstStyle/>
          <a:p>
            <a:r>
              <a:rPr lang="en-US" b="1" dirty="0"/>
              <a:t>#main.py</a:t>
            </a:r>
          </a:p>
          <a:p>
            <a:r>
              <a:rPr lang="en-US" sz="1800" i="1" dirty="0"/>
              <a:t>from rectangle import Rectangle</a:t>
            </a:r>
          </a:p>
          <a:p>
            <a:r>
              <a:rPr lang="en-US" i="1" dirty="0"/>
              <a:t> from triangle import Triangle</a:t>
            </a:r>
          </a:p>
          <a:p>
            <a:r>
              <a:rPr lang="en-US" dirty="0" err="1"/>
              <a:t>rect</a:t>
            </a:r>
            <a:r>
              <a:rPr lang="en-US" dirty="0"/>
              <a:t>=Rectangle()</a:t>
            </a:r>
          </a:p>
          <a:p>
            <a:r>
              <a:rPr lang="en-US" dirty="0"/>
              <a:t> tri=Triangle()</a:t>
            </a:r>
          </a:p>
          <a:p>
            <a:r>
              <a:rPr lang="en-US" dirty="0"/>
              <a:t> </a:t>
            </a:r>
            <a:r>
              <a:rPr lang="en-US" dirty="0" err="1"/>
              <a:t>rect.set_values</a:t>
            </a:r>
            <a:r>
              <a:rPr lang="en-US" dirty="0"/>
              <a:t>(50,40)</a:t>
            </a:r>
          </a:p>
          <a:p>
            <a:r>
              <a:rPr lang="en-US" dirty="0"/>
              <a:t> </a:t>
            </a:r>
            <a:r>
              <a:rPr lang="en-US" dirty="0" err="1"/>
              <a:t>tri.set_values</a:t>
            </a:r>
            <a:r>
              <a:rPr lang="en-US" dirty="0"/>
              <a:t>(50,40)</a:t>
            </a:r>
          </a:p>
          <a:p>
            <a:r>
              <a:rPr lang="en-US" dirty="0"/>
              <a:t> print(“Area of Rectangle:”,</a:t>
            </a:r>
            <a:r>
              <a:rPr lang="en-US" dirty="0" err="1"/>
              <a:t>rect.area</a:t>
            </a:r>
            <a:r>
              <a:rPr lang="en-US" dirty="0"/>
              <a:t>())</a:t>
            </a:r>
          </a:p>
          <a:p>
            <a:r>
              <a:rPr lang="en-US" dirty="0"/>
              <a:t> print(“Area of Triangle:”, </a:t>
            </a:r>
            <a:r>
              <a:rPr lang="en-US" dirty="0" err="1"/>
              <a:t>tri.area</a:t>
            </a:r>
            <a:r>
              <a:rPr lang="en-US" dirty="0"/>
              <a:t>())</a:t>
            </a:r>
          </a:p>
          <a:p>
            <a:endParaRPr lang="en-IN" dirty="0"/>
          </a:p>
        </p:txBody>
      </p:sp>
      <p:cxnSp>
        <p:nvCxnSpPr>
          <p:cNvPr id="8" name="Straight Connector 7">
            <a:extLst>
              <a:ext uri="{FF2B5EF4-FFF2-40B4-BE49-F238E27FC236}">
                <a16:creationId xmlns:a16="http://schemas.microsoft.com/office/drawing/2014/main" id="{82349078-6EEA-4D57-B449-4F3C97A99B7C}"/>
              </a:ext>
            </a:extLst>
          </p:cNvPr>
          <p:cNvCxnSpPr/>
          <p:nvPr/>
        </p:nvCxnSpPr>
        <p:spPr>
          <a:xfrm>
            <a:off x="5885895" y="111543"/>
            <a:ext cx="0" cy="674645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98389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74A0-6192-4850-ADBE-356E37513E74}"/>
              </a:ext>
            </a:extLst>
          </p:cNvPr>
          <p:cNvSpPr>
            <a:spLocks noGrp="1"/>
          </p:cNvSpPr>
          <p:nvPr>
            <p:ph type="title"/>
          </p:nvPr>
        </p:nvSpPr>
        <p:spPr>
          <a:xfrm>
            <a:off x="838200" y="365125"/>
            <a:ext cx="10515600" cy="526573"/>
          </a:xfrm>
        </p:spPr>
        <p:txBody>
          <a:bodyPr>
            <a:normAutofit fontScale="90000"/>
          </a:bodyPr>
          <a:lstStyle/>
          <a:p>
            <a:r>
              <a:rPr lang="en-US" dirty="0"/>
              <a:t>Mini Project</a:t>
            </a:r>
            <a:endParaRPr lang="en-IN" dirty="0"/>
          </a:p>
        </p:txBody>
      </p:sp>
      <p:sp>
        <p:nvSpPr>
          <p:cNvPr id="3" name="Content Placeholder 2">
            <a:extLst>
              <a:ext uri="{FF2B5EF4-FFF2-40B4-BE49-F238E27FC236}">
                <a16:creationId xmlns:a16="http://schemas.microsoft.com/office/drawing/2014/main" id="{FB1E6980-8AE0-4EDC-AA96-CABEAEDA7123}"/>
              </a:ext>
            </a:extLst>
          </p:cNvPr>
          <p:cNvSpPr>
            <a:spLocks noGrp="1"/>
          </p:cNvSpPr>
          <p:nvPr>
            <p:ph idx="1"/>
          </p:nvPr>
        </p:nvSpPr>
        <p:spPr>
          <a:xfrm>
            <a:off x="612559" y="860564"/>
            <a:ext cx="10741241" cy="4916904"/>
          </a:xfrm>
        </p:spPr>
        <p:txBody>
          <a:bodyPr/>
          <a:lstStyle/>
          <a:p>
            <a:r>
              <a:rPr lang="en-US" dirty="0"/>
              <a:t>Library Management System</a:t>
            </a:r>
            <a:endParaRPr lang="en-IN" dirty="0"/>
          </a:p>
        </p:txBody>
      </p:sp>
      <p:sp>
        <p:nvSpPr>
          <p:cNvPr id="4" name="Rectangle 1">
            <a:extLst>
              <a:ext uri="{FF2B5EF4-FFF2-40B4-BE49-F238E27FC236}">
                <a16:creationId xmlns:a16="http://schemas.microsoft.com/office/drawing/2014/main" id="{40F91282-F5B1-40E6-9A6F-428664FAAE11}"/>
              </a:ext>
            </a:extLst>
          </p:cNvPr>
          <p:cNvSpPr>
            <a:spLocks noChangeArrowheads="1"/>
          </p:cNvSpPr>
          <p:nvPr/>
        </p:nvSpPr>
        <p:spPr bwMode="auto">
          <a:xfrm>
            <a:off x="600722" y="1387137"/>
            <a:ext cx="5935462"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33B3"/>
                </a:solidFill>
                <a:effectLst/>
                <a:latin typeface="JetBrains Mono"/>
              </a:rPr>
              <a:t>class </a:t>
            </a:r>
            <a:r>
              <a:rPr kumimoji="0" lang="en-US" altLang="en-US" sz="1200" b="0" i="0" u="none" strike="noStrike" cap="none" normalizeH="0" baseline="0" dirty="0">
                <a:ln>
                  <a:noFill/>
                </a:ln>
                <a:solidFill>
                  <a:srgbClr val="000000"/>
                </a:solidFill>
                <a:effectLst/>
                <a:latin typeface="JetBrains Mono"/>
              </a:rPr>
              <a:t>Library</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def </a:t>
            </a:r>
            <a:r>
              <a:rPr kumimoji="0" lang="en-US" altLang="en-US" sz="1200" b="0" i="0" u="none" strike="noStrike" cap="none" normalizeH="0" baseline="0" dirty="0">
                <a:ln>
                  <a:noFill/>
                </a:ln>
                <a:solidFill>
                  <a:srgbClr val="B200B2"/>
                </a:solidFill>
                <a:effectLst/>
                <a:latin typeface="JetBrains Mono"/>
              </a:rPr>
              <a:t>__</a:t>
            </a:r>
            <a:r>
              <a:rPr kumimoji="0" lang="en-US" altLang="en-US" sz="1200" b="0" i="0" u="none" strike="noStrike" cap="none" normalizeH="0" baseline="0" dirty="0" err="1">
                <a:ln>
                  <a:noFill/>
                </a:ln>
                <a:solidFill>
                  <a:srgbClr val="B200B2"/>
                </a:solidFill>
                <a:effectLst/>
                <a:latin typeface="JetBrains Mono"/>
              </a:rPr>
              <a:t>init</a:t>
            </a:r>
            <a:r>
              <a:rPr kumimoji="0" lang="en-US" altLang="en-US" sz="1200" b="0" i="0" u="none" strike="noStrike" cap="none" normalizeH="0" baseline="0" dirty="0">
                <a:ln>
                  <a:noFill/>
                </a:ln>
                <a:solidFill>
                  <a:srgbClr val="B200B2"/>
                </a:solidFill>
                <a:effectLst/>
                <a:latin typeface="JetBrains Mono"/>
              </a:rPr>
              <a:t>__</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,list,name</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.booksList</a:t>
            </a:r>
            <a:r>
              <a:rPr kumimoji="0" lang="en-US" altLang="en-US" sz="1200" b="0" i="0" u="none" strike="noStrike" cap="none" normalizeH="0" baseline="0" dirty="0">
                <a:ln>
                  <a:noFill/>
                </a:ln>
                <a:solidFill>
                  <a:srgbClr val="080808"/>
                </a:solidFill>
                <a:effectLst/>
                <a:latin typeface="JetBrains Mono"/>
              </a:rPr>
              <a:t>=list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94558D"/>
                </a:solidFill>
                <a:effectLst/>
                <a:latin typeface="JetBrains Mono"/>
              </a:rPr>
              <a:t>self</a:t>
            </a:r>
            <a:r>
              <a:rPr kumimoji="0" lang="en-US" altLang="en-US" sz="1200" b="0" i="0" u="none" strike="noStrike" cap="none" normalizeH="0" baseline="0" dirty="0">
                <a:ln>
                  <a:noFill/>
                </a:ln>
                <a:solidFill>
                  <a:srgbClr val="080808"/>
                </a:solidFill>
                <a:effectLst/>
                <a:latin typeface="JetBrains Mono"/>
              </a:rPr>
              <a:t>.name=name</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.lendDict</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def </a:t>
            </a:r>
            <a:r>
              <a:rPr kumimoji="0" lang="en-US" altLang="en-US" sz="1200" b="0" i="0" u="none" strike="noStrike" cap="none" normalizeH="0" baseline="0" dirty="0" err="1">
                <a:ln>
                  <a:noFill/>
                </a:ln>
                <a:solidFill>
                  <a:srgbClr val="000000"/>
                </a:solidFill>
                <a:effectLst/>
                <a:latin typeface="JetBrains Mono"/>
              </a:rPr>
              <a:t>displayBooks</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94558D"/>
                </a:solidFill>
                <a:effectLst/>
                <a:latin typeface="JetBrains Mono"/>
              </a:rPr>
              <a:t>self</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err="1">
                <a:ln>
                  <a:noFill/>
                </a:ln>
                <a:solidFill>
                  <a:srgbClr val="008080"/>
                </a:solidFill>
                <a:effectLst/>
                <a:latin typeface="JetBrains Mono"/>
              </a:rPr>
              <a:t>f"We</a:t>
            </a:r>
            <a:r>
              <a:rPr kumimoji="0" lang="en-US" altLang="en-US" sz="1200" b="1" i="0" u="none" strike="noStrike" cap="none" normalizeH="0" baseline="0" dirty="0">
                <a:ln>
                  <a:noFill/>
                </a:ln>
                <a:solidFill>
                  <a:srgbClr val="008080"/>
                </a:solidFill>
                <a:effectLst/>
                <a:latin typeface="JetBrains Mono"/>
              </a:rPr>
              <a:t> have following books in our Library:</a:t>
            </a:r>
            <a:r>
              <a:rPr kumimoji="0" lang="en-US" altLang="en-US" sz="1200" b="0" i="0" u="none" strike="noStrike" cap="none" normalizeH="0" baseline="0" dirty="0">
                <a:ln>
                  <a:noFill/>
                </a:ln>
                <a:solidFill>
                  <a:srgbClr val="0037A6"/>
                </a:solidFill>
                <a:effectLst/>
                <a:latin typeface="JetBrains Mono"/>
              </a:rPr>
              <a:t>{</a:t>
            </a:r>
            <a:r>
              <a:rPr kumimoji="0" lang="en-US" altLang="en-US" sz="1200" b="0" i="0" u="none" strike="noStrike" cap="none" normalizeH="0" baseline="0" dirty="0">
                <a:ln>
                  <a:noFill/>
                </a:ln>
                <a:solidFill>
                  <a:srgbClr val="94558D"/>
                </a:solidFill>
                <a:effectLst/>
                <a:latin typeface="JetBrains Mono"/>
              </a:rPr>
              <a:t>self</a:t>
            </a:r>
            <a:r>
              <a:rPr kumimoji="0" lang="en-US" altLang="en-US" sz="1200" b="0" i="0" u="none" strike="noStrike" cap="none" normalizeH="0" baseline="0" dirty="0">
                <a:ln>
                  <a:noFill/>
                </a:ln>
                <a:solidFill>
                  <a:srgbClr val="080808"/>
                </a:solidFill>
                <a:effectLst/>
                <a:latin typeface="JetBrains Mono"/>
              </a:rPr>
              <a:t>.name</a:t>
            </a:r>
            <a:r>
              <a:rPr kumimoji="0" lang="en-US" altLang="en-US" sz="1200" b="0" i="0" u="none" strike="noStrike" cap="none" normalizeH="0" baseline="0" dirty="0">
                <a:ln>
                  <a:noFill/>
                </a:ln>
                <a:solidFill>
                  <a:srgbClr val="0037A6"/>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for </a:t>
            </a:r>
            <a:r>
              <a:rPr kumimoji="0" lang="en-US" altLang="en-US" sz="1200" b="0" i="0" u="none" strike="noStrike" cap="none" normalizeH="0" baseline="0" dirty="0">
                <a:ln>
                  <a:noFill/>
                </a:ln>
                <a:solidFill>
                  <a:srgbClr val="080808"/>
                </a:solidFill>
                <a:effectLst/>
                <a:latin typeface="JetBrains Mono"/>
              </a:rPr>
              <a:t>book </a:t>
            </a:r>
            <a:r>
              <a:rPr kumimoji="0" lang="en-US" altLang="en-US" sz="1200" b="0" i="0" u="none" strike="noStrike" cap="none" normalizeH="0" baseline="0" dirty="0">
                <a:ln>
                  <a:noFill/>
                </a:ln>
                <a:solidFill>
                  <a:srgbClr val="0033B3"/>
                </a:solidFill>
                <a:effectLst/>
                <a:latin typeface="JetBrains Mono"/>
              </a:rPr>
              <a:t>in </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.booksList</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80808"/>
                </a:solidFill>
                <a:effectLst/>
                <a:latin typeface="JetBrains Mono"/>
              </a:rPr>
              <a:t>(book)</a:t>
            </a:r>
            <a:br>
              <a:rPr kumimoji="0" lang="en-US" altLang="en-US" sz="1200" b="0" i="0" u="none" strike="noStrike" cap="none" normalizeH="0" baseline="0" dirty="0">
                <a:ln>
                  <a:noFill/>
                </a:ln>
                <a:solidFill>
                  <a:srgbClr val="080808"/>
                </a:solidFill>
                <a:effectLst/>
                <a:latin typeface="JetBrains Mono"/>
              </a:rPr>
            </a:b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def </a:t>
            </a:r>
            <a:r>
              <a:rPr kumimoji="0" lang="en-US" altLang="en-US" sz="1200" b="0" i="0" u="none" strike="noStrike" cap="none" normalizeH="0" baseline="0" dirty="0" err="1">
                <a:ln>
                  <a:noFill/>
                </a:ln>
                <a:solidFill>
                  <a:srgbClr val="000000"/>
                </a:solidFill>
                <a:effectLst/>
                <a:latin typeface="JetBrains Mono"/>
              </a:rPr>
              <a:t>lendBooks</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,user,book</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if </a:t>
            </a:r>
            <a:r>
              <a:rPr kumimoji="0" lang="en-US" altLang="en-US" sz="1200" b="0" i="0" u="none" strike="noStrike" cap="none" normalizeH="0" baseline="0" dirty="0">
                <a:ln>
                  <a:noFill/>
                </a:ln>
                <a:solidFill>
                  <a:srgbClr val="080808"/>
                </a:solidFill>
                <a:effectLst/>
                <a:latin typeface="JetBrains Mono"/>
              </a:rPr>
              <a:t>book </a:t>
            </a:r>
            <a:r>
              <a:rPr kumimoji="0" lang="en-US" altLang="en-US" sz="1200" b="0" i="0" u="none" strike="noStrike" cap="none" normalizeH="0" baseline="0" dirty="0">
                <a:ln>
                  <a:noFill/>
                </a:ln>
                <a:solidFill>
                  <a:srgbClr val="0033B3"/>
                </a:solidFill>
                <a:effectLst/>
                <a:latin typeface="JetBrains Mono"/>
              </a:rPr>
              <a:t>not in </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.lendDict.keys</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.lendDict.update</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err="1">
                <a:ln>
                  <a:noFill/>
                </a:ln>
                <a:solidFill>
                  <a:srgbClr val="080808"/>
                </a:solidFill>
                <a:effectLst/>
                <a:latin typeface="JetBrains Mono"/>
              </a:rPr>
              <a:t>book:user</a:t>
            </a:r>
            <a:r>
              <a:rPr kumimoji="0" lang="en-US" altLang="en-US" sz="1200" b="0" i="0" u="none" strike="noStrike" cap="none" normalizeH="0" baseline="0" dirty="0">
                <a:ln>
                  <a:noFill/>
                </a:ln>
                <a:solidFill>
                  <a:srgbClr val="080808"/>
                </a:solidFill>
                <a:effectLst/>
                <a:latin typeface="JetBrains Mono"/>
              </a:rPr>
              <a:t>}) </a:t>
            </a:r>
            <a:r>
              <a:rPr kumimoji="0" lang="en-US" altLang="en-US" sz="1200" b="0" i="1" u="none" strike="noStrike" cap="none" normalizeH="0" baseline="0" dirty="0">
                <a:ln>
                  <a:noFill/>
                </a:ln>
                <a:solidFill>
                  <a:srgbClr val="8C8C8C"/>
                </a:solidFill>
                <a:effectLst/>
                <a:latin typeface="JetBrains Mono"/>
              </a:rPr>
              <a:t>#updating dictionary</a:t>
            </a:r>
            <a:br>
              <a:rPr kumimoji="0" lang="en-US" altLang="en-US" sz="1200" b="0" i="1" u="none" strike="noStrike" cap="none" normalizeH="0" baseline="0" dirty="0">
                <a:ln>
                  <a:noFill/>
                </a:ln>
                <a:solidFill>
                  <a:srgbClr val="8C8C8C"/>
                </a:solidFill>
                <a:effectLst/>
                <a:latin typeface="JetBrains Mono"/>
              </a:rPr>
            </a:br>
            <a:r>
              <a:rPr kumimoji="0" lang="en-US" altLang="en-US" sz="1200" b="0" i="1" u="none" strike="noStrike" cap="none" normalizeH="0" baseline="0" dirty="0">
                <a:ln>
                  <a:noFill/>
                </a:ln>
                <a:solidFill>
                  <a:srgbClr val="8C8C8C"/>
                </a:solidFill>
                <a:effectLst/>
                <a:latin typeface="JetBrains Mono"/>
              </a:rPr>
              <a:t>            </a:t>
            </a: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"Lender-Book database has been updated. You can take the book now."</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else</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err="1">
                <a:ln>
                  <a:noFill/>
                </a:ln>
                <a:solidFill>
                  <a:srgbClr val="008080"/>
                </a:solidFill>
                <a:effectLst/>
                <a:latin typeface="JetBrains Mono"/>
              </a:rPr>
              <a:t>f"Book</a:t>
            </a:r>
            <a:r>
              <a:rPr kumimoji="0" lang="en-US" altLang="en-US" sz="1200" b="1" i="0" u="none" strike="noStrike" cap="none" normalizeH="0" baseline="0" dirty="0">
                <a:ln>
                  <a:noFill/>
                </a:ln>
                <a:solidFill>
                  <a:srgbClr val="008080"/>
                </a:solidFill>
                <a:effectLst/>
                <a:latin typeface="JetBrains Mono"/>
              </a:rPr>
              <a:t> is already being used by </a:t>
            </a:r>
            <a:r>
              <a:rPr kumimoji="0" lang="en-US" altLang="en-US" sz="1200" b="0" i="0" u="none" strike="noStrike" cap="none" normalizeH="0" baseline="0" dirty="0">
                <a:ln>
                  <a:noFill/>
                </a:ln>
                <a:solidFill>
                  <a:srgbClr val="0037A6"/>
                </a:solidFill>
                <a:effectLst/>
                <a:latin typeface="JetBrains Mono"/>
              </a:rPr>
              <a:t>{</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.lendDict</a:t>
            </a:r>
            <a:r>
              <a:rPr kumimoji="0" lang="en-US" altLang="en-US" sz="1200" b="0" i="0" u="none" strike="noStrike" cap="none" normalizeH="0" baseline="0" dirty="0">
                <a:ln>
                  <a:noFill/>
                </a:ln>
                <a:solidFill>
                  <a:srgbClr val="080808"/>
                </a:solidFill>
                <a:effectLst/>
                <a:latin typeface="JetBrains Mono"/>
              </a:rPr>
              <a:t>[book]</a:t>
            </a:r>
            <a:r>
              <a:rPr kumimoji="0" lang="en-US" altLang="en-US" sz="1200" b="0" i="0" u="none" strike="noStrike" cap="none" normalizeH="0" baseline="0" dirty="0">
                <a:ln>
                  <a:noFill/>
                </a:ln>
                <a:solidFill>
                  <a:srgbClr val="0037A6"/>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def </a:t>
            </a:r>
            <a:r>
              <a:rPr kumimoji="0" lang="en-US" altLang="en-US" sz="1200" b="0" i="0" u="none" strike="noStrike" cap="none" normalizeH="0" baseline="0" dirty="0" err="1">
                <a:ln>
                  <a:noFill/>
                </a:ln>
                <a:solidFill>
                  <a:srgbClr val="000000"/>
                </a:solidFill>
                <a:effectLst/>
                <a:latin typeface="JetBrains Mono"/>
              </a:rPr>
              <a:t>addBooks</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,book</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.booksList.append</a:t>
            </a:r>
            <a:r>
              <a:rPr kumimoji="0" lang="en-US" altLang="en-US" sz="1200" b="0" i="0" u="none" strike="noStrike" cap="none" normalizeH="0" baseline="0" dirty="0">
                <a:ln>
                  <a:noFill/>
                </a:ln>
                <a:solidFill>
                  <a:srgbClr val="080808"/>
                </a:solidFill>
                <a:effectLst/>
                <a:latin typeface="JetBrains Mono"/>
              </a:rPr>
              <a:t>(book)</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"Book has been added to the book list."</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def </a:t>
            </a:r>
            <a:r>
              <a:rPr kumimoji="0" lang="en-US" altLang="en-US" sz="1200" b="0" i="0" u="none" strike="noStrike" cap="none" normalizeH="0" baseline="0" dirty="0" err="1">
                <a:ln>
                  <a:noFill/>
                </a:ln>
                <a:solidFill>
                  <a:srgbClr val="000000"/>
                </a:solidFill>
                <a:effectLst/>
                <a:latin typeface="JetBrains Mono"/>
              </a:rPr>
              <a:t>returnBooks</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,book</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.lendDict.pop</a:t>
            </a:r>
            <a:r>
              <a:rPr kumimoji="0" lang="en-US" altLang="en-US" sz="1200" b="0" i="0" u="none" strike="noStrike" cap="none" normalizeH="0" baseline="0" dirty="0">
                <a:ln>
                  <a:noFill/>
                </a:ln>
                <a:solidFill>
                  <a:srgbClr val="080808"/>
                </a:solidFill>
                <a:effectLst/>
                <a:latin typeface="JetBrains Mono"/>
              </a:rPr>
              <a:t>(book)</a:t>
            </a:r>
            <a:br>
              <a:rPr kumimoji="0" lang="en-US" altLang="en-US" sz="1200" b="0" i="0" u="none" strike="noStrike" cap="none" normalizeH="0" baseline="0" dirty="0">
                <a:ln>
                  <a:noFill/>
                </a:ln>
                <a:solidFill>
                  <a:srgbClr val="080808"/>
                </a:solidFill>
                <a:effectLst/>
                <a:latin typeface="JetBrains Mono"/>
              </a:rPr>
            </a:br>
            <a:br>
              <a:rPr kumimoji="0" lang="en-US" altLang="en-US" sz="1200" b="0" i="0" u="none" strike="noStrike" cap="none" normalizeH="0" baseline="0" dirty="0">
                <a:ln>
                  <a:noFill/>
                </a:ln>
                <a:solidFill>
                  <a:srgbClr val="080808"/>
                </a:solidFill>
                <a:effectLst/>
                <a:latin typeface="JetBrains Mono"/>
              </a:rPr>
            </a:b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B7B9351-9B27-4A14-869A-4E5FCABEDC60}"/>
              </a:ext>
            </a:extLst>
          </p:cNvPr>
          <p:cNvSpPr txBox="1"/>
          <p:nvPr/>
        </p:nvSpPr>
        <p:spPr>
          <a:xfrm>
            <a:off x="6536184" y="0"/>
            <a:ext cx="5315505" cy="7294305"/>
          </a:xfrm>
          <a:prstGeom prst="rect">
            <a:avLst/>
          </a:prstGeom>
          <a:noFill/>
        </p:spPr>
        <p:txBody>
          <a:bodyPr wrap="square">
            <a:spAutoFit/>
          </a:bodyPr>
          <a:lstStyle/>
          <a:p>
            <a:r>
              <a:rPr kumimoji="0" lang="en-US" altLang="en-US" sz="1200" b="0" i="0" u="none" strike="noStrike" cap="none" normalizeH="0" baseline="0" dirty="0">
                <a:ln>
                  <a:noFill/>
                </a:ln>
                <a:solidFill>
                  <a:srgbClr val="0033B3"/>
                </a:solidFill>
                <a:effectLst/>
                <a:latin typeface="JetBrains Mono"/>
              </a:rPr>
              <a:t>if </a:t>
            </a:r>
            <a:r>
              <a:rPr kumimoji="0" lang="en-US" altLang="en-US" sz="1200" b="0" i="0" u="none" strike="noStrike" cap="none" normalizeH="0" baseline="0" dirty="0">
                <a:ln>
                  <a:noFill/>
                </a:ln>
                <a:solidFill>
                  <a:srgbClr val="080808"/>
                </a:solidFill>
                <a:effectLst/>
                <a:latin typeface="JetBrains Mono"/>
              </a:rPr>
              <a:t>__name__ == </a:t>
            </a:r>
            <a:r>
              <a:rPr kumimoji="0" lang="en-US" altLang="en-US" sz="1200" b="1" i="0" u="none" strike="noStrike" cap="none" normalizeH="0" baseline="0" dirty="0">
                <a:ln>
                  <a:noFill/>
                </a:ln>
                <a:solidFill>
                  <a:srgbClr val="008080"/>
                </a:solidFill>
                <a:effectLst/>
                <a:latin typeface="JetBrains Mono"/>
              </a:rPr>
              <a:t>'__main__'</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l=Library([</a:t>
            </a:r>
            <a:r>
              <a:rPr kumimoji="0" lang="en-US" altLang="en-US" sz="1200" b="1" i="0" u="none" strike="noStrike" cap="none" normalizeH="0" baseline="0" dirty="0">
                <a:ln>
                  <a:noFill/>
                </a:ln>
                <a:solidFill>
                  <a:srgbClr val="008080"/>
                </a:solidFill>
                <a:effectLst/>
                <a:latin typeface="JetBrains Mono"/>
              </a:rPr>
              <a:t>'</a:t>
            </a:r>
            <a:r>
              <a:rPr kumimoji="0" lang="en-US" altLang="en-US" sz="1200" b="1" i="0" u="none" strike="noStrike" cap="none" normalizeH="0" baseline="0" dirty="0" err="1">
                <a:ln>
                  <a:noFill/>
                </a:ln>
                <a:solidFill>
                  <a:srgbClr val="008080"/>
                </a:solidFill>
                <a:effectLst/>
                <a:latin typeface="JetBrains Mono"/>
              </a:rPr>
              <a:t>Python'</a:t>
            </a:r>
            <a:r>
              <a:rPr kumimoji="0" lang="en-US" altLang="en-US" sz="1200" b="0" i="0" u="none" strike="noStrike" cap="none" normalizeH="0" baseline="0" dirty="0" err="1">
                <a:ln>
                  <a:noFill/>
                </a:ln>
                <a:solidFill>
                  <a:srgbClr val="080808"/>
                </a:solidFill>
                <a:effectLst/>
                <a:latin typeface="JetBrains Mono"/>
              </a:rPr>
              <a:t>,</a:t>
            </a:r>
            <a:r>
              <a:rPr kumimoji="0" lang="en-US" altLang="en-US" sz="1200" b="1" i="0" u="none" strike="noStrike" cap="none" normalizeH="0" baseline="0" dirty="0" err="1">
                <a:ln>
                  <a:noFill/>
                </a:ln>
                <a:solidFill>
                  <a:srgbClr val="008080"/>
                </a:solidFill>
                <a:effectLst/>
                <a:latin typeface="JetBrains Mono"/>
              </a:rPr>
              <a:t>'Rich</a:t>
            </a:r>
            <a:r>
              <a:rPr kumimoji="0" lang="en-US" altLang="en-US" sz="1200" b="1" i="0" u="none" strike="noStrike" cap="none" normalizeH="0" baseline="0" dirty="0">
                <a:ln>
                  <a:noFill/>
                </a:ln>
                <a:solidFill>
                  <a:srgbClr val="008080"/>
                </a:solidFill>
                <a:effectLst/>
                <a:latin typeface="JetBrains Mono"/>
              </a:rPr>
              <a:t> Daddy Poor </a:t>
            </a:r>
            <a:r>
              <a:rPr kumimoji="0" lang="en-US" altLang="en-US" sz="1200" b="1" i="0" u="none" strike="noStrike" cap="none" normalizeH="0" baseline="0" dirty="0" err="1">
                <a:ln>
                  <a:noFill/>
                </a:ln>
                <a:solidFill>
                  <a:srgbClr val="008080"/>
                </a:solidFill>
                <a:effectLst/>
                <a:latin typeface="JetBrains Mono"/>
              </a:rPr>
              <a:t>Daddy'</a:t>
            </a:r>
            <a:r>
              <a:rPr kumimoji="0" lang="en-US" altLang="en-US" sz="1200" b="0" i="0" u="none" strike="noStrike" cap="none" normalizeH="0" baseline="0" dirty="0" err="1">
                <a:ln>
                  <a:noFill/>
                </a:ln>
                <a:solidFill>
                  <a:srgbClr val="080808"/>
                </a:solidFill>
                <a:effectLst/>
                <a:latin typeface="JetBrains Mono"/>
              </a:rPr>
              <a:t>,</a:t>
            </a:r>
            <a:r>
              <a:rPr kumimoji="0" lang="en-US" altLang="en-US" sz="1200" b="1" i="0" u="none" strike="noStrike" cap="none" normalizeH="0" baseline="0" dirty="0" err="1">
                <a:ln>
                  <a:noFill/>
                </a:ln>
                <a:solidFill>
                  <a:srgbClr val="008080"/>
                </a:solidFill>
                <a:effectLst/>
                <a:latin typeface="JetBrains Mono"/>
              </a:rPr>
              <a:t>'C</a:t>
            </a:r>
            <a:r>
              <a:rPr kumimoji="0" lang="en-US" altLang="en-US" sz="1200" b="1" i="0" u="none" strike="noStrike" cap="none" normalizeH="0" baseline="0" dirty="0">
                <a:ln>
                  <a:noFill/>
                </a:ln>
                <a:solidFill>
                  <a:srgbClr val="008080"/>
                </a:solidFill>
                <a:effectLst/>
                <a:latin typeface="JetBrains Mono"/>
              </a:rPr>
              <a:t>++'</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a:t>
            </a:r>
            <a:r>
              <a:rPr kumimoji="0" lang="en-US" altLang="en-US" sz="1200" b="1" i="0" u="none" strike="noStrike" cap="none" normalizeH="0" baseline="0" dirty="0" err="1">
                <a:ln>
                  <a:noFill/>
                </a:ln>
                <a:solidFill>
                  <a:srgbClr val="008080"/>
                </a:solidFill>
                <a:effectLst/>
                <a:latin typeface="JetBrains Mono"/>
              </a:rPr>
              <a:t>Java'</a:t>
            </a:r>
            <a:r>
              <a:rPr kumimoji="0" lang="en-US" altLang="en-US" sz="1200" b="0" i="0" u="none" strike="noStrike" cap="none" normalizeH="0" baseline="0" dirty="0" err="1">
                <a:ln>
                  <a:noFill/>
                </a:ln>
                <a:solidFill>
                  <a:srgbClr val="080808"/>
                </a:solidFill>
                <a:effectLst/>
                <a:latin typeface="JetBrains Mono"/>
              </a:rPr>
              <a:t>,</a:t>
            </a:r>
            <a:r>
              <a:rPr kumimoji="0" lang="en-US" altLang="en-US" sz="1200" b="1" i="0" u="none" strike="noStrike" cap="none" normalizeH="0" baseline="0" dirty="0" err="1">
                <a:ln>
                  <a:noFill/>
                </a:ln>
                <a:solidFill>
                  <a:srgbClr val="008080"/>
                </a:solidFill>
                <a:effectLst/>
                <a:latin typeface="JetBrains Mono"/>
              </a:rPr>
              <a:t>'DSA</a:t>
            </a:r>
            <a:r>
              <a:rPr kumimoji="0" lang="en-US" altLang="en-US" sz="1200" b="1" i="0" u="none" strike="noStrike" cap="none" normalizeH="0" baseline="0" dirty="0">
                <a:ln>
                  <a:noFill/>
                </a:ln>
                <a:solidFill>
                  <a:srgbClr val="008080"/>
                </a:solidFill>
                <a:effectLst/>
                <a:latin typeface="JetBrains Mono"/>
              </a:rPr>
              <a:t>'</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a:t>
            </a:r>
            <a:r>
              <a:rPr kumimoji="0" lang="en-US" altLang="en-US" sz="1200" b="1" i="0" u="none" strike="noStrike" cap="none" normalizeH="0" baseline="0" dirty="0" err="1">
                <a:ln>
                  <a:noFill/>
                </a:ln>
                <a:solidFill>
                  <a:srgbClr val="008080"/>
                </a:solidFill>
                <a:effectLst/>
                <a:latin typeface="JetBrains Mono"/>
              </a:rPr>
              <a:t>CodeWithSun</a:t>
            </a:r>
            <a:r>
              <a:rPr kumimoji="0" lang="en-US" altLang="en-US" sz="1200" b="1" i="0" u="none" strike="noStrike" cap="none" normalizeH="0" baseline="0" dirty="0">
                <a:ln>
                  <a:noFill/>
                </a:ln>
                <a:solidFill>
                  <a:srgbClr val="008080"/>
                </a:solidFill>
                <a:effectLst/>
                <a:latin typeface="JetBrains Mono"/>
              </a:rPr>
              <a:t>"</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while</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0033B3"/>
                </a:solidFill>
                <a:effectLst/>
                <a:latin typeface="JetBrains Mono"/>
              </a:rPr>
              <a:t>True</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err="1">
                <a:ln>
                  <a:noFill/>
                </a:ln>
                <a:solidFill>
                  <a:srgbClr val="008080"/>
                </a:solidFill>
                <a:effectLst/>
                <a:latin typeface="JetBrains Mono"/>
              </a:rPr>
              <a:t>f"Welcome</a:t>
            </a:r>
            <a:r>
              <a:rPr kumimoji="0" lang="en-US" altLang="en-US" sz="1200" b="1" i="0" u="none" strike="noStrike" cap="none" normalizeH="0" baseline="0" dirty="0">
                <a:ln>
                  <a:noFill/>
                </a:ln>
                <a:solidFill>
                  <a:srgbClr val="008080"/>
                </a:solidFill>
                <a:effectLst/>
                <a:latin typeface="JetBrains Mono"/>
              </a:rPr>
              <a:t> to the </a:t>
            </a:r>
            <a:r>
              <a:rPr kumimoji="0" lang="en-US" altLang="en-US" sz="1200" b="0" i="0" u="none" strike="noStrike" cap="none" normalizeH="0" baseline="0" dirty="0">
                <a:ln>
                  <a:noFill/>
                </a:ln>
                <a:solidFill>
                  <a:srgbClr val="0037A6"/>
                </a:solidFill>
                <a:effectLst/>
                <a:latin typeface="JetBrains Mono"/>
              </a:rPr>
              <a:t>{</a:t>
            </a:r>
            <a:r>
              <a:rPr kumimoji="0" lang="en-US" altLang="en-US" sz="1200" b="0" i="0" u="none" strike="noStrike" cap="none" normalizeH="0" baseline="0" dirty="0">
                <a:ln>
                  <a:noFill/>
                </a:ln>
                <a:solidFill>
                  <a:srgbClr val="080808"/>
                </a:solidFill>
                <a:effectLst/>
                <a:latin typeface="JetBrains Mono"/>
              </a:rPr>
              <a:t>l.name</a:t>
            </a:r>
            <a:r>
              <a:rPr kumimoji="0" lang="en-US" altLang="en-US" sz="1200" b="0" i="0" u="none" strike="noStrike" cap="none" normalizeH="0" baseline="0" dirty="0">
                <a:ln>
                  <a:noFill/>
                </a:ln>
                <a:solidFill>
                  <a:srgbClr val="0037A6"/>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 Library. Enter your choice to continue ."</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"1.Display Books"</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"2. Lend a Book"</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"3. Add a Book"</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"4. Return a Book"</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080808"/>
                </a:solidFill>
                <a:effectLst/>
                <a:latin typeface="JetBrains Mono"/>
              </a:rPr>
              <a:t>user_choice</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000080"/>
                </a:solidFill>
                <a:effectLst/>
                <a:latin typeface="JetBrains Mono"/>
              </a:rPr>
              <a:t>input</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if </a:t>
            </a:r>
            <a:r>
              <a:rPr kumimoji="0" lang="en-US" altLang="en-US" sz="1200" b="0" i="0" u="none" strike="noStrike" cap="none" normalizeH="0" baseline="0" dirty="0" err="1">
                <a:ln>
                  <a:noFill/>
                </a:ln>
                <a:solidFill>
                  <a:srgbClr val="080808"/>
                </a:solidFill>
                <a:effectLst/>
                <a:latin typeface="JetBrains Mono"/>
              </a:rPr>
              <a:t>user_choice</a:t>
            </a: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not in </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'1'</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'2'</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'3'</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'4'</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"Please enter a valid option:"</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continue</a:t>
            </a:r>
            <a:br>
              <a:rPr kumimoji="0" lang="en-US" altLang="en-US" sz="1200" b="0" i="0" u="none" strike="noStrike" cap="none" normalizeH="0" baseline="0" dirty="0">
                <a:ln>
                  <a:noFill/>
                </a:ln>
                <a:solidFill>
                  <a:srgbClr val="0033B3"/>
                </a:solidFill>
                <a:effectLst/>
                <a:latin typeface="JetBrains Mono"/>
              </a:rPr>
            </a:br>
            <a:r>
              <a:rPr kumimoji="0" lang="en-US" altLang="en-US" sz="1200" b="0" i="0" u="none" strike="noStrike" cap="none" normalizeH="0" baseline="0" dirty="0">
                <a:ln>
                  <a:noFill/>
                </a:ln>
                <a:solidFill>
                  <a:srgbClr val="0033B3"/>
                </a:solidFill>
                <a:effectLst/>
                <a:latin typeface="JetBrains Mono"/>
              </a:rPr>
              <a:t>        else</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080808"/>
                </a:solidFill>
                <a:effectLst/>
                <a:latin typeface="JetBrains Mono"/>
              </a:rPr>
              <a:t>user_choice</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000080"/>
                </a:solidFill>
                <a:effectLst/>
                <a:latin typeface="JetBrains Mono"/>
              </a:rPr>
              <a:t>int</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err="1">
                <a:ln>
                  <a:noFill/>
                </a:ln>
                <a:solidFill>
                  <a:srgbClr val="080808"/>
                </a:solidFill>
                <a:effectLst/>
                <a:latin typeface="JetBrains Mono"/>
              </a:rPr>
              <a:t>user_choice</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if </a:t>
            </a:r>
            <a:r>
              <a:rPr kumimoji="0" lang="en-US" altLang="en-US" sz="1200" b="0" i="0" u="none" strike="noStrike" cap="none" normalizeH="0" baseline="0" dirty="0" err="1">
                <a:ln>
                  <a:noFill/>
                </a:ln>
                <a:solidFill>
                  <a:srgbClr val="080808"/>
                </a:solidFill>
                <a:effectLst/>
                <a:latin typeface="JetBrains Mono"/>
              </a:rPr>
              <a:t>user_choice</a:t>
            </a:r>
            <a:r>
              <a:rPr kumimoji="0" lang="en-US" altLang="en-US" sz="1200" b="0" i="0" u="none" strike="noStrike" cap="none" normalizeH="0" baseline="0" dirty="0">
                <a:ln>
                  <a:noFill/>
                </a:ln>
                <a:solidFill>
                  <a:srgbClr val="080808"/>
                </a:solidFill>
                <a:effectLst/>
                <a:latin typeface="JetBrains Mono"/>
              </a:rPr>
              <a:t> == </a:t>
            </a:r>
            <a:r>
              <a:rPr kumimoji="0" lang="en-US" altLang="en-US" sz="1200" b="0" i="0" u="none" strike="noStrike" cap="none" normalizeH="0" baseline="0" dirty="0">
                <a:ln>
                  <a:noFill/>
                </a:ln>
                <a:solidFill>
                  <a:srgbClr val="1750EB"/>
                </a:solidFill>
                <a:effectLst/>
                <a:latin typeface="JetBrains Mono"/>
              </a:rPr>
              <a:t>1</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080808"/>
                </a:solidFill>
                <a:effectLst/>
                <a:latin typeface="JetBrains Mono"/>
              </a:rPr>
              <a:t>l.displayBooks</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0033B3"/>
                </a:solidFill>
                <a:effectLst/>
                <a:latin typeface="JetBrains Mono"/>
              </a:rPr>
              <a:t>elif</a:t>
            </a:r>
            <a:r>
              <a:rPr kumimoji="0" lang="en-US" altLang="en-US" sz="1200" b="0" i="0" u="none" strike="noStrike" cap="none" normalizeH="0" baseline="0" dirty="0">
                <a:ln>
                  <a:noFill/>
                </a:ln>
                <a:solidFill>
                  <a:srgbClr val="0033B3"/>
                </a:solidFill>
                <a:effectLst/>
                <a:latin typeface="JetBrains Mono"/>
              </a:rPr>
              <a:t> </a:t>
            </a:r>
            <a:r>
              <a:rPr kumimoji="0" lang="en-US" altLang="en-US" sz="1200" b="0" i="0" u="none" strike="noStrike" cap="none" normalizeH="0" baseline="0" dirty="0" err="1">
                <a:ln>
                  <a:noFill/>
                </a:ln>
                <a:solidFill>
                  <a:srgbClr val="080808"/>
                </a:solidFill>
                <a:effectLst/>
                <a:latin typeface="JetBrains Mono"/>
              </a:rPr>
              <a:t>user_choice</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1750EB"/>
                </a:solidFill>
                <a:effectLst/>
                <a:latin typeface="JetBrains Mono"/>
              </a:rPr>
              <a:t>2</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book=</a:t>
            </a:r>
            <a:r>
              <a:rPr kumimoji="0" lang="en-US" altLang="en-US" sz="1200" b="0" i="0" u="none" strike="noStrike" cap="none" normalizeH="0" baseline="0" dirty="0">
                <a:ln>
                  <a:noFill/>
                </a:ln>
                <a:solidFill>
                  <a:srgbClr val="000080"/>
                </a:solidFill>
                <a:effectLst/>
                <a:latin typeface="JetBrains Mono"/>
              </a:rPr>
              <a:t>input</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"Enter the name of the book you want to lend:"</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user=</a:t>
            </a:r>
            <a:r>
              <a:rPr kumimoji="0" lang="en-US" altLang="en-US" sz="1200" b="0" i="0" u="none" strike="noStrike" cap="none" normalizeH="0" baseline="0" dirty="0">
                <a:ln>
                  <a:noFill/>
                </a:ln>
                <a:solidFill>
                  <a:srgbClr val="000080"/>
                </a:solidFill>
                <a:effectLst/>
                <a:latin typeface="JetBrains Mono"/>
              </a:rPr>
              <a:t>input</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"Enter your name:"</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080808"/>
                </a:solidFill>
                <a:effectLst/>
                <a:latin typeface="JetBrains Mono"/>
              </a:rPr>
              <a:t>l.lendBooks</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err="1">
                <a:ln>
                  <a:noFill/>
                </a:ln>
                <a:solidFill>
                  <a:srgbClr val="080808"/>
                </a:solidFill>
                <a:effectLst/>
                <a:latin typeface="JetBrains Mono"/>
              </a:rPr>
              <a:t>user,book</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0033B3"/>
                </a:solidFill>
                <a:effectLst/>
                <a:latin typeface="JetBrains Mono"/>
              </a:rPr>
              <a:t>elif</a:t>
            </a:r>
            <a:r>
              <a:rPr kumimoji="0" lang="en-US" altLang="en-US" sz="1200" b="0" i="0" u="none" strike="noStrike" cap="none" normalizeH="0" baseline="0" dirty="0">
                <a:ln>
                  <a:noFill/>
                </a:ln>
                <a:solidFill>
                  <a:srgbClr val="0033B3"/>
                </a:solidFill>
                <a:effectLst/>
                <a:latin typeface="JetBrains Mono"/>
              </a:rPr>
              <a:t> </a:t>
            </a:r>
            <a:r>
              <a:rPr kumimoji="0" lang="en-US" altLang="en-US" sz="1200" b="0" i="0" u="none" strike="noStrike" cap="none" normalizeH="0" baseline="0" dirty="0" err="1">
                <a:ln>
                  <a:noFill/>
                </a:ln>
                <a:solidFill>
                  <a:srgbClr val="080808"/>
                </a:solidFill>
                <a:effectLst/>
                <a:latin typeface="JetBrains Mono"/>
              </a:rPr>
              <a:t>user_choice</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1750EB"/>
                </a:solidFill>
                <a:effectLst/>
                <a:latin typeface="JetBrains Mono"/>
              </a:rPr>
              <a:t>3</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book=</a:t>
            </a:r>
            <a:r>
              <a:rPr kumimoji="0" lang="en-US" altLang="en-US" sz="1200" b="0" i="0" u="none" strike="noStrike" cap="none" normalizeH="0" baseline="0" dirty="0">
                <a:ln>
                  <a:noFill/>
                </a:ln>
                <a:solidFill>
                  <a:srgbClr val="000080"/>
                </a:solidFill>
                <a:effectLst/>
                <a:latin typeface="JetBrains Mono"/>
              </a:rPr>
              <a:t>input</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"Enter the name of the book you want to add:"</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080808"/>
                </a:solidFill>
                <a:effectLst/>
                <a:latin typeface="JetBrains Mono"/>
              </a:rPr>
              <a:t>l.addBooks</a:t>
            </a:r>
            <a:r>
              <a:rPr kumimoji="0" lang="en-US" altLang="en-US" sz="1200" b="0" i="0" u="none" strike="noStrike" cap="none" normalizeH="0" baseline="0" dirty="0">
                <a:ln>
                  <a:noFill/>
                </a:ln>
                <a:solidFill>
                  <a:srgbClr val="080808"/>
                </a:solidFill>
                <a:effectLst/>
                <a:latin typeface="JetBrains Mono"/>
              </a:rPr>
              <a:t>(book)</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0033B3"/>
                </a:solidFill>
                <a:effectLst/>
                <a:latin typeface="JetBrains Mono"/>
              </a:rPr>
              <a:t>elif</a:t>
            </a:r>
            <a:r>
              <a:rPr kumimoji="0" lang="en-US" altLang="en-US" sz="1200" b="0" i="0" u="none" strike="noStrike" cap="none" normalizeH="0" baseline="0" dirty="0">
                <a:ln>
                  <a:noFill/>
                </a:ln>
                <a:solidFill>
                  <a:srgbClr val="0033B3"/>
                </a:solidFill>
                <a:effectLst/>
                <a:latin typeface="JetBrains Mono"/>
              </a:rPr>
              <a:t> </a:t>
            </a:r>
            <a:r>
              <a:rPr kumimoji="0" lang="en-US" altLang="en-US" sz="1200" b="0" i="0" u="none" strike="noStrike" cap="none" normalizeH="0" baseline="0" dirty="0" err="1">
                <a:ln>
                  <a:noFill/>
                </a:ln>
                <a:solidFill>
                  <a:srgbClr val="080808"/>
                </a:solidFill>
                <a:effectLst/>
                <a:latin typeface="JetBrains Mono"/>
              </a:rPr>
              <a:t>user_choice</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1750EB"/>
                </a:solidFill>
                <a:effectLst/>
                <a:latin typeface="JetBrains Mono"/>
              </a:rPr>
              <a:t>4</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book = </a:t>
            </a:r>
            <a:r>
              <a:rPr kumimoji="0" lang="en-US" altLang="en-US" sz="1200" b="0" i="0" u="none" strike="noStrike" cap="none" normalizeH="0" baseline="0" dirty="0">
                <a:ln>
                  <a:noFill/>
                </a:ln>
                <a:solidFill>
                  <a:srgbClr val="000080"/>
                </a:solidFill>
                <a:effectLst/>
                <a:latin typeface="JetBrains Mono"/>
              </a:rPr>
              <a:t>input</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"Enter the name of the book you want to return:"</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080808"/>
                </a:solidFill>
                <a:effectLst/>
                <a:latin typeface="JetBrains Mono"/>
              </a:rPr>
              <a:t>l.returnBooks</a:t>
            </a:r>
            <a:r>
              <a:rPr kumimoji="0" lang="en-US" altLang="en-US" sz="1200" b="0" i="0" u="none" strike="noStrike" cap="none" normalizeH="0" baseline="0" dirty="0">
                <a:ln>
                  <a:noFill/>
                </a:ln>
                <a:solidFill>
                  <a:srgbClr val="080808"/>
                </a:solidFill>
                <a:effectLst/>
                <a:latin typeface="JetBrains Mono"/>
              </a:rPr>
              <a:t>(book)</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else</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"Not a Valid option!!"</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"Press Q to Quit and C to Continue :"</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choice=</a:t>
            </a:r>
            <a:r>
              <a:rPr kumimoji="0" lang="en-US" altLang="en-US" sz="1200" b="1" i="0" u="none" strike="noStrike" cap="none" normalizeH="0" baseline="0" dirty="0">
                <a:ln>
                  <a:noFill/>
                </a:ln>
                <a:solidFill>
                  <a:srgbClr val="008080"/>
                </a:solidFill>
                <a:effectLst/>
                <a:latin typeface="JetBrains Mono"/>
              </a:rPr>
              <a:t>""</a:t>
            </a:r>
            <a:br>
              <a:rPr kumimoji="0" lang="en-US" altLang="en-US" sz="1200" b="1" i="0" u="none" strike="noStrike" cap="none" normalizeH="0" baseline="0" dirty="0">
                <a:ln>
                  <a:noFill/>
                </a:ln>
                <a:solidFill>
                  <a:srgbClr val="008080"/>
                </a:solidFill>
                <a:effectLst/>
                <a:latin typeface="JetBrains Mono"/>
              </a:rPr>
            </a:br>
            <a:r>
              <a:rPr kumimoji="0" lang="en-US" altLang="en-US" sz="1200" b="1" i="0" u="none" strike="noStrike" cap="none" normalizeH="0" baseline="0" dirty="0">
                <a:ln>
                  <a:noFill/>
                </a:ln>
                <a:solidFill>
                  <a:srgbClr val="008080"/>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while</a:t>
            </a:r>
            <a:r>
              <a:rPr kumimoji="0" lang="en-US" altLang="en-US" sz="1200" b="0" i="0" u="none" strike="noStrike" cap="none" normalizeH="0" baseline="0" dirty="0">
                <a:ln>
                  <a:noFill/>
                </a:ln>
                <a:solidFill>
                  <a:srgbClr val="080808"/>
                </a:solidFill>
                <a:effectLst/>
                <a:latin typeface="JetBrains Mono"/>
              </a:rPr>
              <a:t>(choice!=</a:t>
            </a:r>
            <a:r>
              <a:rPr kumimoji="0" lang="en-US" altLang="en-US" sz="1200" b="1" i="0" u="none" strike="noStrike" cap="none" normalizeH="0" baseline="0" dirty="0">
                <a:ln>
                  <a:noFill/>
                </a:ln>
                <a:solidFill>
                  <a:srgbClr val="008080"/>
                </a:solidFill>
                <a:effectLst/>
                <a:latin typeface="JetBrains Mono"/>
              </a:rPr>
              <a:t>"q" </a:t>
            </a:r>
            <a:r>
              <a:rPr kumimoji="0" lang="en-US" altLang="en-US" sz="1200" b="0" i="0" u="none" strike="noStrike" cap="none" normalizeH="0" baseline="0" dirty="0">
                <a:ln>
                  <a:noFill/>
                </a:ln>
                <a:solidFill>
                  <a:srgbClr val="0033B3"/>
                </a:solidFill>
                <a:effectLst/>
                <a:latin typeface="JetBrains Mono"/>
              </a:rPr>
              <a:t>and </a:t>
            </a:r>
            <a:r>
              <a:rPr kumimoji="0" lang="en-US" altLang="en-US" sz="1200" b="0" i="0" u="none" strike="noStrike" cap="none" normalizeH="0" baseline="0" dirty="0">
                <a:ln>
                  <a:noFill/>
                </a:ln>
                <a:solidFill>
                  <a:srgbClr val="080808"/>
                </a:solidFill>
                <a:effectLst/>
                <a:latin typeface="JetBrains Mono"/>
              </a:rPr>
              <a:t>choice!=</a:t>
            </a:r>
            <a:r>
              <a:rPr kumimoji="0" lang="en-US" altLang="en-US" sz="1200" b="1" i="0" u="none" strike="noStrike" cap="none" normalizeH="0" baseline="0" dirty="0">
                <a:ln>
                  <a:noFill/>
                </a:ln>
                <a:solidFill>
                  <a:srgbClr val="008080"/>
                </a:solidFill>
                <a:effectLst/>
                <a:latin typeface="JetBrains Mono"/>
              </a:rPr>
              <a:t>"c"</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choice=</a:t>
            </a:r>
            <a:r>
              <a:rPr kumimoji="0" lang="en-US" altLang="en-US" sz="1200" b="0" i="0" u="none" strike="noStrike" cap="none" normalizeH="0" baseline="0" dirty="0">
                <a:ln>
                  <a:noFill/>
                </a:ln>
                <a:solidFill>
                  <a:srgbClr val="000080"/>
                </a:solidFill>
                <a:effectLst/>
                <a:latin typeface="JetBrains Mono"/>
              </a:rPr>
              <a:t>input</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if </a:t>
            </a:r>
            <a:r>
              <a:rPr kumimoji="0" lang="en-US" altLang="en-US" sz="1200" b="0" i="0" u="none" strike="noStrike" cap="none" normalizeH="0" baseline="0" dirty="0">
                <a:ln>
                  <a:noFill/>
                </a:ln>
                <a:solidFill>
                  <a:srgbClr val="080808"/>
                </a:solidFill>
                <a:effectLst/>
                <a:latin typeface="JetBrains Mono"/>
              </a:rPr>
              <a:t>choice==</a:t>
            </a:r>
            <a:r>
              <a:rPr kumimoji="0" lang="en-US" altLang="en-US" sz="1200" b="1" i="0" u="none" strike="noStrike" cap="none" normalizeH="0" baseline="0" dirty="0">
                <a:ln>
                  <a:noFill/>
                </a:ln>
                <a:solidFill>
                  <a:srgbClr val="008080"/>
                </a:solidFill>
                <a:effectLst/>
                <a:latin typeface="JetBrains Mono"/>
              </a:rPr>
              <a:t>"q"</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0080"/>
                </a:solidFill>
                <a:effectLst/>
                <a:latin typeface="JetBrains Mono"/>
              </a:rPr>
              <a:t>exit</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if </a:t>
            </a:r>
            <a:r>
              <a:rPr kumimoji="0" lang="en-US" altLang="en-US" sz="1200" b="0" i="0" u="none" strike="noStrike" cap="none" normalizeH="0" baseline="0" dirty="0">
                <a:ln>
                  <a:noFill/>
                </a:ln>
                <a:solidFill>
                  <a:srgbClr val="080808"/>
                </a:solidFill>
                <a:effectLst/>
                <a:latin typeface="JetBrains Mono"/>
              </a:rPr>
              <a:t>choice==</a:t>
            </a:r>
            <a:r>
              <a:rPr kumimoji="0" lang="en-US" altLang="en-US" sz="1200" b="1" i="0" u="none" strike="noStrike" cap="none" normalizeH="0" baseline="0" dirty="0">
                <a:ln>
                  <a:noFill/>
                </a:ln>
                <a:solidFill>
                  <a:srgbClr val="008080"/>
                </a:solidFill>
                <a:effectLst/>
                <a:latin typeface="JetBrains Mono"/>
              </a:rPr>
              <a:t>"c"</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continue</a:t>
            </a:r>
            <a:br>
              <a:rPr kumimoji="0" lang="en-US" altLang="en-US" sz="1200" b="0" i="0" u="none" strike="noStrike" cap="none" normalizeH="0" baseline="0" dirty="0">
                <a:ln>
                  <a:noFill/>
                </a:ln>
                <a:solidFill>
                  <a:srgbClr val="0033B3"/>
                </a:solidFill>
                <a:effectLst/>
                <a:latin typeface="JetBrains Mono"/>
              </a:rPr>
            </a:br>
            <a:endParaRPr lang="en-IN" sz="1200" dirty="0"/>
          </a:p>
        </p:txBody>
      </p:sp>
      <p:cxnSp>
        <p:nvCxnSpPr>
          <p:cNvPr id="8" name="Straight Arrow Connector 7">
            <a:extLst>
              <a:ext uri="{FF2B5EF4-FFF2-40B4-BE49-F238E27FC236}">
                <a16:creationId xmlns:a16="http://schemas.microsoft.com/office/drawing/2014/main" id="{DEE8BF31-FEEE-4F2D-9963-70AF0D1CCB7F}"/>
              </a:ext>
            </a:extLst>
          </p:cNvPr>
          <p:cNvCxnSpPr/>
          <p:nvPr/>
        </p:nvCxnSpPr>
        <p:spPr>
          <a:xfrm flipV="1">
            <a:off x="3169328" y="1056443"/>
            <a:ext cx="3366856" cy="4793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21159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E79E85-F848-46BE-B9FC-C2039A40A6F0}"/>
              </a:ext>
            </a:extLst>
          </p:cNvPr>
          <p:cNvSpPr txBox="1"/>
          <p:nvPr/>
        </p:nvSpPr>
        <p:spPr>
          <a:xfrm>
            <a:off x="1227338" y="634649"/>
            <a:ext cx="9141780" cy="3139321"/>
          </a:xfrm>
          <a:prstGeom prst="rect">
            <a:avLst/>
          </a:prstGeom>
          <a:noFill/>
        </p:spPr>
        <p:txBody>
          <a:bodyPr wrap="square">
            <a:spAutoFit/>
          </a:bodyPr>
          <a:lstStyle/>
          <a:p>
            <a:r>
              <a:rPr lang="en-IN" b="1" dirty="0"/>
              <a:t># You can check for class inheritance relationships with the "</a:t>
            </a:r>
            <a:r>
              <a:rPr lang="en-IN" b="1" dirty="0" err="1"/>
              <a:t>issubclass</a:t>
            </a:r>
            <a:r>
              <a:rPr lang="en-IN" b="1" dirty="0"/>
              <a:t>()" built-in:</a:t>
            </a:r>
          </a:p>
          <a:p>
            <a:endParaRPr lang="en-IN" dirty="0"/>
          </a:p>
          <a:p>
            <a:r>
              <a:rPr lang="en-IN" dirty="0"/>
              <a:t>&gt;&gt;&gt; class </a:t>
            </a:r>
            <a:r>
              <a:rPr lang="en-IN" dirty="0" err="1"/>
              <a:t>BaseClass</a:t>
            </a:r>
            <a:r>
              <a:rPr lang="en-IN" dirty="0"/>
              <a:t>: pass</a:t>
            </a:r>
          </a:p>
          <a:p>
            <a:r>
              <a:rPr lang="en-IN" dirty="0"/>
              <a:t>&gt;&gt;&gt; class </a:t>
            </a:r>
            <a:r>
              <a:rPr lang="en-IN" dirty="0" err="1"/>
              <a:t>SubClass</a:t>
            </a:r>
            <a:r>
              <a:rPr lang="en-IN" dirty="0"/>
              <a:t>(</a:t>
            </a:r>
            <a:r>
              <a:rPr lang="en-IN" dirty="0" err="1"/>
              <a:t>BaseClass</a:t>
            </a:r>
            <a:r>
              <a:rPr lang="en-IN" dirty="0"/>
              <a:t>): pass</a:t>
            </a:r>
          </a:p>
          <a:p>
            <a:endParaRPr lang="en-IN" dirty="0"/>
          </a:p>
          <a:p>
            <a:r>
              <a:rPr lang="en-IN" dirty="0"/>
              <a:t>&gt;&gt;&gt; </a:t>
            </a:r>
            <a:r>
              <a:rPr lang="en-IN" dirty="0" err="1"/>
              <a:t>issubclass</a:t>
            </a:r>
            <a:r>
              <a:rPr lang="en-IN" dirty="0"/>
              <a:t>(</a:t>
            </a:r>
            <a:r>
              <a:rPr lang="en-IN" dirty="0" err="1"/>
              <a:t>SubClass</a:t>
            </a:r>
            <a:r>
              <a:rPr lang="en-IN" dirty="0"/>
              <a:t>, </a:t>
            </a:r>
            <a:r>
              <a:rPr lang="en-IN" dirty="0" err="1"/>
              <a:t>BaseClass</a:t>
            </a:r>
            <a:r>
              <a:rPr lang="en-IN" dirty="0"/>
              <a:t>)</a:t>
            </a:r>
          </a:p>
          <a:p>
            <a:r>
              <a:rPr lang="en-IN" dirty="0"/>
              <a:t>True</a:t>
            </a:r>
          </a:p>
          <a:p>
            <a:r>
              <a:rPr lang="en-IN" dirty="0"/>
              <a:t>&gt;&gt;&gt; </a:t>
            </a:r>
            <a:r>
              <a:rPr lang="en-IN" dirty="0" err="1"/>
              <a:t>issubclass</a:t>
            </a:r>
            <a:r>
              <a:rPr lang="en-IN" dirty="0"/>
              <a:t>(</a:t>
            </a:r>
            <a:r>
              <a:rPr lang="en-IN" dirty="0" err="1"/>
              <a:t>SubClass</a:t>
            </a:r>
            <a:r>
              <a:rPr lang="en-IN" dirty="0"/>
              <a:t>, object)</a:t>
            </a:r>
          </a:p>
          <a:p>
            <a:r>
              <a:rPr lang="en-IN" dirty="0"/>
              <a:t>True</a:t>
            </a:r>
          </a:p>
          <a:p>
            <a:r>
              <a:rPr lang="en-IN" dirty="0"/>
              <a:t>&gt;&gt;&gt; </a:t>
            </a:r>
            <a:r>
              <a:rPr lang="en-IN" dirty="0" err="1"/>
              <a:t>issubclass</a:t>
            </a:r>
            <a:r>
              <a:rPr lang="en-IN" dirty="0"/>
              <a:t>(</a:t>
            </a:r>
            <a:r>
              <a:rPr lang="en-IN" dirty="0" err="1"/>
              <a:t>BaseClass</a:t>
            </a:r>
            <a:r>
              <a:rPr lang="en-IN" dirty="0"/>
              <a:t>, </a:t>
            </a:r>
            <a:r>
              <a:rPr lang="en-IN" dirty="0" err="1"/>
              <a:t>SubClass</a:t>
            </a:r>
            <a:r>
              <a:rPr lang="en-IN" dirty="0"/>
              <a:t>)</a:t>
            </a:r>
          </a:p>
          <a:p>
            <a:r>
              <a:rPr lang="en-IN" dirty="0"/>
              <a:t>False</a:t>
            </a:r>
          </a:p>
        </p:txBody>
      </p:sp>
    </p:spTree>
    <p:extLst>
      <p:ext uri="{BB962C8B-B14F-4D97-AF65-F5344CB8AC3E}">
        <p14:creationId xmlns:p14="http://schemas.microsoft.com/office/powerpoint/2010/main" val="3006984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6E450-F447-4287-8700-04753E4866E6}"/>
              </a:ext>
            </a:extLst>
          </p:cNvPr>
          <p:cNvSpPr>
            <a:spLocks noGrp="1"/>
          </p:cNvSpPr>
          <p:nvPr>
            <p:ph idx="1"/>
          </p:nvPr>
        </p:nvSpPr>
        <p:spPr>
          <a:xfrm>
            <a:off x="497150" y="1098287"/>
            <a:ext cx="10847773" cy="5759713"/>
          </a:xfrm>
        </p:spPr>
        <p:txBody>
          <a:bodyPr>
            <a:normAutofit/>
          </a:bodyPr>
          <a:lstStyle/>
          <a:p>
            <a:r>
              <a:rPr lang="en-US" sz="2400" b="0" i="0" dirty="0">
                <a:effectLst/>
                <a:latin typeface="roboto" panose="02000000000000000000" pitchFamily="2" charset="0"/>
              </a:rPr>
              <a:t>Now relating this to Object-oriented terminology, we can say that this car is inheriting a certain feature from its parent class which will be a car class in this case. And that is the concept behind Inheritance.</a:t>
            </a:r>
          </a:p>
          <a:p>
            <a:r>
              <a:rPr lang="en-US" sz="2400" b="0" i="0" dirty="0">
                <a:effectLst/>
                <a:latin typeface="roboto" panose="02000000000000000000" pitchFamily="2" charset="0"/>
              </a:rPr>
              <a:t>Inheritance is basically a phenomenon where an element acquires characteristics from its parent class. So in this case our McLaren 720S </a:t>
            </a:r>
            <a:r>
              <a:rPr lang="en-US" sz="2400" b="0" i="0" dirty="0" err="1">
                <a:effectLst/>
                <a:latin typeface="roboto" panose="02000000000000000000" pitchFamily="2" charset="0"/>
              </a:rPr>
              <a:t>spyder</a:t>
            </a:r>
            <a:r>
              <a:rPr lang="en-US" sz="2400" b="0" i="0" dirty="0">
                <a:effectLst/>
                <a:latin typeface="roboto" panose="02000000000000000000" pitchFamily="2" charset="0"/>
              </a:rPr>
              <a:t> is inheriting all common features from car class but at the same time, it itself is having certain special features.</a:t>
            </a:r>
            <a:endParaRPr lang="en-IN" sz="2400" dirty="0"/>
          </a:p>
        </p:txBody>
      </p:sp>
    </p:spTree>
    <p:extLst>
      <p:ext uri="{BB962C8B-B14F-4D97-AF65-F5344CB8AC3E}">
        <p14:creationId xmlns:p14="http://schemas.microsoft.com/office/powerpoint/2010/main" val="312089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D87F-F72D-429A-935B-4FFEF08CB892}"/>
              </a:ext>
            </a:extLst>
          </p:cNvPr>
          <p:cNvSpPr>
            <a:spLocks noGrp="1"/>
          </p:cNvSpPr>
          <p:nvPr>
            <p:ph type="title"/>
          </p:nvPr>
        </p:nvSpPr>
        <p:spPr>
          <a:xfrm>
            <a:off x="838200" y="365125"/>
            <a:ext cx="10515600" cy="593663"/>
          </a:xfrm>
        </p:spPr>
        <p:txBody>
          <a:bodyPr>
            <a:normAutofit fontScale="90000"/>
          </a:bodyPr>
          <a:lstStyle/>
          <a:p>
            <a:r>
              <a:rPr lang="en-US" dirty="0"/>
              <a:t>Superclass &amp; Subclass</a:t>
            </a:r>
            <a:endParaRPr lang="en-IN" dirty="0"/>
          </a:p>
        </p:txBody>
      </p:sp>
      <p:sp>
        <p:nvSpPr>
          <p:cNvPr id="3" name="Content Placeholder 2">
            <a:extLst>
              <a:ext uri="{FF2B5EF4-FFF2-40B4-BE49-F238E27FC236}">
                <a16:creationId xmlns:a16="http://schemas.microsoft.com/office/drawing/2014/main" id="{458A19E2-0BB6-4FD6-ADCF-9D2596865F15}"/>
              </a:ext>
            </a:extLst>
          </p:cNvPr>
          <p:cNvSpPr>
            <a:spLocks noGrp="1"/>
          </p:cNvSpPr>
          <p:nvPr>
            <p:ph idx="1"/>
          </p:nvPr>
        </p:nvSpPr>
        <p:spPr>
          <a:xfrm>
            <a:off x="651769" y="1355108"/>
            <a:ext cx="10515600" cy="4351338"/>
          </a:xfrm>
        </p:spPr>
        <p:txBody>
          <a:bodyPr/>
          <a:lstStyle/>
          <a:p>
            <a:pPr algn="l"/>
            <a:r>
              <a:rPr lang="en-US" sz="2400" b="0" i="0" dirty="0">
                <a:effectLst/>
                <a:latin typeface="roboto" panose="02000000000000000000" pitchFamily="2" charset="0"/>
              </a:rPr>
              <a:t>The class from which our element is inheriting (Car class in this case) is known as Superclass and it is generic in nature. While the class which is inheriting those characteristics is known as sub-class which is specific in nature.</a:t>
            </a:r>
          </a:p>
          <a:p>
            <a:pPr algn="l"/>
            <a:r>
              <a:rPr lang="en-US" sz="2400" b="0" i="0" dirty="0">
                <a:effectLst/>
                <a:latin typeface="roboto" panose="02000000000000000000" pitchFamily="2" charset="0"/>
              </a:rPr>
              <a:t>Let’s implement those concepts in Python now. In this case m, we will create two classes – One is going to be a class named “Car” and is going to be our superclass. Another class is going to be a class named “McLaren” and is going to be our subclass. This “McLaren” class will inherit all properties of the “Car” class.</a:t>
            </a:r>
          </a:p>
          <a:p>
            <a:endParaRPr lang="en-IN" dirty="0"/>
          </a:p>
        </p:txBody>
      </p:sp>
    </p:spTree>
    <p:extLst>
      <p:ext uri="{BB962C8B-B14F-4D97-AF65-F5344CB8AC3E}">
        <p14:creationId xmlns:p14="http://schemas.microsoft.com/office/powerpoint/2010/main" val="24081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BBF0-EA7A-4D07-81F4-C9413671D337}"/>
              </a:ext>
            </a:extLst>
          </p:cNvPr>
          <p:cNvSpPr>
            <a:spLocks noGrp="1"/>
          </p:cNvSpPr>
          <p:nvPr>
            <p:ph type="title"/>
          </p:nvPr>
        </p:nvSpPr>
        <p:spPr>
          <a:xfrm>
            <a:off x="838200" y="365125"/>
            <a:ext cx="10515600" cy="442743"/>
          </a:xfrm>
        </p:spPr>
        <p:txBody>
          <a:bodyPr>
            <a:normAutofit fontScale="90000"/>
          </a:bodyPr>
          <a:lstStyle/>
          <a:p>
            <a:r>
              <a:rPr lang="en-US" dirty="0"/>
              <a:t>Example</a:t>
            </a:r>
            <a:endParaRPr lang="en-IN" dirty="0"/>
          </a:p>
        </p:txBody>
      </p:sp>
      <p:sp>
        <p:nvSpPr>
          <p:cNvPr id="5" name="TextBox 4">
            <a:extLst>
              <a:ext uri="{FF2B5EF4-FFF2-40B4-BE49-F238E27FC236}">
                <a16:creationId xmlns:a16="http://schemas.microsoft.com/office/drawing/2014/main" id="{E2659FB7-6249-467C-A840-D613A096F12C}"/>
              </a:ext>
            </a:extLst>
          </p:cNvPr>
          <p:cNvSpPr txBox="1"/>
          <p:nvPr/>
        </p:nvSpPr>
        <p:spPr>
          <a:xfrm>
            <a:off x="428352" y="1093094"/>
            <a:ext cx="6094515" cy="4616648"/>
          </a:xfrm>
          <a:prstGeom prst="rect">
            <a:avLst/>
          </a:prstGeom>
          <a:noFill/>
        </p:spPr>
        <p:txBody>
          <a:bodyPr wrap="square">
            <a:spAutoFit/>
          </a:bodyPr>
          <a:lstStyle/>
          <a:p>
            <a:r>
              <a:rPr lang="en-IN" sz="1400" b="1" dirty="0"/>
              <a:t>#Creation of Car class in Python:</a:t>
            </a:r>
          </a:p>
          <a:p>
            <a:r>
              <a:rPr lang="en-IN" sz="1400" dirty="0"/>
              <a:t>class Car():</a:t>
            </a:r>
          </a:p>
          <a:p>
            <a:r>
              <a:rPr lang="en-IN" sz="1400" dirty="0"/>
              <a:t>         def __</a:t>
            </a:r>
            <a:r>
              <a:rPr lang="en-IN" sz="1400" dirty="0" err="1"/>
              <a:t>init</a:t>
            </a:r>
            <a:r>
              <a:rPr lang="en-IN" sz="1400" dirty="0"/>
              <a:t>__(</a:t>
            </a:r>
            <a:r>
              <a:rPr lang="en-IN" sz="1400" dirty="0" err="1"/>
              <a:t>self,ndoors,nwheels,tailLight,headLight</a:t>
            </a:r>
            <a:r>
              <a:rPr lang="en-IN" sz="1400" dirty="0"/>
              <a:t>):</a:t>
            </a:r>
          </a:p>
          <a:p>
            <a:r>
              <a:rPr lang="en-IN" sz="1400" dirty="0"/>
              <a:t>               </a:t>
            </a:r>
            <a:r>
              <a:rPr lang="en-IN" sz="1400" dirty="0" err="1"/>
              <a:t>self.ndoors</a:t>
            </a:r>
            <a:r>
              <a:rPr lang="en-IN" sz="1400" dirty="0"/>
              <a:t> = </a:t>
            </a:r>
            <a:r>
              <a:rPr lang="en-IN" sz="1400" dirty="0" err="1"/>
              <a:t>ndoors</a:t>
            </a:r>
            <a:endParaRPr lang="en-IN" sz="1400" dirty="0"/>
          </a:p>
          <a:p>
            <a:r>
              <a:rPr lang="en-IN" sz="1400" dirty="0"/>
              <a:t>               </a:t>
            </a:r>
            <a:r>
              <a:rPr lang="en-IN" sz="1400" dirty="0" err="1"/>
              <a:t>self.nwheels</a:t>
            </a:r>
            <a:r>
              <a:rPr lang="en-IN" sz="1400" dirty="0"/>
              <a:t> = </a:t>
            </a:r>
            <a:r>
              <a:rPr lang="en-IN" sz="1400" dirty="0" err="1"/>
              <a:t>nwheels</a:t>
            </a:r>
            <a:endParaRPr lang="en-IN" sz="1400" dirty="0"/>
          </a:p>
          <a:p>
            <a:r>
              <a:rPr lang="en-IN" sz="1400" dirty="0"/>
              <a:t>               </a:t>
            </a:r>
            <a:r>
              <a:rPr lang="en-IN" sz="1400" dirty="0" err="1"/>
              <a:t>self.tailLight</a:t>
            </a:r>
            <a:r>
              <a:rPr lang="en-IN" sz="1400" dirty="0"/>
              <a:t> = </a:t>
            </a:r>
            <a:r>
              <a:rPr lang="en-IN" sz="1400" dirty="0" err="1"/>
              <a:t>tailLight</a:t>
            </a:r>
            <a:endParaRPr lang="en-IN" sz="1400" dirty="0"/>
          </a:p>
          <a:p>
            <a:r>
              <a:rPr lang="en-IN" sz="1400" dirty="0"/>
              <a:t>               </a:t>
            </a:r>
            <a:r>
              <a:rPr lang="en-IN" sz="1400" dirty="0" err="1"/>
              <a:t>self.headLight</a:t>
            </a:r>
            <a:r>
              <a:rPr lang="en-IN" sz="1400" dirty="0"/>
              <a:t> = </a:t>
            </a:r>
            <a:r>
              <a:rPr lang="en-IN" sz="1400" dirty="0" err="1"/>
              <a:t>headLight</a:t>
            </a:r>
            <a:endParaRPr lang="en-IN" sz="1400" dirty="0"/>
          </a:p>
          <a:p>
            <a:endParaRPr lang="en-IN" sz="1400" dirty="0"/>
          </a:p>
          <a:p>
            <a:r>
              <a:rPr lang="en-IN" sz="1400" dirty="0"/>
              <a:t>Creation of McLaren class in Python:</a:t>
            </a:r>
          </a:p>
          <a:p>
            <a:endParaRPr lang="en-IN" sz="1400" dirty="0"/>
          </a:p>
          <a:p>
            <a:r>
              <a:rPr lang="en-IN" sz="1400" dirty="0"/>
              <a:t>class McLaren(Car):</a:t>
            </a:r>
          </a:p>
          <a:p>
            <a:r>
              <a:rPr lang="en-IN" sz="1400" dirty="0"/>
              <a:t>         def __</a:t>
            </a:r>
            <a:r>
              <a:rPr lang="en-IN" sz="1400" dirty="0" err="1"/>
              <a:t>init</a:t>
            </a:r>
            <a:r>
              <a:rPr lang="en-IN" sz="1400" dirty="0"/>
              <a:t>__(</a:t>
            </a:r>
            <a:r>
              <a:rPr lang="en-IN" sz="1400" dirty="0" err="1"/>
              <a:t>self,ndoors,nWheels,tailLight,headLight,Engine,Wheel_Drive</a:t>
            </a:r>
            <a:r>
              <a:rPr lang="en-IN" sz="1400" dirty="0"/>
              <a:t>):</a:t>
            </a:r>
          </a:p>
          <a:p>
            <a:r>
              <a:rPr lang="en-IN" sz="1400" dirty="0"/>
              <a:t>                 Car.__</a:t>
            </a:r>
            <a:r>
              <a:rPr lang="en-IN" sz="1400" dirty="0" err="1"/>
              <a:t>init</a:t>
            </a:r>
            <a:r>
              <a:rPr lang="en-IN" sz="1400" dirty="0"/>
              <a:t>__(</a:t>
            </a:r>
            <a:r>
              <a:rPr lang="en-IN" sz="1400" dirty="0" err="1"/>
              <a:t>self,ndoors,nWheels,tailLight,headLight</a:t>
            </a:r>
            <a:r>
              <a:rPr lang="en-IN" sz="1400" dirty="0"/>
              <a:t>)</a:t>
            </a:r>
          </a:p>
          <a:p>
            <a:r>
              <a:rPr lang="en-IN" sz="1400" dirty="0"/>
              <a:t>                 </a:t>
            </a:r>
            <a:r>
              <a:rPr lang="en-IN" sz="1400" dirty="0" err="1"/>
              <a:t>self.Engine</a:t>
            </a:r>
            <a:r>
              <a:rPr lang="en-IN" sz="1400" dirty="0"/>
              <a:t> = Engine</a:t>
            </a:r>
          </a:p>
          <a:p>
            <a:r>
              <a:rPr lang="en-IN" sz="1400" dirty="0"/>
              <a:t>                 </a:t>
            </a:r>
            <a:r>
              <a:rPr lang="en-IN" sz="1400" dirty="0" err="1"/>
              <a:t>self.Wheel_Drive</a:t>
            </a:r>
            <a:r>
              <a:rPr lang="en-IN" sz="1400" dirty="0"/>
              <a:t> = </a:t>
            </a:r>
            <a:r>
              <a:rPr lang="en-IN" sz="1400" dirty="0" err="1"/>
              <a:t>Wheel_Drive</a:t>
            </a:r>
            <a:endParaRPr lang="en-IN" sz="1400" dirty="0"/>
          </a:p>
          <a:p>
            <a:endParaRPr lang="en-IN" sz="1400" dirty="0"/>
          </a:p>
          <a:p>
            <a:r>
              <a:rPr lang="en-IN" sz="1400" dirty="0"/>
              <a:t>       def Drive(self):</a:t>
            </a:r>
          </a:p>
          <a:p>
            <a:endParaRPr lang="en-IN" sz="1400" dirty="0"/>
          </a:p>
          <a:p>
            <a:r>
              <a:rPr lang="en-IN" sz="1400" dirty="0"/>
              <a:t>                 print("I am driving McLaren 720S Spyder")</a:t>
            </a:r>
          </a:p>
          <a:p>
            <a:endParaRPr lang="en-IN" sz="1400" dirty="0"/>
          </a:p>
          <a:p>
            <a:endParaRPr lang="en-IN" sz="1400" dirty="0"/>
          </a:p>
        </p:txBody>
      </p:sp>
      <p:sp>
        <p:nvSpPr>
          <p:cNvPr id="7" name="TextBox 6">
            <a:extLst>
              <a:ext uri="{FF2B5EF4-FFF2-40B4-BE49-F238E27FC236}">
                <a16:creationId xmlns:a16="http://schemas.microsoft.com/office/drawing/2014/main" id="{73812BB7-7A73-43B4-BBA9-3B186E00B411}"/>
              </a:ext>
            </a:extLst>
          </p:cNvPr>
          <p:cNvSpPr txBox="1"/>
          <p:nvPr/>
        </p:nvSpPr>
        <p:spPr>
          <a:xfrm>
            <a:off x="6873535" y="1364371"/>
            <a:ext cx="5318465" cy="3539430"/>
          </a:xfrm>
          <a:prstGeom prst="rect">
            <a:avLst/>
          </a:prstGeom>
          <a:noFill/>
        </p:spPr>
        <p:txBody>
          <a:bodyPr wrap="square">
            <a:spAutoFit/>
          </a:bodyPr>
          <a:lstStyle/>
          <a:p>
            <a:r>
              <a:rPr lang="en-IN" sz="1400" b="1" dirty="0"/>
              <a:t>#Code For Creating Object of McLaren Class:</a:t>
            </a:r>
          </a:p>
          <a:p>
            <a:r>
              <a:rPr lang="en-IN" sz="1400" dirty="0"/>
              <a:t>#Creating an object of McLaren Class</a:t>
            </a:r>
          </a:p>
          <a:p>
            <a:r>
              <a:rPr lang="en-IN" sz="1400" dirty="0"/>
              <a:t>mk1 = McLaren("4","4","Yes","Yes","V8","AWD")</a:t>
            </a:r>
          </a:p>
          <a:p>
            <a:r>
              <a:rPr lang="en-IN" sz="1400" dirty="0"/>
              <a:t>Code For Accessing engine attribute of McLaren class:</a:t>
            </a:r>
          </a:p>
          <a:p>
            <a:endParaRPr lang="en-IN" sz="1400" dirty="0"/>
          </a:p>
          <a:p>
            <a:r>
              <a:rPr lang="en-IN" sz="1400" dirty="0">
                <a:solidFill>
                  <a:srgbClr val="FF0000"/>
                </a:solidFill>
              </a:rPr>
              <a:t>#Aceesing Engine attribute for McLaren Class</a:t>
            </a:r>
          </a:p>
          <a:p>
            <a:r>
              <a:rPr lang="en-IN" sz="1400" dirty="0"/>
              <a:t>Print(mk1.Engine)</a:t>
            </a:r>
          </a:p>
          <a:p>
            <a:r>
              <a:rPr lang="en-IN" sz="1400" dirty="0">
                <a:solidFill>
                  <a:srgbClr val="FF0000"/>
                </a:solidFill>
              </a:rPr>
              <a:t>Code For Accessing Wheel Drive attribute of McLaren class:</a:t>
            </a:r>
          </a:p>
          <a:p>
            <a:r>
              <a:rPr lang="en-IN" sz="1400" dirty="0">
                <a:solidFill>
                  <a:srgbClr val="FF0000"/>
                </a:solidFill>
              </a:rPr>
              <a:t>#Accessing </a:t>
            </a:r>
            <a:r>
              <a:rPr lang="en-IN" sz="1400" dirty="0" err="1">
                <a:solidFill>
                  <a:srgbClr val="FF0000"/>
                </a:solidFill>
              </a:rPr>
              <a:t>Wheel_Drive</a:t>
            </a:r>
            <a:r>
              <a:rPr lang="en-IN" sz="1400" dirty="0">
                <a:solidFill>
                  <a:srgbClr val="FF0000"/>
                </a:solidFill>
              </a:rPr>
              <a:t> attribute for McLaren Class</a:t>
            </a:r>
          </a:p>
          <a:p>
            <a:r>
              <a:rPr lang="en-IN" sz="1400" dirty="0"/>
              <a:t>Print(mk1.Wheel_Drive)</a:t>
            </a:r>
          </a:p>
          <a:p>
            <a:r>
              <a:rPr lang="en-IN" sz="1400" dirty="0">
                <a:solidFill>
                  <a:srgbClr val="FF0000"/>
                </a:solidFill>
              </a:rPr>
              <a:t>Code For Accessing inherited attributes:</a:t>
            </a:r>
          </a:p>
          <a:p>
            <a:r>
              <a:rPr lang="en-IN" sz="1400" dirty="0" err="1"/>
              <a:t>headLight</a:t>
            </a:r>
            <a:r>
              <a:rPr lang="en-IN" sz="1400" dirty="0"/>
              <a:t> inherited attributes:</a:t>
            </a:r>
          </a:p>
          <a:p>
            <a:r>
              <a:rPr lang="en-IN" sz="1400" dirty="0"/>
              <a:t>Print(mk1.headlight)</a:t>
            </a:r>
          </a:p>
          <a:p>
            <a:r>
              <a:rPr lang="en-IN" sz="1400" dirty="0"/>
              <a:t>Print(mk1.ndoors)</a:t>
            </a:r>
          </a:p>
          <a:p>
            <a:r>
              <a:rPr lang="en-IN" sz="1400" dirty="0"/>
              <a:t>Print(mk1.nwheels)</a:t>
            </a:r>
          </a:p>
          <a:p>
            <a:r>
              <a:rPr lang="en-IN" sz="1400" dirty="0"/>
              <a:t>Print(mk1.taillight)</a:t>
            </a:r>
          </a:p>
        </p:txBody>
      </p:sp>
      <p:cxnSp>
        <p:nvCxnSpPr>
          <p:cNvPr id="9" name="Straight Connector 8">
            <a:extLst>
              <a:ext uri="{FF2B5EF4-FFF2-40B4-BE49-F238E27FC236}">
                <a16:creationId xmlns:a16="http://schemas.microsoft.com/office/drawing/2014/main" id="{75F84F0B-1141-4147-AEF4-5FA3C7C15FFE}"/>
              </a:ext>
            </a:extLst>
          </p:cNvPr>
          <p:cNvCxnSpPr/>
          <p:nvPr/>
        </p:nvCxnSpPr>
        <p:spPr>
          <a:xfrm>
            <a:off x="6522867" y="79899"/>
            <a:ext cx="0" cy="677810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4249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0A54-4F6A-4EE7-B25E-53F925492344}"/>
              </a:ext>
            </a:extLst>
          </p:cNvPr>
          <p:cNvSpPr>
            <a:spLocks noGrp="1"/>
          </p:cNvSpPr>
          <p:nvPr>
            <p:ph type="ctrTitle"/>
          </p:nvPr>
        </p:nvSpPr>
        <p:spPr>
          <a:xfrm>
            <a:off x="875931" y="474294"/>
            <a:ext cx="7406936" cy="582150"/>
          </a:xfrm>
        </p:spPr>
        <p:txBody>
          <a:bodyPr>
            <a:normAutofit fontScale="90000"/>
          </a:bodyPr>
          <a:lstStyle/>
          <a:p>
            <a:pPr algn="l"/>
            <a:r>
              <a:rPr lang="en-US" dirty="0"/>
              <a:t>Inheritance in Python</a:t>
            </a:r>
            <a:endParaRPr lang="en-IN" dirty="0"/>
          </a:p>
        </p:txBody>
      </p:sp>
      <p:sp>
        <p:nvSpPr>
          <p:cNvPr id="4" name="Rectangle: Rounded Corners 3">
            <a:extLst>
              <a:ext uri="{FF2B5EF4-FFF2-40B4-BE49-F238E27FC236}">
                <a16:creationId xmlns:a16="http://schemas.microsoft.com/office/drawing/2014/main" id="{13E7919C-9526-4795-B6C1-62465B168593}"/>
              </a:ext>
            </a:extLst>
          </p:cNvPr>
          <p:cNvSpPr/>
          <p:nvPr/>
        </p:nvSpPr>
        <p:spPr>
          <a:xfrm>
            <a:off x="2237173" y="1233996"/>
            <a:ext cx="7306322" cy="47939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290116B2-30DA-494D-8D1A-EB882BCBEDDC}"/>
              </a:ext>
            </a:extLst>
          </p:cNvPr>
          <p:cNvSpPr txBox="1"/>
          <p:nvPr/>
        </p:nvSpPr>
        <p:spPr>
          <a:xfrm>
            <a:off x="2423605" y="1289027"/>
            <a:ext cx="6862438" cy="369332"/>
          </a:xfrm>
          <a:prstGeom prst="rect">
            <a:avLst/>
          </a:prstGeom>
          <a:noFill/>
        </p:spPr>
        <p:txBody>
          <a:bodyPr wrap="square" rtlCol="0">
            <a:spAutoFit/>
          </a:bodyPr>
          <a:lstStyle/>
          <a:p>
            <a:r>
              <a:rPr lang="en-US" dirty="0"/>
              <a:t>With inheritance one class can derive the properties of another class.</a:t>
            </a:r>
            <a:endParaRPr lang="en-IN" dirty="0"/>
          </a:p>
        </p:txBody>
      </p:sp>
      <p:pic>
        <p:nvPicPr>
          <p:cNvPr id="7" name="Picture 6">
            <a:extLst>
              <a:ext uri="{FF2B5EF4-FFF2-40B4-BE49-F238E27FC236}">
                <a16:creationId xmlns:a16="http://schemas.microsoft.com/office/drawing/2014/main" id="{E2CB2923-D049-4D8D-9CE8-CDB9979E0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8827" y="2113857"/>
            <a:ext cx="1586882" cy="1765686"/>
          </a:xfrm>
          <a:prstGeom prst="rect">
            <a:avLst/>
          </a:prstGeom>
        </p:spPr>
      </p:pic>
      <p:pic>
        <p:nvPicPr>
          <p:cNvPr id="9" name="Picture 8">
            <a:extLst>
              <a:ext uri="{FF2B5EF4-FFF2-40B4-BE49-F238E27FC236}">
                <a16:creationId xmlns:a16="http://schemas.microsoft.com/office/drawing/2014/main" id="{A1C72C7D-B0F1-4F21-B443-57432BF93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3562" y="4648123"/>
            <a:ext cx="1765686" cy="1765686"/>
          </a:xfrm>
          <a:prstGeom prst="rect">
            <a:avLst/>
          </a:prstGeom>
        </p:spPr>
      </p:pic>
      <p:cxnSp>
        <p:nvCxnSpPr>
          <p:cNvPr id="13" name="Straight Arrow Connector 12">
            <a:extLst>
              <a:ext uri="{FF2B5EF4-FFF2-40B4-BE49-F238E27FC236}">
                <a16:creationId xmlns:a16="http://schemas.microsoft.com/office/drawing/2014/main" id="{DB800923-195C-429E-B2C6-F45C538D44C2}"/>
              </a:ext>
            </a:extLst>
          </p:cNvPr>
          <p:cNvCxnSpPr>
            <a:stCxn id="7" idx="2"/>
            <a:endCxn id="9" idx="0"/>
          </p:cNvCxnSpPr>
          <p:nvPr/>
        </p:nvCxnSpPr>
        <p:spPr>
          <a:xfrm>
            <a:off x="5422268" y="3879543"/>
            <a:ext cx="24137" cy="768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ight Brace 14">
            <a:extLst>
              <a:ext uri="{FF2B5EF4-FFF2-40B4-BE49-F238E27FC236}">
                <a16:creationId xmlns:a16="http://schemas.microsoft.com/office/drawing/2014/main" id="{707A0B97-9B44-4562-8EE2-B3EE67D5E8E4}"/>
              </a:ext>
            </a:extLst>
          </p:cNvPr>
          <p:cNvSpPr/>
          <p:nvPr/>
        </p:nvSpPr>
        <p:spPr>
          <a:xfrm>
            <a:off x="6507332" y="2698812"/>
            <a:ext cx="819242" cy="277871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6" name="TextBox 15">
            <a:extLst>
              <a:ext uri="{FF2B5EF4-FFF2-40B4-BE49-F238E27FC236}">
                <a16:creationId xmlns:a16="http://schemas.microsoft.com/office/drawing/2014/main" id="{08150995-1CF6-434D-9D30-425C026AB26B}"/>
              </a:ext>
            </a:extLst>
          </p:cNvPr>
          <p:cNvSpPr txBox="1"/>
          <p:nvPr/>
        </p:nvSpPr>
        <p:spPr>
          <a:xfrm>
            <a:off x="7618197" y="3879543"/>
            <a:ext cx="3840731" cy="369332"/>
          </a:xfrm>
          <a:prstGeom prst="rect">
            <a:avLst/>
          </a:prstGeom>
          <a:noFill/>
        </p:spPr>
        <p:txBody>
          <a:bodyPr wrap="none" rtlCol="0">
            <a:spAutoFit/>
          </a:bodyPr>
          <a:lstStyle/>
          <a:p>
            <a:r>
              <a:rPr lang="en-US" dirty="0"/>
              <a:t>Man inheriting features from his father</a:t>
            </a:r>
            <a:endParaRPr lang="en-IN" dirty="0"/>
          </a:p>
        </p:txBody>
      </p:sp>
    </p:spTree>
    <p:extLst>
      <p:ext uri="{BB962C8B-B14F-4D97-AF65-F5344CB8AC3E}">
        <p14:creationId xmlns:p14="http://schemas.microsoft.com/office/powerpoint/2010/main" val="15885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1CAA5533-4B34-4636-AE77-E788E22C6754}"/>
              </a:ext>
            </a:extLst>
          </p:cNvPr>
          <p:cNvSpPr/>
          <p:nvPr/>
        </p:nvSpPr>
        <p:spPr>
          <a:xfrm>
            <a:off x="3755254" y="1047566"/>
            <a:ext cx="2911876" cy="772357"/>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Polygon</a:t>
            </a:r>
            <a:endParaRPr lang="en-IN" sz="360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7382814-EF0A-43B8-9716-D914AA4730D7}"/>
              </a:ext>
            </a:extLst>
          </p:cNvPr>
          <p:cNvSpPr txBox="1"/>
          <p:nvPr/>
        </p:nvSpPr>
        <p:spPr>
          <a:xfrm>
            <a:off x="4820575" y="678234"/>
            <a:ext cx="1167114" cy="369332"/>
          </a:xfrm>
          <a:prstGeom prst="rect">
            <a:avLst/>
          </a:prstGeom>
          <a:noFill/>
        </p:spPr>
        <p:txBody>
          <a:bodyPr wrap="none" rtlCol="0">
            <a:spAutoFit/>
          </a:bodyPr>
          <a:lstStyle/>
          <a:p>
            <a:r>
              <a:rPr lang="en-US" dirty="0"/>
              <a:t>Superclass</a:t>
            </a:r>
            <a:endParaRPr lang="en-IN" dirty="0"/>
          </a:p>
        </p:txBody>
      </p:sp>
      <p:sp>
        <p:nvSpPr>
          <p:cNvPr id="6" name="Rectangle 5">
            <a:extLst>
              <a:ext uri="{FF2B5EF4-FFF2-40B4-BE49-F238E27FC236}">
                <a16:creationId xmlns:a16="http://schemas.microsoft.com/office/drawing/2014/main" id="{D9D4A33E-817F-4467-9D97-BC9D2AC463E6}"/>
              </a:ext>
            </a:extLst>
          </p:cNvPr>
          <p:cNvSpPr/>
          <p:nvPr/>
        </p:nvSpPr>
        <p:spPr>
          <a:xfrm>
            <a:off x="2068498" y="3781887"/>
            <a:ext cx="2752077" cy="12783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Rectangle</a:t>
            </a:r>
            <a:endParaRPr lang="en-IN" sz="3600" dirty="0">
              <a:ln w="0"/>
              <a:solidFill>
                <a:schemeClr val="tx1"/>
              </a:solidFill>
              <a:effectLst>
                <a:outerShdw blurRad="38100" dist="19050" dir="2700000" algn="tl" rotWithShape="0">
                  <a:schemeClr val="dk1">
                    <a:alpha val="40000"/>
                  </a:schemeClr>
                </a:outerShdw>
              </a:effectLst>
            </a:endParaRPr>
          </a:p>
        </p:txBody>
      </p:sp>
      <p:sp>
        <p:nvSpPr>
          <p:cNvPr id="7" name="Arrow: Up 6">
            <a:extLst>
              <a:ext uri="{FF2B5EF4-FFF2-40B4-BE49-F238E27FC236}">
                <a16:creationId xmlns:a16="http://schemas.microsoft.com/office/drawing/2014/main" id="{BCF7B4D5-A2B1-4E69-B5D7-0BB443E2FFC4}"/>
              </a:ext>
            </a:extLst>
          </p:cNvPr>
          <p:cNvSpPr/>
          <p:nvPr/>
        </p:nvSpPr>
        <p:spPr>
          <a:xfrm>
            <a:off x="3950563" y="1917577"/>
            <a:ext cx="266330" cy="1766656"/>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D904C968-994D-4792-972B-846D0D6A7B24}"/>
              </a:ext>
            </a:extLst>
          </p:cNvPr>
          <p:cNvSpPr txBox="1"/>
          <p:nvPr/>
        </p:nvSpPr>
        <p:spPr>
          <a:xfrm>
            <a:off x="4305670" y="2929631"/>
            <a:ext cx="919995" cy="369332"/>
          </a:xfrm>
          <a:prstGeom prst="rect">
            <a:avLst/>
          </a:prstGeom>
          <a:noFill/>
        </p:spPr>
        <p:txBody>
          <a:bodyPr wrap="none" rtlCol="0">
            <a:spAutoFit/>
          </a:bodyPr>
          <a:lstStyle/>
          <a:p>
            <a:r>
              <a:rPr lang="en-US" dirty="0"/>
              <a:t>extends</a:t>
            </a:r>
            <a:endParaRPr lang="en-IN" dirty="0"/>
          </a:p>
        </p:txBody>
      </p:sp>
      <p:sp>
        <p:nvSpPr>
          <p:cNvPr id="9" name="TextBox 8">
            <a:extLst>
              <a:ext uri="{FF2B5EF4-FFF2-40B4-BE49-F238E27FC236}">
                <a16:creationId xmlns:a16="http://schemas.microsoft.com/office/drawing/2014/main" id="{5D81A87A-FE66-4213-B08A-80A36F1F9117}"/>
              </a:ext>
            </a:extLst>
          </p:cNvPr>
          <p:cNvSpPr txBox="1"/>
          <p:nvPr/>
        </p:nvSpPr>
        <p:spPr>
          <a:xfrm>
            <a:off x="2885243" y="5157926"/>
            <a:ext cx="974947" cy="369332"/>
          </a:xfrm>
          <a:prstGeom prst="rect">
            <a:avLst/>
          </a:prstGeom>
          <a:noFill/>
        </p:spPr>
        <p:txBody>
          <a:bodyPr wrap="none" rtlCol="0">
            <a:spAutoFit/>
          </a:bodyPr>
          <a:lstStyle/>
          <a:p>
            <a:r>
              <a:rPr lang="en-US" dirty="0"/>
              <a:t>Subclass</a:t>
            </a:r>
            <a:endParaRPr lang="en-IN" dirty="0"/>
          </a:p>
        </p:txBody>
      </p:sp>
      <p:sp>
        <p:nvSpPr>
          <p:cNvPr id="10" name="Right Triangle 9">
            <a:extLst>
              <a:ext uri="{FF2B5EF4-FFF2-40B4-BE49-F238E27FC236}">
                <a16:creationId xmlns:a16="http://schemas.microsoft.com/office/drawing/2014/main" id="{34849F77-2041-440D-AF64-0DA5575E0996}"/>
              </a:ext>
            </a:extLst>
          </p:cNvPr>
          <p:cNvSpPr/>
          <p:nvPr/>
        </p:nvSpPr>
        <p:spPr>
          <a:xfrm>
            <a:off x="6187736" y="3429001"/>
            <a:ext cx="3453413" cy="1870968"/>
          </a:xfrm>
          <a:prstGeom prst="rtTriangl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Triangle</a:t>
            </a:r>
            <a:endParaRPr lang="en-IN" sz="3600" dirty="0">
              <a:ln w="0"/>
              <a:solidFill>
                <a:schemeClr val="tx1"/>
              </a:solidFill>
              <a:effectLst>
                <a:outerShdw blurRad="38100" dist="19050" dir="2700000" algn="tl" rotWithShape="0">
                  <a:schemeClr val="dk1">
                    <a:alpha val="40000"/>
                  </a:schemeClr>
                </a:outerShdw>
              </a:effectLst>
            </a:endParaRPr>
          </a:p>
        </p:txBody>
      </p:sp>
      <p:sp>
        <p:nvSpPr>
          <p:cNvPr id="11" name="Arrow: Up 10">
            <a:extLst>
              <a:ext uri="{FF2B5EF4-FFF2-40B4-BE49-F238E27FC236}">
                <a16:creationId xmlns:a16="http://schemas.microsoft.com/office/drawing/2014/main" id="{F7EEFA01-36D9-443D-94B8-8CA699472D89}"/>
              </a:ext>
            </a:extLst>
          </p:cNvPr>
          <p:cNvSpPr/>
          <p:nvPr/>
        </p:nvSpPr>
        <p:spPr>
          <a:xfrm>
            <a:off x="6249880" y="1917577"/>
            <a:ext cx="342946" cy="159798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C836053F-2A75-4B40-8307-BFE521ABD4C5}"/>
              </a:ext>
            </a:extLst>
          </p:cNvPr>
          <p:cNvSpPr txBox="1"/>
          <p:nvPr/>
        </p:nvSpPr>
        <p:spPr>
          <a:xfrm>
            <a:off x="6667130" y="3142695"/>
            <a:ext cx="919995" cy="369332"/>
          </a:xfrm>
          <a:prstGeom prst="rect">
            <a:avLst/>
          </a:prstGeom>
          <a:noFill/>
        </p:spPr>
        <p:txBody>
          <a:bodyPr wrap="none" rtlCol="0">
            <a:spAutoFit/>
          </a:bodyPr>
          <a:lstStyle/>
          <a:p>
            <a:r>
              <a:rPr lang="en-US" dirty="0"/>
              <a:t>extends</a:t>
            </a:r>
            <a:endParaRPr lang="en-IN" dirty="0"/>
          </a:p>
        </p:txBody>
      </p:sp>
      <p:sp>
        <p:nvSpPr>
          <p:cNvPr id="13" name="TextBox 12">
            <a:extLst>
              <a:ext uri="{FF2B5EF4-FFF2-40B4-BE49-F238E27FC236}">
                <a16:creationId xmlns:a16="http://schemas.microsoft.com/office/drawing/2014/main" id="{A599FC3A-9F02-458F-9D5A-2DF358E40EDF}"/>
              </a:ext>
            </a:extLst>
          </p:cNvPr>
          <p:cNvSpPr txBox="1"/>
          <p:nvPr/>
        </p:nvSpPr>
        <p:spPr>
          <a:xfrm>
            <a:off x="6939495" y="5401609"/>
            <a:ext cx="974947" cy="369332"/>
          </a:xfrm>
          <a:prstGeom prst="rect">
            <a:avLst/>
          </a:prstGeom>
          <a:noFill/>
        </p:spPr>
        <p:txBody>
          <a:bodyPr wrap="none" rtlCol="0">
            <a:spAutoFit/>
          </a:bodyPr>
          <a:lstStyle/>
          <a:p>
            <a:r>
              <a:rPr lang="en-US" dirty="0"/>
              <a:t>Subclass</a:t>
            </a:r>
            <a:endParaRPr lang="en-IN" dirty="0"/>
          </a:p>
        </p:txBody>
      </p:sp>
    </p:spTree>
    <p:extLst>
      <p:ext uri="{BB962C8B-B14F-4D97-AF65-F5344CB8AC3E}">
        <p14:creationId xmlns:p14="http://schemas.microsoft.com/office/powerpoint/2010/main" val="2289524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6617</Words>
  <Application>Microsoft Office PowerPoint</Application>
  <PresentationFormat>Widescreen</PresentationFormat>
  <Paragraphs>874</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EB Garamond</vt:lpstr>
      <vt:lpstr>JetBrains Mono</vt:lpstr>
      <vt:lpstr>roboto</vt:lpstr>
      <vt:lpstr>Office Theme</vt:lpstr>
      <vt:lpstr>Python Inheritance</vt:lpstr>
      <vt:lpstr>Inheritance </vt:lpstr>
      <vt:lpstr>Benefits of Inheritance</vt:lpstr>
      <vt:lpstr>Inheritance in OOP</vt:lpstr>
      <vt:lpstr>PowerPoint Presentation</vt:lpstr>
      <vt:lpstr>Superclass &amp; Subclass</vt:lpstr>
      <vt:lpstr>Example</vt:lpstr>
      <vt:lpstr>Inheritance in Python</vt:lpstr>
      <vt:lpstr>PowerPoint Presentation</vt:lpstr>
      <vt:lpstr>Example:</vt:lpstr>
      <vt:lpstr>Solution…</vt:lpstr>
      <vt:lpstr>PowerPoint Presentation</vt:lpstr>
      <vt:lpstr>Example</vt:lpstr>
      <vt:lpstr>Single Inheritance in Python</vt:lpstr>
      <vt:lpstr>Inheritance Example</vt:lpstr>
      <vt:lpstr>PowerPoint Presentation</vt:lpstr>
      <vt:lpstr>Overriding the init method</vt:lpstr>
      <vt:lpstr>Types of Inheritance</vt:lpstr>
      <vt:lpstr>PowerPoint Presentation</vt:lpstr>
      <vt:lpstr>Example</vt:lpstr>
      <vt:lpstr>Example</vt:lpstr>
      <vt:lpstr>PowerPoint Presentation</vt:lpstr>
      <vt:lpstr>PowerPoint Presentation</vt:lpstr>
      <vt:lpstr>PowerPoint Presentation</vt:lpstr>
      <vt:lpstr>Diamond Shape Problem in Multiple Inheritance</vt:lpstr>
      <vt:lpstr>Multilevel Inheritance in Python</vt:lpstr>
      <vt:lpstr>PowerPoint Presentation</vt:lpstr>
      <vt:lpstr>PowerPoint Presentation</vt:lpstr>
      <vt:lpstr>Example</vt:lpstr>
      <vt:lpstr>PowerPoint Presentation</vt:lpstr>
      <vt:lpstr>Super class</vt:lpstr>
      <vt:lpstr>Composition/Delegate in Python- when inheritance not possible Composition-&gt;represents part-of relationship</vt:lpstr>
      <vt:lpstr>Aggregation in Python-&gt;represents has-a relationship</vt:lpstr>
      <vt:lpstr>Abstraction </vt:lpstr>
      <vt:lpstr>Abstract Classes in Python</vt:lpstr>
      <vt:lpstr>Abstract Class in Python</vt:lpstr>
      <vt:lpstr>Example</vt:lpstr>
      <vt:lpstr>PowerPoint Presentation</vt:lpstr>
      <vt:lpstr>Polymorphism </vt:lpstr>
      <vt:lpstr>Polymorphism in Python</vt:lpstr>
      <vt:lpstr>Example</vt:lpstr>
      <vt:lpstr>Example : Polymorphism with class methods</vt:lpstr>
      <vt:lpstr>Example: Polymorphism with Inheritance</vt:lpstr>
      <vt:lpstr>PowerPoint Presentation</vt:lpstr>
      <vt:lpstr>Example…</vt:lpstr>
      <vt:lpstr>Mini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in Python</dc:title>
  <dc:creator>Sunanda Naik</dc:creator>
  <cp:lastModifiedBy>Sunanda Naik</cp:lastModifiedBy>
  <cp:revision>90</cp:revision>
  <dcterms:created xsi:type="dcterms:W3CDTF">2020-11-11T06:45:22Z</dcterms:created>
  <dcterms:modified xsi:type="dcterms:W3CDTF">2021-08-13T08:32:18Z</dcterms:modified>
</cp:coreProperties>
</file>