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4F1E-C82C-48AF-B079-CC840962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C9578-AF1E-49CA-AD40-42F2E76C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B086-F664-4722-9A70-5FA756C4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2AD5-F4A3-41BF-90F4-FB7EDB1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663-4AC2-47AA-9120-51C271B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5B79-C4C6-412A-9408-9BE10E63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736F-0779-4E02-8C19-2E67E0CE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E972-69A8-4072-AEDE-A3749712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79A1-2CCA-412E-9D75-7A47C60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095C-25F8-40FB-B6CF-BBDC3C51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ACD08-47CC-409D-AB68-75563C64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95AFA-BC54-4576-968F-B571B2E65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0125-E7D1-4F5C-9C02-53583A9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07AD-D721-4234-BAA8-0A5D6BCA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64EF-FAFD-4C59-BCF9-CB99C308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5CE2-B70F-4918-8B04-39E4DBCC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85AD-FC89-4510-8927-3DEAC87B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4A85-E83B-40D9-B5FA-80C90F8D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DE74-8B2E-4F9B-93A4-911F83CF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32DD-FBD5-478F-8F1B-2D53AD7D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8B2F-463D-4A65-942C-B3D89022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24FA-7EE7-4B2D-B75E-2E971440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59AA-A6A4-437D-8E87-710813E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15A2-4762-444A-BCD9-23B714A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D041-2A4C-4BEB-AD0C-22F025BB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9D16-A2F8-44A5-9D2B-20E509D5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5C94-62B7-40DF-9C12-E4971EBCF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DF97-6353-46B1-8CBE-587D01C0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1A8B-C8AF-47D3-A5D2-2D7CCEDF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E34E-DEF4-432D-AAEB-C16B258B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983A-6C24-4203-949C-D526A94C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4BC7-459A-4D98-A6CA-D13CD30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EB8E-0816-491E-99DD-80B826FC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7BEFD-F348-4950-9DBC-BB402D49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D70E-2D1B-4FF6-9A7A-1F3F0FB27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898E4-1B3D-4B8F-9F46-FB563865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1C057-BE00-4D3A-BC00-D5EB744F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37E18-4A32-4C64-A59E-F6BBF6D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7D536-58EA-4237-B9FD-CBBF38DB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A93E-976F-412E-8F67-9A6F3A37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6F2D9-E5CB-4251-9C1F-CF3CF72C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A2B00-F299-423B-9E2A-97F8F843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5F4C0-F347-46F4-A6A2-BFC5BAAF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5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3606B-619F-437F-A068-F7CD1734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6FA0C-ECBB-4692-9E24-36EC41FD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CCC40-6FE5-4FF1-B4CA-3683A2DC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659-01E8-464D-8398-55BAF1F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829A-DA3C-4F1B-B5DD-89C1ECE4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5383A-EEDD-4E12-A5B8-4A7AB29F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DC80-5CBF-4457-970E-2DCF5AF8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7AAD-F9D7-4B1E-8B39-DE4A3F0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F397-2359-4C4E-BDA5-50D68CA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F0A4-5481-4F1F-808B-57A0304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4D09-3DFE-413C-BFA9-0BC85B15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48FB7-FAFA-4401-8A7B-C596C875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58E7-C8F6-465B-9FA9-15E809A5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26F6-ADE5-404A-A7FD-7F69481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4F0D-A8D8-4105-899F-DE5ADED4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3241D-8FE5-47AF-ABB0-2E9E8486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A0A1-AFFC-47C3-BDEC-2A4D3033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107-19CD-4D1B-B5E6-94DFC7D41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E1585-65B4-4A07-94E8-60A92295DB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1F1C-7E27-491D-B1FC-D3CD1E85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787D-24BC-4010-A1E6-FE47C0360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DA58-F47F-47E5-89F2-EFABF9AE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7" y="660724"/>
            <a:ext cx="6421515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Libraries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1AF539-F769-43B0-AD7A-CEAD4524B549}"/>
              </a:ext>
            </a:extLst>
          </p:cNvPr>
          <p:cNvSpPr/>
          <p:nvPr/>
        </p:nvSpPr>
        <p:spPr>
          <a:xfrm>
            <a:off x="1580224" y="1349405"/>
            <a:ext cx="9863093" cy="901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library is a collection of functions and methods that allows you to perform many actions without writing your code. Each of the libraries in python are installed using </a:t>
            </a:r>
            <a:r>
              <a:rPr lang="en-US" b="1" dirty="0"/>
              <a:t>pip</a:t>
            </a:r>
            <a:r>
              <a:rPr lang="en-US" dirty="0"/>
              <a:t> tool.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Pip= Pip installs packages.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50410-248C-4CB6-AB5E-DB991258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70" y="2482280"/>
            <a:ext cx="3020764" cy="119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C465E-37D1-48C3-A913-1FEE7B9A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97" y="2627605"/>
            <a:ext cx="3760295" cy="901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C27-4478-4C5D-816D-0C3DC808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47" y="4225401"/>
            <a:ext cx="29263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492C80-B930-4399-AF64-507E6AD0EDFF}"/>
              </a:ext>
            </a:extLst>
          </p:cNvPr>
          <p:cNvSpPr/>
          <p:nvPr/>
        </p:nvSpPr>
        <p:spPr>
          <a:xfrm>
            <a:off x="2139518" y="1003177"/>
            <a:ext cx="6498455" cy="701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 random numbers.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0B6DEC4-9A8D-436A-A52F-2E98CE2ABC6B}"/>
              </a:ext>
            </a:extLst>
          </p:cNvPr>
          <p:cNvSpPr/>
          <p:nvPr/>
        </p:nvSpPr>
        <p:spPr>
          <a:xfrm>
            <a:off x="2565647" y="2769833"/>
            <a:ext cx="5282213" cy="205961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np.random.randint</a:t>
            </a:r>
            <a:r>
              <a:rPr lang="en-US" dirty="0"/>
              <a:t>(1,100,5)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array([95,88,26,22,76])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46F8E6-BBAF-4077-AACB-1CC2E7DB5BDC}"/>
              </a:ext>
            </a:extLst>
          </p:cNvPr>
          <p:cNvSpPr/>
          <p:nvPr/>
        </p:nvSpPr>
        <p:spPr>
          <a:xfrm>
            <a:off x="1740022" y="1296135"/>
            <a:ext cx="6986727" cy="541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Checking the shape of NumPy arrays.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0C67534-2581-4F13-9E16-04F1874B823B}"/>
              </a:ext>
            </a:extLst>
          </p:cNvPr>
          <p:cNvSpPr/>
          <p:nvPr/>
        </p:nvSpPr>
        <p:spPr>
          <a:xfrm>
            <a:off x="2969580" y="2228293"/>
            <a:ext cx="4527612" cy="20862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 n1.shape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(2,3)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448CA72-1B9D-450E-8F4C-873A9170FAB7}"/>
              </a:ext>
            </a:extLst>
          </p:cNvPr>
          <p:cNvSpPr/>
          <p:nvPr/>
        </p:nvSpPr>
        <p:spPr>
          <a:xfrm>
            <a:off x="4634710" y="4669655"/>
            <a:ext cx="4021584" cy="16157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n1.shape=(3,2)</a:t>
            </a:r>
          </a:p>
          <a:p>
            <a:r>
              <a:rPr lang="en-US" dirty="0"/>
              <a:t> n1.shape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(3,2)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0CA95-AAC7-4914-9E2A-516C14578388}"/>
              </a:ext>
            </a:extLst>
          </p:cNvPr>
          <p:cNvSpPr txBox="1"/>
          <p:nvPr/>
        </p:nvSpPr>
        <p:spPr>
          <a:xfrm>
            <a:off x="958788" y="313044"/>
            <a:ext cx="308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NumPy Shape</a:t>
            </a:r>
            <a:endParaRPr lang="en-IN" sz="4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ECC02-1722-4625-8BCA-6EEFB3C630E1}"/>
              </a:ext>
            </a:extLst>
          </p:cNvPr>
          <p:cNvCxnSpPr/>
          <p:nvPr/>
        </p:nvCxnSpPr>
        <p:spPr>
          <a:xfrm>
            <a:off x="8726749" y="499812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A69388-AF24-4DB0-AC34-7898BD0ACB1D}"/>
              </a:ext>
            </a:extLst>
          </p:cNvPr>
          <p:cNvSpPr txBox="1"/>
          <p:nvPr/>
        </p:nvSpPr>
        <p:spPr>
          <a:xfrm>
            <a:off x="9312109" y="4813462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the shape of array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2DB3144-82BB-4DBC-B2FF-64FBF6100AB8}"/>
              </a:ext>
            </a:extLst>
          </p:cNvPr>
          <p:cNvSpPr/>
          <p:nvPr/>
        </p:nvSpPr>
        <p:spPr>
          <a:xfrm>
            <a:off x="403932" y="4669655"/>
            <a:ext cx="4021584" cy="16157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print(n1.reshape(2,3))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 (3,2)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2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5CFD-BC1B-4EB7-83A3-940C6551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74833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 NumPy Arrays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AA003-F08C-407A-95DB-1BF26E23F67A}"/>
              </a:ext>
            </a:extLst>
          </p:cNvPr>
          <p:cNvSpPr/>
          <p:nvPr/>
        </p:nvSpPr>
        <p:spPr>
          <a:xfrm>
            <a:off x="1349406" y="1606857"/>
            <a:ext cx="140267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vstack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D5908BB-27E7-41CA-BF54-CCFD55D362D9}"/>
              </a:ext>
            </a:extLst>
          </p:cNvPr>
          <p:cNvSpPr/>
          <p:nvPr/>
        </p:nvSpPr>
        <p:spPr>
          <a:xfrm>
            <a:off x="732407" y="2467994"/>
            <a:ext cx="3451934" cy="221053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np.vstack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Array([[10,20,30],</a:t>
            </a:r>
          </a:p>
          <a:p>
            <a:r>
              <a:rPr lang="en-US" dirty="0"/>
              <a:t>            [40,50,60]])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997AF3-C14E-41D0-9C0A-EE9A9F729BE6}"/>
              </a:ext>
            </a:extLst>
          </p:cNvPr>
          <p:cNvSpPr/>
          <p:nvPr/>
        </p:nvSpPr>
        <p:spPr>
          <a:xfrm>
            <a:off x="5394664" y="1615734"/>
            <a:ext cx="140267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hstack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9F4A1EB-E084-4F96-A4BB-83DB35DD7414}"/>
              </a:ext>
            </a:extLst>
          </p:cNvPr>
          <p:cNvSpPr/>
          <p:nvPr/>
        </p:nvSpPr>
        <p:spPr>
          <a:xfrm>
            <a:off x="4578658" y="2423606"/>
            <a:ext cx="3451934" cy="229931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np.hstack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Array([10,20,30,40,50,60])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F4495C-1628-4CE3-B4BE-7A15524B8B23}"/>
              </a:ext>
            </a:extLst>
          </p:cNvPr>
          <p:cNvSpPr/>
          <p:nvPr/>
        </p:nvSpPr>
        <p:spPr>
          <a:xfrm>
            <a:off x="9160276" y="1615734"/>
            <a:ext cx="185691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column_stack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3CD9A763-1888-427E-A16C-AC0AE4AF5539}"/>
              </a:ext>
            </a:extLst>
          </p:cNvPr>
          <p:cNvSpPr/>
          <p:nvPr/>
        </p:nvSpPr>
        <p:spPr>
          <a:xfrm>
            <a:off x="8424909" y="2414725"/>
            <a:ext cx="3557725" cy="253013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np.column_stack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Array([[10, 40],</a:t>
            </a:r>
          </a:p>
          <a:p>
            <a:r>
              <a:rPr lang="en-US" dirty="0"/>
              <a:t>            [20 , 50],</a:t>
            </a:r>
          </a:p>
          <a:p>
            <a:r>
              <a:rPr lang="en-US" dirty="0"/>
              <a:t>             [30 , 60]])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61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809-8962-4005-BB8D-DB3D196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Intersection and Difference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C4AFA8C-669C-4D87-B2E8-60A870A7BC34}"/>
              </a:ext>
            </a:extLst>
          </p:cNvPr>
          <p:cNvSpPr/>
          <p:nvPr/>
        </p:nvSpPr>
        <p:spPr>
          <a:xfrm>
            <a:off x="838200" y="1491450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39840-57DB-437B-A624-365BD03A3A12}"/>
              </a:ext>
            </a:extLst>
          </p:cNvPr>
          <p:cNvCxnSpPr>
            <a:stCxn id="4" idx="0"/>
          </p:cNvCxnSpPr>
          <p:nvPr/>
        </p:nvCxnSpPr>
        <p:spPr>
          <a:xfrm>
            <a:off x="4616388" y="2135081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7415348-1A8F-4951-8EDA-66C9562273D6}"/>
              </a:ext>
            </a:extLst>
          </p:cNvPr>
          <p:cNvSpPr/>
          <p:nvPr/>
        </p:nvSpPr>
        <p:spPr>
          <a:xfrm>
            <a:off x="5708342" y="1447054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np.intersect1d(n1,n2)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array([50,60])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B51F165A-035A-40C9-A261-29BE19B5CFA0}"/>
              </a:ext>
            </a:extLst>
          </p:cNvPr>
          <p:cNvSpPr/>
          <p:nvPr/>
        </p:nvSpPr>
        <p:spPr>
          <a:xfrm>
            <a:off x="838200" y="3232953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16CE1-5AAC-41B5-A96C-107269E47632}"/>
              </a:ext>
            </a:extLst>
          </p:cNvPr>
          <p:cNvCxnSpPr/>
          <p:nvPr/>
        </p:nvCxnSpPr>
        <p:spPr>
          <a:xfrm>
            <a:off x="4647459" y="3863269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017A68E-7468-409E-B30A-3E62907589DF}"/>
              </a:ext>
            </a:extLst>
          </p:cNvPr>
          <p:cNvSpPr/>
          <p:nvPr/>
        </p:nvSpPr>
        <p:spPr>
          <a:xfrm>
            <a:off x="5708341" y="3197440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np.setdiff1d(n1,n2)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array([10,20,30,40])</a:t>
            </a:r>
            <a:endParaRPr lang="en-IN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C5DBABA-57D8-455D-B1BD-D4E4078B52CC}"/>
              </a:ext>
            </a:extLst>
          </p:cNvPr>
          <p:cNvSpPr/>
          <p:nvPr/>
        </p:nvSpPr>
        <p:spPr>
          <a:xfrm>
            <a:off x="5708340" y="5035856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np.setdiff1d(n2,n1)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array([70,80,90])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B86BAC-FB5D-406E-81A1-7D46BFFCCAAB}"/>
              </a:ext>
            </a:extLst>
          </p:cNvPr>
          <p:cNvCxnSpPr/>
          <p:nvPr/>
        </p:nvCxnSpPr>
        <p:spPr>
          <a:xfrm>
            <a:off x="4687408" y="5578142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9D519DD5-815A-454A-8731-BA07821D6FEC}"/>
              </a:ext>
            </a:extLst>
          </p:cNvPr>
          <p:cNvSpPr/>
          <p:nvPr/>
        </p:nvSpPr>
        <p:spPr>
          <a:xfrm>
            <a:off x="869271" y="5035856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6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C9F-54C7-4ED5-95F2-69A548FA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46685" cy="4249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Array Mathematics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E959C7-4B18-4CCF-BF36-2CF3BC43A6DB}"/>
              </a:ext>
            </a:extLst>
          </p:cNvPr>
          <p:cNvSpPr/>
          <p:nvPr/>
        </p:nvSpPr>
        <p:spPr>
          <a:xfrm>
            <a:off x="3284737" y="1313895"/>
            <a:ext cx="5734975" cy="523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 of NumPy Arrays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7CD299B-DE0F-4B30-B99B-83B448D572FD}"/>
              </a:ext>
            </a:extLst>
          </p:cNvPr>
          <p:cNvSpPr/>
          <p:nvPr/>
        </p:nvSpPr>
        <p:spPr>
          <a:xfrm>
            <a:off x="3978676" y="2146462"/>
            <a:ext cx="4234648" cy="19974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([30,40])</a:t>
            </a:r>
          </a:p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100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465EAC-1590-4CA4-914C-457986D924DD}"/>
              </a:ext>
            </a:extLst>
          </p:cNvPr>
          <p:cNvSpPr/>
          <p:nvPr/>
        </p:nvSpPr>
        <p:spPr>
          <a:xfrm>
            <a:off x="763480" y="4696287"/>
            <a:ext cx="3906174" cy="14914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([n1,n2],axis=0)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array([40,60])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986F29F-428A-4CDB-95E4-6FCC370EB6EC}"/>
              </a:ext>
            </a:extLst>
          </p:cNvPr>
          <p:cNvSpPr/>
          <p:nvPr/>
        </p:nvSpPr>
        <p:spPr>
          <a:xfrm>
            <a:off x="7272291" y="4626745"/>
            <a:ext cx="3906174" cy="14914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([n1,n2],axis=1)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array([30,70])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FE050-075F-4B40-8165-0484A97FCE75}"/>
              </a:ext>
            </a:extLst>
          </p:cNvPr>
          <p:cNvSpPr txBox="1"/>
          <p:nvPr/>
        </p:nvSpPr>
        <p:spPr>
          <a:xfrm>
            <a:off x="1358284" y="4257413"/>
            <a:ext cx="35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with respect to column(axis=0)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44296-E836-4F0C-901E-99AD89FA38FD}"/>
              </a:ext>
            </a:extLst>
          </p:cNvPr>
          <p:cNvSpPr txBox="1"/>
          <p:nvPr/>
        </p:nvSpPr>
        <p:spPr>
          <a:xfrm>
            <a:off x="7776839" y="4200675"/>
            <a:ext cx="316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with respect to row(axis=1)</a:t>
            </a:r>
            <a:endParaRPr lang="en-IN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8F95BB8-EE22-489D-B9C1-7E6E65A1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01790"/>
              </p:ext>
            </p:extLst>
          </p:nvPr>
        </p:nvGraphicFramePr>
        <p:xfrm>
          <a:off x="10039658" y="2146462"/>
          <a:ext cx="1252738" cy="1579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6369">
                  <a:extLst>
                    <a:ext uri="{9D8B030D-6E8A-4147-A177-3AD203B41FA5}">
                      <a16:colId xmlns:a16="http://schemas.microsoft.com/office/drawing/2014/main" val="299999512"/>
                    </a:ext>
                  </a:extLst>
                </a:gridCol>
                <a:gridCol w="626369">
                  <a:extLst>
                    <a:ext uri="{9D8B030D-6E8A-4147-A177-3AD203B41FA5}">
                      <a16:colId xmlns:a16="http://schemas.microsoft.com/office/drawing/2014/main" val="254679205"/>
                    </a:ext>
                  </a:extLst>
                </a:gridCol>
              </a:tblGrid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4353"/>
                  </a:ext>
                </a:extLst>
              </a:tr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96770"/>
                  </a:ext>
                </a:extLst>
              </a:tr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588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1A471-221A-4354-A85F-927A1515BA59}"/>
              </a:ext>
            </a:extLst>
          </p:cNvPr>
          <p:cNvCxnSpPr>
            <a:endCxn id="3" idx="0"/>
          </p:cNvCxnSpPr>
          <p:nvPr/>
        </p:nvCxnSpPr>
        <p:spPr>
          <a:xfrm>
            <a:off x="10666027" y="1575786"/>
            <a:ext cx="0" cy="57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B2527-C2B1-4162-B388-F498616F9991}"/>
              </a:ext>
            </a:extLst>
          </p:cNvPr>
          <p:cNvCxnSpPr/>
          <p:nvPr/>
        </p:nvCxnSpPr>
        <p:spPr>
          <a:xfrm>
            <a:off x="9225378" y="3000652"/>
            <a:ext cx="690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612E85-3419-4CA0-BD3E-63CD93F704BB}"/>
              </a:ext>
            </a:extLst>
          </p:cNvPr>
          <p:cNvSpPr txBox="1"/>
          <p:nvPr/>
        </p:nvSpPr>
        <p:spPr>
          <a:xfrm>
            <a:off x="10348506" y="133438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ED57D-5438-4D66-A83F-C717AC59CBDA}"/>
              </a:ext>
            </a:extLst>
          </p:cNvPr>
          <p:cNvSpPr txBox="1"/>
          <p:nvPr/>
        </p:nvSpPr>
        <p:spPr>
          <a:xfrm>
            <a:off x="8433173" y="281598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A28FA-5EEA-49C6-99BB-060E6E202D79}"/>
              </a:ext>
            </a:extLst>
          </p:cNvPr>
          <p:cNvSpPr txBox="1"/>
          <p:nvPr/>
        </p:nvSpPr>
        <p:spPr>
          <a:xfrm>
            <a:off x="781235" y="390618"/>
            <a:ext cx="890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Arithmetic Operations with </a:t>
            </a:r>
            <a:r>
              <a:rPr lang="en-US" sz="3600" dirty="0" err="1"/>
              <a:t>Numpy</a:t>
            </a:r>
            <a:r>
              <a:rPr lang="en-US" sz="3600" dirty="0"/>
              <a:t> Array</a:t>
            </a:r>
            <a:endParaRPr lang="en-IN" sz="36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243B2CF-E3BA-461E-81CB-A53246D3FD85}"/>
              </a:ext>
            </a:extLst>
          </p:cNvPr>
          <p:cNvSpPr/>
          <p:nvPr/>
        </p:nvSpPr>
        <p:spPr>
          <a:xfrm>
            <a:off x="1074198" y="1766656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n1=n1+1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array([11,21,31])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EE711-5A50-4D6D-9D7C-71813E3E195E}"/>
              </a:ext>
            </a:extLst>
          </p:cNvPr>
          <p:cNvSpPr txBox="1"/>
          <p:nvPr/>
        </p:nvSpPr>
        <p:spPr>
          <a:xfrm>
            <a:off x="2175029" y="139732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Addition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37983E3-21CB-410E-9856-EA4FAA90D65F}"/>
              </a:ext>
            </a:extLst>
          </p:cNvPr>
          <p:cNvSpPr/>
          <p:nvPr/>
        </p:nvSpPr>
        <p:spPr>
          <a:xfrm>
            <a:off x="6899429" y="1766656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n1=n1*2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array([20,40,60])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C905C-1CF1-4D1D-97BB-1F5CB5A40C74}"/>
              </a:ext>
            </a:extLst>
          </p:cNvPr>
          <p:cNvSpPr txBox="1"/>
          <p:nvPr/>
        </p:nvSpPr>
        <p:spPr>
          <a:xfrm>
            <a:off x="7985387" y="1397324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Multiplication</a:t>
            </a:r>
            <a:endParaRPr lang="en-IN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957EC6D-4647-4D4C-9661-4BD1F6EE3534}"/>
              </a:ext>
            </a:extLst>
          </p:cNvPr>
          <p:cNvSpPr/>
          <p:nvPr/>
        </p:nvSpPr>
        <p:spPr>
          <a:xfrm>
            <a:off x="1074198" y="4600371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n1=n1-1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array([9,19,29])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CAD4540-3165-4D83-981D-3DEA0545F993}"/>
              </a:ext>
            </a:extLst>
          </p:cNvPr>
          <p:cNvSpPr/>
          <p:nvPr/>
        </p:nvSpPr>
        <p:spPr>
          <a:xfrm>
            <a:off x="6899429" y="4600371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n1=n1/2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array([5.,10.,15.])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A6E381-27DA-4737-A7C6-70260E89EFE2}"/>
              </a:ext>
            </a:extLst>
          </p:cNvPr>
          <p:cNvSpPr txBox="1"/>
          <p:nvPr/>
        </p:nvSpPr>
        <p:spPr>
          <a:xfrm>
            <a:off x="1927934" y="4231039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Subtraction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F2D29-E17B-4016-AE55-41D39C07F3DF}"/>
              </a:ext>
            </a:extLst>
          </p:cNvPr>
          <p:cNvSpPr txBox="1"/>
          <p:nvPr/>
        </p:nvSpPr>
        <p:spPr>
          <a:xfrm>
            <a:off x="7967792" y="423103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5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FDFC-829B-4E77-B078-B4EC7198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8717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NumPy Math Functions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180B912-938A-4380-AC46-A41D6D56D12D}"/>
              </a:ext>
            </a:extLst>
          </p:cNvPr>
          <p:cNvSpPr/>
          <p:nvPr/>
        </p:nvSpPr>
        <p:spPr>
          <a:xfrm>
            <a:off x="1074198" y="189094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</a:t>
            </a:r>
            <a:r>
              <a:rPr lang="en-US" dirty="0" err="1"/>
              <a:t>np.mean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35.0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8CC4-91D3-499E-AE78-4A562D016D0F}"/>
              </a:ext>
            </a:extLst>
          </p:cNvPr>
          <p:cNvSpPr txBox="1"/>
          <p:nvPr/>
        </p:nvSpPr>
        <p:spPr>
          <a:xfrm>
            <a:off x="2459114" y="15216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5655093-58FD-48D7-80C1-EE6F89919E7B}"/>
              </a:ext>
            </a:extLst>
          </p:cNvPr>
          <p:cNvSpPr/>
          <p:nvPr/>
        </p:nvSpPr>
        <p:spPr>
          <a:xfrm>
            <a:off x="6846163" y="189094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([1,5,3,100,4,48])</a:t>
            </a:r>
          </a:p>
          <a:p>
            <a:r>
              <a:rPr lang="en-US" dirty="0"/>
              <a:t> </a:t>
            </a:r>
            <a:r>
              <a:rPr lang="en-US" dirty="0" err="1"/>
              <a:t>np.std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36.59424666377065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1F8C5-8084-4F55-80EF-17A14AB2027C}"/>
              </a:ext>
            </a:extLst>
          </p:cNvPr>
          <p:cNvSpPr txBox="1"/>
          <p:nvPr/>
        </p:nvSpPr>
        <p:spPr>
          <a:xfrm>
            <a:off x="7911484" y="1521612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A0DAE5CF-FDCB-4A87-AB6B-40CE09E96B17}"/>
              </a:ext>
            </a:extLst>
          </p:cNvPr>
          <p:cNvSpPr/>
          <p:nvPr/>
        </p:nvSpPr>
        <p:spPr>
          <a:xfrm>
            <a:off x="1074198" y="462617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([11,44,5,96,67,85])</a:t>
            </a:r>
          </a:p>
          <a:p>
            <a:r>
              <a:rPr lang="en-US" dirty="0"/>
              <a:t> </a:t>
            </a:r>
            <a:r>
              <a:rPr lang="en-US" dirty="0" err="1"/>
              <a:t>np.median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55.5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1DA5-C564-405E-81A5-C0739A53148D}"/>
              </a:ext>
            </a:extLst>
          </p:cNvPr>
          <p:cNvSpPr txBox="1"/>
          <p:nvPr/>
        </p:nvSpPr>
        <p:spPr>
          <a:xfrm>
            <a:off x="2262089" y="409437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03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1823-0A59-424B-8A81-3FEA4AEE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19221" cy="6202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Save and Load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17542D1-5B6F-46C2-B6E1-83DF04D027D2}"/>
              </a:ext>
            </a:extLst>
          </p:cNvPr>
          <p:cNvSpPr/>
          <p:nvPr/>
        </p:nvSpPr>
        <p:spPr>
          <a:xfrm>
            <a:off x="1056444" y="1535837"/>
            <a:ext cx="4500978" cy="155359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</a:t>
            </a:r>
            <a:r>
              <a:rPr lang="en-US" dirty="0" err="1"/>
              <a:t>np.save</a:t>
            </a:r>
            <a:r>
              <a:rPr lang="en-US" dirty="0"/>
              <a:t>(‘my_numpy’,n1)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C4AA1E6-44EA-4EFC-B43B-B50F0AA9BD9C}"/>
              </a:ext>
            </a:extLst>
          </p:cNvPr>
          <p:cNvSpPr/>
          <p:nvPr/>
        </p:nvSpPr>
        <p:spPr>
          <a:xfrm>
            <a:off x="1056443" y="4271639"/>
            <a:ext cx="4500978" cy="155359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n2=</a:t>
            </a:r>
            <a:r>
              <a:rPr lang="en-US" dirty="0" err="1"/>
              <a:t>np.load</a:t>
            </a:r>
            <a:r>
              <a:rPr lang="en-US" dirty="0"/>
              <a:t>(‘</a:t>
            </a:r>
            <a:r>
              <a:rPr lang="en-US" dirty="0" err="1"/>
              <a:t>my_numpy.npy</a:t>
            </a:r>
            <a:r>
              <a:rPr lang="en-US" dirty="0"/>
              <a:t>’)</a:t>
            </a:r>
          </a:p>
          <a:p>
            <a:r>
              <a:rPr lang="en-US" dirty="0"/>
              <a:t>Print(n2)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array([10,20,30,40,50,60])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E73714-E060-4AD7-B8DE-3FA92826E4FA}"/>
              </a:ext>
            </a:extLst>
          </p:cNvPr>
          <p:cNvCxnSpPr/>
          <p:nvPr/>
        </p:nvCxnSpPr>
        <p:spPr>
          <a:xfrm>
            <a:off x="5628443" y="2312633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6299E-01B3-4B8C-9609-BCF8AD623506}"/>
              </a:ext>
            </a:extLst>
          </p:cNvPr>
          <p:cNvSpPr txBox="1"/>
          <p:nvPr/>
        </p:nvSpPr>
        <p:spPr>
          <a:xfrm>
            <a:off x="6533965" y="2127967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962FC-99D1-4EB5-9BE3-A22CD2970DFB}"/>
              </a:ext>
            </a:extLst>
          </p:cNvPr>
          <p:cNvCxnSpPr/>
          <p:nvPr/>
        </p:nvCxnSpPr>
        <p:spPr>
          <a:xfrm>
            <a:off x="5628442" y="4924147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42FBF3-AA36-4452-8F6C-0DDE5AD91858}"/>
              </a:ext>
            </a:extLst>
          </p:cNvPr>
          <p:cNvSpPr txBox="1"/>
          <p:nvPr/>
        </p:nvSpPr>
        <p:spPr>
          <a:xfrm>
            <a:off x="6634581" y="4739481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75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5006C11-3DCA-465F-9235-13856EAE5928}"/>
              </a:ext>
            </a:extLst>
          </p:cNvPr>
          <p:cNvSpPr/>
          <p:nvPr/>
        </p:nvSpPr>
        <p:spPr>
          <a:xfrm>
            <a:off x="6096000" y="1992575"/>
            <a:ext cx="463612" cy="7892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9CE85-127B-498C-B0BE-5863D49C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Indexing/ Slicing with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2ABF-80F9-4AFC-A635-EC90BFC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216241"/>
            <a:ext cx="10599198" cy="496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A=</a:t>
            </a:r>
            <a:r>
              <a:rPr lang="en-US" sz="2000" dirty="0" err="1"/>
              <a:t>np.array</a:t>
            </a:r>
            <a:r>
              <a:rPr lang="en-US" sz="2000" dirty="0"/>
              <a:t>([6,7,8)]</a:t>
            </a:r>
          </a:p>
          <a:p>
            <a:pPr marL="0" indent="0">
              <a:buNone/>
            </a:pPr>
            <a:r>
              <a:rPr lang="en-US" sz="2000" dirty="0"/>
              <a:t>&gt;A[0:2]</a:t>
            </a:r>
          </a:p>
          <a:p>
            <a:pPr marL="0" indent="0">
              <a:buNone/>
            </a:pPr>
            <a:r>
              <a:rPr lang="en-US" sz="2000" dirty="0"/>
              <a:t>&gt;A[-1]</a:t>
            </a:r>
          </a:p>
          <a:p>
            <a:pPr marL="0" indent="0">
              <a:buNone/>
            </a:pPr>
            <a:r>
              <a:rPr lang="en-US" sz="2000" dirty="0"/>
              <a:t>&gt;a=</a:t>
            </a:r>
            <a:r>
              <a:rPr lang="en-US" sz="2000" dirty="0" err="1"/>
              <a:t>np.array</a:t>
            </a:r>
            <a:r>
              <a:rPr lang="en-US" sz="2000" dirty="0"/>
              <a:t>([6,7,8],[1,2,3],[9,3,2])</a:t>
            </a:r>
          </a:p>
          <a:p>
            <a:pPr marL="0" indent="0">
              <a:buNone/>
            </a:pPr>
            <a:r>
              <a:rPr lang="en-US" sz="2000" dirty="0"/>
              <a:t>&gt;a</a:t>
            </a:r>
          </a:p>
          <a:p>
            <a:pPr marL="0" indent="0">
              <a:buNone/>
            </a:pPr>
            <a:r>
              <a:rPr lang="en-US" sz="2000" dirty="0"/>
              <a:t>&gt;a[1,2]</a:t>
            </a:r>
          </a:p>
          <a:p>
            <a:pPr marL="0" indent="0">
              <a:buNone/>
            </a:pPr>
            <a:r>
              <a:rPr lang="en-US" sz="2000" dirty="0"/>
              <a:t>&gt;a[0:2,2] </a:t>
            </a:r>
          </a:p>
          <a:p>
            <a:pPr marL="0" indent="0">
              <a:buNone/>
            </a:pPr>
            <a:r>
              <a:rPr lang="en-US" sz="2000" dirty="0"/>
              <a:t>&gt;a[-1]</a:t>
            </a:r>
          </a:p>
          <a:p>
            <a:pPr marL="0" indent="0">
              <a:buNone/>
            </a:pPr>
            <a:r>
              <a:rPr lang="en-US" sz="2000" dirty="0"/>
              <a:t>&gt;a[-1,0:2]</a:t>
            </a:r>
          </a:p>
          <a:p>
            <a:pPr marL="0" indent="0">
              <a:buNone/>
            </a:pPr>
            <a:r>
              <a:rPr lang="en-US" sz="2000" dirty="0"/>
              <a:t>&gt;a[:,1:3]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D6570C-D874-44BC-AA39-3D85E45D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57391"/>
              </p:ext>
            </p:extLst>
          </p:nvPr>
        </p:nvGraphicFramePr>
        <p:xfrm>
          <a:off x="6559612" y="1849350"/>
          <a:ext cx="2415714" cy="1579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38">
                  <a:extLst>
                    <a:ext uri="{9D8B030D-6E8A-4147-A177-3AD203B41FA5}">
                      <a16:colId xmlns:a16="http://schemas.microsoft.com/office/drawing/2014/main" val="1526379146"/>
                    </a:ext>
                  </a:extLst>
                </a:gridCol>
                <a:gridCol w="805238">
                  <a:extLst>
                    <a:ext uri="{9D8B030D-6E8A-4147-A177-3AD203B41FA5}">
                      <a16:colId xmlns:a16="http://schemas.microsoft.com/office/drawing/2014/main" val="3581971461"/>
                    </a:ext>
                  </a:extLst>
                </a:gridCol>
                <a:gridCol w="805238">
                  <a:extLst>
                    <a:ext uri="{9D8B030D-6E8A-4147-A177-3AD203B41FA5}">
                      <a16:colId xmlns:a16="http://schemas.microsoft.com/office/drawing/2014/main" val="403140217"/>
                    </a:ext>
                  </a:extLst>
                </a:gridCol>
              </a:tblGrid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5152"/>
                  </a:ext>
                </a:extLst>
              </a:tr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7271"/>
                  </a:ext>
                </a:extLst>
              </a:tr>
              <a:tr h="52655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5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5F64CB-5EC8-4EB6-A09D-D8CB6596BC59}"/>
              </a:ext>
            </a:extLst>
          </p:cNvPr>
          <p:cNvSpPr txBox="1"/>
          <p:nvPr/>
        </p:nvSpPr>
        <p:spPr>
          <a:xfrm>
            <a:off x="6853561" y="150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DCD7-2660-4630-A282-6E6020457534}"/>
              </a:ext>
            </a:extLst>
          </p:cNvPr>
          <p:cNvSpPr txBox="1"/>
          <p:nvPr/>
        </p:nvSpPr>
        <p:spPr>
          <a:xfrm>
            <a:off x="7547499" y="150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4A47A-E575-4638-9FBB-0EAF1231B2A5}"/>
              </a:ext>
            </a:extLst>
          </p:cNvPr>
          <p:cNvSpPr txBox="1"/>
          <p:nvPr/>
        </p:nvSpPr>
        <p:spPr>
          <a:xfrm>
            <a:off x="6232965" y="297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C4828-7B86-4685-98E8-FAA11DC56585}"/>
              </a:ext>
            </a:extLst>
          </p:cNvPr>
          <p:cNvSpPr txBox="1"/>
          <p:nvPr/>
        </p:nvSpPr>
        <p:spPr>
          <a:xfrm>
            <a:off x="6208003" y="199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6028E-325B-4A50-96CE-A51C3C57693E}"/>
              </a:ext>
            </a:extLst>
          </p:cNvPr>
          <p:cNvSpPr txBox="1"/>
          <p:nvPr/>
        </p:nvSpPr>
        <p:spPr>
          <a:xfrm>
            <a:off x="6226522" y="2412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45293-DBED-4573-9142-81F98AB44413}"/>
              </a:ext>
            </a:extLst>
          </p:cNvPr>
          <p:cNvSpPr txBox="1"/>
          <p:nvPr/>
        </p:nvSpPr>
        <p:spPr>
          <a:xfrm>
            <a:off x="8379041" y="149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BBE2-EBB6-42FB-985F-6ED0DFF35E59}"/>
              </a:ext>
            </a:extLst>
          </p:cNvPr>
          <p:cNvSpPr txBox="1"/>
          <p:nvPr/>
        </p:nvSpPr>
        <p:spPr>
          <a:xfrm>
            <a:off x="6280342" y="11084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a[0:2,2]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AD5F63-1DD1-4DFE-9DB9-A5FD32EF15C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6358846" y="1477827"/>
            <a:ext cx="401756" cy="5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C15CF-0F45-4F73-84C3-C66A7AAFE11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023448" y="1402672"/>
            <a:ext cx="1355593" cy="27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802DE-4DD6-48DE-8B00-0C4C3638363A}"/>
              </a:ext>
            </a:extLst>
          </p:cNvPr>
          <p:cNvCxnSpPr>
            <a:endCxn id="7" idx="1"/>
          </p:cNvCxnSpPr>
          <p:nvPr/>
        </p:nvCxnSpPr>
        <p:spPr>
          <a:xfrm flipV="1">
            <a:off x="1544715" y="3160078"/>
            <a:ext cx="4688250" cy="103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9EB7BA-2B5D-4DA9-B572-4D87E57F3006}"/>
              </a:ext>
            </a:extLst>
          </p:cNvPr>
          <p:cNvCxnSpPr/>
          <p:nvPr/>
        </p:nvCxnSpPr>
        <p:spPr>
          <a:xfrm>
            <a:off x="6559612" y="1402672"/>
            <a:ext cx="29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66E-05AE-4355-B734-01144A7F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229416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Iterating through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B518-EB31-4A6E-BB25-0193DA0F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5257800" cy="58770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&gt;a=</a:t>
            </a:r>
            <a:r>
              <a:rPr lang="en-US" sz="2000" dirty="0" err="1"/>
              <a:t>np.array</a:t>
            </a:r>
            <a:r>
              <a:rPr lang="en-US" sz="2000" dirty="0"/>
              <a:t>([6,7,8],[1,2,3],[9,3,2])</a:t>
            </a:r>
          </a:p>
          <a:p>
            <a:pPr marL="0" indent="0">
              <a:buNone/>
            </a:pPr>
            <a:r>
              <a:rPr lang="en-IN" sz="2000" dirty="0"/>
              <a:t>&gt;a</a:t>
            </a:r>
          </a:p>
          <a:p>
            <a:pPr marL="0" indent="0">
              <a:buNone/>
            </a:pPr>
            <a:r>
              <a:rPr lang="en-IN" sz="2000" dirty="0"/>
              <a:t>&gt;for row in a:</a:t>
            </a:r>
          </a:p>
          <a:p>
            <a:pPr marL="0" indent="0">
              <a:buNone/>
            </a:pPr>
            <a:r>
              <a:rPr lang="en-IN" sz="2000" dirty="0"/>
              <a:t>    print(row)</a:t>
            </a:r>
          </a:p>
          <a:p>
            <a:pPr marL="0" indent="0">
              <a:buNone/>
            </a:pPr>
            <a:r>
              <a:rPr lang="en-IN" sz="2000" dirty="0"/>
              <a:t>&gt;for cell in </a:t>
            </a:r>
            <a:r>
              <a:rPr lang="en-IN" sz="2000" dirty="0" err="1"/>
              <a:t>a.flat</a:t>
            </a:r>
            <a:r>
              <a:rPr lang="en-IN" sz="2000" dirty="0"/>
              <a:t>:  </a:t>
            </a:r>
            <a:r>
              <a:rPr lang="en-IN" sz="2000" dirty="0">
                <a:solidFill>
                  <a:srgbClr val="FF0000"/>
                </a:solidFill>
              </a:rPr>
              <a:t>#it flats as single-dim array</a:t>
            </a:r>
          </a:p>
          <a:p>
            <a:pPr marL="0" indent="0">
              <a:buNone/>
            </a:pPr>
            <a:r>
              <a:rPr lang="en-IN" sz="2000" dirty="0"/>
              <a:t>     print(cell)</a:t>
            </a:r>
          </a:p>
          <a:p>
            <a:pPr marL="0" indent="0">
              <a:buNone/>
            </a:pPr>
            <a:r>
              <a:rPr lang="en-IN" sz="2000" dirty="0"/>
              <a:t>&gt;a=</a:t>
            </a:r>
            <a:r>
              <a:rPr lang="en-IN" sz="2000" dirty="0" err="1"/>
              <a:t>np.arrange</a:t>
            </a:r>
            <a:r>
              <a:rPr lang="en-IN" sz="2000" dirty="0"/>
              <a:t>(6).reshape(3,2)</a:t>
            </a:r>
          </a:p>
          <a:p>
            <a:pPr marL="0" indent="0">
              <a:buNone/>
            </a:pPr>
            <a:r>
              <a:rPr lang="en-IN" sz="2000" dirty="0"/>
              <a:t>&gt;b=</a:t>
            </a:r>
            <a:r>
              <a:rPr lang="en-IN" sz="2000" dirty="0" err="1"/>
              <a:t>np.arrange</a:t>
            </a:r>
            <a:r>
              <a:rPr lang="en-IN" sz="2000" dirty="0"/>
              <a:t>(6,12).reshape(3,2)</a:t>
            </a:r>
          </a:p>
          <a:p>
            <a:pPr marL="0" indent="0">
              <a:buNone/>
            </a:pPr>
            <a:r>
              <a:rPr lang="en-IN" sz="2000" dirty="0"/>
              <a:t>&gt;a</a:t>
            </a:r>
          </a:p>
          <a:p>
            <a:pPr marL="0" indent="0">
              <a:buNone/>
            </a:pPr>
            <a:r>
              <a:rPr lang="en-IN" sz="2000" dirty="0"/>
              <a:t>&gt;b</a:t>
            </a:r>
          </a:p>
          <a:p>
            <a:pPr marL="0" indent="0">
              <a:buNone/>
            </a:pPr>
            <a:r>
              <a:rPr lang="en-IN" sz="2000" dirty="0"/>
              <a:t>&gt;</a:t>
            </a:r>
            <a:r>
              <a:rPr lang="en-IN" sz="2000" dirty="0" err="1"/>
              <a:t>np.vstack</a:t>
            </a:r>
            <a:r>
              <a:rPr lang="en-IN" sz="2000" dirty="0"/>
              <a:t>((</a:t>
            </a:r>
            <a:r>
              <a:rPr lang="en-IN" sz="2000" dirty="0" err="1"/>
              <a:t>a,b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r>
              <a:rPr lang="en-IN" sz="2000" dirty="0"/>
              <a:t>&gt;</a:t>
            </a:r>
            <a:r>
              <a:rPr lang="en-IN" sz="2000" dirty="0" err="1"/>
              <a:t>np.hstack</a:t>
            </a:r>
            <a:r>
              <a:rPr lang="en-IN" sz="2000" dirty="0"/>
              <a:t>((</a:t>
            </a:r>
            <a:r>
              <a:rPr lang="en-IN" sz="2000" dirty="0" err="1"/>
              <a:t>a,b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r>
              <a:rPr lang="en-IN" sz="2000" dirty="0"/>
              <a:t>&gt;a=</a:t>
            </a:r>
            <a:r>
              <a:rPr lang="en-IN" sz="2000" dirty="0" err="1"/>
              <a:t>np.arrange</a:t>
            </a:r>
            <a:r>
              <a:rPr lang="en-IN" sz="2000" dirty="0"/>
              <a:t>(30).reshape(2,15)</a:t>
            </a:r>
          </a:p>
          <a:p>
            <a:pPr marL="0" indent="0">
              <a:buNone/>
            </a:pPr>
            <a:r>
              <a:rPr lang="en-IN" sz="2000" dirty="0"/>
              <a:t>&gt;a</a:t>
            </a:r>
          </a:p>
          <a:p>
            <a:pPr marL="0" indent="0">
              <a:buNone/>
            </a:pPr>
            <a:r>
              <a:rPr lang="en-IN" sz="2000" dirty="0"/>
              <a:t>&gt;result=</a:t>
            </a:r>
            <a:r>
              <a:rPr lang="en-IN" sz="2000" dirty="0" err="1"/>
              <a:t>np.hsplit</a:t>
            </a:r>
            <a:r>
              <a:rPr lang="en-IN" sz="2000" dirty="0"/>
              <a:t>(a,3) # it splits big array into 3 parts horizontally.</a:t>
            </a:r>
          </a:p>
          <a:p>
            <a:pPr marL="0" indent="0">
              <a:buNone/>
            </a:pPr>
            <a:r>
              <a:rPr lang="en-IN" sz="2000" dirty="0"/>
              <a:t>&gt;print(result[0])</a:t>
            </a:r>
          </a:p>
          <a:p>
            <a:pPr marL="0" indent="0">
              <a:buNone/>
            </a:pPr>
            <a:r>
              <a:rPr lang="en-IN" sz="2000" dirty="0"/>
              <a:t>&gt;print(result[1])</a:t>
            </a:r>
          </a:p>
          <a:p>
            <a:pPr marL="0" indent="0">
              <a:buNone/>
            </a:pPr>
            <a:r>
              <a:rPr lang="en-IN" sz="2000" dirty="0"/>
              <a:t>&gt;print(result[2])</a:t>
            </a:r>
          </a:p>
          <a:p>
            <a:pPr marL="0" indent="0">
              <a:buNone/>
            </a:pPr>
            <a:r>
              <a:rPr lang="en-IN" sz="2000" dirty="0"/>
              <a:t>&gt;result=</a:t>
            </a:r>
            <a:r>
              <a:rPr lang="en-IN" sz="2000" dirty="0" err="1"/>
              <a:t>np.vsplit</a:t>
            </a:r>
            <a:r>
              <a:rPr lang="en-IN" sz="2000" dirty="0"/>
              <a:t>(a,3) # it splits big array into 2 parts vertically.</a:t>
            </a:r>
          </a:p>
          <a:p>
            <a:pPr marL="0" indent="0">
              <a:buNone/>
            </a:pPr>
            <a:r>
              <a:rPr lang="en-IN" sz="2000" dirty="0"/>
              <a:t>&gt;print(result[0])</a:t>
            </a:r>
          </a:p>
          <a:p>
            <a:pPr marL="0" indent="0">
              <a:buNone/>
            </a:pPr>
            <a:r>
              <a:rPr lang="en-IN" sz="2000" dirty="0"/>
              <a:t>&gt;print(result[1])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E974E-0E21-4F3D-80E4-A07B0D9EE913}"/>
              </a:ext>
            </a:extLst>
          </p:cNvPr>
          <p:cNvSpPr txBox="1"/>
          <p:nvPr/>
        </p:nvSpPr>
        <p:spPr>
          <a:xfrm>
            <a:off x="6622743" y="1162975"/>
            <a:ext cx="5569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IN" sz="1800" dirty="0"/>
              <a:t>a=</a:t>
            </a:r>
            <a:r>
              <a:rPr lang="en-IN" sz="1800" dirty="0" err="1"/>
              <a:t>np.arrange</a:t>
            </a:r>
            <a:r>
              <a:rPr lang="en-IN" sz="1800" dirty="0"/>
              <a:t>(12).reshape(3,4)</a:t>
            </a:r>
          </a:p>
          <a:p>
            <a:r>
              <a:rPr lang="en-IN" dirty="0"/>
              <a:t>&gt;a</a:t>
            </a:r>
          </a:p>
          <a:p>
            <a:r>
              <a:rPr lang="en-IN" sz="1800" dirty="0"/>
              <a:t>&gt;b=a&gt;4</a:t>
            </a:r>
          </a:p>
          <a:p>
            <a:r>
              <a:rPr lang="en-IN" dirty="0"/>
              <a:t>&gt;b</a:t>
            </a:r>
          </a:p>
          <a:p>
            <a:r>
              <a:rPr lang="en-IN" sz="1800" dirty="0"/>
              <a:t>&gt;a[b] # passing an array as index to another array and gives values from original array</a:t>
            </a:r>
          </a:p>
          <a:p>
            <a:r>
              <a:rPr lang="en-IN" sz="1800" dirty="0">
                <a:solidFill>
                  <a:srgbClr val="FF0000"/>
                </a:solidFill>
              </a:rPr>
              <a:t>#to iterate </a:t>
            </a:r>
            <a:r>
              <a:rPr lang="en-IN" sz="1800" dirty="0" err="1">
                <a:solidFill>
                  <a:srgbClr val="FF0000"/>
                </a:solidFill>
              </a:rPr>
              <a:t>numpy</a:t>
            </a:r>
            <a:r>
              <a:rPr lang="en-IN" sz="1800" dirty="0">
                <a:solidFill>
                  <a:srgbClr val="FF0000"/>
                </a:solidFill>
              </a:rPr>
              <a:t> array using </a:t>
            </a:r>
            <a:r>
              <a:rPr lang="en-IN" sz="1800" dirty="0" err="1">
                <a:solidFill>
                  <a:srgbClr val="FF0000"/>
                </a:solidFill>
              </a:rPr>
              <a:t>numpy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dirty="0" err="1">
                <a:solidFill>
                  <a:srgbClr val="FF0000"/>
                </a:solidFill>
              </a:rPr>
              <a:t>nditer</a:t>
            </a:r>
            <a:endParaRPr lang="en-IN" sz="1800" dirty="0">
              <a:solidFill>
                <a:srgbClr val="FF0000"/>
              </a:solidFill>
            </a:endParaRPr>
          </a:p>
          <a:p>
            <a:r>
              <a:rPr lang="en-IN" dirty="0"/>
              <a:t>&gt;</a:t>
            </a:r>
            <a:r>
              <a:rPr lang="en-IN" sz="1800" dirty="0"/>
              <a:t>a=</a:t>
            </a:r>
            <a:r>
              <a:rPr lang="en-IN" sz="1800" dirty="0" err="1"/>
              <a:t>np.arrange</a:t>
            </a:r>
            <a:r>
              <a:rPr lang="en-IN" sz="1800" dirty="0"/>
              <a:t>(12).reshape(3,4)</a:t>
            </a:r>
          </a:p>
          <a:p>
            <a:r>
              <a:rPr lang="en-IN" sz="1800" dirty="0"/>
              <a:t>&gt;for x in </a:t>
            </a:r>
            <a:r>
              <a:rPr lang="en-IN" sz="1800" dirty="0" err="1"/>
              <a:t>np.nditer</a:t>
            </a:r>
            <a:r>
              <a:rPr lang="en-IN" sz="1800" dirty="0"/>
              <a:t>(</a:t>
            </a:r>
            <a:r>
              <a:rPr lang="en-IN" sz="1800" dirty="0" err="1"/>
              <a:t>a,order</a:t>
            </a:r>
            <a:r>
              <a:rPr lang="en-IN" sz="1800" dirty="0"/>
              <a:t>=‘C’):  #C style order</a:t>
            </a:r>
          </a:p>
          <a:p>
            <a:r>
              <a:rPr lang="en-IN" dirty="0"/>
              <a:t>     print(x)</a:t>
            </a:r>
          </a:p>
          <a:p>
            <a:r>
              <a:rPr lang="en-IN" sz="1800" dirty="0"/>
              <a:t>#for </a:t>
            </a:r>
            <a:r>
              <a:rPr lang="en-IN" sz="1800" dirty="0" err="1"/>
              <a:t>fortran</a:t>
            </a:r>
            <a:r>
              <a:rPr lang="en-IN" sz="1800" dirty="0"/>
              <a:t> order</a:t>
            </a:r>
          </a:p>
          <a:p>
            <a:r>
              <a:rPr lang="en-IN" sz="1800" dirty="0"/>
              <a:t>&gt;for x in </a:t>
            </a:r>
            <a:r>
              <a:rPr lang="en-IN" sz="1800" dirty="0" err="1"/>
              <a:t>np.nditer</a:t>
            </a:r>
            <a:r>
              <a:rPr lang="en-IN" sz="1800" dirty="0"/>
              <a:t>(</a:t>
            </a:r>
            <a:r>
              <a:rPr lang="en-IN" sz="1800" dirty="0" err="1"/>
              <a:t>a,order</a:t>
            </a:r>
            <a:r>
              <a:rPr lang="en-IN" sz="1800" dirty="0"/>
              <a:t>=‘F’):  #Fortran style order</a:t>
            </a:r>
          </a:p>
          <a:p>
            <a:r>
              <a:rPr lang="en-IN" dirty="0"/>
              <a:t>     print(x)</a:t>
            </a:r>
            <a:endParaRPr lang="en-IN" sz="1800" dirty="0"/>
          </a:p>
          <a:p>
            <a:endParaRPr lang="en-IN" sz="1800" dirty="0"/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49FF1B-C454-4497-BADF-CC07A09B976B}"/>
              </a:ext>
            </a:extLst>
          </p:cNvPr>
          <p:cNvCxnSpPr/>
          <p:nvPr/>
        </p:nvCxnSpPr>
        <p:spPr>
          <a:xfrm>
            <a:off x="6223247" y="681037"/>
            <a:ext cx="0" cy="6110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6FE4-97FA-4F98-A9B4-D54592D5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80029" cy="433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0F49C-2626-48A1-B453-0EE945A847BB}"/>
              </a:ext>
            </a:extLst>
          </p:cNvPr>
          <p:cNvSpPr/>
          <p:nvPr/>
        </p:nvSpPr>
        <p:spPr>
          <a:xfrm>
            <a:off x="1793288" y="1260629"/>
            <a:ext cx="8700117" cy="674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stands for Numerical Python and is the core library for numeric and scientific computing.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54475-EC2E-4B5A-95AF-4506E455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12" y="3767646"/>
            <a:ext cx="1521152" cy="2064983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B143AF2-9D5D-45D2-AA36-E881BBCE9758}"/>
              </a:ext>
            </a:extLst>
          </p:cNvPr>
          <p:cNvSpPr/>
          <p:nvPr/>
        </p:nvSpPr>
        <p:spPr>
          <a:xfrm>
            <a:off x="1999324" y="2180392"/>
            <a:ext cx="3788917" cy="206498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consists of multi-dimensional array objects and a collection of routines for processing those arrays.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8AE4C-FFE9-45EA-9545-3F9EA074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00" y="3429000"/>
            <a:ext cx="3400425" cy="134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CBB5A-1A30-4C7C-8883-D3D9A00FEEEE}"/>
              </a:ext>
            </a:extLst>
          </p:cNvPr>
          <p:cNvSpPr txBox="1"/>
          <p:nvPr/>
        </p:nvSpPr>
        <p:spPr>
          <a:xfrm>
            <a:off x="3471169" y="5495278"/>
            <a:ext cx="616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3 main benefits of </a:t>
            </a:r>
            <a:r>
              <a:rPr lang="en-US" dirty="0" err="1"/>
              <a:t>numpy</a:t>
            </a:r>
            <a:r>
              <a:rPr lang="en-US" dirty="0"/>
              <a:t> array over the python list are: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Less Memory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Fast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Convinient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2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5CF-DD99-40D5-8F20-E674761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0F53-2E0F-4C0D-BAAD-11492B0A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36341"/>
            <a:ext cx="10980938" cy="49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pPr marL="0" indent="0">
              <a:buNone/>
            </a:pPr>
            <a:r>
              <a:rPr lang="en-US" sz="1800" dirty="0"/>
              <a:t>Import time</a:t>
            </a:r>
          </a:p>
          <a:p>
            <a:pPr marL="0" indent="0">
              <a:buNone/>
            </a:pPr>
            <a:r>
              <a:rPr lang="en-US" sz="1800" dirty="0"/>
              <a:t>Import sys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 =range(1000)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sys.getsizeof</a:t>
            </a:r>
            <a:r>
              <a:rPr lang="en-US" sz="1800" dirty="0"/>
              <a:t>(5)*</a:t>
            </a:r>
            <a:r>
              <a:rPr lang="en-US" sz="1800" dirty="0" err="1"/>
              <a:t>len</a:t>
            </a:r>
            <a:r>
              <a:rPr lang="en-US" sz="1800" dirty="0"/>
              <a:t>(l)) #14000 bytes size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array =</a:t>
            </a:r>
            <a:r>
              <a:rPr lang="en-US" sz="1800" dirty="0" err="1"/>
              <a:t>np.arrange</a:t>
            </a:r>
            <a:r>
              <a:rPr lang="en-US" sz="1800" dirty="0"/>
              <a:t>(1000)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array.size</a:t>
            </a:r>
            <a:r>
              <a:rPr lang="en-US" sz="1800" dirty="0"/>
              <a:t>*</a:t>
            </a:r>
            <a:r>
              <a:rPr lang="en-US" sz="1800" dirty="0" err="1"/>
              <a:t>array.itemsize</a:t>
            </a:r>
            <a:r>
              <a:rPr lang="en-US" sz="1800" dirty="0"/>
              <a:t>) #4000 byte size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Because, in </a:t>
            </a:r>
            <a:r>
              <a:rPr lang="en-US" sz="2000" dirty="0" err="1"/>
              <a:t>numpy</a:t>
            </a:r>
            <a:r>
              <a:rPr lang="en-US" sz="2000" dirty="0"/>
              <a:t>, each element is of 4 bytes size whereas, in python list, each item is a pointer which </a:t>
            </a:r>
            <a:r>
              <a:rPr lang="en-US" sz="2000" dirty="0" err="1"/>
              <a:t>inturn</a:t>
            </a:r>
            <a:r>
              <a:rPr lang="en-US" sz="2000" dirty="0"/>
              <a:t> points to the objects and each object is of size 14bytes.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14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CADE-FE3F-4C20-9FE8-4B24BC4A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6213-5A24-4AA0-8C42-BFB48CB7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47" y="994299"/>
            <a:ext cx="11079332" cy="5637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marL="0" indent="0">
              <a:buNone/>
            </a:pPr>
            <a:r>
              <a:rPr lang="en-US" sz="2000" dirty="0"/>
              <a:t>Import time</a:t>
            </a:r>
          </a:p>
          <a:p>
            <a:pPr marL="0" indent="0">
              <a:buNone/>
            </a:pPr>
            <a:r>
              <a:rPr lang="en-US" sz="2000" dirty="0"/>
              <a:t>Import sys</a:t>
            </a:r>
          </a:p>
          <a:p>
            <a:pPr marL="0" indent="0">
              <a:buNone/>
            </a:pPr>
            <a:r>
              <a:rPr lang="en-US" sz="2000" dirty="0"/>
              <a:t> SIZE=1000</a:t>
            </a:r>
          </a:p>
          <a:p>
            <a:pPr marL="0" indent="0">
              <a:buNone/>
            </a:pPr>
            <a:r>
              <a:rPr lang="en-US" sz="2000" dirty="0"/>
              <a:t>l1=range(SIZE)</a:t>
            </a:r>
          </a:p>
          <a:p>
            <a:pPr marL="0" indent="0">
              <a:buNone/>
            </a:pPr>
            <a:r>
              <a:rPr lang="en-US" sz="2000" dirty="0"/>
              <a:t>l2=range(SIZE)</a:t>
            </a:r>
          </a:p>
          <a:p>
            <a:pPr marL="0" indent="0">
              <a:buNone/>
            </a:pPr>
            <a:r>
              <a:rPr lang="en-US" sz="2000" dirty="0"/>
              <a:t>a1=arrange(SIZE)</a:t>
            </a:r>
          </a:p>
          <a:p>
            <a:pPr marL="0" indent="0">
              <a:buNone/>
            </a:pPr>
            <a:r>
              <a:rPr lang="en-US" sz="2000" dirty="0"/>
              <a:t>a2=arrange(SIZE)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#python list</a:t>
            </a:r>
          </a:p>
          <a:p>
            <a:pPr marL="0" indent="0">
              <a:buNone/>
            </a:pPr>
            <a:r>
              <a:rPr lang="en-US" sz="2000" dirty="0"/>
              <a:t>Start=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Result=[(</a:t>
            </a:r>
            <a:r>
              <a:rPr lang="en-US" sz="2000" dirty="0" err="1"/>
              <a:t>x+y</a:t>
            </a:r>
            <a:r>
              <a:rPr lang="en-US" sz="2000" dirty="0"/>
              <a:t>) for </a:t>
            </a:r>
            <a:r>
              <a:rPr lang="en-US" sz="2000" dirty="0" err="1"/>
              <a:t>x,y</a:t>
            </a:r>
            <a:r>
              <a:rPr lang="en-US" sz="2000" dirty="0"/>
              <a:t> in zip(l1,l2)]</a:t>
            </a:r>
          </a:p>
          <a:p>
            <a:pPr marL="0" indent="0">
              <a:buNone/>
            </a:pPr>
            <a:r>
              <a:rPr lang="en-US" sz="2000" dirty="0"/>
              <a:t>Print(“Python list took :”,(</a:t>
            </a:r>
            <a:r>
              <a:rPr lang="en-US" sz="2000" dirty="0" err="1"/>
              <a:t>time.time</a:t>
            </a:r>
            <a:r>
              <a:rPr lang="en-US" sz="2000" dirty="0"/>
              <a:t>()-start)*1000)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#numpy array</a:t>
            </a:r>
          </a:p>
          <a:p>
            <a:pPr marL="0" indent="0">
              <a:buNone/>
            </a:pPr>
            <a:r>
              <a:rPr lang="en-US" sz="2000" dirty="0"/>
              <a:t>Start=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Result=a1+a2</a:t>
            </a:r>
          </a:p>
          <a:p>
            <a:pPr marL="0" indent="0">
              <a:buNone/>
            </a:pPr>
            <a:r>
              <a:rPr lang="en-US" sz="2000" dirty="0"/>
              <a:t>Print(“</a:t>
            </a:r>
            <a:r>
              <a:rPr lang="en-US" sz="2000" dirty="0" err="1"/>
              <a:t>numpy</a:t>
            </a:r>
            <a:r>
              <a:rPr lang="en-US" sz="2000" dirty="0"/>
              <a:t> took :”, (</a:t>
            </a:r>
            <a:r>
              <a:rPr lang="en-US" sz="2000" dirty="0" err="1"/>
              <a:t>time.time</a:t>
            </a:r>
            <a:r>
              <a:rPr lang="en-US" sz="2000" dirty="0"/>
              <a:t>()-start)*1000)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44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1E6C-B4AA-4EDB-8E42-B2456DA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94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EFA7EF-3C17-4D5E-9072-0636FA9E9354}"/>
              </a:ext>
            </a:extLst>
          </p:cNvPr>
          <p:cNvSpPr/>
          <p:nvPr/>
        </p:nvSpPr>
        <p:spPr>
          <a:xfrm>
            <a:off x="1509205" y="1402673"/>
            <a:ext cx="2263806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Single-dimensional Array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4CA9A1-811A-444C-98D3-AFDE05526CB5}"/>
              </a:ext>
            </a:extLst>
          </p:cNvPr>
          <p:cNvSpPr/>
          <p:nvPr/>
        </p:nvSpPr>
        <p:spPr>
          <a:xfrm>
            <a:off x="7654032" y="1402673"/>
            <a:ext cx="2263806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Multi-dimensional Array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30E29AA-4A3B-4FE6-942B-584AA9F98269}"/>
              </a:ext>
            </a:extLst>
          </p:cNvPr>
          <p:cNvSpPr/>
          <p:nvPr/>
        </p:nvSpPr>
        <p:spPr>
          <a:xfrm>
            <a:off x="1029811" y="2681056"/>
            <a:ext cx="3462290" cy="217059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([10,20,30,40])</a:t>
            </a:r>
          </a:p>
          <a:p>
            <a:r>
              <a:rPr lang="en-US" dirty="0"/>
              <a:t> print(n1)</a:t>
            </a:r>
          </a:p>
          <a:p>
            <a:r>
              <a:rPr lang="en-US" dirty="0"/>
              <a:t>Print(n1.size)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array([10,20,30,40])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76AB488-7D1A-481C-B031-916A6C0146CA}"/>
              </a:ext>
            </a:extLst>
          </p:cNvPr>
          <p:cNvSpPr/>
          <p:nvPr/>
        </p:nvSpPr>
        <p:spPr>
          <a:xfrm>
            <a:off x="5575182" y="2299317"/>
            <a:ext cx="6616818" cy="354219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([[10,20,30,40],[40,30,20,10]])</a:t>
            </a:r>
          </a:p>
          <a:p>
            <a:r>
              <a:rPr lang="en-US" dirty="0"/>
              <a:t> print(n2)</a:t>
            </a:r>
          </a:p>
          <a:p>
            <a:r>
              <a:rPr lang="en-US" dirty="0"/>
              <a:t>Print(n2.itemsize)</a:t>
            </a:r>
          </a:p>
          <a:p>
            <a:r>
              <a:rPr lang="en-US" dirty="0"/>
              <a:t>Print(n2.ndim)</a:t>
            </a:r>
          </a:p>
          <a:p>
            <a:r>
              <a:rPr lang="en-US" dirty="0"/>
              <a:t>n2=</a:t>
            </a:r>
            <a:r>
              <a:rPr lang="en-US" dirty="0" err="1"/>
              <a:t>np.array</a:t>
            </a:r>
            <a:r>
              <a:rPr lang="en-US" dirty="0"/>
              <a:t>([[10,20,30,40],[40,30,20,10]],</a:t>
            </a:r>
            <a:r>
              <a:rPr lang="en-US" dirty="0" err="1"/>
              <a:t>dtype</a:t>
            </a:r>
            <a:r>
              <a:rPr lang="en-US" dirty="0"/>
              <a:t>=np.float64)</a:t>
            </a:r>
          </a:p>
          <a:p>
            <a:r>
              <a:rPr lang="en-US" dirty="0"/>
              <a:t>Print(n2.itemsize)</a:t>
            </a:r>
          </a:p>
          <a:p>
            <a:r>
              <a:rPr lang="en-US" dirty="0"/>
              <a:t>n2=</a:t>
            </a:r>
            <a:r>
              <a:rPr lang="en-US" dirty="0" err="1"/>
              <a:t>np.array</a:t>
            </a:r>
            <a:r>
              <a:rPr lang="en-US" dirty="0"/>
              <a:t>([[10,20,30,40],[40,30,20,10]],</a:t>
            </a:r>
            <a:r>
              <a:rPr lang="en-US" dirty="0" err="1"/>
              <a:t>dtype</a:t>
            </a:r>
            <a:r>
              <a:rPr lang="en-US" dirty="0"/>
              <a:t>=complex)</a:t>
            </a:r>
          </a:p>
          <a:p>
            <a:r>
              <a:rPr lang="en-US" dirty="0"/>
              <a:t> print(n2)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array([10,20,30,40],</a:t>
            </a:r>
          </a:p>
          <a:p>
            <a:r>
              <a:rPr lang="en-US" dirty="0"/>
              <a:t>           [40,30,20,10])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44E28-CFCA-4426-ADC8-4082921549DD}"/>
              </a:ext>
            </a:extLst>
          </p:cNvPr>
          <p:cNvCxnSpPr/>
          <p:nvPr/>
        </p:nvCxnSpPr>
        <p:spPr>
          <a:xfrm>
            <a:off x="5504156" y="1074198"/>
            <a:ext cx="0" cy="556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45FD-8645-4FAE-B7E7-6C01C3C5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F864-C55D-4181-BD78-36CC0A6C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import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sz="1800" dirty="0"/>
              <a:t> l1=[1,2,3,4,5]</a:t>
            </a:r>
          </a:p>
          <a:p>
            <a:pPr marL="0" indent="0">
              <a:buNone/>
            </a:pPr>
            <a:r>
              <a:rPr lang="en-US" sz="1800" dirty="0"/>
              <a:t>  n1=</a:t>
            </a:r>
            <a:r>
              <a:rPr lang="en-US" sz="1800" dirty="0" err="1"/>
              <a:t>np.array</a:t>
            </a:r>
            <a:r>
              <a:rPr lang="en-US" sz="1800" dirty="0"/>
              <a:t>(l1)</a:t>
            </a:r>
          </a:p>
          <a:p>
            <a:pPr marL="0" indent="0">
              <a:buNone/>
            </a:pPr>
            <a:r>
              <a:rPr lang="en-US" sz="1800" dirty="0"/>
              <a:t> print(n1)</a:t>
            </a:r>
          </a:p>
          <a:p>
            <a:pPr marL="0" indent="0">
              <a:buNone/>
            </a:pPr>
            <a:r>
              <a:rPr lang="en-US" sz="1800" dirty="0"/>
              <a:t> print(type(n1))</a:t>
            </a:r>
          </a:p>
          <a:p>
            <a:pPr marL="0" indent="0">
              <a:buNone/>
            </a:pPr>
            <a:r>
              <a:rPr lang="en-US" sz="1800" dirty="0"/>
              <a:t> print(</a:t>
            </a:r>
            <a:r>
              <a:rPr lang="en-US" sz="1800" dirty="0" err="1"/>
              <a:t>np.arange</a:t>
            </a:r>
            <a:r>
              <a:rPr lang="en-US" sz="1800" dirty="0"/>
              <a:t>(1,5))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np.arange</a:t>
            </a:r>
            <a:r>
              <a:rPr lang="en-US" sz="1800" dirty="0"/>
              <a:t>(1,5,2)) </a:t>
            </a:r>
            <a:r>
              <a:rPr lang="en-US" sz="1800" dirty="0">
                <a:solidFill>
                  <a:srgbClr val="FF0000"/>
                </a:solidFill>
              </a:rPr>
              <a:t>#2 means jump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14A6-6CAF-4392-9ADD-131B3ACDC3F0}"/>
              </a:ext>
            </a:extLst>
          </p:cNvPr>
          <p:cNvSpPr txBox="1"/>
          <p:nvPr/>
        </p:nvSpPr>
        <p:spPr>
          <a:xfrm>
            <a:off x="5259279" y="1825625"/>
            <a:ext cx="4843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/>
              <a:t> np=array([[1,2,3,4,5],[4,5,6,7]])</a:t>
            </a:r>
          </a:p>
          <a:p>
            <a:pPr marL="0" indent="0">
              <a:buNone/>
            </a:pPr>
            <a:r>
              <a:rPr lang="en-US" dirty="0"/>
              <a:t> type(np)</a:t>
            </a:r>
          </a:p>
          <a:p>
            <a:pPr marL="0" indent="0">
              <a:buNone/>
            </a:pPr>
            <a:r>
              <a:rPr lang="en-US" dirty="0"/>
              <a:t> print(np)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21E2C4-5B77-4752-A897-738C73D9A4B8}"/>
              </a:ext>
            </a:extLst>
          </p:cNvPr>
          <p:cNvCxnSpPr/>
          <p:nvPr/>
        </p:nvCxnSpPr>
        <p:spPr>
          <a:xfrm>
            <a:off x="5250401" y="1690688"/>
            <a:ext cx="0" cy="467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9D21-CFF4-44A2-9CA0-41A6798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NumPy Array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DF7891-E6E9-4707-AAB8-31F350000A4A}"/>
              </a:ext>
            </a:extLst>
          </p:cNvPr>
          <p:cNvSpPr/>
          <p:nvPr/>
        </p:nvSpPr>
        <p:spPr>
          <a:xfrm>
            <a:off x="2627792" y="1580225"/>
            <a:ext cx="5805996" cy="497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Initializing NumPy array with zeros.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B6FE2CB-B994-4287-9B4C-8D8CB0FD824A}"/>
              </a:ext>
            </a:extLst>
          </p:cNvPr>
          <p:cNvSpPr/>
          <p:nvPr/>
        </p:nvSpPr>
        <p:spPr>
          <a:xfrm>
            <a:off x="1012053" y="2365391"/>
            <a:ext cx="3577701" cy="20773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np.zeros</a:t>
            </a:r>
            <a:r>
              <a:rPr lang="en-US" dirty="0"/>
              <a:t>((1,2))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array([[0., 0.]])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529752F-20EF-480F-806F-2691859AC097}"/>
              </a:ext>
            </a:extLst>
          </p:cNvPr>
          <p:cNvSpPr/>
          <p:nvPr/>
        </p:nvSpPr>
        <p:spPr>
          <a:xfrm>
            <a:off x="6096000" y="2769832"/>
            <a:ext cx="5187518" cy="29917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np.zeros</a:t>
            </a:r>
            <a:r>
              <a:rPr lang="en-US" dirty="0"/>
              <a:t>((5,5))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[0.,0.,0.,0.]])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E96B0CE-6858-4AA6-9258-E8B8094DA474}"/>
              </a:ext>
            </a:extLst>
          </p:cNvPr>
          <p:cNvSpPr/>
          <p:nvPr/>
        </p:nvSpPr>
        <p:spPr>
          <a:xfrm>
            <a:off x="838200" y="4554245"/>
            <a:ext cx="3577701" cy="20773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np.ones</a:t>
            </a:r>
            <a:r>
              <a:rPr lang="en-US" dirty="0"/>
              <a:t>((1,2))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array([[1., 1.]])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B00213-0DB9-479B-8F93-D3CB30999035}"/>
              </a:ext>
            </a:extLst>
          </p:cNvPr>
          <p:cNvSpPr/>
          <p:nvPr/>
        </p:nvSpPr>
        <p:spPr>
          <a:xfrm>
            <a:off x="2308194" y="1349406"/>
            <a:ext cx="6436311" cy="577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 same number.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A48FBC2-C06D-4210-B6B3-EF8A0BC02227}"/>
              </a:ext>
            </a:extLst>
          </p:cNvPr>
          <p:cNvSpPr/>
          <p:nvPr/>
        </p:nvSpPr>
        <p:spPr>
          <a:xfrm>
            <a:off x="3116063" y="2760956"/>
            <a:ext cx="4305670" cy="244135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np.full</a:t>
            </a:r>
            <a:r>
              <a:rPr lang="en-US" dirty="0"/>
              <a:t>((2,2),10)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array([[10,10],</a:t>
            </a:r>
          </a:p>
          <a:p>
            <a:r>
              <a:rPr lang="en-US" dirty="0"/>
              <a:t>             [10,10]])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3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DA834F-0D15-422C-9AD5-EB99577BF2E3}"/>
              </a:ext>
            </a:extLst>
          </p:cNvPr>
          <p:cNvSpPr/>
          <p:nvPr/>
        </p:nvSpPr>
        <p:spPr>
          <a:xfrm>
            <a:off x="2272683" y="1171852"/>
            <a:ext cx="6471822" cy="594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within a range.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C7B1C4E-D1B5-402B-A5D8-5D8D1E46E44D}"/>
              </a:ext>
            </a:extLst>
          </p:cNvPr>
          <p:cNvSpPr/>
          <p:nvPr/>
        </p:nvSpPr>
        <p:spPr>
          <a:xfrm>
            <a:off x="2476870" y="2343705"/>
            <a:ext cx="5184559" cy="186431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np.arange</a:t>
            </a:r>
            <a:r>
              <a:rPr lang="en-US" dirty="0"/>
              <a:t>(10,20)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array([10,11,12,13,14,15,16,17,18,19])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C660A26-A63F-4CDE-84FF-96C39815A984}"/>
              </a:ext>
            </a:extLst>
          </p:cNvPr>
          <p:cNvSpPr/>
          <p:nvPr/>
        </p:nvSpPr>
        <p:spPr>
          <a:xfrm>
            <a:off x="2476870" y="4634143"/>
            <a:ext cx="5184559" cy="186431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 n1=</a:t>
            </a:r>
            <a:r>
              <a:rPr lang="en-US" dirty="0" err="1"/>
              <a:t>np.arange</a:t>
            </a:r>
            <a:r>
              <a:rPr lang="en-US" dirty="0"/>
              <a:t>(10,50,5)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array([10,15,20,25,30,35,40,45])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1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1877</Words>
  <Application>Microsoft Office PowerPoint</Application>
  <PresentationFormat>Widescreen</PresentationFormat>
  <Paragraphs>346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Libraries in Python</vt:lpstr>
      <vt:lpstr>Numpy in Python</vt:lpstr>
      <vt:lpstr>Example</vt:lpstr>
      <vt:lpstr>Example</vt:lpstr>
      <vt:lpstr>Creating Numpy Array</vt:lpstr>
      <vt:lpstr>Example:</vt:lpstr>
      <vt:lpstr>Initializing NumPy Array</vt:lpstr>
      <vt:lpstr>PowerPoint Presentation</vt:lpstr>
      <vt:lpstr>PowerPoint Presentation</vt:lpstr>
      <vt:lpstr>PowerPoint Presentation</vt:lpstr>
      <vt:lpstr>PowerPoint Presentation</vt:lpstr>
      <vt:lpstr>Joining NumPy Arrays</vt:lpstr>
      <vt:lpstr>Numpy Intersection and Difference</vt:lpstr>
      <vt:lpstr>Numpy Array Mathematics</vt:lpstr>
      <vt:lpstr>PowerPoint Presentation</vt:lpstr>
      <vt:lpstr>NumPy Math Functions</vt:lpstr>
      <vt:lpstr>Numpy Save and Load</vt:lpstr>
      <vt:lpstr>Indexing/ Slicing with numpy array</vt:lpstr>
      <vt:lpstr>Iterating through numpy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in Python</dc:title>
  <dc:creator>Sunanda Naik</dc:creator>
  <cp:lastModifiedBy>Sunanda Naik</cp:lastModifiedBy>
  <cp:revision>49</cp:revision>
  <dcterms:created xsi:type="dcterms:W3CDTF">2020-11-11T12:41:23Z</dcterms:created>
  <dcterms:modified xsi:type="dcterms:W3CDTF">2021-04-19T20:39:27Z</dcterms:modified>
</cp:coreProperties>
</file>