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311" r:id="rId4"/>
    <p:sldId id="312" r:id="rId5"/>
    <p:sldId id="313" r:id="rId6"/>
    <p:sldId id="273" r:id="rId7"/>
    <p:sldId id="314" r:id="rId8"/>
    <p:sldId id="299" r:id="rId9"/>
    <p:sldId id="300" r:id="rId10"/>
    <p:sldId id="303" r:id="rId11"/>
    <p:sldId id="316" r:id="rId12"/>
    <p:sldId id="319" r:id="rId13"/>
    <p:sldId id="320" r:id="rId14"/>
    <p:sldId id="321" r:id="rId15"/>
    <p:sldId id="322" r:id="rId16"/>
    <p:sldId id="317" r:id="rId17"/>
    <p:sldId id="318" r:id="rId18"/>
    <p:sldId id="301" r:id="rId19"/>
    <p:sldId id="309" r:id="rId20"/>
    <p:sldId id="31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B827-F70C-49E4-B63C-939D8E9B7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E6F15-952D-4C7C-82C3-6ACECE456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28EA-E4AC-4607-872E-454C5B03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3A66-E979-4F49-B5D8-C42E849C899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83FCC-C6B1-4BA4-8711-04911728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A0776-7285-4508-9881-8F587817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8B1-FE53-4CA7-8944-99C8E9F71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84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7835-616A-46A0-A30A-B7D7A16D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A1215-37AA-44B5-BA2C-79C4534D8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7BE9E-AA12-4D71-AF26-B1FF6F73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3A66-E979-4F49-B5D8-C42E849C899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7221A-0B36-4067-9CB4-3FC5B0B7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BFD08-BA61-4101-A024-612B2718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8B1-FE53-4CA7-8944-99C8E9F71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38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B4A5E-06E6-4019-B734-686FED13A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111EB-AF75-4486-A3DD-AE935112B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3807F-1D05-4F36-A6D0-31DE86BD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3A66-E979-4F49-B5D8-C42E849C899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5C067-E7F4-4B24-817D-92D3EF55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7C2B8-60FB-4EFC-AAA5-F7E7BE67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8B1-FE53-4CA7-8944-99C8E9F71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0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44DB-F30A-44B3-90C1-58790B6A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858B-A803-4E0D-BB58-AF950523C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4B606-4CF8-4685-9BDC-B2129D25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3A66-E979-4F49-B5D8-C42E849C899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E0D96-5CF3-497F-8EC2-E3FC6F18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5DE6F-2364-469C-9C07-6C2E8D98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8B1-FE53-4CA7-8944-99C8E9F71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13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EA68-A09D-4FD7-AFDD-FD8A8BC4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90F1B-CDB1-47A8-B741-740FAA917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6BE79-CF1E-430D-9442-08DA7DD6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3A66-E979-4F49-B5D8-C42E849C899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7C462-D0CF-4E02-8ED2-A9954E7E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F3493-EE28-4545-9CB8-CA03F3CF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8B1-FE53-4CA7-8944-99C8E9F71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0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650D-3044-4D21-877E-F9DD2D43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981B-1B3C-4EAC-A518-A1920084C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62ED9-99C5-45C7-9B90-7CE7C9D62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CBEF2-2E9D-4716-983B-41A05236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3A66-E979-4F49-B5D8-C42E849C899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6785-FACD-4145-AB8F-9C277458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C3809-52E4-44EC-9369-20512FB0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8B1-FE53-4CA7-8944-99C8E9F71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94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D3D5-4ECC-4C97-AED5-DDE7BF43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6636A-A94E-4CFF-9040-062F215BD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DBFD1-E26F-4B91-8CB0-B9EA63DFC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71856-8DF5-4609-B324-E9E644EA0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E65FE-89A9-4C67-8DA2-6676C7D86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51456-81CF-4C83-AC80-4DB9F3AB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3A66-E979-4F49-B5D8-C42E849C899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2EEBF-318D-488B-B7AB-A931C532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99607-0C19-4E5D-8419-8C1C1A33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8B1-FE53-4CA7-8944-99C8E9F71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91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70DD-0C3C-45DD-BF82-C9875FF3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2BDF0-45FE-407A-8032-F4F5395B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3A66-E979-4F49-B5D8-C42E849C899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87202-503C-4E12-9D43-B09EE7BE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99942-96F4-4351-86BD-00DCBDC0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8B1-FE53-4CA7-8944-99C8E9F71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96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769CE-7A0A-4594-B649-6A346E58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3A66-E979-4F49-B5D8-C42E849C899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6369C-233A-476F-9299-2D309DDE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2C3EE-8786-4E8C-BDA4-66D4646A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8B1-FE53-4CA7-8944-99C8E9F71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61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D411-393D-421F-BDD2-D4B14BE9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7C9C-837A-4E82-84D3-3214ECC7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795B5-BA41-483B-B6B9-90E589ADA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EEF28-C345-4CE2-A635-9649DD09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3A66-E979-4F49-B5D8-C42E849C899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57CF8-CEA3-4B51-BCDE-AD4A8765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8257A-6A30-4CA3-936C-02D3CD86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8B1-FE53-4CA7-8944-99C8E9F71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88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C2E8-E847-4932-A8EB-33BEF962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9DF76-3085-466A-B8A2-63A1086BC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FDAB3-9A37-4ABF-AC92-E682B6774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759DB-2A2E-4DA2-9E88-393649FF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3A66-E979-4F49-B5D8-C42E849C899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EE11A-886F-487E-903E-891EC6C5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540B7-A2C9-4952-95CE-70BA4043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8B1-FE53-4CA7-8944-99C8E9F71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44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0B91C-8B7D-4687-A578-CADB075DB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B1610-9806-4636-A058-9B3A6BA41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BC7C8-F50E-4C05-8E5D-3D184564E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73A66-E979-4F49-B5D8-C42E849C899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3BF5D-0146-48AA-A573-6840595DD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B66FB-1621-41D6-8C1C-C3F4C03DB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F88B1-FE53-4CA7-8944-99C8E9F71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42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2C46-3734-49BB-B32F-2C35F33F5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Modules in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80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C791-2886-41EC-8991-753C0D0A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7" y="267471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en-US" dirty="0"/>
              <a:t>Time Module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752C-11AD-42FB-A387-4C645BA05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81" y="914399"/>
            <a:ext cx="11283519" cy="57571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b="1" dirty="0"/>
              <a:t>&gt;&gt;import time</a:t>
            </a:r>
          </a:p>
          <a:p>
            <a:pPr marL="0" indent="0">
              <a:buNone/>
            </a:pPr>
            <a:r>
              <a:rPr lang="en-US" sz="2000" dirty="0"/>
              <a:t>&gt;&gt;for </a:t>
            </a:r>
            <a:r>
              <a:rPr lang="en-US" sz="2000" dirty="0" err="1"/>
              <a:t>i</a:t>
            </a:r>
            <a:r>
              <a:rPr lang="en-US" sz="2000" dirty="0"/>
              <a:t> in range(45):</a:t>
            </a:r>
          </a:p>
          <a:p>
            <a:pPr marL="0" indent="0">
              <a:buNone/>
            </a:pPr>
            <a:r>
              <a:rPr lang="en-US" sz="2000" dirty="0"/>
              <a:t>       print(“Hello World”)</a:t>
            </a:r>
          </a:p>
          <a:p>
            <a:pPr marL="0" indent="0">
              <a:buNone/>
            </a:pPr>
            <a:r>
              <a:rPr lang="en-US" sz="2000" dirty="0"/>
              <a:t>&gt;&gt;k=0</a:t>
            </a:r>
          </a:p>
          <a:p>
            <a:pPr marL="0" indent="0">
              <a:buNone/>
            </a:pPr>
            <a:r>
              <a:rPr lang="en-US" sz="2000" dirty="0"/>
              <a:t>&gt;&gt;while(k&lt;45):</a:t>
            </a:r>
          </a:p>
          <a:p>
            <a:pPr marL="0" indent="0">
              <a:buNone/>
            </a:pPr>
            <a:r>
              <a:rPr lang="en-US" sz="2000" dirty="0"/>
              <a:t>        print(“Hello World”)</a:t>
            </a:r>
          </a:p>
          <a:p>
            <a:pPr marL="0" indent="0">
              <a:buNone/>
            </a:pPr>
            <a:r>
              <a:rPr lang="en-US" sz="2000" b="1" dirty="0"/>
              <a:t>        </a:t>
            </a:r>
            <a:r>
              <a:rPr lang="en-US" sz="2000" b="1" dirty="0" err="1"/>
              <a:t>time.sleep</a:t>
            </a:r>
            <a:r>
              <a:rPr lang="en-US" sz="2000" b="1" dirty="0"/>
              <a:t>(2) # used to delay for certain seconds</a:t>
            </a:r>
          </a:p>
          <a:p>
            <a:pPr marL="0" indent="0">
              <a:buNone/>
            </a:pPr>
            <a:r>
              <a:rPr lang="en-US" sz="2000" dirty="0"/>
              <a:t>        k+=1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#To know whether for or while loop runs fast, use </a:t>
            </a:r>
            <a:r>
              <a:rPr lang="en-US" sz="2000" b="1" dirty="0">
                <a:solidFill>
                  <a:srgbClr val="FF0000"/>
                </a:solidFill>
              </a:rPr>
              <a:t>time module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/>
              <a:t>&gt;&gt;initial=</a:t>
            </a:r>
            <a:r>
              <a:rPr lang="en-US" sz="2000" dirty="0" err="1"/>
              <a:t>time.time</a:t>
            </a:r>
            <a:r>
              <a:rPr lang="en-US" sz="2000" dirty="0"/>
              <a:t>() #it returns 1 tick= 1 sec</a:t>
            </a:r>
          </a:p>
          <a:p>
            <a:pPr marL="0" indent="0">
              <a:buNone/>
            </a:pPr>
            <a:r>
              <a:rPr lang="en-US" sz="2000" dirty="0"/>
              <a:t>&gt;&gt;print(initial)</a:t>
            </a:r>
          </a:p>
          <a:p>
            <a:pPr marL="0" indent="0">
              <a:buNone/>
            </a:pPr>
            <a:r>
              <a:rPr lang="en-US" sz="2000" dirty="0"/>
              <a:t>&gt;&gt;k=0</a:t>
            </a:r>
          </a:p>
          <a:p>
            <a:pPr marL="0" indent="0">
              <a:buNone/>
            </a:pPr>
            <a:r>
              <a:rPr lang="en-US" sz="2000" dirty="0"/>
              <a:t>&gt;&gt;while(k&lt;45):</a:t>
            </a:r>
          </a:p>
          <a:p>
            <a:pPr marL="0" indent="0">
              <a:buNone/>
            </a:pPr>
            <a:r>
              <a:rPr lang="en-US" sz="2000" dirty="0"/>
              <a:t>        print(“Hello World”)</a:t>
            </a:r>
          </a:p>
          <a:p>
            <a:pPr marL="0" indent="0">
              <a:buNone/>
            </a:pPr>
            <a:r>
              <a:rPr lang="en-US" sz="2000" dirty="0"/>
              <a:t>        k+=1</a:t>
            </a:r>
          </a:p>
          <a:p>
            <a:pPr marL="0" indent="0">
              <a:buNone/>
            </a:pPr>
            <a:r>
              <a:rPr lang="en-IN" sz="2000" dirty="0"/>
              <a:t>&gt;&gt;print(“While loop ran in :”,</a:t>
            </a:r>
            <a:r>
              <a:rPr lang="en-IN" sz="2000" dirty="0" err="1"/>
              <a:t>time.time</a:t>
            </a:r>
            <a:r>
              <a:rPr lang="en-IN" sz="2000" dirty="0"/>
              <a:t>() – initial, “seconds”)</a:t>
            </a:r>
          </a:p>
          <a:p>
            <a:pPr marL="0" indent="0">
              <a:buNone/>
            </a:pPr>
            <a:r>
              <a:rPr lang="en-US" sz="2000" dirty="0"/>
              <a:t>&gt;&gt;initial2=</a:t>
            </a:r>
            <a:r>
              <a:rPr lang="en-US" sz="2000" dirty="0" err="1"/>
              <a:t>time.time</a:t>
            </a:r>
            <a:r>
              <a:rPr lang="en-US" sz="2000" dirty="0"/>
              <a:t>()</a:t>
            </a:r>
            <a:endParaRPr lang="en-IN" sz="2000" dirty="0"/>
          </a:p>
          <a:p>
            <a:pPr marL="0" indent="0">
              <a:buNone/>
            </a:pPr>
            <a:r>
              <a:rPr lang="en-US" sz="2000" dirty="0"/>
              <a:t>&gt;&gt;for I in range(45):</a:t>
            </a:r>
          </a:p>
          <a:p>
            <a:pPr marL="0" indent="0">
              <a:buNone/>
            </a:pPr>
            <a:r>
              <a:rPr lang="en-US" sz="2000" dirty="0"/>
              <a:t>       print(“Hello World”)</a:t>
            </a:r>
          </a:p>
          <a:p>
            <a:pPr marL="0" indent="0">
              <a:buNone/>
            </a:pPr>
            <a:r>
              <a:rPr lang="en-IN" sz="2000" dirty="0"/>
              <a:t>&gt;&gt;print(“for loop ran in :”,</a:t>
            </a:r>
            <a:r>
              <a:rPr lang="en-IN" sz="2000" dirty="0" err="1"/>
              <a:t>time.time</a:t>
            </a:r>
            <a:r>
              <a:rPr lang="en-IN" sz="2000" dirty="0"/>
              <a:t>() – initial2, “seconds”)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61F9D-7772-4974-8FD7-6FF82F6239E6}"/>
              </a:ext>
            </a:extLst>
          </p:cNvPr>
          <p:cNvSpPr txBox="1"/>
          <p:nvPr/>
        </p:nvSpPr>
        <p:spPr>
          <a:xfrm>
            <a:off x="6462944" y="1029809"/>
            <a:ext cx="5278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</a:t>
            </a:r>
            <a:r>
              <a:rPr lang="en-US" dirty="0" err="1"/>
              <a:t>localtime</a:t>
            </a:r>
            <a:r>
              <a:rPr lang="en-US" dirty="0"/>
              <a:t>= </a:t>
            </a:r>
            <a:r>
              <a:rPr lang="en-US" dirty="0" err="1"/>
              <a:t>time.asctime</a:t>
            </a:r>
            <a:r>
              <a:rPr lang="en-US" dirty="0"/>
              <a:t>(</a:t>
            </a:r>
            <a:r>
              <a:rPr lang="en-US" dirty="0" err="1"/>
              <a:t>time.localtime</a:t>
            </a:r>
            <a:r>
              <a:rPr lang="en-US" dirty="0"/>
              <a:t>(</a:t>
            </a:r>
            <a:r>
              <a:rPr lang="en-US" dirty="0" err="1"/>
              <a:t>time.time</a:t>
            </a:r>
            <a:r>
              <a:rPr lang="en-US" dirty="0"/>
              <a:t>())</a:t>
            </a:r>
          </a:p>
          <a:p>
            <a:r>
              <a:rPr lang="en-US" dirty="0"/>
              <a:t>&gt;&gt;print(</a:t>
            </a:r>
            <a:r>
              <a:rPr lang="en-US" dirty="0" err="1"/>
              <a:t>localtime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25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09DD-577B-40D5-894C-95D06483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25" y="311859"/>
            <a:ext cx="10515600" cy="389477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Requests Module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03BAD-495E-4160-8493-2AEA47106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3" y="1029810"/>
            <a:ext cx="11819138" cy="5828190"/>
          </a:xfrm>
        </p:spPr>
        <p:txBody>
          <a:bodyPr>
            <a:normAutofit/>
          </a:bodyPr>
          <a:lstStyle/>
          <a:p>
            <a:r>
              <a:rPr lang="en-US" sz="2000" dirty="0"/>
              <a:t>The requests module allows you to send HTTP requests using Python.</a:t>
            </a:r>
          </a:p>
          <a:p>
            <a:r>
              <a:rPr lang="en-US" sz="2000" dirty="0"/>
              <a:t>The HTTP request returns a Response Object with all the response data (content, encoding, status, </a:t>
            </a:r>
            <a:r>
              <a:rPr lang="en-US" sz="2000" dirty="0" err="1"/>
              <a:t>etc</a:t>
            </a:r>
            <a:r>
              <a:rPr lang="en-US" sz="2000" dirty="0"/>
              <a:t>).</a:t>
            </a:r>
          </a:p>
          <a:p>
            <a:r>
              <a:rPr lang="en-US" sz="2000" dirty="0"/>
              <a:t>The post() method sends a POST request to the specified </a:t>
            </a:r>
            <a:r>
              <a:rPr lang="en-US" sz="2000" dirty="0" err="1"/>
              <a:t>url</a:t>
            </a:r>
            <a:r>
              <a:rPr lang="en-US" sz="2000" dirty="0"/>
              <a:t>.</a:t>
            </a:r>
          </a:p>
          <a:p>
            <a:r>
              <a:rPr lang="en-US" sz="2000" dirty="0"/>
              <a:t>The post() method is used when you want to send some data to the server.</a:t>
            </a:r>
            <a:endParaRPr lang="en-IN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DCA2A6-594B-4B58-AEBF-9055EDF33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70" y="2688869"/>
            <a:ext cx="4518736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#Requests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solidFill>
                  <a:srgbClr val="8C8C8C"/>
                </a:solidFill>
                <a:latin typeface="JetBrains Mono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latin typeface="JetBrains Mono"/>
              </a:rPr>
              <a:t>import requests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requests.get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"https://financialmodelingprep.com/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api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/company/price/AAPL"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print(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r.text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r.status_code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//Post request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url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 https://httpbin.org/post 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my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={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somekey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somevalue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r2=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requests.post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url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url,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(r2.text)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B35D8-9EF1-4F6D-A215-944012DE4D32}"/>
              </a:ext>
            </a:extLst>
          </p:cNvPr>
          <p:cNvSpPr txBox="1"/>
          <p:nvPr/>
        </p:nvSpPr>
        <p:spPr>
          <a:xfrm>
            <a:off x="434635" y="5934670"/>
            <a:ext cx="116034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https://www.programmingfunda.com/python-requests-module-tutorial/#:~:text=%20What%20is%20Python%20Requests%20Module%3F%20%201,7%20Syntax.%20%208%20Example.%20%20More%20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EBF07-92B3-43D4-850A-0813325F9C8A}"/>
              </a:ext>
            </a:extLst>
          </p:cNvPr>
          <p:cNvSpPr txBox="1"/>
          <p:nvPr/>
        </p:nvSpPr>
        <p:spPr>
          <a:xfrm>
            <a:off x="7617044" y="2651524"/>
            <a:ext cx="382035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//Get request</a:t>
            </a:r>
          </a:p>
          <a:p>
            <a:r>
              <a:rPr lang="en-IN" sz="1400" dirty="0" err="1"/>
              <a:t>url</a:t>
            </a:r>
            <a:r>
              <a:rPr lang="en-IN" sz="1400" dirty="0"/>
              <a:t> = 'https://httpbin.org/get'</a:t>
            </a:r>
          </a:p>
          <a:p>
            <a:endParaRPr lang="en-IN" sz="1400" dirty="0"/>
          </a:p>
          <a:p>
            <a:r>
              <a:rPr lang="en-IN" sz="1400" dirty="0"/>
              <a:t>x = </a:t>
            </a:r>
            <a:r>
              <a:rPr lang="en-IN" sz="1400" dirty="0" err="1"/>
              <a:t>requests.get</a:t>
            </a:r>
            <a:r>
              <a:rPr lang="en-IN" sz="1400" dirty="0"/>
              <a:t>(</a:t>
            </a:r>
            <a:r>
              <a:rPr lang="en-IN" sz="1400" dirty="0" err="1"/>
              <a:t>url</a:t>
            </a:r>
            <a:r>
              <a:rPr lang="en-IN" sz="1400" dirty="0"/>
              <a:t>)</a:t>
            </a:r>
          </a:p>
          <a:p>
            <a:r>
              <a:rPr lang="en-IN" sz="1400" dirty="0"/>
              <a:t>print(</a:t>
            </a:r>
            <a:r>
              <a:rPr lang="en-IN" sz="1400" dirty="0" err="1"/>
              <a:t>x.status_code</a:t>
            </a:r>
            <a:r>
              <a:rPr lang="en-IN" sz="1400" dirty="0"/>
              <a:t>) #200</a:t>
            </a:r>
          </a:p>
          <a:p>
            <a:r>
              <a:rPr lang="en-IN" sz="1400" dirty="0"/>
              <a:t>print(</a:t>
            </a:r>
            <a:r>
              <a:rPr lang="en-IN" sz="1400" dirty="0" err="1"/>
              <a:t>x.text</a:t>
            </a:r>
            <a:r>
              <a:rPr lang="en-IN" sz="1400" dirty="0"/>
              <a:t>)</a:t>
            </a:r>
          </a:p>
          <a:p>
            <a:r>
              <a:rPr lang="en-IN" sz="1400" dirty="0"/>
              <a:t>print(x.url)</a:t>
            </a:r>
          </a:p>
          <a:p>
            <a:r>
              <a:rPr lang="en-IN" sz="1400" dirty="0"/>
              <a:t>print(</a:t>
            </a:r>
            <a:r>
              <a:rPr lang="en-IN" sz="1400" dirty="0" err="1"/>
              <a:t>x.headers</a:t>
            </a:r>
            <a:r>
              <a:rPr lang="en-IN" sz="1400" dirty="0"/>
              <a:t>['Content-Type'])</a:t>
            </a:r>
          </a:p>
          <a:p>
            <a:r>
              <a:rPr lang="en-IN" sz="1400" dirty="0"/>
              <a:t>print(</a:t>
            </a:r>
            <a:r>
              <a:rPr lang="en-IN" sz="1400" dirty="0" err="1"/>
              <a:t>x.cookies</a:t>
            </a:r>
            <a:r>
              <a:rPr lang="en-IN" sz="1400" dirty="0"/>
              <a:t>)</a:t>
            </a:r>
          </a:p>
          <a:p>
            <a:r>
              <a:rPr lang="en-IN" sz="1400" dirty="0"/>
              <a:t>print(</a:t>
            </a:r>
            <a:r>
              <a:rPr lang="en-IN" sz="1400" dirty="0" err="1"/>
              <a:t>x.json</a:t>
            </a:r>
            <a:r>
              <a:rPr lang="en-IN" sz="1400" dirty="0"/>
              <a:t>())</a:t>
            </a:r>
          </a:p>
          <a:p>
            <a:endParaRPr lang="en-IN" sz="1400" dirty="0"/>
          </a:p>
          <a:p>
            <a:r>
              <a:rPr lang="en-IN" sz="1400" dirty="0" err="1"/>
              <a:t>mydata</a:t>
            </a:r>
            <a:r>
              <a:rPr lang="en-IN" sz="1400" dirty="0"/>
              <a:t> = { 'key1': 'value1', 'key2': 'value2'}</a:t>
            </a:r>
          </a:p>
          <a:p>
            <a:r>
              <a:rPr lang="en-IN" sz="1400" dirty="0"/>
              <a:t>x = </a:t>
            </a:r>
            <a:r>
              <a:rPr lang="en-IN" sz="1400" dirty="0" err="1"/>
              <a:t>requests.get</a:t>
            </a:r>
            <a:r>
              <a:rPr lang="en-IN" sz="1400" dirty="0"/>
              <a:t>(</a:t>
            </a:r>
            <a:r>
              <a:rPr lang="en-IN" sz="1400" dirty="0" err="1"/>
              <a:t>url,params</a:t>
            </a:r>
            <a:r>
              <a:rPr lang="en-IN" sz="1400" dirty="0"/>
              <a:t>=</a:t>
            </a:r>
            <a:r>
              <a:rPr lang="en-IN" sz="1400" dirty="0" err="1"/>
              <a:t>mydata</a:t>
            </a:r>
            <a:r>
              <a:rPr lang="en-IN" sz="1400" dirty="0"/>
              <a:t>)</a:t>
            </a:r>
          </a:p>
          <a:p>
            <a:r>
              <a:rPr lang="en-IN" sz="1400" dirty="0"/>
              <a:t>print(x.url)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0EE3F6-A62D-44F2-9B0D-E6B11C2FEF62}"/>
              </a:ext>
            </a:extLst>
          </p:cNvPr>
          <p:cNvCxnSpPr/>
          <p:nvPr/>
        </p:nvCxnSpPr>
        <p:spPr>
          <a:xfrm>
            <a:off x="6096000" y="2583402"/>
            <a:ext cx="0" cy="3244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71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ECDC-537B-4813-A246-5E24CE29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JSON Module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80EE9-CA85-4546-BF3B-E50A34C278AE}"/>
              </a:ext>
            </a:extLst>
          </p:cNvPr>
          <p:cNvSpPr txBox="1"/>
          <p:nvPr/>
        </p:nvSpPr>
        <p:spPr>
          <a:xfrm>
            <a:off x="838200" y="1073239"/>
            <a:ext cx="107915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0A0C10"/>
                </a:solidFill>
                <a:effectLst/>
                <a:latin typeface="var(--font-family--content)"/>
              </a:rPr>
              <a:t>Before we dive into the Python JSON module, let’s understand what JSON is. The </a:t>
            </a:r>
            <a:r>
              <a:rPr lang="en-US" b="1" i="0" dirty="0">
                <a:solidFill>
                  <a:srgbClr val="0A0C10"/>
                </a:solidFill>
                <a:effectLst/>
                <a:latin typeface="var(--font-family--content)"/>
              </a:rPr>
              <a:t>JSON</a:t>
            </a:r>
            <a:r>
              <a:rPr lang="en-US" b="0" i="0" dirty="0">
                <a:solidFill>
                  <a:srgbClr val="0A0C10"/>
                </a:solidFill>
                <a:effectLst/>
                <a:latin typeface="var(--font-family--content)"/>
              </a:rPr>
              <a:t> (JavaScript Object Notation) is a standardized format that allows exchanging of data across the internet.</a:t>
            </a:r>
          </a:p>
          <a:p>
            <a:pPr algn="l" fontAlgn="base"/>
            <a:r>
              <a:rPr lang="en-US" b="0" i="0" dirty="0">
                <a:solidFill>
                  <a:srgbClr val="0A0C10"/>
                </a:solidFill>
                <a:effectLst/>
                <a:latin typeface="var(--font-family--content)"/>
              </a:rPr>
              <a:t>Since this has become the standard for any information exchange through the internet, it makes sense for any Python application to send and receive data using this format.</a:t>
            </a:r>
          </a:p>
          <a:p>
            <a:pPr algn="l" fontAlgn="base"/>
            <a:r>
              <a:rPr lang="en-US" b="0" i="0" dirty="0">
                <a:solidFill>
                  <a:srgbClr val="0A0C10"/>
                </a:solidFill>
                <a:effectLst/>
                <a:latin typeface="var(--font-family--content)"/>
              </a:rPr>
              <a:t>Python’s built-in </a:t>
            </a:r>
            <a:r>
              <a:rPr lang="en-US" b="1" i="0" dirty="0">
                <a:solidFill>
                  <a:srgbClr val="0A0C10"/>
                </a:solidFill>
                <a:effectLst/>
                <a:latin typeface="var(--font-family--content)"/>
              </a:rPr>
              <a:t>json</a:t>
            </a:r>
            <a:r>
              <a:rPr lang="en-US" b="0" i="0" dirty="0">
                <a:solidFill>
                  <a:srgbClr val="0A0C10"/>
                </a:solidFill>
                <a:effectLst/>
                <a:latin typeface="var(--font-family--content)"/>
              </a:rPr>
              <a:t> module is the interface that converts Python objects into JSON objects.</a:t>
            </a:r>
          </a:p>
          <a:p>
            <a:pPr algn="l" fontAlgn="base"/>
            <a:endParaRPr lang="en-US" b="0" i="0" dirty="0">
              <a:solidFill>
                <a:srgbClr val="0A0C10"/>
              </a:solidFill>
              <a:effectLst/>
              <a:latin typeface="var(--font-family--content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AF3E4-38CB-4EF2-8478-F347DF454C01}"/>
              </a:ext>
            </a:extLst>
          </p:cNvPr>
          <p:cNvSpPr txBox="1"/>
          <p:nvPr/>
        </p:nvSpPr>
        <p:spPr>
          <a:xfrm>
            <a:off x="838200" y="2591279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This is actually very similar to a Python dictionary, where you have a set of {Key: value} pairs. The only small difference is that a JSON object has an opening and closing curly parenthesis.</a:t>
            </a:r>
          </a:p>
          <a:p>
            <a:endParaRPr lang="en-IN" dirty="0"/>
          </a:p>
          <a:p>
            <a:r>
              <a:rPr lang="en-IN" dirty="0"/>
              <a:t>Given below is a simple example of a JSON object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"name": "John",</a:t>
            </a:r>
          </a:p>
          <a:p>
            <a:r>
              <a:rPr lang="en-IN" dirty="0"/>
              <a:t>    "age": 42,</a:t>
            </a:r>
          </a:p>
          <a:p>
            <a:r>
              <a:rPr lang="en-IN" dirty="0"/>
              <a:t>    "married": True,</a:t>
            </a:r>
          </a:p>
          <a:p>
            <a:r>
              <a:rPr lang="en-IN" dirty="0"/>
              <a:t>    "qualifications": ["High School Diploma", "Bachelors"]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The JSON object can consist of various attributes, including strings, integers or even lists.</a:t>
            </a:r>
          </a:p>
        </p:txBody>
      </p:sp>
    </p:spTree>
    <p:extLst>
      <p:ext uri="{BB962C8B-B14F-4D97-AF65-F5344CB8AC3E}">
        <p14:creationId xmlns:p14="http://schemas.microsoft.com/office/powerpoint/2010/main" val="55488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BC3900-BF64-4779-970B-E3888B525273}"/>
              </a:ext>
            </a:extLst>
          </p:cNvPr>
          <p:cNvSpPr txBox="1"/>
          <p:nvPr/>
        </p:nvSpPr>
        <p:spPr>
          <a:xfrm>
            <a:off x="588145" y="471347"/>
            <a:ext cx="10464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Import the Python json module</a:t>
            </a:r>
          </a:p>
          <a:p>
            <a:r>
              <a:rPr lang="en-IN" dirty="0"/>
              <a:t>Python already has the json module ready with it, so there is no need to install using pip.</a:t>
            </a:r>
          </a:p>
          <a:p>
            <a:endParaRPr lang="en-IN" dirty="0"/>
          </a:p>
          <a:p>
            <a:r>
              <a:rPr lang="en-IN" dirty="0"/>
              <a:t>To import this module, simply type</a:t>
            </a:r>
          </a:p>
          <a:p>
            <a:endParaRPr lang="en-IN" dirty="0"/>
          </a:p>
          <a:p>
            <a:r>
              <a:rPr lang="en-IN" dirty="0">
                <a:solidFill>
                  <a:schemeClr val="accent1"/>
                </a:solidFill>
              </a:rPr>
              <a:t>import 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6C7E1-6223-4CCD-AF2C-9D6C147524C0}"/>
              </a:ext>
            </a:extLst>
          </p:cNvPr>
          <p:cNvSpPr txBox="1"/>
          <p:nvPr/>
        </p:nvSpPr>
        <p:spPr>
          <a:xfrm>
            <a:off x="739066" y="2448575"/>
            <a:ext cx="1131681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 err="1"/>
              <a:t>json.dumps</a:t>
            </a:r>
            <a:r>
              <a:rPr lang="en-IN" sz="3200" dirty="0"/>
              <a:t>() </a:t>
            </a:r>
            <a:r>
              <a:rPr lang="en-IN" dirty="0"/>
              <a:t>– Construct a JSON object</a:t>
            </a:r>
          </a:p>
          <a:p>
            <a:r>
              <a:rPr lang="en-IN" dirty="0"/>
              <a:t>We can encode a Python object into a JSON object using the </a:t>
            </a:r>
            <a:r>
              <a:rPr lang="en-IN" dirty="0" err="1"/>
              <a:t>json.dumps</a:t>
            </a:r>
            <a:r>
              <a:rPr lang="en-IN" dirty="0"/>
              <a:t>() method.</a:t>
            </a:r>
          </a:p>
          <a:p>
            <a:endParaRPr lang="en-IN" dirty="0"/>
          </a:p>
          <a:p>
            <a:r>
              <a:rPr lang="en-IN" dirty="0"/>
              <a:t>You can think of dumps() as serializing the Python object into a Python JSON object and returning a string. This is needed if you wish to transfer data across the internet.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BB4975-60D9-46FF-8A75-2F88C41DEA92}"/>
              </a:ext>
            </a:extLst>
          </p:cNvPr>
          <p:cNvSpPr txBox="1"/>
          <p:nvPr/>
        </p:nvSpPr>
        <p:spPr>
          <a:xfrm>
            <a:off x="739066" y="4238029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//Example:</a:t>
            </a:r>
          </a:p>
          <a:p>
            <a:r>
              <a:rPr lang="en-IN" dirty="0"/>
              <a:t>import json</a:t>
            </a:r>
          </a:p>
          <a:p>
            <a:r>
              <a:rPr lang="en-IN" dirty="0"/>
              <a:t> </a:t>
            </a:r>
          </a:p>
          <a:p>
            <a:r>
              <a:rPr lang="en-IN" dirty="0" err="1"/>
              <a:t>python_object</a:t>
            </a:r>
            <a:r>
              <a:rPr lang="en-IN" dirty="0"/>
              <a:t> = ['Hello', 'from', '</a:t>
            </a:r>
            <a:r>
              <a:rPr lang="en-IN" dirty="0" err="1"/>
              <a:t>AskPython</a:t>
            </a:r>
            <a:r>
              <a:rPr lang="en-IN" dirty="0"/>
              <a:t>', 42]</a:t>
            </a:r>
          </a:p>
          <a:p>
            <a:r>
              <a:rPr lang="en-IN" dirty="0"/>
              <a:t> </a:t>
            </a:r>
          </a:p>
          <a:p>
            <a:r>
              <a:rPr lang="en-IN" dirty="0" err="1"/>
              <a:t>json_object</a:t>
            </a:r>
            <a:r>
              <a:rPr lang="en-IN" dirty="0"/>
              <a:t> = </a:t>
            </a:r>
            <a:r>
              <a:rPr lang="en-IN" dirty="0" err="1"/>
              <a:t>json.dumps</a:t>
            </a:r>
            <a:r>
              <a:rPr lang="en-IN" dirty="0"/>
              <a:t>(</a:t>
            </a:r>
            <a:r>
              <a:rPr lang="en-IN" dirty="0" err="1"/>
              <a:t>python_object</a:t>
            </a:r>
            <a:r>
              <a:rPr lang="en-IN" dirty="0"/>
              <a:t>)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print(type(</a:t>
            </a:r>
            <a:r>
              <a:rPr lang="en-IN" dirty="0" err="1"/>
              <a:t>json_object</a:t>
            </a:r>
            <a:r>
              <a:rPr lang="en-IN" dirty="0"/>
              <a:t>), </a:t>
            </a:r>
            <a:r>
              <a:rPr lang="en-IN" dirty="0" err="1"/>
              <a:t>json_object</a:t>
            </a:r>
            <a:r>
              <a:rPr lang="en-IN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555999-3DCF-4569-BBC8-632F4620CE38}"/>
              </a:ext>
            </a:extLst>
          </p:cNvPr>
          <p:cNvSpPr txBox="1"/>
          <p:nvPr/>
        </p:nvSpPr>
        <p:spPr>
          <a:xfrm>
            <a:off x="6097480" y="4376528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//Example:</a:t>
            </a:r>
          </a:p>
          <a:p>
            <a:r>
              <a:rPr lang="en-IN" dirty="0"/>
              <a:t>import json</a:t>
            </a:r>
          </a:p>
          <a:p>
            <a:r>
              <a:rPr lang="en-IN" dirty="0"/>
              <a:t> </a:t>
            </a:r>
          </a:p>
          <a:p>
            <a:r>
              <a:rPr lang="en-IN" dirty="0" err="1"/>
              <a:t>dict_obj</a:t>
            </a:r>
            <a:r>
              <a:rPr lang="en-IN" dirty="0"/>
              <a:t> = {1:"one", 20: "twenty", 5:"five"}</a:t>
            </a:r>
          </a:p>
          <a:p>
            <a:r>
              <a:rPr lang="en-IN" dirty="0"/>
              <a:t> </a:t>
            </a:r>
          </a:p>
          <a:p>
            <a:r>
              <a:rPr lang="en-IN" dirty="0" err="1"/>
              <a:t>json_obj</a:t>
            </a:r>
            <a:r>
              <a:rPr lang="en-IN" dirty="0"/>
              <a:t> = </a:t>
            </a:r>
            <a:r>
              <a:rPr lang="en-IN" dirty="0" err="1"/>
              <a:t>json.dumps</a:t>
            </a:r>
            <a:r>
              <a:rPr lang="en-IN" dirty="0"/>
              <a:t>(</a:t>
            </a:r>
            <a:r>
              <a:rPr lang="en-IN" dirty="0" err="1"/>
              <a:t>dict_obj</a:t>
            </a:r>
            <a:r>
              <a:rPr lang="en-IN" dirty="0"/>
              <a:t>, </a:t>
            </a:r>
            <a:r>
              <a:rPr lang="en-IN" dirty="0" err="1"/>
              <a:t>sort_keys</a:t>
            </a:r>
            <a:r>
              <a:rPr lang="en-IN" dirty="0"/>
              <a:t> = True, indent = 4)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print(</a:t>
            </a:r>
            <a:r>
              <a:rPr lang="en-IN" dirty="0" err="1"/>
              <a:t>json_obj</a:t>
            </a:r>
            <a:r>
              <a:rPr lang="en-IN" dirty="0"/>
              <a:t>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CB677A-C9A2-4154-A34B-730328783AC7}"/>
              </a:ext>
            </a:extLst>
          </p:cNvPr>
          <p:cNvCxnSpPr/>
          <p:nvPr/>
        </p:nvCxnSpPr>
        <p:spPr>
          <a:xfrm>
            <a:off x="5708342" y="4105950"/>
            <a:ext cx="0" cy="2752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973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B43366-46E3-4C03-BF10-44E0F55BF651}"/>
              </a:ext>
            </a:extLst>
          </p:cNvPr>
          <p:cNvSpPr txBox="1"/>
          <p:nvPr/>
        </p:nvSpPr>
        <p:spPr>
          <a:xfrm>
            <a:off x="748314" y="409164"/>
            <a:ext cx="1069537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 err="1"/>
              <a:t>json.dump</a:t>
            </a:r>
            <a:r>
              <a:rPr lang="en-IN" sz="3200" dirty="0"/>
              <a:t>() </a:t>
            </a:r>
            <a:r>
              <a:rPr lang="en-IN" dirty="0"/>
              <a:t>– Dump into a file</a:t>
            </a:r>
          </a:p>
          <a:p>
            <a:r>
              <a:rPr lang="en-IN" dirty="0"/>
              <a:t>We can also dump an object into a file, if you wish to use it later, using another method </a:t>
            </a:r>
            <a:r>
              <a:rPr lang="en-IN" dirty="0" err="1"/>
              <a:t>json.dump</a:t>
            </a:r>
            <a:r>
              <a:rPr lang="en-IN" dirty="0"/>
              <a:t>().</a:t>
            </a:r>
          </a:p>
          <a:p>
            <a:endParaRPr lang="en-IN" dirty="0"/>
          </a:p>
          <a:p>
            <a:r>
              <a:rPr lang="en-IN" dirty="0"/>
              <a:t>Format:</a:t>
            </a:r>
          </a:p>
          <a:p>
            <a:endParaRPr lang="en-IN" dirty="0"/>
          </a:p>
          <a:p>
            <a:r>
              <a:rPr lang="en-IN" dirty="0" err="1">
                <a:solidFill>
                  <a:schemeClr val="accent1"/>
                </a:solidFill>
              </a:rPr>
              <a:t>json.dump</a:t>
            </a:r>
            <a:r>
              <a:rPr lang="en-IN" dirty="0">
                <a:solidFill>
                  <a:schemeClr val="accent1"/>
                </a:solidFill>
              </a:rPr>
              <a:t>(data, </a:t>
            </a:r>
            <a:r>
              <a:rPr lang="en-IN" dirty="0" err="1">
                <a:solidFill>
                  <a:schemeClr val="accent1"/>
                </a:solidFill>
              </a:rPr>
              <a:t>file_object</a:t>
            </a:r>
            <a:r>
              <a:rPr lang="en-IN" dirty="0">
                <a:solidFill>
                  <a:schemeClr val="accent1"/>
                </a:solidFill>
              </a:rPr>
              <a:t>)</a:t>
            </a:r>
          </a:p>
          <a:p>
            <a:r>
              <a:rPr lang="en-IN" dirty="0"/>
              <a:t>The </a:t>
            </a:r>
            <a:r>
              <a:rPr lang="en-IN" dirty="0" err="1"/>
              <a:t>json.dump</a:t>
            </a:r>
            <a:r>
              <a:rPr lang="en-IN" dirty="0"/>
              <a:t>() method takes in data and writes it to a file object.</a:t>
            </a:r>
          </a:p>
          <a:p>
            <a:endParaRPr lang="en-IN" dirty="0"/>
          </a:p>
          <a:p>
            <a:r>
              <a:rPr lang="en-IN" dirty="0"/>
              <a:t>So you can open a new file and write to that file object using </a:t>
            </a:r>
            <a:r>
              <a:rPr lang="en-IN" dirty="0" err="1"/>
              <a:t>json.dump</a:t>
            </a:r>
            <a:r>
              <a:rPr lang="en-IN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8E1C5-9FFF-45C1-BAE3-D57B3943B97E}"/>
              </a:ext>
            </a:extLst>
          </p:cNvPr>
          <p:cNvSpPr txBox="1"/>
          <p:nvPr/>
        </p:nvSpPr>
        <p:spPr>
          <a:xfrm>
            <a:off x="526002" y="3429000"/>
            <a:ext cx="50047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//Example:</a:t>
            </a:r>
          </a:p>
          <a:p>
            <a:r>
              <a:rPr lang="en-IN" dirty="0"/>
              <a:t>import json</a:t>
            </a:r>
          </a:p>
          <a:p>
            <a:r>
              <a:rPr lang="en-IN" dirty="0"/>
              <a:t> </a:t>
            </a:r>
          </a:p>
          <a:p>
            <a:r>
              <a:rPr lang="en-IN" dirty="0" err="1"/>
              <a:t>python_object</a:t>
            </a:r>
            <a:r>
              <a:rPr lang="en-IN" dirty="0"/>
              <a:t> = ['Hello', 'from', '</a:t>
            </a:r>
            <a:r>
              <a:rPr lang="en-IN" dirty="0" err="1"/>
              <a:t>AskPython</a:t>
            </a:r>
            <a:r>
              <a:rPr lang="en-IN" dirty="0"/>
              <a:t>', 42]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with open("</a:t>
            </a:r>
            <a:r>
              <a:rPr lang="en-IN" dirty="0" err="1"/>
              <a:t>sample.json</a:t>
            </a:r>
            <a:r>
              <a:rPr lang="en-IN" dirty="0"/>
              <a:t>", "w") as </a:t>
            </a:r>
            <a:r>
              <a:rPr lang="en-IN" dirty="0" err="1"/>
              <a:t>wf</a:t>
            </a:r>
            <a:r>
              <a:rPr lang="en-IN" dirty="0"/>
              <a:t>:</a:t>
            </a:r>
          </a:p>
          <a:p>
            <a:r>
              <a:rPr lang="en-IN" dirty="0"/>
              <a:t>    </a:t>
            </a:r>
            <a:r>
              <a:rPr lang="en-IN" dirty="0" err="1"/>
              <a:t>json.dump</a:t>
            </a:r>
            <a:r>
              <a:rPr lang="en-IN" dirty="0"/>
              <a:t>(</a:t>
            </a:r>
            <a:r>
              <a:rPr lang="en-IN" dirty="0" err="1"/>
              <a:t>python_object</a:t>
            </a:r>
            <a:r>
              <a:rPr lang="en-IN" dirty="0"/>
              <a:t>, </a:t>
            </a:r>
            <a:r>
              <a:rPr lang="en-IN" dirty="0" err="1"/>
              <a:t>wf</a:t>
            </a:r>
            <a:r>
              <a:rPr lang="en-IN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4B4B3-28F6-4C97-B5DC-BE55A108BB26}"/>
              </a:ext>
            </a:extLst>
          </p:cNvPr>
          <p:cNvSpPr txBox="1"/>
          <p:nvPr/>
        </p:nvSpPr>
        <p:spPr>
          <a:xfrm>
            <a:off x="5968383" y="3309515"/>
            <a:ext cx="54753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//Example:</a:t>
            </a:r>
          </a:p>
          <a:p>
            <a:r>
              <a:rPr lang="en-IN" dirty="0"/>
              <a:t>import json</a:t>
            </a:r>
          </a:p>
          <a:p>
            <a:r>
              <a:rPr lang="en-IN" dirty="0"/>
              <a:t> </a:t>
            </a:r>
          </a:p>
          <a:p>
            <a:r>
              <a:rPr lang="en-IN" dirty="0" err="1"/>
              <a:t>json_object</a:t>
            </a:r>
            <a:r>
              <a:rPr lang="en-IN" dirty="0"/>
              <a:t> = {</a:t>
            </a:r>
          </a:p>
          <a:p>
            <a:r>
              <a:rPr lang="en-IN" dirty="0"/>
              <a:t>    "name": "John",</a:t>
            </a:r>
          </a:p>
          <a:p>
            <a:r>
              <a:rPr lang="en-IN" dirty="0"/>
              <a:t>    "age": 42,</a:t>
            </a:r>
          </a:p>
          <a:p>
            <a:r>
              <a:rPr lang="en-IN" dirty="0"/>
              <a:t>    "married": True,</a:t>
            </a:r>
          </a:p>
          <a:p>
            <a:r>
              <a:rPr lang="en-IN" dirty="0"/>
              <a:t>    "qualifications": ["High School Diploma", "Bachelors"]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with open("</a:t>
            </a:r>
            <a:r>
              <a:rPr lang="en-IN" dirty="0" err="1"/>
              <a:t>sample.json</a:t>
            </a:r>
            <a:r>
              <a:rPr lang="en-IN" dirty="0"/>
              <a:t>", "w") as </a:t>
            </a:r>
            <a:r>
              <a:rPr lang="en-IN" dirty="0" err="1"/>
              <a:t>wf</a:t>
            </a:r>
            <a:r>
              <a:rPr lang="en-IN" dirty="0"/>
              <a:t>:</a:t>
            </a:r>
          </a:p>
          <a:p>
            <a:r>
              <a:rPr lang="en-IN" dirty="0"/>
              <a:t>    </a:t>
            </a:r>
            <a:r>
              <a:rPr lang="en-IN" dirty="0" err="1"/>
              <a:t>json.dump</a:t>
            </a:r>
            <a:r>
              <a:rPr lang="en-IN" dirty="0"/>
              <a:t>(</a:t>
            </a:r>
            <a:r>
              <a:rPr lang="en-IN" dirty="0" err="1"/>
              <a:t>json_object</a:t>
            </a:r>
            <a:r>
              <a:rPr lang="en-IN" dirty="0"/>
              <a:t>, </a:t>
            </a:r>
            <a:r>
              <a:rPr lang="en-IN" dirty="0" err="1"/>
              <a:t>wf</a:t>
            </a:r>
            <a:r>
              <a:rPr lang="en-IN" dirty="0"/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8B40D-777D-4B7E-B5B4-4AC175099F3E}"/>
              </a:ext>
            </a:extLst>
          </p:cNvPr>
          <p:cNvCxnSpPr/>
          <p:nvPr/>
        </p:nvCxnSpPr>
        <p:spPr>
          <a:xfrm>
            <a:off x="5619565" y="3133817"/>
            <a:ext cx="0" cy="372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50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29F5EC-0180-4D26-AD08-A0E2FC090E77}"/>
              </a:ext>
            </a:extLst>
          </p:cNvPr>
          <p:cNvSpPr txBox="1"/>
          <p:nvPr/>
        </p:nvSpPr>
        <p:spPr>
          <a:xfrm>
            <a:off x="419470" y="239697"/>
            <a:ext cx="609452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 err="1"/>
              <a:t>json.loads</a:t>
            </a:r>
            <a:r>
              <a:rPr lang="en-IN" sz="3200" dirty="0"/>
              <a:t>()</a:t>
            </a:r>
          </a:p>
          <a:p>
            <a:r>
              <a:rPr lang="en-IN" dirty="0"/>
              <a:t>This converts a json object encoded using </a:t>
            </a:r>
            <a:r>
              <a:rPr lang="en-IN" dirty="0" err="1"/>
              <a:t>json.dumps</a:t>
            </a:r>
            <a:r>
              <a:rPr lang="en-IN" dirty="0"/>
              <a:t>() back into a Python object.</a:t>
            </a:r>
          </a:p>
          <a:p>
            <a:endParaRPr lang="en-IN" dirty="0"/>
          </a:p>
          <a:p>
            <a:r>
              <a:rPr lang="en-IN" dirty="0"/>
              <a:t>import json</a:t>
            </a:r>
          </a:p>
          <a:p>
            <a:r>
              <a:rPr lang="en-IN" dirty="0"/>
              <a:t> </a:t>
            </a:r>
          </a:p>
          <a:p>
            <a:r>
              <a:rPr lang="en-IN" dirty="0" err="1"/>
              <a:t>python_object</a:t>
            </a:r>
            <a:r>
              <a:rPr lang="en-IN" dirty="0"/>
              <a:t> = ['Hello', 'from', '</a:t>
            </a:r>
            <a:r>
              <a:rPr lang="en-IN" dirty="0" err="1"/>
              <a:t>AskPython</a:t>
            </a:r>
            <a:r>
              <a:rPr lang="en-IN" dirty="0"/>
              <a:t>', 42]</a:t>
            </a:r>
          </a:p>
          <a:p>
            <a:r>
              <a:rPr lang="en-IN" dirty="0"/>
              <a:t> </a:t>
            </a:r>
          </a:p>
          <a:p>
            <a:r>
              <a:rPr lang="en-IN" dirty="0" err="1"/>
              <a:t>encoded_object</a:t>
            </a:r>
            <a:r>
              <a:rPr lang="en-IN" dirty="0"/>
              <a:t> = </a:t>
            </a:r>
            <a:r>
              <a:rPr lang="en-IN" dirty="0" err="1"/>
              <a:t>json.dumps</a:t>
            </a:r>
            <a:r>
              <a:rPr lang="en-IN" dirty="0"/>
              <a:t>(</a:t>
            </a:r>
            <a:r>
              <a:rPr lang="en-IN" dirty="0" err="1"/>
              <a:t>python_object</a:t>
            </a:r>
            <a:r>
              <a:rPr lang="en-IN" dirty="0"/>
              <a:t>)</a:t>
            </a:r>
          </a:p>
          <a:p>
            <a:r>
              <a:rPr lang="en-IN" dirty="0"/>
              <a:t> </a:t>
            </a:r>
          </a:p>
          <a:p>
            <a:r>
              <a:rPr lang="en-IN" dirty="0" err="1"/>
              <a:t>decoded_object</a:t>
            </a:r>
            <a:r>
              <a:rPr lang="en-IN" dirty="0"/>
              <a:t> = </a:t>
            </a:r>
            <a:r>
              <a:rPr lang="en-IN" dirty="0" err="1"/>
              <a:t>json.loads</a:t>
            </a:r>
            <a:r>
              <a:rPr lang="en-IN" dirty="0"/>
              <a:t>(</a:t>
            </a:r>
            <a:r>
              <a:rPr lang="en-IN" dirty="0" err="1"/>
              <a:t>encoded_object</a:t>
            </a:r>
            <a:r>
              <a:rPr lang="en-IN" dirty="0"/>
              <a:t>)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print(type(</a:t>
            </a:r>
            <a:r>
              <a:rPr lang="en-IN" dirty="0" err="1"/>
              <a:t>decoded_object</a:t>
            </a:r>
            <a:r>
              <a:rPr lang="en-IN" dirty="0"/>
              <a:t>), </a:t>
            </a:r>
            <a:r>
              <a:rPr lang="en-IN" dirty="0" err="1"/>
              <a:t>decoded_object</a:t>
            </a:r>
            <a:r>
              <a:rPr lang="en-IN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CB12E-AB16-4CFA-98F2-92997C553A34}"/>
              </a:ext>
            </a:extLst>
          </p:cNvPr>
          <p:cNvSpPr txBox="1"/>
          <p:nvPr/>
        </p:nvSpPr>
        <p:spPr>
          <a:xfrm>
            <a:off x="6740371" y="351234"/>
            <a:ext cx="5451629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 err="1"/>
              <a:t>json.load</a:t>
            </a:r>
            <a:r>
              <a:rPr lang="en-IN" sz="3200" dirty="0"/>
              <a:t>() </a:t>
            </a:r>
            <a:r>
              <a:rPr lang="en-IN" dirty="0"/>
              <a:t>– Deserialize from a file</a:t>
            </a:r>
          </a:p>
          <a:p>
            <a:r>
              <a:rPr lang="en-IN" dirty="0"/>
              <a:t>This performs the reverse operation of </a:t>
            </a:r>
            <a:r>
              <a:rPr lang="en-IN" dirty="0" err="1"/>
              <a:t>json.dump</a:t>
            </a:r>
            <a:r>
              <a:rPr lang="en-IN" dirty="0"/>
              <a:t>(), by converting the json object back from a file, into a Python object.</a:t>
            </a:r>
          </a:p>
          <a:p>
            <a:r>
              <a:rPr lang="en-IN" dirty="0"/>
              <a:t>import json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with open("</a:t>
            </a:r>
            <a:r>
              <a:rPr lang="en-IN" dirty="0" err="1"/>
              <a:t>sample.json</a:t>
            </a:r>
            <a:r>
              <a:rPr lang="en-IN" dirty="0"/>
              <a:t>", "r") as rf:</a:t>
            </a:r>
          </a:p>
          <a:p>
            <a:r>
              <a:rPr lang="en-IN" dirty="0"/>
              <a:t>    </a:t>
            </a:r>
            <a:r>
              <a:rPr lang="en-IN" dirty="0" err="1"/>
              <a:t>decoded_data</a:t>
            </a:r>
            <a:r>
              <a:rPr lang="en-IN" dirty="0"/>
              <a:t> = </a:t>
            </a:r>
            <a:r>
              <a:rPr lang="en-IN" dirty="0" err="1"/>
              <a:t>json.load</a:t>
            </a:r>
            <a:r>
              <a:rPr lang="en-IN" dirty="0"/>
              <a:t>(rf)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print(</a:t>
            </a:r>
            <a:r>
              <a:rPr lang="en-IN" dirty="0" err="1"/>
              <a:t>decoded_data</a:t>
            </a:r>
            <a:r>
              <a:rPr lang="en-IN" dirty="0"/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E59120-F450-4CFD-87BE-B6A3E409A151}"/>
              </a:ext>
            </a:extLst>
          </p:cNvPr>
          <p:cNvCxnSpPr/>
          <p:nvPr/>
        </p:nvCxnSpPr>
        <p:spPr>
          <a:xfrm>
            <a:off x="6409678" y="62144"/>
            <a:ext cx="0" cy="6795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49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4319-C926-441F-91E9-6135553A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508" y="634346"/>
            <a:ext cx="10515600" cy="56703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- JSON Module in Python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1865BA-98D6-4F80-BDB5-18F35EA18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3508" y="1415824"/>
            <a:ext cx="1064062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#JSON module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 =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'{"var1":"harry","var2":56}'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print(data['var1']) #error,bcoz data is string value and cannot be indexed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parsed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json.loads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(data)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(parsed[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'var1'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#harry, we convert from json to python object using loads() and index it.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(parsed))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data2={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"channel_name"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Aaj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Tak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"cars"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:[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bmw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audi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ferrari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"fridge"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'roti'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540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isbad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#convert dictionary to json, to make it JavaScript compatible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jscomp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json.dumps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(data2)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jscomp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#Try this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dict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in chrome console.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i="1" dirty="0">
              <a:solidFill>
                <a:srgbClr val="8C8C8C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channel_name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": 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Aaj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"cars": ["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bmw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ferrari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"], "fridge": ["roti", 540], 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isbad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": false}</a:t>
            </a:r>
          </a:p>
        </p:txBody>
      </p:sp>
    </p:spTree>
    <p:extLst>
      <p:ext uri="{BB962C8B-B14F-4D97-AF65-F5344CB8AC3E}">
        <p14:creationId xmlns:p14="http://schemas.microsoft.com/office/powerpoint/2010/main" val="3776786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4C48-6C37-4B64-8B3B-B07AF660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30" y="365125"/>
            <a:ext cx="10252970" cy="496009"/>
          </a:xfrm>
        </p:spPr>
        <p:txBody>
          <a:bodyPr>
            <a:normAutofit fontScale="90000"/>
          </a:bodyPr>
          <a:lstStyle/>
          <a:p>
            <a:r>
              <a:rPr lang="en-US" dirty="0"/>
              <a:t>Pickle Module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5EC-766E-4F72-BB90-362B1510C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017"/>
            <a:ext cx="10515600" cy="4871946"/>
          </a:xfrm>
        </p:spPr>
        <p:txBody>
          <a:bodyPr/>
          <a:lstStyle/>
          <a:p>
            <a:r>
              <a:rPr lang="en-US" dirty="0"/>
              <a:t>Used to preserve data of python object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B84EE2-7FD3-42D2-AB4C-09D2CB440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30" y="1937782"/>
            <a:ext cx="734183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#Pickle Module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#pickling python object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cars=[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"Audi"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Bmw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Ferrari"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"Maruti"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"Honda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mycar.pkl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fileobj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(file,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wb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pickle.dump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cars,fileobj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fileobj.close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#depickling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mycar.pkl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fileobj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(file,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rb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mycar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pickle.load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fileobj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mycar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mycar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06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A10E-C49E-4FF4-A7D0-DF539AEA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2" y="149433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– Snake, Water, Gun Game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A3BA-B75B-4630-B924-C9AE3580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5" y="511874"/>
            <a:ext cx="10723485" cy="5459631"/>
          </a:xfrm>
        </p:spPr>
        <p:txBody>
          <a:bodyPr/>
          <a:lstStyle/>
          <a:p>
            <a:r>
              <a:rPr lang="en-US" sz="1800" dirty="0"/>
              <a:t>Please refer snakewatergun.py file into </a:t>
            </a:r>
            <a:r>
              <a:rPr lang="en-US" sz="1800" dirty="0" err="1"/>
              <a:t>python_tutorials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5DB1D5-EC6E-43BC-B795-9C3513002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912" y="881005"/>
            <a:ext cx="4372993" cy="6201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=[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'w'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'g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chance=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no_of_chance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computer_point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human_point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"-------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\t\t\t\t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Snake, Water, Gun Game---------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\n\n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 for Snake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w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for Water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g for Gun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#making the game in while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no_of_chance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chance: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option=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"Snake, Water, Gun :"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random.choice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option==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"Tie Both 0 point to each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option ==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"g"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computer_point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computer_point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f"your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guess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and computer guess is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}\n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"Computer wins 1 point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f"computer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point is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computer_point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and your point is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human_point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}\n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option==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"w"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human_point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human_point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f"your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guess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and computer guess is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}\n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"Human wins 1 point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f"computer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point is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computer_point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and your point is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human_point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}\n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option ==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"w"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computer_point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computer_point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f"your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guess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and computer guess is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}\n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"Computer wins 1 point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f"computer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point is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computer_point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and your point is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human_point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}\n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1184C-605D-4049-B481-BCDD093CE789}"/>
              </a:ext>
            </a:extLst>
          </p:cNvPr>
          <p:cNvSpPr txBox="1"/>
          <p:nvPr/>
        </p:nvSpPr>
        <p:spPr>
          <a:xfrm>
            <a:off x="6695981" y="730465"/>
            <a:ext cx="5119458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option ==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"w"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rnum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"g"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human_point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human_point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f"your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guess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option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and computer guess is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rnum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}\n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"Human wins 1 point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f"computer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point is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computer_point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and your point is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human_point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}\n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option ==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"g"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rnum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human_point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human_point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f"your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guess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option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and computer guess is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rnum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}\n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"Human wins 1 point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f"computer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point is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computer_point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and your point is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human_point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}\n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option ==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"g"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rnum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"w"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computer_point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computer_point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f"your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guess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option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and computer guess is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rnum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}\n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"Computer wins 1 point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f"computer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point is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computer_point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and your point is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human_point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}\n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"You have input wrong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no_of_chance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=no_of_chance+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chance-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no_of_chance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is left out of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chance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}\n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"GAME OVER"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computer_point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human_point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"Its a Tie"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computer_point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&gt;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human_point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"Computer Wins and You Loose !!"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"You Win and Computer loose!!"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f"Your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Point is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human_point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and Computer Point is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computer_point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lang="en-IN" sz="105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4FE5E9-6E7A-4ABE-A57F-D81CE0BF1A02}"/>
              </a:ext>
            </a:extLst>
          </p:cNvPr>
          <p:cNvCxnSpPr>
            <a:cxnSpLocks/>
          </p:cNvCxnSpPr>
          <p:nvPr/>
        </p:nvCxnSpPr>
        <p:spPr>
          <a:xfrm flipV="1">
            <a:off x="4296792" y="1016761"/>
            <a:ext cx="2521258" cy="547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807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49CF-A007-4AAE-856B-115B8E67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– Healthy Programmer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0AE5-0799-49CC-89EE-179C84BD1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76" y="140837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Work time: 9am -5pm</a:t>
            </a:r>
          </a:p>
          <a:p>
            <a:r>
              <a:rPr lang="en-US" sz="2000" dirty="0"/>
              <a:t>Water – water.mp3(3.5ltr)-Drank –log into file</a:t>
            </a:r>
          </a:p>
          <a:p>
            <a:r>
              <a:rPr lang="en-US" sz="2000" dirty="0"/>
              <a:t>Eyes – eyes.mp3 – </a:t>
            </a:r>
            <a:r>
              <a:rPr lang="en-US" sz="2000" dirty="0" err="1"/>
              <a:t>evry</a:t>
            </a:r>
            <a:r>
              <a:rPr lang="en-US" sz="2000" dirty="0"/>
              <a:t> 30 min </a:t>
            </a:r>
            <a:r>
              <a:rPr lang="en-US" sz="2000" dirty="0" err="1"/>
              <a:t>EyDone</a:t>
            </a:r>
            <a:r>
              <a:rPr lang="en-US" sz="2000" dirty="0"/>
              <a:t> – log into file</a:t>
            </a:r>
          </a:p>
          <a:p>
            <a:r>
              <a:rPr lang="en-US" sz="2000" dirty="0"/>
              <a:t>Physical Activity – physical.mp3 every 45 min – </a:t>
            </a:r>
            <a:r>
              <a:rPr lang="en-US" sz="2000" dirty="0" err="1"/>
              <a:t>ExDone</a:t>
            </a:r>
            <a:r>
              <a:rPr lang="en-US" sz="2000" dirty="0"/>
              <a:t> – log into file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0792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D5B0-4F85-42A1-B6B2-65362B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/>
              <a:t>Python External Modules &amp; built-in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E728-CC36-40DB-A22B-F54AEE3B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09"/>
            <a:ext cx="11353800" cy="5828191"/>
          </a:xfrm>
        </p:spPr>
        <p:txBody>
          <a:bodyPr>
            <a:normAutofit/>
          </a:bodyPr>
          <a:lstStyle/>
          <a:p>
            <a:r>
              <a:rPr lang="en-IN" sz="2000" dirty="0"/>
              <a:t>External modules are such which are installed using ‘pip’ command from terminal, such as </a:t>
            </a:r>
            <a:r>
              <a:rPr lang="en-IN" sz="2000" dirty="0" err="1"/>
              <a:t>sklearn</a:t>
            </a:r>
            <a:r>
              <a:rPr lang="en-IN" sz="2000" dirty="0"/>
              <a:t>, matplotlib, </a:t>
            </a:r>
            <a:r>
              <a:rPr lang="en-IN" sz="2000" dirty="0" err="1"/>
              <a:t>pandas,numpy</a:t>
            </a:r>
            <a:r>
              <a:rPr lang="en-IN" sz="2000" dirty="0"/>
              <a:t>, etc.</a:t>
            </a:r>
          </a:p>
          <a:p>
            <a:r>
              <a:rPr lang="en-IN" sz="2000" dirty="0" err="1"/>
              <a:t>Builtin</a:t>
            </a:r>
            <a:r>
              <a:rPr lang="en-IN" sz="2000" dirty="0"/>
              <a:t> modules are such which are already installed and needs to be directly used such as, </a:t>
            </a:r>
            <a:r>
              <a:rPr lang="en-IN" sz="2000" dirty="0" err="1"/>
              <a:t>random,math</a:t>
            </a:r>
            <a:r>
              <a:rPr lang="en-IN" sz="2000" dirty="0"/>
              <a:t>, etc.</a:t>
            </a:r>
          </a:p>
          <a:p>
            <a:r>
              <a:rPr lang="en-IN" sz="2000" dirty="0"/>
              <a:t>Example:</a:t>
            </a:r>
          </a:p>
          <a:p>
            <a:endParaRPr lang="en-IN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60986C-B0C2-4FAE-886F-09E02DEA6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00" y="2672239"/>
            <a:ext cx="3231472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#builtin modules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random_number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random.randint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random_number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#either 0 or 1 integer randomly prints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random.random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#prints random number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(rand)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"Star Plus"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"DD1"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"Sony"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"Aaj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Tak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choice=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random.choice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(choice)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random.randrange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(1, 10)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random.randrange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(1, 10, 2)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random.randrange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(0, 101, 10)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F757D2-68F2-4B9F-AC15-9BFD8C26B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470" y="2486462"/>
            <a:ext cx="3426781" cy="32008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Example: Get Current Working Directory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os.getcwd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os.mkdir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("C:\MyPythonProject")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os.chdir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("C:\MyPythonProject") # changing current working directory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os.getcwd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os.chdir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("C:\\")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os.getcwd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os.chdir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("..")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os.getcwd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os.rmdir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("C:\\MyPythonProject")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os.listdir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("c:\python37")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os.listdir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 err="1">
                <a:solidFill>
                  <a:srgbClr val="9A6E3A"/>
                </a:solidFill>
                <a:latin typeface="Consolas" panose="020B0609020204030204" pitchFamily="49" charset="0"/>
              </a:rPr>
              <a:t>Os.makedirs</a:t>
            </a:r>
            <a:r>
              <a:rPr lang="en-US" altLang="en-US" sz="1400" i="1" dirty="0">
                <a:solidFill>
                  <a:srgbClr val="9A6E3A"/>
                </a:solidFill>
                <a:latin typeface="Consolas" panose="020B0609020204030204" pitchFamily="49" charset="0"/>
              </a:rPr>
              <a:t>(“this/that”)</a:t>
            </a:r>
            <a:endParaRPr kumimoji="0" lang="en-US" altLang="en-US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BF193-2447-4D46-A7A6-64136FB4EEDD}"/>
              </a:ext>
            </a:extLst>
          </p:cNvPr>
          <p:cNvSpPr txBox="1"/>
          <p:nvPr/>
        </p:nvSpPr>
        <p:spPr>
          <a:xfrm>
            <a:off x="4307150" y="2521059"/>
            <a:ext cx="283345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#randomly reorders elements in list</a:t>
            </a:r>
          </a:p>
          <a:p>
            <a:r>
              <a:rPr lang="en-IN" sz="1400" dirty="0"/>
              <a:t>&gt;&gt;&gt; numbers=[12,23,45,67,65,43]</a:t>
            </a:r>
          </a:p>
          <a:p>
            <a:r>
              <a:rPr lang="en-IN" sz="1400" dirty="0"/>
              <a:t>&gt;&gt;&gt; </a:t>
            </a:r>
            <a:r>
              <a:rPr lang="en-IN" sz="1400" dirty="0" err="1"/>
              <a:t>random.shuffle</a:t>
            </a:r>
            <a:r>
              <a:rPr lang="en-IN" sz="1400" dirty="0"/>
              <a:t>(numbers)</a:t>
            </a:r>
          </a:p>
          <a:p>
            <a:r>
              <a:rPr lang="en-IN" sz="1400" dirty="0"/>
              <a:t>&gt;&gt;&gt; numbers</a:t>
            </a:r>
          </a:p>
          <a:p>
            <a:r>
              <a:rPr lang="en-IN" sz="1400" dirty="0"/>
              <a:t>[23, 12, 43, 65, 67, 45]</a:t>
            </a:r>
          </a:p>
          <a:p>
            <a:r>
              <a:rPr lang="en-IN" sz="1400" dirty="0"/>
              <a:t>&gt;&gt;&gt; </a:t>
            </a:r>
            <a:r>
              <a:rPr lang="en-IN" sz="1400" dirty="0" err="1"/>
              <a:t>random.shuffle</a:t>
            </a:r>
            <a:r>
              <a:rPr lang="en-IN" sz="1400" dirty="0"/>
              <a:t>(numbers)</a:t>
            </a:r>
          </a:p>
          <a:p>
            <a:r>
              <a:rPr lang="en-IN" sz="1400" dirty="0"/>
              <a:t>&gt;&gt;&gt; numbers</a:t>
            </a:r>
          </a:p>
          <a:p>
            <a:r>
              <a:rPr lang="en-IN" sz="1400" dirty="0"/>
              <a:t>[23, 43, 65, 45, 12, 67]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0FA8B4-DD77-4997-8756-325897504A1B}"/>
              </a:ext>
            </a:extLst>
          </p:cNvPr>
          <p:cNvCxnSpPr/>
          <p:nvPr/>
        </p:nvCxnSpPr>
        <p:spPr>
          <a:xfrm>
            <a:off x="7350711" y="2210540"/>
            <a:ext cx="0" cy="4647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585B66-3078-445C-AEE8-64F26D296961}"/>
              </a:ext>
            </a:extLst>
          </p:cNvPr>
          <p:cNvCxnSpPr/>
          <p:nvPr/>
        </p:nvCxnSpPr>
        <p:spPr>
          <a:xfrm>
            <a:off x="4307150" y="2210540"/>
            <a:ext cx="0" cy="4647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3404844A-FE58-4239-9F15-00E83A05C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815" y="5771613"/>
            <a:ext cx="3524431" cy="966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os.makedirs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("this/that")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os.rename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("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demo.txt","democode.txt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")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os.environ.get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'Path'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os.path.join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"C://"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"harry.txt"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os.path.exists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"C://ABc"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62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4009-2149-4540-A6DC-9BF7C386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376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322E3A-449F-418F-88EC-6CA005753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19" y="1247010"/>
            <a:ext cx="3110145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pygame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mixer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datetime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datetime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musiconloop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file,stopper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mixer.init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mixer.music.load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(file)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mixer.music.play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 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a=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== stopper: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mixer.music.stop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log_now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(msg):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mylogs.txt"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f.write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msg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 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datetime.now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BA098-F362-49D6-81A9-1C5ACC1C528A}"/>
              </a:ext>
            </a:extLst>
          </p:cNvPr>
          <p:cNvSpPr txBox="1"/>
          <p:nvPr/>
        </p:nvSpPr>
        <p:spPr>
          <a:xfrm>
            <a:off x="5621785" y="365126"/>
            <a:ext cx="609452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__name__==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"__main__"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init_water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time()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init_eyes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time()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init_exercise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time()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watersecs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eyessecs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exsecs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 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time()-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init_water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&gt;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watersecs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"Water Drinking time. Enter 'drank' to stop the alarm."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musiconloop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"water.mp3"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"drank"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init_water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=time()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log_now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"Drank water at"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time()-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init_eyes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&gt;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eyessecs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"Eye exercise time. Enter 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doneeyes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 to stop the alarm."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musiconloop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"eyes.mp3"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doneeyes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init_eyes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=time()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log_now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"Eyes relaxed at"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time()-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init_exercise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&gt;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exsecs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"Physical Activity time. Enter 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donephy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 to stop the alarm."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musiconloop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"physical.mp3"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donephy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init_exercise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=time()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log_now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"Physical Activity at"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en-IN" sz="1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4F26B4-9E26-4AA4-84A7-332CB26118DF}"/>
              </a:ext>
            </a:extLst>
          </p:cNvPr>
          <p:cNvCxnSpPr/>
          <p:nvPr/>
        </p:nvCxnSpPr>
        <p:spPr>
          <a:xfrm>
            <a:off x="4820575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6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9F3B-DA71-4653-9334-08FE652C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90362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Module</a:t>
            </a: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7FFF45-22D2-4E53-B5E1-9145C810C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62" y="827550"/>
            <a:ext cx="11004612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Modules refer to a file containing Python statements and definitions.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 file containing Python code, for example: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nsolas" panose="020B0609020204030204" pitchFamily="49" charset="0"/>
              </a:rPr>
              <a:t>example.py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, is called a module, and its module name would be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nsolas" panose="020B0609020204030204" pitchFamily="49" charset="0"/>
              </a:rPr>
              <a:t>example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We use modules to break down large programs into small manageable and organized files.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Furthermore, modules provide reusability of code.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Module is a way to reuse the code written by someone else.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Example: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 import math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math.sqrt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(16) #4.0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" panose="020B0604020202020204" pitchFamily="34" charset="0"/>
              </a:rPr>
              <a:t>math.pow</a:t>
            </a:r>
            <a:r>
              <a:rPr lang="en-US" alt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(2,5) #32.0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dir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" panose="020B0604020202020204" pitchFamily="34" charset="0"/>
              </a:rPr>
              <a:t>math.pi</a:t>
            </a:r>
            <a:r>
              <a:rPr lang="en-US" alt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 #3.141592..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math.log10(100) #2.0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 math.log10(1000) #3.0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math.floor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(2.3) #2.0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" panose="020B0604020202020204" pitchFamily="34" charset="0"/>
              </a:rPr>
              <a:t>math.ceil</a:t>
            </a:r>
            <a:r>
              <a:rPr lang="en-US" alt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(2.3) #3.0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9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E88B-F367-4A0C-A778-2C4C09B5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361"/>
            <a:ext cx="10515600" cy="451621"/>
          </a:xfrm>
        </p:spPr>
        <p:txBody>
          <a:bodyPr>
            <a:normAutofit fontScale="90000"/>
          </a:bodyPr>
          <a:lstStyle/>
          <a:p>
            <a:r>
              <a:rPr lang="en-US" dirty="0"/>
              <a:t>Calendar Module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BECA2-A375-4B5A-BB76-D6D65514390D}"/>
              </a:ext>
            </a:extLst>
          </p:cNvPr>
          <p:cNvSpPr txBox="1"/>
          <p:nvPr/>
        </p:nvSpPr>
        <p:spPr>
          <a:xfrm>
            <a:off x="967666" y="4427646"/>
            <a:ext cx="39128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import calendar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/>
              <a:t>cal</a:t>
            </a:r>
            <a:r>
              <a:rPr lang="en-IN" dirty="0"/>
              <a:t>=</a:t>
            </a:r>
            <a:r>
              <a:rPr lang="en-IN" dirty="0" err="1"/>
              <a:t>calendar.month</a:t>
            </a:r>
            <a:r>
              <a:rPr lang="en-IN" dirty="0"/>
              <a:t>(2016,4)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print(</a:t>
            </a:r>
            <a:r>
              <a:rPr lang="en-IN" dirty="0" err="1"/>
              <a:t>cal</a:t>
            </a:r>
            <a:r>
              <a:rPr lang="en-IN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print(</a:t>
            </a:r>
            <a:r>
              <a:rPr lang="en-IN" dirty="0" err="1"/>
              <a:t>calendar.isleap</a:t>
            </a:r>
            <a:r>
              <a:rPr lang="en-IN" dirty="0"/>
              <a:t>(2016)) #True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err="1"/>
              <a:t>dir</a:t>
            </a:r>
            <a:r>
              <a:rPr lang="en-IN" dirty="0"/>
              <a:t>(calendar)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3D327C-4ADD-4CA1-ADAA-4BA0BDCF950F}"/>
              </a:ext>
            </a:extLst>
          </p:cNvPr>
          <p:cNvSpPr txBox="1"/>
          <p:nvPr/>
        </p:nvSpPr>
        <p:spPr>
          <a:xfrm>
            <a:off x="6096000" y="355295"/>
            <a:ext cx="460529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# Python program to illustrate the </a:t>
            </a:r>
          </a:p>
          <a:p>
            <a:r>
              <a:rPr lang="en-IN" sz="1600" dirty="0"/>
              <a:t># use of calendar() method</a:t>
            </a:r>
          </a:p>
          <a:p>
            <a:endParaRPr lang="en-IN" sz="1600" dirty="0"/>
          </a:p>
          <a:p>
            <a:r>
              <a:rPr lang="en-IN" sz="1600" dirty="0"/>
              <a:t># importing calendar module</a:t>
            </a:r>
          </a:p>
          <a:p>
            <a:r>
              <a:rPr lang="en-IN" sz="1600" b="1" dirty="0"/>
              <a:t>import calendar</a:t>
            </a:r>
          </a:p>
          <a:p>
            <a:endParaRPr lang="en-IN" sz="1600" dirty="0"/>
          </a:p>
          <a:p>
            <a:r>
              <a:rPr lang="en-IN" sz="1600" dirty="0"/>
              <a:t># Printing 2020 calendar using default parameters</a:t>
            </a:r>
          </a:p>
          <a:p>
            <a:r>
              <a:rPr lang="en-IN" sz="1600" dirty="0"/>
              <a:t>print(</a:t>
            </a:r>
            <a:r>
              <a:rPr lang="en-IN" sz="1600" dirty="0" err="1"/>
              <a:t>calendar.calendar</a:t>
            </a:r>
            <a:r>
              <a:rPr lang="en-IN" sz="1600" dirty="0"/>
              <a:t>(2020))</a:t>
            </a:r>
          </a:p>
          <a:p>
            <a:r>
              <a:rPr lang="en-IN" sz="1600" dirty="0"/>
              <a:t>print()</a:t>
            </a:r>
          </a:p>
          <a:p>
            <a:endParaRPr lang="en-IN" sz="1600" dirty="0"/>
          </a:p>
          <a:p>
            <a:r>
              <a:rPr lang="en-IN" sz="1600" dirty="0"/>
              <a:t># printing 1991 calendar with w=2, l=2</a:t>
            </a:r>
          </a:p>
          <a:p>
            <a:r>
              <a:rPr lang="en-IN" sz="1600" dirty="0"/>
              <a:t>print(</a:t>
            </a:r>
            <a:r>
              <a:rPr lang="en-IN" sz="1600" dirty="0" err="1"/>
              <a:t>calendar.calendar</a:t>
            </a:r>
            <a:r>
              <a:rPr lang="en-IN" sz="1600" dirty="0"/>
              <a:t>(1991, 2, 2))</a:t>
            </a:r>
          </a:p>
          <a:p>
            <a:r>
              <a:rPr lang="en-IN" sz="1600" dirty="0"/>
              <a:t>print()</a:t>
            </a:r>
          </a:p>
          <a:p>
            <a:endParaRPr lang="en-IN" sz="1600" dirty="0"/>
          </a:p>
          <a:p>
            <a:r>
              <a:rPr lang="en-IN" sz="1600" dirty="0"/>
              <a:t># printing 1930 calendar with w=1,l=1,c=2</a:t>
            </a:r>
          </a:p>
          <a:p>
            <a:r>
              <a:rPr lang="en-IN" sz="1600" dirty="0"/>
              <a:t>print(</a:t>
            </a:r>
            <a:r>
              <a:rPr lang="en-IN" sz="1600" dirty="0" err="1"/>
              <a:t>calendar.calendar</a:t>
            </a:r>
            <a:r>
              <a:rPr lang="en-IN" sz="1600" dirty="0"/>
              <a:t>(2020, 1, 1, 2))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7B61080-2597-42CB-B1DF-3C484072D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666" y="1275255"/>
            <a:ext cx="4687410" cy="2893100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Module: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calendar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Syntax: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calendar(year, w=0, l=0, c=6, m=3)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Parameter(s):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year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value of the year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date column width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lines per week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number of spaces between month columns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number of column of months in a row,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Return value: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function returns a month's calendar in a multi-line string.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ED7EF86-F80F-4347-A63B-CB5FA4742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247" y="4683499"/>
            <a:ext cx="4021583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import module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calendar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2017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display the calendar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calendar.month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mm))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2B2EA0-4594-4F35-8591-2BFCCDDD567C}"/>
              </a:ext>
            </a:extLst>
          </p:cNvPr>
          <p:cNvCxnSpPr/>
          <p:nvPr/>
        </p:nvCxnSpPr>
        <p:spPr>
          <a:xfrm>
            <a:off x="5939161" y="97654"/>
            <a:ext cx="0" cy="6608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85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200B-CBDC-4EF0-B768-19A02153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0EE23-F35C-4BC3-A341-C689B9123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578454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Both files should be in the same directory</a:t>
            </a:r>
          </a:p>
          <a:p>
            <a:pPr marL="457200" lvl="1" indent="0">
              <a:buNone/>
            </a:pPr>
            <a:r>
              <a:rPr lang="en-US" b="1" dirty="0"/>
              <a:t>#myfunctions.py</a:t>
            </a:r>
          </a:p>
          <a:p>
            <a:pPr marL="457200" lvl="1" indent="0">
              <a:buNone/>
            </a:pPr>
            <a:r>
              <a:rPr lang="en-IN" dirty="0"/>
              <a:t> def add(</a:t>
            </a:r>
            <a:r>
              <a:rPr lang="en-IN" dirty="0" err="1"/>
              <a:t>a,b</a:t>
            </a:r>
            <a:r>
              <a:rPr lang="en-IN" dirty="0"/>
              <a:t>):</a:t>
            </a:r>
          </a:p>
          <a:p>
            <a:pPr marL="457200" lvl="1" indent="0">
              <a:buNone/>
            </a:pPr>
            <a:r>
              <a:rPr lang="en-IN" dirty="0"/>
              <a:t>        return </a:t>
            </a:r>
            <a:r>
              <a:rPr lang="en-IN" dirty="0" err="1"/>
              <a:t>a+b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 def multiply(</a:t>
            </a:r>
            <a:r>
              <a:rPr lang="en-IN" dirty="0" err="1"/>
              <a:t>a,b</a:t>
            </a:r>
            <a:r>
              <a:rPr lang="en-IN" dirty="0"/>
              <a:t>):</a:t>
            </a:r>
          </a:p>
          <a:p>
            <a:pPr marL="457200" lvl="1" indent="0">
              <a:buNone/>
            </a:pPr>
            <a:r>
              <a:rPr lang="en-IN" dirty="0"/>
              <a:t>      return a*b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5E1DD-C29E-4A88-9785-B8EF61B4C32F}"/>
              </a:ext>
            </a:extLst>
          </p:cNvPr>
          <p:cNvSpPr txBox="1"/>
          <p:nvPr/>
        </p:nvSpPr>
        <p:spPr>
          <a:xfrm>
            <a:off x="7231602" y="1120676"/>
            <a:ext cx="4460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#hello.py</a:t>
            </a:r>
          </a:p>
          <a:p>
            <a:r>
              <a:rPr lang="en-US" sz="2400" dirty="0"/>
              <a:t> import </a:t>
            </a:r>
            <a:r>
              <a:rPr lang="en-US" sz="2400" dirty="0" err="1"/>
              <a:t>myfunctions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myfunctions.add</a:t>
            </a:r>
            <a:r>
              <a:rPr lang="en-US" sz="2400" dirty="0"/>
              <a:t>(10,20))</a:t>
            </a:r>
          </a:p>
          <a:p>
            <a:r>
              <a:rPr lang="en-US" sz="2400" dirty="0"/>
              <a:t> print(</a:t>
            </a:r>
            <a:r>
              <a:rPr lang="en-US" sz="2400" dirty="0" err="1"/>
              <a:t>myfunctions.multiply</a:t>
            </a:r>
            <a:r>
              <a:rPr lang="en-US" sz="2400" dirty="0"/>
              <a:t>(10,30))</a:t>
            </a:r>
            <a:endParaRPr lang="en-IN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076D4B-F56E-4373-B28B-697275C7D711}"/>
              </a:ext>
            </a:extLst>
          </p:cNvPr>
          <p:cNvCxnSpPr/>
          <p:nvPr/>
        </p:nvCxnSpPr>
        <p:spPr>
          <a:xfrm>
            <a:off x="6818050" y="133165"/>
            <a:ext cx="0" cy="6724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2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200B-CBDC-4EF0-B768-19A02153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0EE23-F35C-4BC3-A341-C689B9123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717"/>
            <a:ext cx="5358414" cy="4028883"/>
          </a:xfrm>
        </p:spPr>
        <p:txBody>
          <a:bodyPr>
            <a:normAutofit/>
          </a:bodyPr>
          <a:lstStyle/>
          <a:p>
            <a:r>
              <a:rPr lang="en-US" sz="2400" dirty="0"/>
              <a:t>If Both files are in the different directory</a:t>
            </a:r>
          </a:p>
          <a:p>
            <a:pPr marL="0" indent="0">
              <a:buNone/>
            </a:pPr>
            <a:r>
              <a:rPr lang="en-US" sz="2400" b="1" dirty="0"/>
              <a:t>#myfunctions.py</a:t>
            </a:r>
          </a:p>
          <a:p>
            <a:pPr marL="0" indent="0">
              <a:buNone/>
            </a:pPr>
            <a:r>
              <a:rPr lang="en-IN" sz="2400" dirty="0"/>
              <a:t> def add(</a:t>
            </a:r>
            <a:r>
              <a:rPr lang="en-IN" sz="2400" dirty="0" err="1"/>
              <a:t>a,b</a:t>
            </a:r>
            <a:r>
              <a:rPr lang="en-IN" sz="2400" dirty="0"/>
              <a:t>):</a:t>
            </a:r>
          </a:p>
          <a:p>
            <a:pPr marL="0" indent="0">
              <a:buNone/>
            </a:pPr>
            <a:r>
              <a:rPr lang="en-IN" sz="2400" dirty="0"/>
              <a:t>        return </a:t>
            </a:r>
            <a:r>
              <a:rPr lang="en-IN" sz="2400" dirty="0" err="1"/>
              <a:t>a+b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def multiply(</a:t>
            </a:r>
            <a:r>
              <a:rPr lang="en-IN" sz="2400" dirty="0" err="1"/>
              <a:t>a,b</a:t>
            </a:r>
            <a:r>
              <a:rPr lang="en-IN" sz="2400" dirty="0"/>
              <a:t>):</a:t>
            </a:r>
          </a:p>
          <a:p>
            <a:pPr marL="0" indent="0">
              <a:buNone/>
            </a:pPr>
            <a:r>
              <a:rPr lang="en-IN" sz="2400" dirty="0"/>
              <a:t>      return a*b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5E1DD-C29E-4A88-9785-B8EF61B4C32F}"/>
              </a:ext>
            </a:extLst>
          </p:cNvPr>
          <p:cNvSpPr txBox="1"/>
          <p:nvPr/>
        </p:nvSpPr>
        <p:spPr>
          <a:xfrm>
            <a:off x="6796597" y="432876"/>
            <a:ext cx="497519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#hello.py</a:t>
            </a:r>
          </a:p>
          <a:p>
            <a:r>
              <a:rPr lang="en-US" i="1" dirty="0">
                <a:highlight>
                  <a:srgbClr val="FFFF00"/>
                </a:highlight>
              </a:rPr>
              <a:t>from </a:t>
            </a:r>
            <a:r>
              <a:rPr lang="en-US" i="1" dirty="0" err="1">
                <a:highlight>
                  <a:srgbClr val="FFFF00"/>
                </a:highlight>
              </a:rPr>
              <a:t>dirname</a:t>
            </a:r>
            <a:r>
              <a:rPr lang="en-US" i="1" dirty="0">
                <a:highlight>
                  <a:srgbClr val="FFFF00"/>
                </a:highlight>
              </a:rPr>
              <a:t> import </a:t>
            </a:r>
            <a:r>
              <a:rPr lang="en-US" i="1" dirty="0" err="1">
                <a:highlight>
                  <a:srgbClr val="FFFF00"/>
                </a:highlight>
              </a:rPr>
              <a:t>myfunctions</a:t>
            </a:r>
            <a:endParaRPr lang="en-US" i="1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myfunctions.add</a:t>
            </a:r>
            <a:r>
              <a:rPr lang="en-US" dirty="0"/>
              <a:t>(10,20))</a:t>
            </a:r>
          </a:p>
          <a:p>
            <a:r>
              <a:rPr lang="en-US" dirty="0"/>
              <a:t> print(</a:t>
            </a:r>
            <a:r>
              <a:rPr lang="en-US" dirty="0" err="1"/>
              <a:t>myfunctions.multiply</a:t>
            </a:r>
            <a:r>
              <a:rPr lang="en-US" dirty="0"/>
              <a:t>(10,30))</a:t>
            </a:r>
          </a:p>
          <a:p>
            <a:endParaRPr lang="en-US" dirty="0"/>
          </a:p>
          <a:p>
            <a:r>
              <a:rPr lang="en-US" b="1" dirty="0"/>
              <a:t>#or</a:t>
            </a:r>
          </a:p>
          <a:p>
            <a:r>
              <a:rPr lang="en-US" dirty="0">
                <a:highlight>
                  <a:srgbClr val="FFFF00"/>
                </a:highlight>
              </a:rPr>
              <a:t>from </a:t>
            </a:r>
            <a:r>
              <a:rPr lang="en-US" dirty="0" err="1">
                <a:highlight>
                  <a:srgbClr val="FFFF00"/>
                </a:highlight>
              </a:rPr>
              <a:t>dirname</a:t>
            </a:r>
            <a:r>
              <a:rPr lang="en-US" dirty="0">
                <a:highlight>
                  <a:srgbClr val="FFFF00"/>
                </a:highlight>
              </a:rPr>
              <a:t> import </a:t>
            </a:r>
            <a:r>
              <a:rPr lang="en-US" dirty="0" err="1">
                <a:highlight>
                  <a:srgbClr val="FFFF00"/>
                </a:highlight>
              </a:rPr>
              <a:t>myfunctions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b="1" dirty="0">
                <a:highlight>
                  <a:srgbClr val="FFFF00"/>
                </a:highlight>
              </a:rPr>
              <a:t>as</a:t>
            </a:r>
            <a:r>
              <a:rPr lang="en-US" dirty="0">
                <a:highlight>
                  <a:srgbClr val="FFFF00"/>
                </a:highlight>
              </a:rPr>
              <a:t> mf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print(</a:t>
            </a:r>
            <a:r>
              <a:rPr lang="en-US" dirty="0" err="1"/>
              <a:t>mf.add</a:t>
            </a:r>
            <a:r>
              <a:rPr lang="en-US" dirty="0"/>
              <a:t>(10,20))</a:t>
            </a:r>
          </a:p>
          <a:p>
            <a:r>
              <a:rPr lang="en-US" dirty="0"/>
              <a:t> print(</a:t>
            </a:r>
            <a:r>
              <a:rPr lang="en-US" dirty="0" err="1"/>
              <a:t>mf.multiply</a:t>
            </a:r>
            <a:r>
              <a:rPr lang="en-US" dirty="0"/>
              <a:t>(10,30))</a:t>
            </a:r>
          </a:p>
          <a:p>
            <a:endParaRPr lang="en-US" dirty="0"/>
          </a:p>
          <a:p>
            <a:r>
              <a:rPr lang="en-US" b="1" dirty="0"/>
              <a:t>#or</a:t>
            </a:r>
          </a:p>
          <a:p>
            <a:r>
              <a:rPr lang="en-US" dirty="0">
                <a:highlight>
                  <a:srgbClr val="FFFF00"/>
                </a:highlight>
              </a:rPr>
              <a:t>import </a:t>
            </a:r>
            <a:r>
              <a:rPr lang="en-US" dirty="0" err="1">
                <a:highlight>
                  <a:srgbClr val="FFFF00"/>
                </a:highlight>
              </a:rPr>
              <a:t>dirname.myfunctions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print(</a:t>
            </a:r>
            <a:r>
              <a:rPr lang="en-US" dirty="0" err="1"/>
              <a:t>myfunctions.add</a:t>
            </a:r>
            <a:r>
              <a:rPr lang="en-US" dirty="0"/>
              <a:t>(10,20))</a:t>
            </a:r>
          </a:p>
          <a:p>
            <a:r>
              <a:rPr lang="en-US" dirty="0"/>
              <a:t> print(</a:t>
            </a:r>
            <a:r>
              <a:rPr lang="en-US" dirty="0" err="1"/>
              <a:t>myfunctions.multiply</a:t>
            </a:r>
            <a:r>
              <a:rPr lang="en-US" dirty="0"/>
              <a:t>(10,30))</a:t>
            </a:r>
          </a:p>
          <a:p>
            <a:r>
              <a:rPr lang="en-IN" dirty="0"/>
              <a:t> </a:t>
            </a:r>
          </a:p>
          <a:p>
            <a:r>
              <a:rPr lang="en-IN" b="1" dirty="0"/>
              <a:t>#or</a:t>
            </a:r>
          </a:p>
          <a:p>
            <a:r>
              <a:rPr lang="en-US" dirty="0">
                <a:highlight>
                  <a:srgbClr val="FFFF00"/>
                </a:highlight>
              </a:rPr>
              <a:t>import </a:t>
            </a:r>
            <a:r>
              <a:rPr lang="en-US" dirty="0" err="1">
                <a:highlight>
                  <a:srgbClr val="FFFF00"/>
                </a:highlight>
              </a:rPr>
              <a:t>dirname.myfunctions</a:t>
            </a:r>
            <a:r>
              <a:rPr lang="en-US" dirty="0">
                <a:highlight>
                  <a:srgbClr val="FFFF00"/>
                </a:highlight>
              </a:rPr>
              <a:t> as mf</a:t>
            </a:r>
          </a:p>
          <a:p>
            <a:r>
              <a:rPr lang="en-US" dirty="0"/>
              <a:t>print(</a:t>
            </a:r>
            <a:r>
              <a:rPr lang="en-US" dirty="0" err="1"/>
              <a:t>mf.add</a:t>
            </a:r>
            <a:r>
              <a:rPr lang="en-US" dirty="0"/>
              <a:t>(10,20))</a:t>
            </a:r>
          </a:p>
          <a:p>
            <a:r>
              <a:rPr lang="en-US" dirty="0"/>
              <a:t> print(</a:t>
            </a:r>
            <a:r>
              <a:rPr lang="en-US" dirty="0" err="1"/>
              <a:t>mf.multiply</a:t>
            </a:r>
            <a:r>
              <a:rPr lang="en-US" dirty="0"/>
              <a:t>(10,30))</a:t>
            </a:r>
          </a:p>
          <a:p>
            <a:endParaRPr lang="en-IN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1DECAC-50B8-41C6-9182-6F19AF9FFEE5}"/>
              </a:ext>
            </a:extLst>
          </p:cNvPr>
          <p:cNvCxnSpPr/>
          <p:nvPr/>
        </p:nvCxnSpPr>
        <p:spPr>
          <a:xfrm>
            <a:off x="6533965" y="497150"/>
            <a:ext cx="0" cy="62143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68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BFB3-021F-407D-B59F-35AB6C0A9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1" y="719091"/>
            <a:ext cx="10634709" cy="5457872"/>
          </a:xfrm>
        </p:spPr>
        <p:txBody>
          <a:bodyPr/>
          <a:lstStyle/>
          <a:p>
            <a:r>
              <a:rPr lang="en-US" dirty="0"/>
              <a:t>If the file is in a different folder but different directory: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D28ED-470B-418F-9E1D-D7EC0E6A87A4}"/>
              </a:ext>
            </a:extLst>
          </p:cNvPr>
          <p:cNvSpPr txBox="1"/>
          <p:nvPr/>
        </p:nvSpPr>
        <p:spPr>
          <a:xfrm>
            <a:off x="1005396" y="1600602"/>
            <a:ext cx="24391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/>
              <a:t>#myfunctions.py</a:t>
            </a:r>
          </a:p>
          <a:p>
            <a:pPr marL="0" indent="0">
              <a:buNone/>
            </a:pPr>
            <a:r>
              <a:rPr lang="en-IN" sz="1800" dirty="0"/>
              <a:t> def add(</a:t>
            </a:r>
            <a:r>
              <a:rPr lang="en-IN" sz="1800" dirty="0" err="1"/>
              <a:t>a,b</a:t>
            </a:r>
            <a:r>
              <a:rPr lang="en-IN" sz="1800" dirty="0"/>
              <a:t>):</a:t>
            </a:r>
          </a:p>
          <a:p>
            <a:pPr marL="0" indent="0">
              <a:buNone/>
            </a:pPr>
            <a:r>
              <a:rPr lang="en-IN" sz="1800" dirty="0"/>
              <a:t>        return </a:t>
            </a:r>
            <a:r>
              <a:rPr lang="en-IN" sz="1800" dirty="0" err="1"/>
              <a:t>a+b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def multiply(</a:t>
            </a:r>
            <a:r>
              <a:rPr lang="en-IN" sz="1800" dirty="0" err="1"/>
              <a:t>a,b</a:t>
            </a:r>
            <a:r>
              <a:rPr lang="en-IN" sz="1800" dirty="0"/>
              <a:t>):</a:t>
            </a:r>
          </a:p>
          <a:p>
            <a:pPr marL="0" indent="0">
              <a:buNone/>
            </a:pPr>
            <a:r>
              <a:rPr lang="en-IN" sz="1800" dirty="0"/>
              <a:t>      return a*b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112B46-A078-4B6E-9B1A-15F3B3A8A8D4}"/>
              </a:ext>
            </a:extLst>
          </p:cNvPr>
          <p:cNvCxnSpPr/>
          <p:nvPr/>
        </p:nvCxnSpPr>
        <p:spPr>
          <a:xfrm>
            <a:off x="5370990" y="1296140"/>
            <a:ext cx="0" cy="5060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FB47E8-F92B-4373-9C01-B79055C6236E}"/>
              </a:ext>
            </a:extLst>
          </p:cNvPr>
          <p:cNvSpPr txBox="1"/>
          <p:nvPr/>
        </p:nvSpPr>
        <p:spPr>
          <a:xfrm>
            <a:off x="5533007" y="1517952"/>
            <a:ext cx="65761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#myprograms.py</a:t>
            </a:r>
          </a:p>
          <a:p>
            <a:r>
              <a:rPr lang="en-IN" dirty="0"/>
              <a:t>import sys</a:t>
            </a:r>
          </a:p>
          <a:p>
            <a:r>
              <a:rPr lang="en-IN" dirty="0" err="1"/>
              <a:t>sys.path.append</a:t>
            </a:r>
            <a:r>
              <a:rPr lang="en-IN" dirty="0"/>
              <a:t>("D:\Python_Tutorial\Python_Programs-Solutions")</a:t>
            </a:r>
          </a:p>
          <a:p>
            <a:endParaRPr lang="en-IN" dirty="0"/>
          </a:p>
          <a:p>
            <a:r>
              <a:rPr lang="en-IN" dirty="0"/>
              <a:t>import functions as f</a:t>
            </a:r>
          </a:p>
          <a:p>
            <a:endParaRPr lang="en-IN" dirty="0"/>
          </a:p>
          <a:p>
            <a:r>
              <a:rPr lang="en-IN" dirty="0"/>
              <a:t>sum = </a:t>
            </a:r>
            <a:r>
              <a:rPr lang="en-IN" dirty="0" err="1"/>
              <a:t>f.add</a:t>
            </a:r>
            <a:r>
              <a:rPr lang="en-IN" dirty="0"/>
              <a:t>(40,60)</a:t>
            </a:r>
          </a:p>
          <a:p>
            <a:r>
              <a:rPr lang="en-IN" dirty="0"/>
              <a:t>prod = </a:t>
            </a:r>
            <a:r>
              <a:rPr lang="en-IN" dirty="0" err="1"/>
              <a:t>f.multiply</a:t>
            </a:r>
            <a:r>
              <a:rPr lang="en-IN" dirty="0"/>
              <a:t>(20,10)</a:t>
            </a:r>
          </a:p>
          <a:p>
            <a:r>
              <a:rPr lang="en-IN" dirty="0"/>
              <a:t>print(sum)</a:t>
            </a:r>
          </a:p>
          <a:p>
            <a:r>
              <a:rPr lang="en-IN" dirty="0"/>
              <a:t>print(prod)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ADE4C-3D15-405D-978D-0E0ED1726F02}"/>
              </a:ext>
            </a:extLst>
          </p:cNvPr>
          <p:cNvSpPr txBox="1"/>
          <p:nvPr/>
        </p:nvSpPr>
        <p:spPr>
          <a:xfrm>
            <a:off x="5672831" y="4838330"/>
            <a:ext cx="1162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#OUTPUT:</a:t>
            </a:r>
          </a:p>
          <a:p>
            <a:r>
              <a:rPr lang="en-US" dirty="0"/>
              <a:t>100</a:t>
            </a:r>
          </a:p>
          <a:p>
            <a:r>
              <a:rPr lang="en-US" dirty="0"/>
              <a:t>200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06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02C9-0CD1-4E4A-9256-17F7AAD3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865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54F05-4591-4899-B8C7-062F251D108F}"/>
              </a:ext>
            </a:extLst>
          </p:cNvPr>
          <p:cNvSpPr txBox="1"/>
          <p:nvPr/>
        </p:nvSpPr>
        <p:spPr>
          <a:xfrm>
            <a:off x="1040908" y="1052807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import sys</a:t>
            </a:r>
          </a:p>
          <a:p>
            <a:r>
              <a:rPr lang="en-IN" dirty="0"/>
              <a:t>print("You entered: ",</a:t>
            </a:r>
            <a:r>
              <a:rPr lang="en-IN" dirty="0" err="1"/>
              <a:t>sys.argv</a:t>
            </a:r>
            <a:r>
              <a:rPr lang="en-IN" dirty="0"/>
              <a:t>[1], </a:t>
            </a:r>
            <a:r>
              <a:rPr lang="en-IN" dirty="0" err="1"/>
              <a:t>sys.argv</a:t>
            </a:r>
            <a:r>
              <a:rPr lang="en-IN" dirty="0"/>
              <a:t>[2], </a:t>
            </a:r>
            <a:r>
              <a:rPr lang="en-IN" dirty="0" err="1"/>
              <a:t>sys.argv</a:t>
            </a:r>
            <a:r>
              <a:rPr lang="en-IN" dirty="0"/>
              <a:t>[3])</a:t>
            </a:r>
          </a:p>
          <a:p>
            <a:r>
              <a:rPr lang="en-IN" dirty="0"/>
              <a:t>print(</a:t>
            </a:r>
            <a:r>
              <a:rPr lang="en-IN" dirty="0" err="1"/>
              <a:t>sys.maxsize</a:t>
            </a:r>
            <a:r>
              <a:rPr lang="en-IN" dirty="0"/>
              <a:t>)</a:t>
            </a:r>
          </a:p>
          <a:p>
            <a:r>
              <a:rPr lang="en-IN" dirty="0"/>
              <a:t>print(</a:t>
            </a:r>
            <a:r>
              <a:rPr lang="en-IN" dirty="0" err="1"/>
              <a:t>sys.path</a:t>
            </a:r>
            <a:r>
              <a:rPr lang="en-IN" dirty="0"/>
              <a:t>)</a:t>
            </a:r>
          </a:p>
          <a:p>
            <a:r>
              <a:rPr lang="en-IN" dirty="0"/>
              <a:t>print(</a:t>
            </a:r>
            <a:r>
              <a:rPr lang="en-IN" dirty="0" err="1"/>
              <a:t>sys.version</a:t>
            </a:r>
            <a:r>
              <a:rPr lang="en-IN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7C7BB-887C-4DB0-B18A-7ABC6551CBE8}"/>
              </a:ext>
            </a:extLst>
          </p:cNvPr>
          <p:cNvSpPr txBox="1"/>
          <p:nvPr/>
        </p:nvSpPr>
        <p:spPr>
          <a:xfrm>
            <a:off x="7699159" y="185354"/>
            <a:ext cx="384107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&gt;&gt;&gt; </a:t>
            </a:r>
            <a:r>
              <a:rPr lang="en-IN" sz="1600" b="1" dirty="0"/>
              <a:t>import math</a:t>
            </a:r>
          </a:p>
          <a:p>
            <a:r>
              <a:rPr lang="en-IN" sz="1600" dirty="0"/>
              <a:t>&gt;&gt;&gt;</a:t>
            </a:r>
            <a:r>
              <a:rPr lang="en-IN" sz="1600" dirty="0" err="1"/>
              <a:t>math.pi</a:t>
            </a:r>
            <a:endParaRPr lang="en-IN" sz="1600" dirty="0"/>
          </a:p>
          <a:p>
            <a:r>
              <a:rPr lang="en-IN" sz="1600" dirty="0"/>
              <a:t>&gt;&gt;&gt; </a:t>
            </a:r>
            <a:r>
              <a:rPr lang="en-IN" sz="1600" dirty="0" err="1"/>
              <a:t>math.radians</a:t>
            </a:r>
            <a:r>
              <a:rPr lang="en-IN" sz="1600" dirty="0"/>
              <a:t>(30)</a:t>
            </a:r>
          </a:p>
          <a:p>
            <a:r>
              <a:rPr lang="en-IN" sz="1600" dirty="0"/>
              <a:t>0.5235987755982988</a:t>
            </a:r>
          </a:p>
          <a:p>
            <a:r>
              <a:rPr lang="en-IN" sz="1600" dirty="0"/>
              <a:t>&gt;&gt;&gt; </a:t>
            </a:r>
            <a:r>
              <a:rPr lang="en-IN" sz="1600" dirty="0" err="1"/>
              <a:t>math.degrees</a:t>
            </a:r>
            <a:r>
              <a:rPr lang="en-IN" sz="1600" dirty="0"/>
              <a:t>(</a:t>
            </a:r>
            <a:r>
              <a:rPr lang="en-IN" sz="1600" dirty="0" err="1"/>
              <a:t>math.pi</a:t>
            </a:r>
            <a:r>
              <a:rPr lang="en-IN" sz="1600" dirty="0"/>
              <a:t>/6)</a:t>
            </a:r>
          </a:p>
          <a:p>
            <a:r>
              <a:rPr lang="en-IN" sz="1600" dirty="0"/>
              <a:t>29.999999999999996</a:t>
            </a:r>
          </a:p>
          <a:p>
            <a:r>
              <a:rPr lang="en-IN" sz="1600" dirty="0"/>
              <a:t>&gt;&gt;&gt; </a:t>
            </a:r>
            <a:r>
              <a:rPr lang="en-IN" sz="1600" dirty="0" err="1"/>
              <a:t>math.sin</a:t>
            </a:r>
            <a:r>
              <a:rPr lang="en-IN" sz="1600" dirty="0"/>
              <a:t>(0.5235987755982988)</a:t>
            </a:r>
          </a:p>
          <a:p>
            <a:r>
              <a:rPr lang="en-IN" sz="1600" dirty="0"/>
              <a:t>0.49999999999999994</a:t>
            </a:r>
          </a:p>
          <a:p>
            <a:r>
              <a:rPr lang="en-IN" sz="1600" dirty="0"/>
              <a:t>&gt;&gt;&gt; </a:t>
            </a:r>
            <a:r>
              <a:rPr lang="en-IN" sz="1600" dirty="0" err="1"/>
              <a:t>math.cos</a:t>
            </a:r>
            <a:r>
              <a:rPr lang="en-IN" sz="1600" dirty="0"/>
              <a:t>(0.5235987755982988)</a:t>
            </a:r>
          </a:p>
          <a:p>
            <a:r>
              <a:rPr lang="en-IN" sz="1600" dirty="0"/>
              <a:t>0.8660254037844387</a:t>
            </a:r>
          </a:p>
          <a:p>
            <a:r>
              <a:rPr lang="en-IN" sz="1600" dirty="0"/>
              <a:t>&gt;&gt;&gt; </a:t>
            </a:r>
            <a:r>
              <a:rPr lang="en-IN" sz="1600" dirty="0" err="1"/>
              <a:t>math.tan</a:t>
            </a:r>
            <a:r>
              <a:rPr lang="en-IN" sz="1600" dirty="0"/>
              <a:t>(0.5235987755982988)</a:t>
            </a:r>
          </a:p>
          <a:p>
            <a:r>
              <a:rPr lang="en-IN" sz="1600" dirty="0"/>
              <a:t>0.5773502691896257</a:t>
            </a:r>
          </a:p>
          <a:p>
            <a:r>
              <a:rPr lang="en-IN" sz="1600" dirty="0"/>
              <a:t>&gt;&gt;&gt;math.log(10)</a:t>
            </a:r>
          </a:p>
          <a:p>
            <a:r>
              <a:rPr lang="en-IN" sz="1600" dirty="0"/>
              <a:t>2.302585092994046</a:t>
            </a:r>
          </a:p>
          <a:p>
            <a:r>
              <a:rPr lang="en-IN" sz="1600" dirty="0"/>
              <a:t>&gt;&gt;&gt; </a:t>
            </a:r>
            <a:r>
              <a:rPr lang="en-IN" sz="1600" dirty="0" err="1"/>
              <a:t>math.pow</a:t>
            </a:r>
            <a:r>
              <a:rPr lang="en-IN" sz="1600" dirty="0"/>
              <a:t>(2,4)</a:t>
            </a:r>
          </a:p>
          <a:p>
            <a:r>
              <a:rPr lang="en-IN" sz="1600" dirty="0"/>
              <a:t>16.0</a:t>
            </a:r>
          </a:p>
          <a:p>
            <a:r>
              <a:rPr lang="en-IN" sz="1600" dirty="0"/>
              <a:t>&gt;&gt;&gt; </a:t>
            </a:r>
            <a:r>
              <a:rPr lang="en-IN" sz="1600" dirty="0" err="1"/>
              <a:t>math.sqrt</a:t>
            </a:r>
            <a:r>
              <a:rPr lang="en-IN" sz="1600" dirty="0"/>
              <a:t>(100)</a:t>
            </a:r>
          </a:p>
          <a:p>
            <a:r>
              <a:rPr lang="en-IN" sz="1600" dirty="0"/>
              <a:t>10.0</a:t>
            </a:r>
          </a:p>
          <a:p>
            <a:r>
              <a:rPr lang="en-IN" sz="1600" dirty="0"/>
              <a:t>&gt;&gt;&gt; </a:t>
            </a:r>
            <a:r>
              <a:rPr lang="en-IN" sz="1600" dirty="0" err="1"/>
              <a:t>math.sqrt</a:t>
            </a:r>
            <a:r>
              <a:rPr lang="en-IN" sz="1600" dirty="0"/>
              <a:t>(3)</a:t>
            </a:r>
          </a:p>
          <a:p>
            <a:r>
              <a:rPr lang="en-IN" sz="1600" dirty="0"/>
              <a:t>1.7320508075688772</a:t>
            </a:r>
          </a:p>
          <a:p>
            <a:r>
              <a:rPr lang="en-IN" sz="1600" dirty="0"/>
              <a:t>&gt;&gt;&gt; </a:t>
            </a:r>
            <a:r>
              <a:rPr lang="en-IN" sz="1600" dirty="0" err="1"/>
              <a:t>math.ceil</a:t>
            </a:r>
            <a:r>
              <a:rPr lang="en-IN" sz="1600" dirty="0"/>
              <a:t>(4.5867)</a:t>
            </a:r>
          </a:p>
          <a:p>
            <a:r>
              <a:rPr lang="en-IN" sz="1600" dirty="0"/>
              <a:t>5            </a:t>
            </a:r>
          </a:p>
          <a:p>
            <a:r>
              <a:rPr lang="en-IN" sz="1600" dirty="0"/>
              <a:t>&gt;&gt;&gt; </a:t>
            </a:r>
            <a:r>
              <a:rPr lang="en-IN" sz="1600" dirty="0" err="1"/>
              <a:t>math.floor</a:t>
            </a:r>
            <a:r>
              <a:rPr lang="en-IN" sz="1600" dirty="0"/>
              <a:t>(4.5687)</a:t>
            </a:r>
          </a:p>
          <a:p>
            <a:r>
              <a:rPr lang="en-IN" sz="16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DA442-C9E3-4EEC-9E5E-2CBEE00E55F7}"/>
              </a:ext>
            </a:extLst>
          </p:cNvPr>
          <p:cNvSpPr txBox="1"/>
          <p:nvPr/>
        </p:nvSpPr>
        <p:spPr>
          <a:xfrm>
            <a:off x="1057184" y="2783952"/>
            <a:ext cx="43123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&gt;&gt;&gt; </a:t>
            </a:r>
            <a:r>
              <a:rPr lang="en-IN" sz="1600" b="1" dirty="0"/>
              <a:t>import statistics</a:t>
            </a:r>
          </a:p>
          <a:p>
            <a:r>
              <a:rPr lang="en-IN" sz="1600" dirty="0"/>
              <a:t>&gt;&gt;&gt; </a:t>
            </a:r>
            <a:r>
              <a:rPr lang="en-IN" sz="1600" dirty="0" err="1"/>
              <a:t>statistics.mean</a:t>
            </a:r>
            <a:r>
              <a:rPr lang="en-IN" sz="1600" dirty="0"/>
              <a:t>([2,5,6,9])</a:t>
            </a:r>
          </a:p>
          <a:p>
            <a:r>
              <a:rPr lang="en-IN" sz="1600" dirty="0"/>
              <a:t>5.5</a:t>
            </a:r>
          </a:p>
          <a:p>
            <a:r>
              <a:rPr lang="en-IN" sz="1600" dirty="0"/>
              <a:t>&gt;&gt;&gt; import statistics</a:t>
            </a:r>
          </a:p>
          <a:p>
            <a:r>
              <a:rPr lang="en-IN" sz="1600" dirty="0"/>
              <a:t>&gt;&gt;&gt; </a:t>
            </a:r>
            <a:r>
              <a:rPr lang="en-IN" sz="1600" dirty="0" err="1"/>
              <a:t>statistics.median</a:t>
            </a:r>
            <a:r>
              <a:rPr lang="en-IN" sz="1600" dirty="0"/>
              <a:t>([1,2,3,8,9,8])</a:t>
            </a:r>
          </a:p>
          <a:p>
            <a:r>
              <a:rPr lang="en-IN" sz="1600" dirty="0"/>
              <a:t>3</a:t>
            </a:r>
          </a:p>
          <a:p>
            <a:r>
              <a:rPr lang="en-IN" sz="1600" dirty="0"/>
              <a:t>&gt;&gt;&gt; </a:t>
            </a:r>
            <a:r>
              <a:rPr lang="en-IN" sz="1600" dirty="0" err="1"/>
              <a:t>statistics.median</a:t>
            </a:r>
            <a:r>
              <a:rPr lang="en-IN" sz="1600" dirty="0"/>
              <a:t>([1,2,3,7,8,9])</a:t>
            </a:r>
          </a:p>
          <a:p>
            <a:r>
              <a:rPr lang="en-IN" sz="1600" dirty="0"/>
              <a:t>5.0</a:t>
            </a:r>
          </a:p>
          <a:p>
            <a:r>
              <a:rPr lang="en-IN" sz="1600" dirty="0"/>
              <a:t>&gt;&gt;&gt; import statistics</a:t>
            </a:r>
          </a:p>
          <a:p>
            <a:r>
              <a:rPr lang="en-IN" sz="1600" dirty="0"/>
              <a:t>&gt;&gt;&gt; </a:t>
            </a:r>
            <a:r>
              <a:rPr lang="en-IN" sz="1600" dirty="0" err="1"/>
              <a:t>statistics.mode</a:t>
            </a:r>
            <a:r>
              <a:rPr lang="en-IN" sz="1600" dirty="0"/>
              <a:t>([2,5,3,2,8,3,9,4,2,5,6])</a:t>
            </a:r>
          </a:p>
          <a:p>
            <a:r>
              <a:rPr lang="en-IN" sz="1600" dirty="0"/>
              <a:t>2</a:t>
            </a:r>
          </a:p>
          <a:p>
            <a:r>
              <a:rPr lang="en-IN" sz="1600" dirty="0"/>
              <a:t>&gt;&gt;&gt; import statistics</a:t>
            </a:r>
          </a:p>
          <a:p>
            <a:r>
              <a:rPr lang="en-IN" sz="1600" dirty="0"/>
              <a:t>&gt;&gt;&gt; </a:t>
            </a:r>
            <a:r>
              <a:rPr lang="en-IN" sz="1600" dirty="0" err="1"/>
              <a:t>statistics.stdev</a:t>
            </a:r>
            <a:r>
              <a:rPr lang="en-IN" sz="1600" dirty="0"/>
              <a:t>([1,1.5,2,2.5,3,3.5,4,4.5,5])</a:t>
            </a:r>
          </a:p>
          <a:p>
            <a:r>
              <a:rPr lang="en-IN" sz="1600" dirty="0"/>
              <a:t>1.3693063937629153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74D5D0-B0FA-451F-9F9C-29921971757B}"/>
              </a:ext>
            </a:extLst>
          </p:cNvPr>
          <p:cNvCxnSpPr/>
          <p:nvPr/>
        </p:nvCxnSpPr>
        <p:spPr>
          <a:xfrm>
            <a:off x="6880194" y="71021"/>
            <a:ext cx="0" cy="6711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2D8018-CEBC-46CE-BD0B-45A803AEBD67}"/>
              </a:ext>
            </a:extLst>
          </p:cNvPr>
          <p:cNvCxnSpPr/>
          <p:nvPr/>
        </p:nvCxnSpPr>
        <p:spPr>
          <a:xfrm>
            <a:off x="79899" y="2681056"/>
            <a:ext cx="66138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42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3E47-267D-42A3-8FCF-BA923E8F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54" y="236184"/>
            <a:ext cx="10515600" cy="531520"/>
          </a:xfrm>
        </p:spPr>
        <p:txBody>
          <a:bodyPr>
            <a:normAutofit fontScale="90000"/>
          </a:bodyPr>
          <a:lstStyle/>
          <a:p>
            <a:r>
              <a:rPr lang="en-IN" dirty="0"/>
              <a:t>Python – Collections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42F1D-A5EE-460F-8A15-AA7575CC460B}"/>
              </a:ext>
            </a:extLst>
          </p:cNvPr>
          <p:cNvSpPr txBox="1"/>
          <p:nvPr/>
        </p:nvSpPr>
        <p:spPr>
          <a:xfrm>
            <a:off x="456459" y="767704"/>
            <a:ext cx="109247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The collections module provides alternatives to built-in container data types such as list, tuple and dict.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namedtuple</a:t>
            </a:r>
            <a:r>
              <a:rPr lang="en-US" dirty="0"/>
              <a:t>() function returns a tuple-like object with named fields. These field attributes are accessible by lookup as well as by index.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58608-5DA5-42FC-895C-1D5A85DC317C}"/>
              </a:ext>
            </a:extLst>
          </p:cNvPr>
          <p:cNvSpPr txBox="1"/>
          <p:nvPr/>
        </p:nvSpPr>
        <p:spPr>
          <a:xfrm>
            <a:off x="554853" y="1987901"/>
            <a:ext cx="565951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&gt;&gt;&gt; import collections</a:t>
            </a:r>
          </a:p>
          <a:p>
            <a:r>
              <a:rPr lang="en-IN" sz="1400" dirty="0"/>
              <a:t>&gt;&gt;&gt; student = </a:t>
            </a:r>
            <a:r>
              <a:rPr lang="en-IN" sz="1400" dirty="0" err="1"/>
              <a:t>collections.namedtuple</a:t>
            </a:r>
            <a:r>
              <a:rPr lang="en-IN" sz="1400" dirty="0"/>
              <a:t>('student', [‘name’, ‘age’, ‘marks’])</a:t>
            </a:r>
          </a:p>
          <a:p>
            <a:r>
              <a:rPr lang="en-IN" sz="1400" dirty="0"/>
              <a:t>&gt;&gt;&gt; s1 = student("Imran", 21, 98)</a:t>
            </a:r>
          </a:p>
          <a:p>
            <a:r>
              <a:rPr lang="en-IN" sz="1400" dirty="0"/>
              <a:t>&gt;&gt;&gt; print(s1.name)</a:t>
            </a:r>
          </a:p>
          <a:p>
            <a:r>
              <a:rPr lang="en-IN" sz="1400" dirty="0">
                <a:solidFill>
                  <a:srgbClr val="FF0000"/>
                </a:solidFill>
              </a:rPr>
              <a:t>'Imran</a:t>
            </a:r>
            <a:r>
              <a:rPr lang="en-IN" sz="1400" dirty="0"/>
              <a:t>'</a:t>
            </a:r>
          </a:p>
          <a:p>
            <a:r>
              <a:rPr lang="en-IN" sz="1400" dirty="0"/>
              <a:t>#</a:t>
            </a:r>
            <a:r>
              <a:rPr lang="en-IN" sz="1400" b="1" dirty="0"/>
              <a:t>OR access by index</a:t>
            </a:r>
          </a:p>
          <a:p>
            <a:r>
              <a:rPr lang="en-IN" sz="1400" dirty="0"/>
              <a:t>&gt;&gt;&gt;print(s1[0])</a:t>
            </a:r>
          </a:p>
          <a:p>
            <a:r>
              <a:rPr lang="en-IN" sz="1400" dirty="0">
                <a:solidFill>
                  <a:srgbClr val="FF0000"/>
                </a:solidFill>
              </a:rPr>
              <a:t>'Imran'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6C73B-7640-414E-8A1B-F2A17341FD8F}"/>
              </a:ext>
            </a:extLst>
          </p:cNvPr>
          <p:cNvSpPr txBox="1"/>
          <p:nvPr/>
        </p:nvSpPr>
        <p:spPr>
          <a:xfrm>
            <a:off x="456459" y="3770481"/>
            <a:ext cx="54471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dirty="0" err="1"/>
              <a:t>OrderedDict</a:t>
            </a:r>
            <a:r>
              <a:rPr lang="en-IN" dirty="0"/>
              <a:t>() function is similar to a normal dictionary object in Python. However, it remembers the order of the keys in which they were first inserted.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14711D-AFA0-43EC-8309-5E2DAED073B3}"/>
              </a:ext>
            </a:extLst>
          </p:cNvPr>
          <p:cNvSpPr txBox="1"/>
          <p:nvPr/>
        </p:nvSpPr>
        <p:spPr>
          <a:xfrm>
            <a:off x="2100308" y="4679010"/>
            <a:ext cx="268623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import collections</a:t>
            </a:r>
          </a:p>
          <a:p>
            <a:endParaRPr lang="en-IN" sz="1400" dirty="0"/>
          </a:p>
          <a:p>
            <a:r>
              <a:rPr lang="en-IN" sz="1400" dirty="0"/>
              <a:t>d1 = </a:t>
            </a:r>
            <a:r>
              <a:rPr lang="en-IN" sz="1400" dirty="0" err="1"/>
              <a:t>collections.OrderedDict</a:t>
            </a:r>
            <a:r>
              <a:rPr lang="en-IN" sz="1400" dirty="0"/>
              <a:t>()</a:t>
            </a:r>
          </a:p>
          <a:p>
            <a:r>
              <a:rPr lang="en-IN" sz="1400" dirty="0"/>
              <a:t>d1['A'] = 65</a:t>
            </a:r>
          </a:p>
          <a:p>
            <a:r>
              <a:rPr lang="en-IN" sz="1400" dirty="0"/>
              <a:t>d1['C'] = 67</a:t>
            </a:r>
          </a:p>
          <a:p>
            <a:r>
              <a:rPr lang="en-IN" sz="1400" dirty="0"/>
              <a:t>d1['B'] = 66</a:t>
            </a:r>
          </a:p>
          <a:p>
            <a:r>
              <a:rPr lang="en-IN" sz="1400" dirty="0"/>
              <a:t>d1['D'] = 68</a:t>
            </a:r>
          </a:p>
          <a:p>
            <a:endParaRPr lang="en-IN" sz="1400" dirty="0"/>
          </a:p>
          <a:p>
            <a:r>
              <a:rPr lang="en-IN" sz="1400" dirty="0"/>
              <a:t>for </a:t>
            </a:r>
            <a:r>
              <a:rPr lang="en-IN" sz="1400" dirty="0" err="1"/>
              <a:t>k,v</a:t>
            </a:r>
            <a:r>
              <a:rPr lang="en-IN" sz="1400" dirty="0"/>
              <a:t> in d1.items():</a:t>
            </a:r>
          </a:p>
          <a:p>
            <a:r>
              <a:rPr lang="en-IN" sz="1400" dirty="0"/>
              <a:t>    print (</a:t>
            </a:r>
            <a:r>
              <a:rPr lang="en-IN" sz="1400" dirty="0" err="1"/>
              <a:t>k,v</a:t>
            </a:r>
            <a:r>
              <a:rPr lang="en-IN" sz="1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1E0A9D-5282-433B-B80B-81B09990BA66}"/>
              </a:ext>
            </a:extLst>
          </p:cNvPr>
          <p:cNvSpPr txBox="1"/>
          <p:nvPr/>
        </p:nvSpPr>
        <p:spPr>
          <a:xfrm>
            <a:off x="5942859" y="1666983"/>
            <a:ext cx="60205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deque object support appends and pops from either ends of a list. It is more memory efficient than a normal list object. In a normal list object, the removal of any item causes all items to the right to be shifted towards left by one index. Hence, it is very slow.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28B60A-1371-4F49-98B4-5CD4A361761E}"/>
              </a:ext>
            </a:extLst>
          </p:cNvPr>
          <p:cNvSpPr txBox="1"/>
          <p:nvPr/>
        </p:nvSpPr>
        <p:spPr>
          <a:xfrm>
            <a:off x="7020755" y="3142346"/>
            <a:ext cx="43300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&gt;&gt;&gt;q=</a:t>
            </a:r>
            <a:r>
              <a:rPr lang="en-IN" sz="1600" dirty="0" err="1"/>
              <a:t>collections.deque</a:t>
            </a:r>
            <a:r>
              <a:rPr lang="en-IN" sz="1600" dirty="0"/>
              <a:t>([10,20,30,40])</a:t>
            </a:r>
          </a:p>
          <a:p>
            <a:r>
              <a:rPr lang="en-IN" sz="1600" dirty="0"/>
              <a:t>&gt;&gt;&gt; </a:t>
            </a:r>
            <a:r>
              <a:rPr lang="en-IN" sz="1600" dirty="0" err="1"/>
              <a:t>q.appendleft</a:t>
            </a:r>
            <a:r>
              <a:rPr lang="en-IN" sz="1600" dirty="0"/>
              <a:t>(0)</a:t>
            </a:r>
          </a:p>
          <a:p>
            <a:r>
              <a:rPr lang="en-IN" sz="1600" dirty="0"/>
              <a:t>&gt;&gt;&gt; print(q)</a:t>
            </a:r>
          </a:p>
          <a:p>
            <a:r>
              <a:rPr lang="en-IN" sz="1600" dirty="0"/>
              <a:t>deque([0, 10, 20, 30, 40])</a:t>
            </a:r>
          </a:p>
          <a:p>
            <a:r>
              <a:rPr lang="en-IN" sz="1600" dirty="0"/>
              <a:t>&gt;&gt;&gt; </a:t>
            </a:r>
            <a:r>
              <a:rPr lang="en-IN" sz="1600" dirty="0" err="1"/>
              <a:t>q.append</a:t>
            </a:r>
            <a:r>
              <a:rPr lang="en-IN" sz="1600" dirty="0"/>
              <a:t>(50)</a:t>
            </a:r>
          </a:p>
          <a:p>
            <a:r>
              <a:rPr lang="en-IN" sz="1600" dirty="0"/>
              <a:t>&gt;&gt;&gt; q</a:t>
            </a:r>
          </a:p>
          <a:p>
            <a:r>
              <a:rPr lang="en-IN" sz="1600" dirty="0"/>
              <a:t>deque([0, 10, 20, 30, 40, 50])</a:t>
            </a:r>
          </a:p>
          <a:p>
            <a:r>
              <a:rPr lang="en-IN" sz="1600" dirty="0"/>
              <a:t>&gt;&gt;&gt;</a:t>
            </a:r>
            <a:r>
              <a:rPr lang="en-IN" sz="1600" dirty="0" err="1"/>
              <a:t>q.pop</a:t>
            </a:r>
            <a:r>
              <a:rPr lang="en-IN" sz="1600" dirty="0"/>
              <a:t>()</a:t>
            </a:r>
          </a:p>
          <a:p>
            <a:r>
              <a:rPr lang="en-IN" sz="1600" dirty="0"/>
              <a:t>50</a:t>
            </a:r>
          </a:p>
          <a:p>
            <a:r>
              <a:rPr lang="en-IN" sz="1600" dirty="0"/>
              <a:t>&gt;&gt;&gt; q</a:t>
            </a:r>
          </a:p>
          <a:p>
            <a:r>
              <a:rPr lang="en-IN" sz="1600" dirty="0"/>
              <a:t>deque([0, 10, 20, 30, 40])</a:t>
            </a:r>
          </a:p>
          <a:p>
            <a:r>
              <a:rPr lang="en-IN" sz="1600" dirty="0"/>
              <a:t>&gt;&gt;&gt; </a:t>
            </a:r>
            <a:r>
              <a:rPr lang="en-IN" sz="1600" dirty="0" err="1"/>
              <a:t>q.popleft</a:t>
            </a:r>
            <a:r>
              <a:rPr lang="en-IN" sz="1600" dirty="0"/>
              <a:t>()</a:t>
            </a:r>
          </a:p>
          <a:p>
            <a:r>
              <a:rPr lang="en-IN" sz="1600" dirty="0"/>
              <a:t>0</a:t>
            </a:r>
          </a:p>
          <a:p>
            <a:r>
              <a:rPr lang="en-IN" sz="1600" dirty="0"/>
              <a:t>&gt;&gt;&gt; q</a:t>
            </a:r>
          </a:p>
          <a:p>
            <a:r>
              <a:rPr lang="en-IN" sz="1600" dirty="0"/>
              <a:t>deque([10, 20, 30, 40])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7B8072-7549-435A-BCD0-7DBF763E843A}"/>
              </a:ext>
            </a:extLst>
          </p:cNvPr>
          <p:cNvCxnSpPr/>
          <p:nvPr/>
        </p:nvCxnSpPr>
        <p:spPr>
          <a:xfrm>
            <a:off x="5903650" y="1669002"/>
            <a:ext cx="0" cy="5113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95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4198</Words>
  <Application>Microsoft Office PowerPoint</Application>
  <PresentationFormat>Widescreen</PresentationFormat>
  <Paragraphs>391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Arial Unicode MS</vt:lpstr>
      <vt:lpstr>Calibri</vt:lpstr>
      <vt:lpstr>Calibri Light</vt:lpstr>
      <vt:lpstr>Consolas</vt:lpstr>
      <vt:lpstr>Courier New</vt:lpstr>
      <vt:lpstr>Helvetica</vt:lpstr>
      <vt:lpstr>JetBrains Mono</vt:lpstr>
      <vt:lpstr>Segoe UI</vt:lpstr>
      <vt:lpstr>var(--font-family--content)</vt:lpstr>
      <vt:lpstr>Verdana</vt:lpstr>
      <vt:lpstr>Wingdings</vt:lpstr>
      <vt:lpstr>Office Theme</vt:lpstr>
      <vt:lpstr>Modules in Python</vt:lpstr>
      <vt:lpstr>Python External Modules &amp; built-in Modules</vt:lpstr>
      <vt:lpstr>Python Module</vt:lpstr>
      <vt:lpstr>Calendar Module</vt:lpstr>
      <vt:lpstr>Example…</vt:lpstr>
      <vt:lpstr>Example…</vt:lpstr>
      <vt:lpstr>PowerPoint Presentation</vt:lpstr>
      <vt:lpstr>Examples</vt:lpstr>
      <vt:lpstr>Python – Collections Module</vt:lpstr>
      <vt:lpstr>Time Module in Python</vt:lpstr>
      <vt:lpstr>Requests Module in Python</vt:lpstr>
      <vt:lpstr>Python JSON Module</vt:lpstr>
      <vt:lpstr>PowerPoint Presentation</vt:lpstr>
      <vt:lpstr>PowerPoint Presentation</vt:lpstr>
      <vt:lpstr>PowerPoint Presentation</vt:lpstr>
      <vt:lpstr>Example - JSON Module in Python</vt:lpstr>
      <vt:lpstr>Pickle Module in Python</vt:lpstr>
      <vt:lpstr>Exercise – Snake, Water, Gun Game</vt:lpstr>
      <vt:lpstr>Exercise – Healthy Programmer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 in Python</dc:title>
  <dc:creator>Sunanda Naik</dc:creator>
  <cp:lastModifiedBy>Sunanda Naik</cp:lastModifiedBy>
  <cp:revision>38</cp:revision>
  <dcterms:created xsi:type="dcterms:W3CDTF">2021-07-15T12:24:37Z</dcterms:created>
  <dcterms:modified xsi:type="dcterms:W3CDTF">2021-08-06T08:22:14Z</dcterms:modified>
</cp:coreProperties>
</file>