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90" r:id="rId2"/>
    <p:sldId id="256" r:id="rId3"/>
    <p:sldId id="291" r:id="rId4"/>
    <p:sldId id="277" r:id="rId5"/>
    <p:sldId id="278" r:id="rId6"/>
    <p:sldId id="279" r:id="rId7"/>
    <p:sldId id="257" r:id="rId8"/>
    <p:sldId id="258" r:id="rId9"/>
    <p:sldId id="259" r:id="rId10"/>
    <p:sldId id="293" r:id="rId11"/>
    <p:sldId id="260" r:id="rId12"/>
    <p:sldId id="261" r:id="rId13"/>
    <p:sldId id="292" r:id="rId14"/>
    <p:sldId id="294" r:id="rId15"/>
    <p:sldId id="295" r:id="rId16"/>
    <p:sldId id="266" r:id="rId17"/>
    <p:sldId id="284" r:id="rId18"/>
    <p:sldId id="285" r:id="rId19"/>
    <p:sldId id="262" r:id="rId20"/>
    <p:sldId id="263" r:id="rId21"/>
    <p:sldId id="267" r:id="rId22"/>
    <p:sldId id="264" r:id="rId23"/>
    <p:sldId id="265" r:id="rId24"/>
    <p:sldId id="286" r:id="rId25"/>
    <p:sldId id="268" r:id="rId26"/>
    <p:sldId id="269" r:id="rId27"/>
    <p:sldId id="283" r:id="rId28"/>
    <p:sldId id="271" r:id="rId29"/>
    <p:sldId id="273" r:id="rId30"/>
    <p:sldId id="272" r:id="rId31"/>
    <p:sldId id="287" r:id="rId32"/>
    <p:sldId id="274" r:id="rId33"/>
    <p:sldId id="288" r:id="rId34"/>
    <p:sldId id="275" r:id="rId35"/>
    <p:sldId id="289"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41D267-F92F-4EDF-8AF6-03D4BFD9696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6694425-425D-4DE6-88D8-07BD3EFFCDA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981E37D-E713-4163-AE1E-6B837754ED99}"/>
              </a:ext>
            </a:extLst>
          </p:cNvPr>
          <p:cNvSpPr>
            <a:spLocks noGrp="1"/>
          </p:cNvSpPr>
          <p:nvPr>
            <p:ph type="dt" sz="half" idx="10"/>
          </p:nvPr>
        </p:nvSpPr>
        <p:spPr/>
        <p:txBody>
          <a:bodyPr/>
          <a:lstStyle/>
          <a:p>
            <a:fld id="{CEAF719D-DE47-46B0-AB76-578C96B1552C}" type="datetimeFigureOut">
              <a:rPr lang="en-IN" smtClean="0"/>
              <a:t>12-08-2021</a:t>
            </a:fld>
            <a:endParaRPr lang="en-IN"/>
          </a:p>
        </p:txBody>
      </p:sp>
      <p:sp>
        <p:nvSpPr>
          <p:cNvPr id="5" name="Footer Placeholder 4">
            <a:extLst>
              <a:ext uri="{FF2B5EF4-FFF2-40B4-BE49-F238E27FC236}">
                <a16:creationId xmlns:a16="http://schemas.microsoft.com/office/drawing/2014/main" id="{4F361442-3C4B-4B1D-BE79-67B03B6DA44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26D6E34-DB98-4795-89DE-69B824DAE3D7}"/>
              </a:ext>
            </a:extLst>
          </p:cNvPr>
          <p:cNvSpPr>
            <a:spLocks noGrp="1"/>
          </p:cNvSpPr>
          <p:nvPr>
            <p:ph type="sldNum" sz="quarter" idx="12"/>
          </p:nvPr>
        </p:nvSpPr>
        <p:spPr/>
        <p:txBody>
          <a:bodyPr/>
          <a:lstStyle/>
          <a:p>
            <a:fld id="{AF2E6D95-58FB-42A5-8AC2-7E7ED29AA98D}" type="slidenum">
              <a:rPr lang="en-IN" smtClean="0"/>
              <a:t>‹#›</a:t>
            </a:fld>
            <a:endParaRPr lang="en-IN"/>
          </a:p>
        </p:txBody>
      </p:sp>
    </p:spTree>
    <p:extLst>
      <p:ext uri="{BB962C8B-B14F-4D97-AF65-F5344CB8AC3E}">
        <p14:creationId xmlns:p14="http://schemas.microsoft.com/office/powerpoint/2010/main" val="24023772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BE92DD-F1AB-4DB2-BD3B-75D1747712A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9E1B132-A75C-4A19-89AD-0C79E6F7BD5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54ABB07-424A-4EDA-8DA3-CFEC413B5431}"/>
              </a:ext>
            </a:extLst>
          </p:cNvPr>
          <p:cNvSpPr>
            <a:spLocks noGrp="1"/>
          </p:cNvSpPr>
          <p:nvPr>
            <p:ph type="dt" sz="half" idx="10"/>
          </p:nvPr>
        </p:nvSpPr>
        <p:spPr/>
        <p:txBody>
          <a:bodyPr/>
          <a:lstStyle/>
          <a:p>
            <a:fld id="{CEAF719D-DE47-46B0-AB76-578C96B1552C}" type="datetimeFigureOut">
              <a:rPr lang="en-IN" smtClean="0"/>
              <a:t>12-08-2021</a:t>
            </a:fld>
            <a:endParaRPr lang="en-IN"/>
          </a:p>
        </p:txBody>
      </p:sp>
      <p:sp>
        <p:nvSpPr>
          <p:cNvPr id="5" name="Footer Placeholder 4">
            <a:extLst>
              <a:ext uri="{FF2B5EF4-FFF2-40B4-BE49-F238E27FC236}">
                <a16:creationId xmlns:a16="http://schemas.microsoft.com/office/drawing/2014/main" id="{C3AFC232-D6C0-4380-BC02-55F78E842AC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8D87B9F-8431-4C7E-B4D8-8ED7AB1D96A7}"/>
              </a:ext>
            </a:extLst>
          </p:cNvPr>
          <p:cNvSpPr>
            <a:spLocks noGrp="1"/>
          </p:cNvSpPr>
          <p:nvPr>
            <p:ph type="sldNum" sz="quarter" idx="12"/>
          </p:nvPr>
        </p:nvSpPr>
        <p:spPr/>
        <p:txBody>
          <a:bodyPr/>
          <a:lstStyle/>
          <a:p>
            <a:fld id="{AF2E6D95-58FB-42A5-8AC2-7E7ED29AA98D}" type="slidenum">
              <a:rPr lang="en-IN" smtClean="0"/>
              <a:t>‹#›</a:t>
            </a:fld>
            <a:endParaRPr lang="en-IN"/>
          </a:p>
        </p:txBody>
      </p:sp>
    </p:spTree>
    <p:extLst>
      <p:ext uri="{BB962C8B-B14F-4D97-AF65-F5344CB8AC3E}">
        <p14:creationId xmlns:p14="http://schemas.microsoft.com/office/powerpoint/2010/main" val="13781771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C8EDBBA-297E-4D83-B4E8-0B76A78A20C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A4CD88F-E9E6-4F20-9741-A186DF77051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AEB977C-2567-48BA-AEF8-DAFB65C3A6D2}"/>
              </a:ext>
            </a:extLst>
          </p:cNvPr>
          <p:cNvSpPr>
            <a:spLocks noGrp="1"/>
          </p:cNvSpPr>
          <p:nvPr>
            <p:ph type="dt" sz="half" idx="10"/>
          </p:nvPr>
        </p:nvSpPr>
        <p:spPr/>
        <p:txBody>
          <a:bodyPr/>
          <a:lstStyle/>
          <a:p>
            <a:fld id="{CEAF719D-DE47-46B0-AB76-578C96B1552C}" type="datetimeFigureOut">
              <a:rPr lang="en-IN" smtClean="0"/>
              <a:t>12-08-2021</a:t>
            </a:fld>
            <a:endParaRPr lang="en-IN"/>
          </a:p>
        </p:txBody>
      </p:sp>
      <p:sp>
        <p:nvSpPr>
          <p:cNvPr id="5" name="Footer Placeholder 4">
            <a:extLst>
              <a:ext uri="{FF2B5EF4-FFF2-40B4-BE49-F238E27FC236}">
                <a16:creationId xmlns:a16="http://schemas.microsoft.com/office/drawing/2014/main" id="{A7D916E1-0450-47FB-BA21-47AE20C0E97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12DF154-B79D-4090-B67B-EE25B4AB9125}"/>
              </a:ext>
            </a:extLst>
          </p:cNvPr>
          <p:cNvSpPr>
            <a:spLocks noGrp="1"/>
          </p:cNvSpPr>
          <p:nvPr>
            <p:ph type="sldNum" sz="quarter" idx="12"/>
          </p:nvPr>
        </p:nvSpPr>
        <p:spPr/>
        <p:txBody>
          <a:bodyPr/>
          <a:lstStyle/>
          <a:p>
            <a:fld id="{AF2E6D95-58FB-42A5-8AC2-7E7ED29AA98D}" type="slidenum">
              <a:rPr lang="en-IN" smtClean="0"/>
              <a:t>‹#›</a:t>
            </a:fld>
            <a:endParaRPr lang="en-IN"/>
          </a:p>
        </p:txBody>
      </p:sp>
    </p:spTree>
    <p:extLst>
      <p:ext uri="{BB962C8B-B14F-4D97-AF65-F5344CB8AC3E}">
        <p14:creationId xmlns:p14="http://schemas.microsoft.com/office/powerpoint/2010/main" val="35946728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7918F0-270E-48F8-A19E-DB553A87735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FC59B25-95C7-44EB-823C-6D0DC7501C5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D720C2C-BECD-46D7-A5C7-6112AD7250CC}"/>
              </a:ext>
            </a:extLst>
          </p:cNvPr>
          <p:cNvSpPr>
            <a:spLocks noGrp="1"/>
          </p:cNvSpPr>
          <p:nvPr>
            <p:ph type="dt" sz="half" idx="10"/>
          </p:nvPr>
        </p:nvSpPr>
        <p:spPr/>
        <p:txBody>
          <a:bodyPr/>
          <a:lstStyle/>
          <a:p>
            <a:fld id="{CEAF719D-DE47-46B0-AB76-578C96B1552C}" type="datetimeFigureOut">
              <a:rPr lang="en-IN" smtClean="0"/>
              <a:t>12-08-2021</a:t>
            </a:fld>
            <a:endParaRPr lang="en-IN"/>
          </a:p>
        </p:txBody>
      </p:sp>
      <p:sp>
        <p:nvSpPr>
          <p:cNvPr id="5" name="Footer Placeholder 4">
            <a:extLst>
              <a:ext uri="{FF2B5EF4-FFF2-40B4-BE49-F238E27FC236}">
                <a16:creationId xmlns:a16="http://schemas.microsoft.com/office/drawing/2014/main" id="{4C4762B5-5EA0-47D6-B1C7-256AF338622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3A9A3AE-42CE-4148-8DE0-0A34E6D1C869}"/>
              </a:ext>
            </a:extLst>
          </p:cNvPr>
          <p:cNvSpPr>
            <a:spLocks noGrp="1"/>
          </p:cNvSpPr>
          <p:nvPr>
            <p:ph type="sldNum" sz="quarter" idx="12"/>
          </p:nvPr>
        </p:nvSpPr>
        <p:spPr/>
        <p:txBody>
          <a:bodyPr/>
          <a:lstStyle/>
          <a:p>
            <a:fld id="{AF2E6D95-58FB-42A5-8AC2-7E7ED29AA98D}" type="slidenum">
              <a:rPr lang="en-IN" smtClean="0"/>
              <a:t>‹#›</a:t>
            </a:fld>
            <a:endParaRPr lang="en-IN"/>
          </a:p>
        </p:txBody>
      </p:sp>
    </p:spTree>
    <p:extLst>
      <p:ext uri="{BB962C8B-B14F-4D97-AF65-F5344CB8AC3E}">
        <p14:creationId xmlns:p14="http://schemas.microsoft.com/office/powerpoint/2010/main" val="18727484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1DCB76-577B-4A53-A84D-0952AA7AAC1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01581D4-B957-421B-9062-F90818A11C6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3979959-23CF-40F6-905C-79C979B2988C}"/>
              </a:ext>
            </a:extLst>
          </p:cNvPr>
          <p:cNvSpPr>
            <a:spLocks noGrp="1"/>
          </p:cNvSpPr>
          <p:nvPr>
            <p:ph type="dt" sz="half" idx="10"/>
          </p:nvPr>
        </p:nvSpPr>
        <p:spPr/>
        <p:txBody>
          <a:bodyPr/>
          <a:lstStyle/>
          <a:p>
            <a:fld id="{CEAF719D-DE47-46B0-AB76-578C96B1552C}" type="datetimeFigureOut">
              <a:rPr lang="en-IN" smtClean="0"/>
              <a:t>12-08-2021</a:t>
            </a:fld>
            <a:endParaRPr lang="en-IN"/>
          </a:p>
        </p:txBody>
      </p:sp>
      <p:sp>
        <p:nvSpPr>
          <p:cNvPr id="5" name="Footer Placeholder 4">
            <a:extLst>
              <a:ext uri="{FF2B5EF4-FFF2-40B4-BE49-F238E27FC236}">
                <a16:creationId xmlns:a16="http://schemas.microsoft.com/office/drawing/2014/main" id="{E1A60973-58F1-48C8-A0CE-7392BF5C682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49DA0F6-0A45-46DD-B909-EA7E37F7616F}"/>
              </a:ext>
            </a:extLst>
          </p:cNvPr>
          <p:cNvSpPr>
            <a:spLocks noGrp="1"/>
          </p:cNvSpPr>
          <p:nvPr>
            <p:ph type="sldNum" sz="quarter" idx="12"/>
          </p:nvPr>
        </p:nvSpPr>
        <p:spPr/>
        <p:txBody>
          <a:bodyPr/>
          <a:lstStyle/>
          <a:p>
            <a:fld id="{AF2E6D95-58FB-42A5-8AC2-7E7ED29AA98D}" type="slidenum">
              <a:rPr lang="en-IN" smtClean="0"/>
              <a:t>‹#›</a:t>
            </a:fld>
            <a:endParaRPr lang="en-IN"/>
          </a:p>
        </p:txBody>
      </p:sp>
    </p:spTree>
    <p:extLst>
      <p:ext uri="{BB962C8B-B14F-4D97-AF65-F5344CB8AC3E}">
        <p14:creationId xmlns:p14="http://schemas.microsoft.com/office/powerpoint/2010/main" val="32227256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DB566-0AEE-4567-B162-C4A5A9E06CC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9710E06-18A2-4F2F-B5C1-38836D97BFC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3061521-5A29-4185-9BE2-440C1E31105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0776F81-D070-4068-8BF1-D2277A6E5DDF}"/>
              </a:ext>
            </a:extLst>
          </p:cNvPr>
          <p:cNvSpPr>
            <a:spLocks noGrp="1"/>
          </p:cNvSpPr>
          <p:nvPr>
            <p:ph type="dt" sz="half" idx="10"/>
          </p:nvPr>
        </p:nvSpPr>
        <p:spPr/>
        <p:txBody>
          <a:bodyPr/>
          <a:lstStyle/>
          <a:p>
            <a:fld id="{CEAF719D-DE47-46B0-AB76-578C96B1552C}" type="datetimeFigureOut">
              <a:rPr lang="en-IN" smtClean="0"/>
              <a:t>12-08-2021</a:t>
            </a:fld>
            <a:endParaRPr lang="en-IN"/>
          </a:p>
        </p:txBody>
      </p:sp>
      <p:sp>
        <p:nvSpPr>
          <p:cNvPr id="6" name="Footer Placeholder 5">
            <a:extLst>
              <a:ext uri="{FF2B5EF4-FFF2-40B4-BE49-F238E27FC236}">
                <a16:creationId xmlns:a16="http://schemas.microsoft.com/office/drawing/2014/main" id="{9F8998BC-8EA8-4145-A039-90A21A261CC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380C9EB-8730-4B05-8B83-2449252739D9}"/>
              </a:ext>
            </a:extLst>
          </p:cNvPr>
          <p:cNvSpPr>
            <a:spLocks noGrp="1"/>
          </p:cNvSpPr>
          <p:nvPr>
            <p:ph type="sldNum" sz="quarter" idx="12"/>
          </p:nvPr>
        </p:nvSpPr>
        <p:spPr/>
        <p:txBody>
          <a:bodyPr/>
          <a:lstStyle/>
          <a:p>
            <a:fld id="{AF2E6D95-58FB-42A5-8AC2-7E7ED29AA98D}" type="slidenum">
              <a:rPr lang="en-IN" smtClean="0"/>
              <a:t>‹#›</a:t>
            </a:fld>
            <a:endParaRPr lang="en-IN"/>
          </a:p>
        </p:txBody>
      </p:sp>
    </p:spTree>
    <p:extLst>
      <p:ext uri="{BB962C8B-B14F-4D97-AF65-F5344CB8AC3E}">
        <p14:creationId xmlns:p14="http://schemas.microsoft.com/office/powerpoint/2010/main" val="16365619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C1A6B-C922-40F2-B350-A2686B22A6B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06F94E6-F4AA-4B7E-BBBE-B108C860F94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CF024A4-C014-48AC-9CF8-74649C44272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9423C8D-D38B-41AA-8BE9-EE49BE86118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999F17D-3B56-46E4-B35E-5127211E758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AA37714-4036-4ADD-B9B4-2CCA0BE64176}"/>
              </a:ext>
            </a:extLst>
          </p:cNvPr>
          <p:cNvSpPr>
            <a:spLocks noGrp="1"/>
          </p:cNvSpPr>
          <p:nvPr>
            <p:ph type="dt" sz="half" idx="10"/>
          </p:nvPr>
        </p:nvSpPr>
        <p:spPr/>
        <p:txBody>
          <a:bodyPr/>
          <a:lstStyle/>
          <a:p>
            <a:fld id="{CEAF719D-DE47-46B0-AB76-578C96B1552C}" type="datetimeFigureOut">
              <a:rPr lang="en-IN" smtClean="0"/>
              <a:t>12-08-2021</a:t>
            </a:fld>
            <a:endParaRPr lang="en-IN"/>
          </a:p>
        </p:txBody>
      </p:sp>
      <p:sp>
        <p:nvSpPr>
          <p:cNvPr id="8" name="Footer Placeholder 7">
            <a:extLst>
              <a:ext uri="{FF2B5EF4-FFF2-40B4-BE49-F238E27FC236}">
                <a16:creationId xmlns:a16="http://schemas.microsoft.com/office/drawing/2014/main" id="{C1D0E44C-116A-4C21-A3C0-B1C268D46FE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DBAEA9B-2F51-48DB-9B77-89FE602B5AF5}"/>
              </a:ext>
            </a:extLst>
          </p:cNvPr>
          <p:cNvSpPr>
            <a:spLocks noGrp="1"/>
          </p:cNvSpPr>
          <p:nvPr>
            <p:ph type="sldNum" sz="quarter" idx="12"/>
          </p:nvPr>
        </p:nvSpPr>
        <p:spPr/>
        <p:txBody>
          <a:bodyPr/>
          <a:lstStyle/>
          <a:p>
            <a:fld id="{AF2E6D95-58FB-42A5-8AC2-7E7ED29AA98D}" type="slidenum">
              <a:rPr lang="en-IN" smtClean="0"/>
              <a:t>‹#›</a:t>
            </a:fld>
            <a:endParaRPr lang="en-IN"/>
          </a:p>
        </p:txBody>
      </p:sp>
    </p:spTree>
    <p:extLst>
      <p:ext uri="{BB962C8B-B14F-4D97-AF65-F5344CB8AC3E}">
        <p14:creationId xmlns:p14="http://schemas.microsoft.com/office/powerpoint/2010/main" val="39204359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41C72-85DE-4338-8FB8-77F1F23630E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343FC44-586E-4CEB-970F-2A3820FE1538}"/>
              </a:ext>
            </a:extLst>
          </p:cNvPr>
          <p:cNvSpPr>
            <a:spLocks noGrp="1"/>
          </p:cNvSpPr>
          <p:nvPr>
            <p:ph type="dt" sz="half" idx="10"/>
          </p:nvPr>
        </p:nvSpPr>
        <p:spPr/>
        <p:txBody>
          <a:bodyPr/>
          <a:lstStyle/>
          <a:p>
            <a:fld id="{CEAF719D-DE47-46B0-AB76-578C96B1552C}" type="datetimeFigureOut">
              <a:rPr lang="en-IN" smtClean="0"/>
              <a:t>12-08-2021</a:t>
            </a:fld>
            <a:endParaRPr lang="en-IN"/>
          </a:p>
        </p:txBody>
      </p:sp>
      <p:sp>
        <p:nvSpPr>
          <p:cNvPr id="4" name="Footer Placeholder 3">
            <a:extLst>
              <a:ext uri="{FF2B5EF4-FFF2-40B4-BE49-F238E27FC236}">
                <a16:creationId xmlns:a16="http://schemas.microsoft.com/office/drawing/2014/main" id="{48923587-E05B-49D0-AA7A-99BDBAB9381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CC2EAC3-022A-4A74-8836-07FF3ED710C0}"/>
              </a:ext>
            </a:extLst>
          </p:cNvPr>
          <p:cNvSpPr>
            <a:spLocks noGrp="1"/>
          </p:cNvSpPr>
          <p:nvPr>
            <p:ph type="sldNum" sz="quarter" idx="12"/>
          </p:nvPr>
        </p:nvSpPr>
        <p:spPr/>
        <p:txBody>
          <a:bodyPr/>
          <a:lstStyle/>
          <a:p>
            <a:fld id="{AF2E6D95-58FB-42A5-8AC2-7E7ED29AA98D}" type="slidenum">
              <a:rPr lang="en-IN" smtClean="0"/>
              <a:t>‹#›</a:t>
            </a:fld>
            <a:endParaRPr lang="en-IN"/>
          </a:p>
        </p:txBody>
      </p:sp>
    </p:spTree>
    <p:extLst>
      <p:ext uri="{BB962C8B-B14F-4D97-AF65-F5344CB8AC3E}">
        <p14:creationId xmlns:p14="http://schemas.microsoft.com/office/powerpoint/2010/main" val="35231792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F5C9936-5492-478B-9EB9-CD82BF42E168}"/>
              </a:ext>
            </a:extLst>
          </p:cNvPr>
          <p:cNvSpPr>
            <a:spLocks noGrp="1"/>
          </p:cNvSpPr>
          <p:nvPr>
            <p:ph type="dt" sz="half" idx="10"/>
          </p:nvPr>
        </p:nvSpPr>
        <p:spPr/>
        <p:txBody>
          <a:bodyPr/>
          <a:lstStyle/>
          <a:p>
            <a:fld id="{CEAF719D-DE47-46B0-AB76-578C96B1552C}" type="datetimeFigureOut">
              <a:rPr lang="en-IN" smtClean="0"/>
              <a:t>12-08-2021</a:t>
            </a:fld>
            <a:endParaRPr lang="en-IN"/>
          </a:p>
        </p:txBody>
      </p:sp>
      <p:sp>
        <p:nvSpPr>
          <p:cNvPr id="3" name="Footer Placeholder 2">
            <a:extLst>
              <a:ext uri="{FF2B5EF4-FFF2-40B4-BE49-F238E27FC236}">
                <a16:creationId xmlns:a16="http://schemas.microsoft.com/office/drawing/2014/main" id="{D4F3EA5C-19D9-47F3-930A-41C83172E58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00F3334-97C4-4591-B5AB-F8C985A05030}"/>
              </a:ext>
            </a:extLst>
          </p:cNvPr>
          <p:cNvSpPr>
            <a:spLocks noGrp="1"/>
          </p:cNvSpPr>
          <p:nvPr>
            <p:ph type="sldNum" sz="quarter" idx="12"/>
          </p:nvPr>
        </p:nvSpPr>
        <p:spPr/>
        <p:txBody>
          <a:bodyPr/>
          <a:lstStyle/>
          <a:p>
            <a:fld id="{AF2E6D95-58FB-42A5-8AC2-7E7ED29AA98D}" type="slidenum">
              <a:rPr lang="en-IN" smtClean="0"/>
              <a:t>‹#›</a:t>
            </a:fld>
            <a:endParaRPr lang="en-IN"/>
          </a:p>
        </p:txBody>
      </p:sp>
    </p:spTree>
    <p:extLst>
      <p:ext uri="{BB962C8B-B14F-4D97-AF65-F5344CB8AC3E}">
        <p14:creationId xmlns:p14="http://schemas.microsoft.com/office/powerpoint/2010/main" val="31954796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597DB-C892-4FC4-A888-FB890D4CE6F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C1E4FDB-D3FE-4301-ADE7-091D38951E5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84EEC1D-3F4D-4D02-8444-BD8FFE7C64F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FF0CA82-C6A9-4DF0-A8C8-24F84CC860D8}"/>
              </a:ext>
            </a:extLst>
          </p:cNvPr>
          <p:cNvSpPr>
            <a:spLocks noGrp="1"/>
          </p:cNvSpPr>
          <p:nvPr>
            <p:ph type="dt" sz="half" idx="10"/>
          </p:nvPr>
        </p:nvSpPr>
        <p:spPr/>
        <p:txBody>
          <a:bodyPr/>
          <a:lstStyle/>
          <a:p>
            <a:fld id="{CEAF719D-DE47-46B0-AB76-578C96B1552C}" type="datetimeFigureOut">
              <a:rPr lang="en-IN" smtClean="0"/>
              <a:t>12-08-2021</a:t>
            </a:fld>
            <a:endParaRPr lang="en-IN"/>
          </a:p>
        </p:txBody>
      </p:sp>
      <p:sp>
        <p:nvSpPr>
          <p:cNvPr id="6" name="Footer Placeholder 5">
            <a:extLst>
              <a:ext uri="{FF2B5EF4-FFF2-40B4-BE49-F238E27FC236}">
                <a16:creationId xmlns:a16="http://schemas.microsoft.com/office/drawing/2014/main" id="{B58FB119-90C7-48F0-A114-E29A7DD6FB0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8A251F0-C958-4898-BD9E-7E0E2B5F0D47}"/>
              </a:ext>
            </a:extLst>
          </p:cNvPr>
          <p:cNvSpPr>
            <a:spLocks noGrp="1"/>
          </p:cNvSpPr>
          <p:nvPr>
            <p:ph type="sldNum" sz="quarter" idx="12"/>
          </p:nvPr>
        </p:nvSpPr>
        <p:spPr/>
        <p:txBody>
          <a:bodyPr/>
          <a:lstStyle/>
          <a:p>
            <a:fld id="{AF2E6D95-58FB-42A5-8AC2-7E7ED29AA98D}" type="slidenum">
              <a:rPr lang="en-IN" smtClean="0"/>
              <a:t>‹#›</a:t>
            </a:fld>
            <a:endParaRPr lang="en-IN"/>
          </a:p>
        </p:txBody>
      </p:sp>
    </p:spTree>
    <p:extLst>
      <p:ext uri="{BB962C8B-B14F-4D97-AF65-F5344CB8AC3E}">
        <p14:creationId xmlns:p14="http://schemas.microsoft.com/office/powerpoint/2010/main" val="18466300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C65037-4942-4795-B564-DA03D863E7A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8B7F085-5A29-4473-BF29-FB852E9821D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92358A3-9BB0-4907-8C2F-1C6D9642CD7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2DD60BB-7A7B-4826-98D8-B122868F4614}"/>
              </a:ext>
            </a:extLst>
          </p:cNvPr>
          <p:cNvSpPr>
            <a:spLocks noGrp="1"/>
          </p:cNvSpPr>
          <p:nvPr>
            <p:ph type="dt" sz="half" idx="10"/>
          </p:nvPr>
        </p:nvSpPr>
        <p:spPr/>
        <p:txBody>
          <a:bodyPr/>
          <a:lstStyle/>
          <a:p>
            <a:fld id="{CEAF719D-DE47-46B0-AB76-578C96B1552C}" type="datetimeFigureOut">
              <a:rPr lang="en-IN" smtClean="0"/>
              <a:t>12-08-2021</a:t>
            </a:fld>
            <a:endParaRPr lang="en-IN"/>
          </a:p>
        </p:txBody>
      </p:sp>
      <p:sp>
        <p:nvSpPr>
          <p:cNvPr id="6" name="Footer Placeholder 5">
            <a:extLst>
              <a:ext uri="{FF2B5EF4-FFF2-40B4-BE49-F238E27FC236}">
                <a16:creationId xmlns:a16="http://schemas.microsoft.com/office/drawing/2014/main" id="{5EACB987-9BEF-44F9-BBFC-50FA10E0059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F415F73-0FB3-4DB3-BA92-E14E4E3E5A81}"/>
              </a:ext>
            </a:extLst>
          </p:cNvPr>
          <p:cNvSpPr>
            <a:spLocks noGrp="1"/>
          </p:cNvSpPr>
          <p:nvPr>
            <p:ph type="sldNum" sz="quarter" idx="12"/>
          </p:nvPr>
        </p:nvSpPr>
        <p:spPr/>
        <p:txBody>
          <a:bodyPr/>
          <a:lstStyle/>
          <a:p>
            <a:fld id="{AF2E6D95-58FB-42A5-8AC2-7E7ED29AA98D}" type="slidenum">
              <a:rPr lang="en-IN" smtClean="0"/>
              <a:t>‹#›</a:t>
            </a:fld>
            <a:endParaRPr lang="en-IN"/>
          </a:p>
        </p:txBody>
      </p:sp>
    </p:spTree>
    <p:extLst>
      <p:ext uri="{BB962C8B-B14F-4D97-AF65-F5344CB8AC3E}">
        <p14:creationId xmlns:p14="http://schemas.microsoft.com/office/powerpoint/2010/main" val="10940653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6682137-5BFA-46B7-8CAB-11FBB6AECE8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EB3BD97-EF5E-4954-B9BB-B807433BCE9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8BFD42F-AB5C-4B13-A8D5-F56D78C0485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EAF719D-DE47-46B0-AB76-578C96B1552C}" type="datetimeFigureOut">
              <a:rPr lang="en-IN" smtClean="0"/>
              <a:t>12-08-2021</a:t>
            </a:fld>
            <a:endParaRPr lang="en-IN"/>
          </a:p>
        </p:txBody>
      </p:sp>
      <p:sp>
        <p:nvSpPr>
          <p:cNvPr id="5" name="Footer Placeholder 4">
            <a:extLst>
              <a:ext uri="{FF2B5EF4-FFF2-40B4-BE49-F238E27FC236}">
                <a16:creationId xmlns:a16="http://schemas.microsoft.com/office/drawing/2014/main" id="{540B8A55-42BB-4A83-A3EB-37166260401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6838FC8A-5D05-4BAD-9ED8-A548E0B3836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F2E6D95-58FB-42A5-8AC2-7E7ED29AA98D}" type="slidenum">
              <a:rPr lang="en-IN" smtClean="0"/>
              <a:t>‹#›</a:t>
            </a:fld>
            <a:endParaRPr lang="en-IN"/>
          </a:p>
        </p:txBody>
      </p:sp>
    </p:spTree>
    <p:extLst>
      <p:ext uri="{BB962C8B-B14F-4D97-AF65-F5344CB8AC3E}">
        <p14:creationId xmlns:p14="http://schemas.microsoft.com/office/powerpoint/2010/main" val="3225445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11.jpg"/><Relationship Id="rId4" Type="http://schemas.openxmlformats.org/officeDocument/2006/relationships/image" Target="../media/image10.jpg"/></Relationships>
</file>

<file path=ppt/slides/_rels/slide12.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2.xml"/><Relationship Id="rId4" Type="http://schemas.openxmlformats.org/officeDocument/2006/relationships/image" Target="../media/image11.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analyticsindiamag.com/why-you-should-learn-python-today/" TargetMode="External"/><Relationship Id="rId2" Type="http://schemas.openxmlformats.org/officeDocument/2006/relationships/hyperlink" Target="https://analyticsindiamag.com/top-free-9-resources-to-learn-python-for-machine-learning/"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analyticsindiamag.com/python-sweeps-away-the-top-programming-languages-ranking-yet-again/"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1BF565-4D70-4698-AACF-F11DCEB149EA}"/>
              </a:ext>
            </a:extLst>
          </p:cNvPr>
          <p:cNvSpPr>
            <a:spLocks noGrp="1"/>
          </p:cNvSpPr>
          <p:nvPr>
            <p:ph type="title"/>
          </p:nvPr>
        </p:nvSpPr>
        <p:spPr>
          <a:xfrm>
            <a:off x="1676400" y="453902"/>
            <a:ext cx="10515600" cy="540397"/>
          </a:xfrm>
        </p:spPr>
        <p:txBody>
          <a:bodyPr>
            <a:normAutofit fontScale="90000"/>
          </a:bodyPr>
          <a:lstStyle/>
          <a:p>
            <a:r>
              <a:rPr lang="en-US" dirty="0"/>
              <a:t>Object Oriented Programming in Python</a:t>
            </a:r>
            <a:endParaRPr lang="en-IN" dirty="0"/>
          </a:p>
        </p:txBody>
      </p:sp>
      <p:pic>
        <p:nvPicPr>
          <p:cNvPr id="1026" name="Picture 2" descr="oop in python image 1">
            <a:extLst>
              <a:ext uri="{FF2B5EF4-FFF2-40B4-BE49-F238E27FC236}">
                <a16:creationId xmlns:a16="http://schemas.microsoft.com/office/drawing/2014/main" id="{9CED6B38-9FAE-485F-851A-9720A238925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9284" y="1728187"/>
            <a:ext cx="6086475"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9242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64062-05B7-48DD-970F-99A3F52F822A}"/>
              </a:ext>
            </a:extLst>
          </p:cNvPr>
          <p:cNvSpPr>
            <a:spLocks noGrp="1"/>
          </p:cNvSpPr>
          <p:nvPr>
            <p:ph type="title"/>
          </p:nvPr>
        </p:nvSpPr>
        <p:spPr>
          <a:xfrm>
            <a:off x="838200" y="365125"/>
            <a:ext cx="10515600" cy="487131"/>
          </a:xfrm>
        </p:spPr>
        <p:txBody>
          <a:bodyPr>
            <a:normAutofit fontScale="90000"/>
          </a:bodyPr>
          <a:lstStyle/>
          <a:p>
            <a:r>
              <a:rPr lang="en-US" dirty="0"/>
              <a:t>Attributes in OOP</a:t>
            </a:r>
            <a:endParaRPr lang="en-IN" dirty="0"/>
          </a:p>
        </p:txBody>
      </p:sp>
      <p:sp>
        <p:nvSpPr>
          <p:cNvPr id="3" name="Content Placeholder 2">
            <a:extLst>
              <a:ext uri="{FF2B5EF4-FFF2-40B4-BE49-F238E27FC236}">
                <a16:creationId xmlns:a16="http://schemas.microsoft.com/office/drawing/2014/main" id="{C1AF6FD5-6192-477F-83FF-40DF29773127}"/>
              </a:ext>
            </a:extLst>
          </p:cNvPr>
          <p:cNvSpPr>
            <a:spLocks noGrp="1"/>
          </p:cNvSpPr>
          <p:nvPr>
            <p:ph idx="1"/>
          </p:nvPr>
        </p:nvSpPr>
        <p:spPr>
          <a:xfrm>
            <a:off x="967666" y="1411549"/>
            <a:ext cx="10386134" cy="4765413"/>
          </a:xfrm>
        </p:spPr>
        <p:txBody>
          <a:bodyPr>
            <a:normAutofit/>
          </a:bodyPr>
          <a:lstStyle/>
          <a:p>
            <a:pPr algn="l"/>
            <a:r>
              <a:rPr lang="en-US" sz="2400" b="0" i="0" dirty="0">
                <a:effectLst/>
                <a:latin typeface="roboto" panose="02000000000000000000" pitchFamily="2" charset="0"/>
              </a:rPr>
              <a:t>Back to our </a:t>
            </a:r>
            <a:r>
              <a:rPr lang="en-US" sz="2400" b="0" i="0" dirty="0" err="1">
                <a:effectLst/>
                <a:latin typeface="roboto" panose="02000000000000000000" pitchFamily="2" charset="0"/>
              </a:rPr>
              <a:t>Pokemon</a:t>
            </a:r>
            <a:r>
              <a:rPr lang="en-US" sz="2400" b="0" i="0" dirty="0">
                <a:effectLst/>
                <a:latin typeface="roboto" panose="02000000000000000000" pitchFamily="2" charset="0"/>
              </a:rPr>
              <a:t> example. Let’s focus on Pikachu in the image. Just observed it for a moment. What are you seeing?</a:t>
            </a:r>
          </a:p>
          <a:p>
            <a:pPr algn="l"/>
            <a:r>
              <a:rPr lang="en-US" sz="2400" b="0" i="0" dirty="0">
                <a:effectLst/>
                <a:latin typeface="roboto" panose="02000000000000000000" pitchFamily="2" charset="0"/>
              </a:rPr>
              <a:t>Just by looking at an image of Pikachu, we can see that it has two ears, two hands, two legs, two small red-</a:t>
            </a:r>
            <a:r>
              <a:rPr lang="en-US" sz="2400" b="0" i="0" dirty="0" err="1">
                <a:effectLst/>
                <a:latin typeface="roboto" panose="02000000000000000000" pitchFamily="2" charset="0"/>
              </a:rPr>
              <a:t>coloured</a:t>
            </a:r>
            <a:r>
              <a:rPr lang="en-US" sz="2400" b="0" i="0" dirty="0">
                <a:effectLst/>
                <a:latin typeface="roboto" panose="02000000000000000000" pitchFamily="2" charset="0"/>
              </a:rPr>
              <a:t> dots on cheeks, and a distinguishing yellow </a:t>
            </a:r>
            <a:r>
              <a:rPr lang="en-US" sz="2400" b="0" i="0" dirty="0" err="1">
                <a:effectLst/>
                <a:latin typeface="roboto" panose="02000000000000000000" pitchFamily="2" charset="0"/>
              </a:rPr>
              <a:t>colour</a:t>
            </a:r>
            <a:r>
              <a:rPr lang="en-US" sz="2400" b="0" i="0" dirty="0">
                <a:effectLst/>
                <a:latin typeface="roboto" panose="02000000000000000000" pitchFamily="2" charset="0"/>
              </a:rPr>
              <a:t>. In addition to that in the adjoining table in the image, we are seeing few more things like Name = “Pikachu”, Type = “Electric” and Health = 70. So all are those are known as attributes. Attributes are elements that provide extra information about classes or objects. In this case, all those attributes are providing additional information about the Pikachu object like </a:t>
            </a:r>
            <a:r>
              <a:rPr lang="en-US" sz="2400" b="0" i="0" dirty="0" err="1">
                <a:effectLst/>
                <a:latin typeface="roboto" panose="02000000000000000000" pitchFamily="2" charset="0"/>
              </a:rPr>
              <a:t>colour</a:t>
            </a:r>
            <a:r>
              <a:rPr lang="en-US" sz="2400" b="0" i="0" dirty="0">
                <a:effectLst/>
                <a:latin typeface="roboto" panose="02000000000000000000" pitchFamily="2" charset="0"/>
              </a:rPr>
              <a:t>, health type, etc.</a:t>
            </a:r>
          </a:p>
          <a:p>
            <a:endParaRPr lang="en-IN" dirty="0"/>
          </a:p>
        </p:txBody>
      </p:sp>
    </p:spTree>
    <p:extLst>
      <p:ext uri="{BB962C8B-B14F-4D97-AF65-F5344CB8AC3E}">
        <p14:creationId xmlns:p14="http://schemas.microsoft.com/office/powerpoint/2010/main" val="2633639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593CAC-2EAE-49C4-871E-4ACC7178D5F2}"/>
              </a:ext>
            </a:extLst>
          </p:cNvPr>
          <p:cNvSpPr>
            <a:spLocks noGrp="1"/>
          </p:cNvSpPr>
          <p:nvPr>
            <p:ph type="title"/>
          </p:nvPr>
        </p:nvSpPr>
        <p:spPr>
          <a:xfrm>
            <a:off x="838200" y="365126"/>
            <a:ext cx="10515600" cy="691318"/>
          </a:xfrm>
        </p:spPr>
        <p:txBody>
          <a:bodyPr>
            <a:normAutofit fontScale="90000"/>
          </a:bodyPr>
          <a:lstStyle/>
          <a:p>
            <a:r>
              <a:rPr lang="en-US" dirty="0"/>
              <a:t>Objects</a:t>
            </a:r>
            <a:endParaRPr lang="en-IN" dirty="0"/>
          </a:p>
        </p:txBody>
      </p:sp>
      <p:pic>
        <p:nvPicPr>
          <p:cNvPr id="5" name="Picture 4">
            <a:extLst>
              <a:ext uri="{FF2B5EF4-FFF2-40B4-BE49-F238E27FC236}">
                <a16:creationId xmlns:a16="http://schemas.microsoft.com/office/drawing/2014/main" id="{338C3432-9742-4F01-97D0-2317250136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0721" y="2270463"/>
            <a:ext cx="2356119" cy="2283782"/>
          </a:xfrm>
          <a:prstGeom prst="rect">
            <a:avLst/>
          </a:prstGeom>
        </p:spPr>
      </p:pic>
      <p:cxnSp>
        <p:nvCxnSpPr>
          <p:cNvPr id="7" name="Straight Arrow Connector 6">
            <a:extLst>
              <a:ext uri="{FF2B5EF4-FFF2-40B4-BE49-F238E27FC236}">
                <a16:creationId xmlns:a16="http://schemas.microsoft.com/office/drawing/2014/main" id="{2A4AAA3F-9D8B-4561-8EEF-98A5929B7304}"/>
              </a:ext>
            </a:extLst>
          </p:cNvPr>
          <p:cNvCxnSpPr/>
          <p:nvPr/>
        </p:nvCxnSpPr>
        <p:spPr>
          <a:xfrm>
            <a:off x="2450237" y="3429000"/>
            <a:ext cx="1864311"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pic>
        <p:nvPicPr>
          <p:cNvPr id="9" name="Picture 8">
            <a:extLst>
              <a:ext uri="{FF2B5EF4-FFF2-40B4-BE49-F238E27FC236}">
                <a16:creationId xmlns:a16="http://schemas.microsoft.com/office/drawing/2014/main" id="{6F044277-7361-43BB-B2BE-5F298361D23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14548" y="1804232"/>
            <a:ext cx="2404580" cy="1826735"/>
          </a:xfrm>
          <a:prstGeom prst="rect">
            <a:avLst/>
          </a:prstGeom>
        </p:spPr>
      </p:pic>
      <p:pic>
        <p:nvPicPr>
          <p:cNvPr id="11" name="Picture 10">
            <a:extLst>
              <a:ext uri="{FF2B5EF4-FFF2-40B4-BE49-F238E27FC236}">
                <a16:creationId xmlns:a16="http://schemas.microsoft.com/office/drawing/2014/main" id="{3257E08C-402E-4685-BF37-5419BE49D64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98522" y="1877473"/>
            <a:ext cx="1296505" cy="1551527"/>
          </a:xfrm>
          <a:prstGeom prst="rect">
            <a:avLst/>
          </a:prstGeom>
        </p:spPr>
      </p:pic>
      <p:pic>
        <p:nvPicPr>
          <p:cNvPr id="13" name="Picture 12">
            <a:extLst>
              <a:ext uri="{FF2B5EF4-FFF2-40B4-BE49-F238E27FC236}">
                <a16:creationId xmlns:a16="http://schemas.microsoft.com/office/drawing/2014/main" id="{CE8DB176-5179-4881-BE8A-048AC029703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338406" y="1877473"/>
            <a:ext cx="1551527" cy="1551527"/>
          </a:xfrm>
          <a:prstGeom prst="rect">
            <a:avLst/>
          </a:prstGeom>
        </p:spPr>
      </p:pic>
      <p:sp>
        <p:nvSpPr>
          <p:cNvPr id="14" name="Rectangle: Rounded Corners 13">
            <a:extLst>
              <a:ext uri="{FF2B5EF4-FFF2-40B4-BE49-F238E27FC236}">
                <a16:creationId xmlns:a16="http://schemas.microsoft.com/office/drawing/2014/main" id="{FF23A929-A14F-4FCF-AAC3-A4072C8C2774}"/>
              </a:ext>
            </a:extLst>
          </p:cNvPr>
          <p:cNvSpPr/>
          <p:nvPr/>
        </p:nvSpPr>
        <p:spPr>
          <a:xfrm>
            <a:off x="4953740" y="3826276"/>
            <a:ext cx="1242874" cy="41725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Apple</a:t>
            </a:r>
            <a:endParaRPr lang="en-IN" dirty="0">
              <a:ln w="0"/>
              <a:solidFill>
                <a:schemeClr val="tx1"/>
              </a:solidFill>
              <a:effectLst>
                <a:outerShdw blurRad="38100" dist="19050" dir="2700000" algn="tl" rotWithShape="0">
                  <a:schemeClr val="dk1">
                    <a:alpha val="40000"/>
                  </a:schemeClr>
                </a:outerShdw>
              </a:effectLst>
            </a:endParaRPr>
          </a:p>
        </p:txBody>
      </p:sp>
      <p:sp>
        <p:nvSpPr>
          <p:cNvPr id="16" name="Rectangle: Rounded Corners 15">
            <a:extLst>
              <a:ext uri="{FF2B5EF4-FFF2-40B4-BE49-F238E27FC236}">
                <a16:creationId xmlns:a16="http://schemas.microsoft.com/office/drawing/2014/main" id="{A08AB259-7F4A-445C-A176-3947F36B7F17}"/>
              </a:ext>
            </a:extLst>
          </p:cNvPr>
          <p:cNvSpPr/>
          <p:nvPr/>
        </p:nvSpPr>
        <p:spPr>
          <a:xfrm>
            <a:off x="7361068" y="3826276"/>
            <a:ext cx="1242874" cy="41725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Motorola</a:t>
            </a:r>
            <a:endParaRPr lang="en-IN" dirty="0">
              <a:ln w="0"/>
              <a:solidFill>
                <a:schemeClr val="tx1"/>
              </a:solidFill>
              <a:effectLst>
                <a:outerShdw blurRad="38100" dist="19050" dir="2700000" algn="tl" rotWithShape="0">
                  <a:schemeClr val="dk1">
                    <a:alpha val="40000"/>
                  </a:schemeClr>
                </a:outerShdw>
              </a:effectLst>
            </a:endParaRPr>
          </a:p>
        </p:txBody>
      </p:sp>
      <p:sp>
        <p:nvSpPr>
          <p:cNvPr id="18" name="Rectangle: Rounded Corners 17">
            <a:extLst>
              <a:ext uri="{FF2B5EF4-FFF2-40B4-BE49-F238E27FC236}">
                <a16:creationId xmlns:a16="http://schemas.microsoft.com/office/drawing/2014/main" id="{4987F40E-3A54-48F9-A204-3AF81ABCE2A6}"/>
              </a:ext>
            </a:extLst>
          </p:cNvPr>
          <p:cNvSpPr/>
          <p:nvPr/>
        </p:nvSpPr>
        <p:spPr>
          <a:xfrm>
            <a:off x="9580485" y="3826276"/>
            <a:ext cx="1242874" cy="41725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Samsung</a:t>
            </a:r>
            <a:endParaRPr lang="en-IN" dirty="0">
              <a:ln w="0"/>
              <a:solidFill>
                <a:schemeClr val="tx1"/>
              </a:solidFill>
              <a:effectLst>
                <a:outerShdw blurRad="38100" dist="19050" dir="2700000" algn="tl" rotWithShape="0">
                  <a:schemeClr val="dk1">
                    <a:alpha val="40000"/>
                  </a:schemeClr>
                </a:outerShdw>
              </a:effectLst>
            </a:endParaRPr>
          </a:p>
        </p:txBody>
      </p:sp>
      <p:sp>
        <p:nvSpPr>
          <p:cNvPr id="19" name="Rectangle: Rounded Corners 18">
            <a:extLst>
              <a:ext uri="{FF2B5EF4-FFF2-40B4-BE49-F238E27FC236}">
                <a16:creationId xmlns:a16="http://schemas.microsoft.com/office/drawing/2014/main" id="{4BFB6118-BF8C-4D93-8CD1-0DD00368EE85}"/>
              </a:ext>
            </a:extLst>
          </p:cNvPr>
          <p:cNvSpPr/>
          <p:nvPr/>
        </p:nvSpPr>
        <p:spPr>
          <a:xfrm>
            <a:off x="2334827" y="1056444"/>
            <a:ext cx="7395099" cy="54581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Objects are specific instances of a class.</a:t>
            </a:r>
            <a:endParaRPr lang="en-IN" dirty="0"/>
          </a:p>
        </p:txBody>
      </p:sp>
    </p:spTree>
    <p:extLst>
      <p:ext uri="{BB962C8B-B14F-4D97-AF65-F5344CB8AC3E}">
        <p14:creationId xmlns:p14="http://schemas.microsoft.com/office/powerpoint/2010/main" val="31996895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CAB22-DCB3-44D2-BB02-C3C6A416C97D}"/>
              </a:ext>
            </a:extLst>
          </p:cNvPr>
          <p:cNvSpPr>
            <a:spLocks noGrp="1"/>
          </p:cNvSpPr>
          <p:nvPr>
            <p:ph type="title"/>
          </p:nvPr>
        </p:nvSpPr>
        <p:spPr>
          <a:xfrm>
            <a:off x="838200" y="365126"/>
            <a:ext cx="3875843" cy="584786"/>
          </a:xfrm>
        </p:spPr>
        <p:txBody>
          <a:bodyPr>
            <a:normAutofit fontScale="90000"/>
          </a:bodyPr>
          <a:lstStyle/>
          <a:p>
            <a:r>
              <a:rPr lang="en-US" dirty="0"/>
              <a:t>Objects in Python</a:t>
            </a:r>
            <a:endParaRPr lang="en-IN" dirty="0"/>
          </a:p>
        </p:txBody>
      </p:sp>
      <p:sp>
        <p:nvSpPr>
          <p:cNvPr id="4" name="TextBox 3">
            <a:extLst>
              <a:ext uri="{FF2B5EF4-FFF2-40B4-BE49-F238E27FC236}">
                <a16:creationId xmlns:a16="http://schemas.microsoft.com/office/drawing/2014/main" id="{3426E3A2-2AB3-43BC-AB1C-811B272FC0BB}"/>
              </a:ext>
            </a:extLst>
          </p:cNvPr>
          <p:cNvSpPr txBox="1"/>
          <p:nvPr/>
        </p:nvSpPr>
        <p:spPr>
          <a:xfrm>
            <a:off x="3532103" y="1331650"/>
            <a:ext cx="3744230" cy="369332"/>
          </a:xfrm>
          <a:prstGeom prst="rect">
            <a:avLst/>
          </a:prstGeom>
          <a:noFill/>
        </p:spPr>
        <p:txBody>
          <a:bodyPr wrap="none" rtlCol="0">
            <a:spAutoFit/>
          </a:bodyPr>
          <a:lstStyle/>
          <a:p>
            <a:r>
              <a:rPr lang="en-US" dirty="0"/>
              <a:t>Specific instances of Mobile Data type</a:t>
            </a:r>
            <a:endParaRPr lang="en-IN" dirty="0"/>
          </a:p>
        </p:txBody>
      </p:sp>
      <p:pic>
        <p:nvPicPr>
          <p:cNvPr id="6" name="Picture 5">
            <a:extLst>
              <a:ext uri="{FF2B5EF4-FFF2-40B4-BE49-F238E27FC236}">
                <a16:creationId xmlns:a16="http://schemas.microsoft.com/office/drawing/2014/main" id="{D0260796-B2CB-42C1-9BC1-9862A2611C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3391" y="1976188"/>
            <a:ext cx="2404580" cy="1826735"/>
          </a:xfrm>
          <a:prstGeom prst="rect">
            <a:avLst/>
          </a:prstGeom>
        </p:spPr>
      </p:pic>
      <p:pic>
        <p:nvPicPr>
          <p:cNvPr id="8" name="Picture 7">
            <a:extLst>
              <a:ext uri="{FF2B5EF4-FFF2-40B4-BE49-F238E27FC236}">
                <a16:creationId xmlns:a16="http://schemas.microsoft.com/office/drawing/2014/main" id="{20382ECE-D882-42FB-8E24-85C7F6FE793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75358" y="1976188"/>
            <a:ext cx="1296505" cy="1551527"/>
          </a:xfrm>
          <a:prstGeom prst="rect">
            <a:avLst/>
          </a:prstGeom>
        </p:spPr>
      </p:pic>
      <p:pic>
        <p:nvPicPr>
          <p:cNvPr id="10" name="Picture 9">
            <a:extLst>
              <a:ext uri="{FF2B5EF4-FFF2-40B4-BE49-F238E27FC236}">
                <a16:creationId xmlns:a16="http://schemas.microsoft.com/office/drawing/2014/main" id="{817BF57F-8262-4DA6-840C-945D40F1C04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98267" y="1976188"/>
            <a:ext cx="1551527" cy="1551527"/>
          </a:xfrm>
          <a:prstGeom prst="rect">
            <a:avLst/>
          </a:prstGeom>
        </p:spPr>
      </p:pic>
      <p:sp>
        <p:nvSpPr>
          <p:cNvPr id="12" name="Rectangle: Rounded Corners 11">
            <a:extLst>
              <a:ext uri="{FF2B5EF4-FFF2-40B4-BE49-F238E27FC236}">
                <a16:creationId xmlns:a16="http://schemas.microsoft.com/office/drawing/2014/main" id="{9284DB5E-58B7-4073-AFBE-3AF441175D33}"/>
              </a:ext>
            </a:extLst>
          </p:cNvPr>
          <p:cNvSpPr/>
          <p:nvPr/>
        </p:nvSpPr>
        <p:spPr>
          <a:xfrm>
            <a:off x="2294244" y="3994952"/>
            <a:ext cx="1242874" cy="41725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Apple</a:t>
            </a:r>
            <a:endParaRPr lang="en-IN" dirty="0">
              <a:ln w="0"/>
              <a:solidFill>
                <a:schemeClr val="tx1"/>
              </a:solidFill>
              <a:effectLst>
                <a:outerShdw blurRad="38100" dist="19050" dir="2700000" algn="tl" rotWithShape="0">
                  <a:schemeClr val="dk1">
                    <a:alpha val="40000"/>
                  </a:schemeClr>
                </a:outerShdw>
              </a:effectLst>
            </a:endParaRPr>
          </a:p>
        </p:txBody>
      </p:sp>
      <p:sp>
        <p:nvSpPr>
          <p:cNvPr id="14" name="Rectangle: Rounded Corners 13">
            <a:extLst>
              <a:ext uri="{FF2B5EF4-FFF2-40B4-BE49-F238E27FC236}">
                <a16:creationId xmlns:a16="http://schemas.microsoft.com/office/drawing/2014/main" id="{D0CFE7F2-5448-4137-A3DC-C83B89456537}"/>
              </a:ext>
            </a:extLst>
          </p:cNvPr>
          <p:cNvSpPr/>
          <p:nvPr/>
        </p:nvSpPr>
        <p:spPr>
          <a:xfrm>
            <a:off x="5028989" y="3994952"/>
            <a:ext cx="1242874" cy="41725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Motorola</a:t>
            </a:r>
            <a:endParaRPr lang="en-IN" dirty="0">
              <a:ln w="0"/>
              <a:solidFill>
                <a:schemeClr val="tx1"/>
              </a:solidFill>
              <a:effectLst>
                <a:outerShdw blurRad="38100" dist="19050" dir="2700000" algn="tl" rotWithShape="0">
                  <a:schemeClr val="dk1">
                    <a:alpha val="40000"/>
                  </a:schemeClr>
                </a:outerShdw>
              </a:effectLst>
            </a:endParaRPr>
          </a:p>
        </p:txBody>
      </p:sp>
      <p:sp>
        <p:nvSpPr>
          <p:cNvPr id="16" name="Rectangle: Rounded Corners 15">
            <a:extLst>
              <a:ext uri="{FF2B5EF4-FFF2-40B4-BE49-F238E27FC236}">
                <a16:creationId xmlns:a16="http://schemas.microsoft.com/office/drawing/2014/main" id="{518F1CCB-366B-4E25-AFB8-A1DE719A2D1E}"/>
              </a:ext>
            </a:extLst>
          </p:cNvPr>
          <p:cNvSpPr/>
          <p:nvPr/>
        </p:nvSpPr>
        <p:spPr>
          <a:xfrm>
            <a:off x="7520866" y="3994952"/>
            <a:ext cx="1242874" cy="41725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Samsung</a:t>
            </a:r>
            <a:endParaRPr lang="en-IN" dirty="0">
              <a:ln w="0"/>
              <a:solidFill>
                <a:schemeClr val="tx1"/>
              </a:solidFill>
              <a:effectLst>
                <a:outerShdw blurRad="38100" dist="19050" dir="2700000" algn="tl" rotWithShape="0">
                  <a:schemeClr val="dk1">
                    <a:alpha val="40000"/>
                  </a:schemeClr>
                </a:outerShdw>
              </a:effectLst>
            </a:endParaRPr>
          </a:p>
        </p:txBody>
      </p:sp>
      <p:cxnSp>
        <p:nvCxnSpPr>
          <p:cNvPr id="18" name="Straight Connector 17">
            <a:extLst>
              <a:ext uri="{FF2B5EF4-FFF2-40B4-BE49-F238E27FC236}">
                <a16:creationId xmlns:a16="http://schemas.microsoft.com/office/drawing/2014/main" id="{AC2C8BEB-EDC4-42B1-B41C-9271505F4772}"/>
              </a:ext>
            </a:extLst>
          </p:cNvPr>
          <p:cNvCxnSpPr/>
          <p:nvPr/>
        </p:nvCxnSpPr>
        <p:spPr>
          <a:xfrm flipV="1">
            <a:off x="1518082" y="4651899"/>
            <a:ext cx="7998780" cy="62144"/>
          </a:xfrm>
          <a:prstGeom prst="line">
            <a:avLst/>
          </a:prstGeom>
        </p:spPr>
        <p:style>
          <a:lnRef idx="1">
            <a:schemeClr val="dk1"/>
          </a:lnRef>
          <a:fillRef idx="0">
            <a:schemeClr val="dk1"/>
          </a:fillRef>
          <a:effectRef idx="0">
            <a:schemeClr val="dk1"/>
          </a:effectRef>
          <a:fontRef idx="minor">
            <a:schemeClr val="tx1"/>
          </a:fontRef>
        </p:style>
      </p:cxnSp>
      <p:sp>
        <p:nvSpPr>
          <p:cNvPr id="19" name="Rectangle: Rounded Corners 18">
            <a:extLst>
              <a:ext uri="{FF2B5EF4-FFF2-40B4-BE49-F238E27FC236}">
                <a16:creationId xmlns:a16="http://schemas.microsoft.com/office/drawing/2014/main" id="{D2653DCA-6ADF-47AE-AD62-BD4C290DC543}"/>
              </a:ext>
            </a:extLst>
          </p:cNvPr>
          <p:cNvSpPr/>
          <p:nvPr/>
        </p:nvSpPr>
        <p:spPr>
          <a:xfrm>
            <a:off x="2183907" y="5104660"/>
            <a:ext cx="1571347" cy="656948"/>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 a=10.9</a:t>
            </a:r>
            <a:endParaRPr lang="en-IN" dirty="0">
              <a:ln w="0"/>
              <a:solidFill>
                <a:schemeClr val="tx1"/>
              </a:solidFill>
              <a:effectLst>
                <a:outerShdw blurRad="38100" dist="19050" dir="2700000" algn="tl" rotWithShape="0">
                  <a:schemeClr val="dk1">
                    <a:alpha val="40000"/>
                  </a:schemeClr>
                </a:outerShdw>
              </a:effectLst>
            </a:endParaRPr>
          </a:p>
        </p:txBody>
      </p:sp>
      <p:sp>
        <p:nvSpPr>
          <p:cNvPr id="21" name="Rectangle: Rounded Corners 20">
            <a:extLst>
              <a:ext uri="{FF2B5EF4-FFF2-40B4-BE49-F238E27FC236}">
                <a16:creationId xmlns:a16="http://schemas.microsoft.com/office/drawing/2014/main" id="{9F38DA88-04F0-4FC7-A763-53BAE84F5E35}"/>
              </a:ext>
            </a:extLst>
          </p:cNvPr>
          <p:cNvSpPr/>
          <p:nvPr/>
        </p:nvSpPr>
        <p:spPr>
          <a:xfrm>
            <a:off x="4975358" y="5021229"/>
            <a:ext cx="1571347" cy="656948"/>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 b=20.6</a:t>
            </a:r>
            <a:endParaRPr lang="en-IN" dirty="0">
              <a:ln w="0"/>
              <a:solidFill>
                <a:schemeClr val="tx1"/>
              </a:solidFill>
              <a:effectLst>
                <a:outerShdw blurRad="38100" dist="19050" dir="2700000" algn="tl" rotWithShape="0">
                  <a:schemeClr val="dk1">
                    <a:alpha val="40000"/>
                  </a:schemeClr>
                </a:outerShdw>
              </a:effectLst>
            </a:endParaRPr>
          </a:p>
        </p:txBody>
      </p:sp>
      <p:sp>
        <p:nvSpPr>
          <p:cNvPr id="23" name="Rectangle: Rounded Corners 22">
            <a:extLst>
              <a:ext uri="{FF2B5EF4-FFF2-40B4-BE49-F238E27FC236}">
                <a16:creationId xmlns:a16="http://schemas.microsoft.com/office/drawing/2014/main" id="{A84154ED-F2E7-439F-A797-F1E66D3B32F0}"/>
              </a:ext>
            </a:extLst>
          </p:cNvPr>
          <p:cNvSpPr/>
          <p:nvPr/>
        </p:nvSpPr>
        <p:spPr>
          <a:xfrm>
            <a:off x="7520866" y="5009071"/>
            <a:ext cx="1571347" cy="656948"/>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 c=3.0</a:t>
            </a:r>
            <a:endParaRPr lang="en-IN" dirty="0">
              <a:ln w="0"/>
              <a:solidFill>
                <a:schemeClr val="tx1"/>
              </a:solidFill>
              <a:effectLst>
                <a:outerShdw blurRad="38100" dist="19050" dir="2700000" algn="tl" rotWithShape="0">
                  <a:schemeClr val="dk1">
                    <a:alpha val="40000"/>
                  </a:schemeClr>
                </a:outerShdw>
              </a:effectLst>
            </a:endParaRPr>
          </a:p>
        </p:txBody>
      </p:sp>
      <p:sp>
        <p:nvSpPr>
          <p:cNvPr id="24" name="Rectangle: Rounded Corners 23">
            <a:extLst>
              <a:ext uri="{FF2B5EF4-FFF2-40B4-BE49-F238E27FC236}">
                <a16:creationId xmlns:a16="http://schemas.microsoft.com/office/drawing/2014/main" id="{20947BBB-8B83-4D8F-874C-B23AF451029C}"/>
              </a:ext>
            </a:extLst>
          </p:cNvPr>
          <p:cNvSpPr/>
          <p:nvPr/>
        </p:nvSpPr>
        <p:spPr>
          <a:xfrm>
            <a:off x="2969580" y="6125592"/>
            <a:ext cx="5428696" cy="367282"/>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Specific instances of integer data type.</a:t>
            </a:r>
            <a:endParaRPr lang="en-IN" dirty="0"/>
          </a:p>
        </p:txBody>
      </p:sp>
    </p:spTree>
    <p:extLst>
      <p:ext uri="{BB962C8B-B14F-4D97-AF65-F5344CB8AC3E}">
        <p14:creationId xmlns:p14="http://schemas.microsoft.com/office/powerpoint/2010/main" val="22604377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10E29E-1FD6-44B0-A10E-D740E6908405}"/>
              </a:ext>
            </a:extLst>
          </p:cNvPr>
          <p:cNvSpPr>
            <a:spLocks noGrp="1"/>
          </p:cNvSpPr>
          <p:nvPr>
            <p:ph type="title"/>
          </p:nvPr>
        </p:nvSpPr>
        <p:spPr>
          <a:xfrm>
            <a:off x="838200" y="365125"/>
            <a:ext cx="10515600" cy="451621"/>
          </a:xfrm>
        </p:spPr>
        <p:txBody>
          <a:bodyPr>
            <a:normAutofit fontScale="90000"/>
          </a:bodyPr>
          <a:lstStyle/>
          <a:p>
            <a:r>
              <a:rPr lang="en-US" dirty="0"/>
              <a:t>Objects in OOP</a:t>
            </a:r>
            <a:endParaRPr lang="en-IN" dirty="0"/>
          </a:p>
        </p:txBody>
      </p:sp>
      <p:sp>
        <p:nvSpPr>
          <p:cNvPr id="3" name="Content Placeholder 2">
            <a:extLst>
              <a:ext uri="{FF2B5EF4-FFF2-40B4-BE49-F238E27FC236}">
                <a16:creationId xmlns:a16="http://schemas.microsoft.com/office/drawing/2014/main" id="{0351B0CC-7442-44F6-97E8-8B1405751415}"/>
              </a:ext>
            </a:extLst>
          </p:cNvPr>
          <p:cNvSpPr>
            <a:spLocks noGrp="1"/>
          </p:cNvSpPr>
          <p:nvPr>
            <p:ph idx="1"/>
          </p:nvPr>
        </p:nvSpPr>
        <p:spPr>
          <a:xfrm>
            <a:off x="838200" y="1358283"/>
            <a:ext cx="10515600" cy="4818680"/>
          </a:xfrm>
        </p:spPr>
        <p:txBody>
          <a:bodyPr/>
          <a:lstStyle/>
          <a:p>
            <a:pPr algn="l"/>
            <a:r>
              <a:rPr lang="en-US" sz="2800" b="0" i="0" dirty="0">
                <a:effectLst/>
                <a:latin typeface="roboto" panose="02000000000000000000" pitchFamily="2" charset="0"/>
              </a:rPr>
              <a:t>In OOP, an object is basically a constituent or member of a class. Taking into consideration our </a:t>
            </a:r>
            <a:r>
              <a:rPr lang="en-US" sz="2800" b="0" i="0" dirty="0" err="1">
                <a:effectLst/>
                <a:latin typeface="roboto" panose="02000000000000000000" pitchFamily="2" charset="0"/>
              </a:rPr>
              <a:t>pokemon</a:t>
            </a:r>
            <a:r>
              <a:rPr lang="en-US" sz="2800" b="0" i="0" dirty="0">
                <a:effectLst/>
                <a:latin typeface="roboto" panose="02000000000000000000" pitchFamily="2" charset="0"/>
              </a:rPr>
              <a:t> example, each </a:t>
            </a:r>
            <a:r>
              <a:rPr lang="en-US" sz="2800" b="0" i="0" dirty="0" err="1">
                <a:effectLst/>
                <a:latin typeface="roboto" panose="02000000000000000000" pitchFamily="2" charset="0"/>
              </a:rPr>
              <a:t>pokemon</a:t>
            </a:r>
            <a:r>
              <a:rPr lang="en-US" sz="2800" b="0" i="0" dirty="0">
                <a:effectLst/>
                <a:latin typeface="roboto" panose="02000000000000000000" pitchFamily="2" charset="0"/>
              </a:rPr>
              <a:t> is an object of the </a:t>
            </a:r>
            <a:r>
              <a:rPr lang="en-US" sz="2800" b="0" i="0" dirty="0" err="1">
                <a:effectLst/>
                <a:latin typeface="roboto" panose="02000000000000000000" pitchFamily="2" charset="0"/>
              </a:rPr>
              <a:t>Pokemon</a:t>
            </a:r>
            <a:r>
              <a:rPr lang="en-US" sz="2800" b="0" i="0" dirty="0">
                <a:effectLst/>
                <a:latin typeface="roboto" panose="02000000000000000000" pitchFamily="2" charset="0"/>
              </a:rPr>
              <a:t> class. For example. Pikachu is an object of </a:t>
            </a:r>
            <a:r>
              <a:rPr lang="en-US" sz="2800" b="0" i="0" dirty="0" err="1">
                <a:effectLst/>
                <a:latin typeface="roboto" panose="02000000000000000000" pitchFamily="2" charset="0"/>
              </a:rPr>
              <a:t>Pokemon</a:t>
            </a:r>
            <a:r>
              <a:rPr lang="en-US" sz="2800" b="0" i="0" dirty="0">
                <a:effectLst/>
                <a:latin typeface="roboto" panose="02000000000000000000" pitchFamily="2" charset="0"/>
              </a:rPr>
              <a:t> class.</a:t>
            </a:r>
            <a:endParaRPr lang="en-US" sz="4000" b="0" i="0" dirty="0">
              <a:effectLst/>
              <a:latin typeface="roboto" panose="02000000000000000000" pitchFamily="2" charset="0"/>
            </a:endParaRPr>
          </a:p>
          <a:p>
            <a:endParaRPr lang="en-IN" dirty="0"/>
          </a:p>
        </p:txBody>
      </p:sp>
    </p:spTree>
    <p:extLst>
      <p:ext uri="{BB962C8B-B14F-4D97-AF65-F5344CB8AC3E}">
        <p14:creationId xmlns:p14="http://schemas.microsoft.com/office/powerpoint/2010/main" val="30913570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184A9C-037E-4797-83AB-90FCFFDF928E}"/>
              </a:ext>
            </a:extLst>
          </p:cNvPr>
          <p:cNvSpPr>
            <a:spLocks noGrp="1"/>
          </p:cNvSpPr>
          <p:nvPr>
            <p:ph type="title"/>
          </p:nvPr>
        </p:nvSpPr>
        <p:spPr>
          <a:xfrm>
            <a:off x="838200" y="365126"/>
            <a:ext cx="10515600" cy="522642"/>
          </a:xfrm>
        </p:spPr>
        <p:txBody>
          <a:bodyPr>
            <a:normAutofit fontScale="90000"/>
          </a:bodyPr>
          <a:lstStyle/>
          <a:p>
            <a:r>
              <a:rPr lang="en-US" dirty="0"/>
              <a:t>Methods in OOP</a:t>
            </a:r>
            <a:endParaRPr lang="en-IN" dirty="0"/>
          </a:p>
        </p:txBody>
      </p:sp>
      <p:sp>
        <p:nvSpPr>
          <p:cNvPr id="3" name="Content Placeholder 2">
            <a:extLst>
              <a:ext uri="{FF2B5EF4-FFF2-40B4-BE49-F238E27FC236}">
                <a16:creationId xmlns:a16="http://schemas.microsoft.com/office/drawing/2014/main" id="{F65EAFED-6E90-4751-AEC8-3ABD45AF8035}"/>
              </a:ext>
            </a:extLst>
          </p:cNvPr>
          <p:cNvSpPr>
            <a:spLocks noGrp="1"/>
          </p:cNvSpPr>
          <p:nvPr>
            <p:ph idx="1"/>
          </p:nvPr>
        </p:nvSpPr>
        <p:spPr>
          <a:xfrm>
            <a:off x="838200" y="1216241"/>
            <a:ext cx="10515600" cy="4960722"/>
          </a:xfrm>
        </p:spPr>
        <p:txBody>
          <a:bodyPr/>
          <a:lstStyle/>
          <a:p>
            <a:r>
              <a:rPr lang="en-US" b="0" i="0" dirty="0">
                <a:effectLst/>
                <a:latin typeface="roboto" panose="02000000000000000000" pitchFamily="2" charset="0"/>
              </a:rPr>
              <a:t>In our example, under the bottom three lines, we are seeing something like attack(), dodge(), and evolve(). Those are known as methods. To explain it more simply, methods are basically actions that are associated with a particular object. In this case, those actions as associated with our Pikachu object.</a:t>
            </a:r>
            <a:endParaRPr lang="en-IN" dirty="0"/>
          </a:p>
        </p:txBody>
      </p:sp>
    </p:spTree>
    <p:extLst>
      <p:ext uri="{BB962C8B-B14F-4D97-AF65-F5344CB8AC3E}">
        <p14:creationId xmlns:p14="http://schemas.microsoft.com/office/powerpoint/2010/main" val="39925081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10898F-F7BD-463A-8A9E-E2D2E4B8EE93}"/>
              </a:ext>
            </a:extLst>
          </p:cNvPr>
          <p:cNvSpPr>
            <a:spLocks noGrp="1"/>
          </p:cNvSpPr>
          <p:nvPr>
            <p:ph type="title"/>
          </p:nvPr>
        </p:nvSpPr>
        <p:spPr>
          <a:xfrm>
            <a:off x="358806" y="498292"/>
            <a:ext cx="10515600" cy="380598"/>
          </a:xfrm>
        </p:spPr>
        <p:txBody>
          <a:bodyPr>
            <a:normAutofit fontScale="90000"/>
          </a:bodyPr>
          <a:lstStyle/>
          <a:p>
            <a:r>
              <a:rPr lang="en-US" i="0" dirty="0">
                <a:solidFill>
                  <a:srgbClr val="333333"/>
                </a:solidFill>
                <a:effectLst/>
                <a:latin typeface="poppins"/>
              </a:rPr>
              <a:t>Practical Implementation of OOP  in Python</a:t>
            </a:r>
            <a:br>
              <a:rPr lang="en-US" i="0" dirty="0">
                <a:solidFill>
                  <a:srgbClr val="333333"/>
                </a:solidFill>
                <a:effectLst/>
                <a:latin typeface="poppins"/>
              </a:rPr>
            </a:br>
            <a:endParaRPr lang="en-IN" dirty="0"/>
          </a:p>
        </p:txBody>
      </p:sp>
      <p:sp>
        <p:nvSpPr>
          <p:cNvPr id="5" name="TextBox 4">
            <a:extLst>
              <a:ext uri="{FF2B5EF4-FFF2-40B4-BE49-F238E27FC236}">
                <a16:creationId xmlns:a16="http://schemas.microsoft.com/office/drawing/2014/main" id="{53AB1FFE-8523-47DE-AA76-2C3C0640FE48}"/>
              </a:ext>
            </a:extLst>
          </p:cNvPr>
          <p:cNvSpPr txBox="1"/>
          <p:nvPr/>
        </p:nvSpPr>
        <p:spPr>
          <a:xfrm>
            <a:off x="579267" y="1105841"/>
            <a:ext cx="4063754" cy="3539430"/>
          </a:xfrm>
          <a:prstGeom prst="rect">
            <a:avLst/>
          </a:prstGeom>
          <a:noFill/>
        </p:spPr>
        <p:txBody>
          <a:bodyPr wrap="square">
            <a:spAutoFit/>
          </a:bodyPr>
          <a:lstStyle/>
          <a:p>
            <a:r>
              <a:rPr lang="en-IN" sz="1400" b="1" dirty="0"/>
              <a:t>Code For Class Creation :</a:t>
            </a:r>
          </a:p>
          <a:p>
            <a:r>
              <a:rPr lang="en-IN" sz="1400" dirty="0"/>
              <a:t>#Creating class named "</a:t>
            </a:r>
            <a:r>
              <a:rPr lang="en-IN" sz="1400" dirty="0" err="1"/>
              <a:t>Pokemon</a:t>
            </a:r>
            <a:r>
              <a:rPr lang="en-IN" sz="1400" dirty="0"/>
              <a:t>"</a:t>
            </a:r>
          </a:p>
          <a:p>
            <a:r>
              <a:rPr lang="en-IN" sz="1400" dirty="0"/>
              <a:t>class </a:t>
            </a:r>
            <a:r>
              <a:rPr lang="en-IN" sz="1400" dirty="0" err="1"/>
              <a:t>Pokemon</a:t>
            </a:r>
            <a:r>
              <a:rPr lang="en-IN" sz="1400" dirty="0"/>
              <a:t>():</a:t>
            </a:r>
          </a:p>
          <a:p>
            <a:r>
              <a:rPr lang="en-IN" sz="1400" dirty="0"/>
              <a:t>	def __</a:t>
            </a:r>
            <a:r>
              <a:rPr lang="en-IN" sz="1400" dirty="0" err="1"/>
              <a:t>init</a:t>
            </a:r>
            <a:r>
              <a:rPr lang="en-IN" sz="1400" dirty="0"/>
              <a:t>__(</a:t>
            </a:r>
            <a:r>
              <a:rPr lang="en-IN" sz="1400" dirty="0" err="1"/>
              <a:t>self,name,Type,health</a:t>
            </a:r>
            <a:r>
              <a:rPr lang="en-IN" sz="1400" dirty="0"/>
              <a:t>):</a:t>
            </a:r>
          </a:p>
          <a:p>
            <a:r>
              <a:rPr lang="en-IN" sz="1400" dirty="0"/>
              <a:t>                    self.name = name</a:t>
            </a:r>
          </a:p>
          <a:p>
            <a:r>
              <a:rPr lang="en-IN" sz="1400" dirty="0"/>
              <a:t>                    </a:t>
            </a:r>
            <a:r>
              <a:rPr lang="en-IN" sz="1400" dirty="0" err="1"/>
              <a:t>self.Type</a:t>
            </a:r>
            <a:r>
              <a:rPr lang="en-IN" sz="1400" dirty="0"/>
              <a:t> = Type</a:t>
            </a:r>
          </a:p>
          <a:p>
            <a:r>
              <a:rPr lang="en-IN" sz="1400" dirty="0"/>
              <a:t>                    </a:t>
            </a:r>
            <a:r>
              <a:rPr lang="en-IN" sz="1400" dirty="0" err="1"/>
              <a:t>self.health</a:t>
            </a:r>
            <a:r>
              <a:rPr lang="en-IN" sz="1400" dirty="0"/>
              <a:t> = health</a:t>
            </a:r>
          </a:p>
          <a:p>
            <a:r>
              <a:rPr lang="en-IN" sz="1400" dirty="0"/>
              <a:t>#Code for Method creation in Python:</a:t>
            </a:r>
          </a:p>
          <a:p>
            <a:r>
              <a:rPr lang="en-IN" sz="1400" dirty="0"/>
              <a:t>def attack(self):</a:t>
            </a:r>
          </a:p>
          <a:p>
            <a:r>
              <a:rPr lang="en-IN" sz="1400" dirty="0"/>
              <a:t>           print("Electric attack!!.</a:t>
            </a:r>
            <a:r>
              <a:rPr lang="en-IN" sz="1400" dirty="0" err="1"/>
              <a:t>Zhoop</a:t>
            </a:r>
            <a:r>
              <a:rPr lang="en-IN" sz="1400" dirty="0"/>
              <a:t>!!!")</a:t>
            </a:r>
          </a:p>
          <a:p>
            <a:r>
              <a:rPr lang="en-IN" sz="1400" dirty="0"/>
              <a:t>def dodge(self):</a:t>
            </a:r>
          </a:p>
          <a:p>
            <a:r>
              <a:rPr lang="en-IN" sz="1400" dirty="0"/>
              <a:t>                print("Pikachu Dodge!")</a:t>
            </a:r>
          </a:p>
          <a:p>
            <a:r>
              <a:rPr lang="en-IN" sz="1400" dirty="0"/>
              <a:t>def evolve(self):</a:t>
            </a:r>
          </a:p>
          <a:p>
            <a:r>
              <a:rPr lang="en-IN" sz="1400" dirty="0"/>
              <a:t>               print("Evolving to </a:t>
            </a:r>
            <a:r>
              <a:rPr lang="en-IN" sz="1400" dirty="0" err="1"/>
              <a:t>Raichu</a:t>
            </a:r>
            <a:r>
              <a:rPr lang="en-IN" sz="1400" dirty="0"/>
              <a:t>!!!!")</a:t>
            </a:r>
          </a:p>
          <a:p>
            <a:endParaRPr lang="en-IN" sz="1400" dirty="0"/>
          </a:p>
          <a:p>
            <a:endParaRPr lang="en-IN" sz="1400" dirty="0"/>
          </a:p>
        </p:txBody>
      </p:sp>
      <p:sp>
        <p:nvSpPr>
          <p:cNvPr id="7" name="TextBox 6">
            <a:extLst>
              <a:ext uri="{FF2B5EF4-FFF2-40B4-BE49-F238E27FC236}">
                <a16:creationId xmlns:a16="http://schemas.microsoft.com/office/drawing/2014/main" id="{BDA384A9-9709-431B-9A58-8BA05C6CFF2B}"/>
              </a:ext>
            </a:extLst>
          </p:cNvPr>
          <p:cNvSpPr txBox="1"/>
          <p:nvPr/>
        </p:nvSpPr>
        <p:spPr>
          <a:xfrm>
            <a:off x="4985553" y="998119"/>
            <a:ext cx="7034812" cy="3970318"/>
          </a:xfrm>
          <a:prstGeom prst="rect">
            <a:avLst/>
          </a:prstGeom>
          <a:noFill/>
        </p:spPr>
        <p:txBody>
          <a:bodyPr wrap="square">
            <a:spAutoFit/>
          </a:bodyPr>
          <a:lstStyle/>
          <a:p>
            <a:r>
              <a:rPr lang="en-IN" sz="1400" b="1" dirty="0"/>
              <a:t>#The next part of our OOP journey is to create an instance of a class that is basically an object.</a:t>
            </a:r>
          </a:p>
          <a:p>
            <a:r>
              <a:rPr lang="en-IN" sz="1400" dirty="0"/>
              <a:t>#Code For Object Creation in Python:</a:t>
            </a:r>
          </a:p>
          <a:p>
            <a:r>
              <a:rPr lang="en-IN" sz="1400" dirty="0"/>
              <a:t>#Creating object of "</a:t>
            </a:r>
            <a:r>
              <a:rPr lang="en-IN" sz="1400" dirty="0" err="1"/>
              <a:t>Pokemon</a:t>
            </a:r>
            <a:r>
              <a:rPr lang="en-IN" sz="1400" dirty="0"/>
              <a:t>" class</a:t>
            </a:r>
          </a:p>
          <a:p>
            <a:r>
              <a:rPr lang="en-IN" sz="1400" dirty="0"/>
              <a:t>pk1 = </a:t>
            </a:r>
            <a:r>
              <a:rPr lang="en-IN" sz="1400" dirty="0" err="1"/>
              <a:t>Pokemon</a:t>
            </a:r>
            <a:r>
              <a:rPr lang="en-IN" sz="1400" dirty="0"/>
              <a:t>("Pikachu","Electric",120)</a:t>
            </a:r>
          </a:p>
          <a:p>
            <a:r>
              <a:rPr lang="en-IN" sz="1400" dirty="0"/>
              <a:t>#Accessing attributes associated with the object</a:t>
            </a:r>
          </a:p>
          <a:p>
            <a:r>
              <a:rPr lang="en-IN" sz="1400" dirty="0"/>
              <a:t>#Accessing name attribute of pk1 object</a:t>
            </a:r>
          </a:p>
          <a:p>
            <a:r>
              <a:rPr lang="en-IN" sz="1400" dirty="0"/>
              <a:t>pk1.name</a:t>
            </a:r>
          </a:p>
          <a:p>
            <a:r>
              <a:rPr lang="en-IN" sz="1400" dirty="0"/>
              <a:t>#Accessing Type attribute of pk1 object</a:t>
            </a:r>
          </a:p>
          <a:p>
            <a:r>
              <a:rPr lang="en-IN" sz="1400" dirty="0"/>
              <a:t>pk1.Type</a:t>
            </a:r>
          </a:p>
          <a:p>
            <a:endParaRPr lang="en-IN" sz="1400" dirty="0"/>
          </a:p>
          <a:p>
            <a:r>
              <a:rPr lang="en-IN" sz="1400" dirty="0"/>
              <a:t>#Accessing Methods associated with the object</a:t>
            </a:r>
          </a:p>
          <a:p>
            <a:r>
              <a:rPr lang="en-IN" sz="1400" dirty="0"/>
              <a:t>#Code For Accessing attack() method of pk1 Object:</a:t>
            </a:r>
          </a:p>
          <a:p>
            <a:r>
              <a:rPr lang="en-IN" sz="1400" dirty="0"/>
              <a:t>pk1.attack()</a:t>
            </a:r>
          </a:p>
          <a:p>
            <a:r>
              <a:rPr lang="en-IN" sz="1400" dirty="0"/>
              <a:t>#Accessing evolve() method of pk1 object</a:t>
            </a:r>
          </a:p>
          <a:p>
            <a:r>
              <a:rPr lang="en-IN" sz="1400" dirty="0"/>
              <a:t>pk1.evolve()</a:t>
            </a:r>
          </a:p>
          <a:p>
            <a:r>
              <a:rPr lang="en-IN" sz="1400" dirty="0"/>
              <a:t>#Accessing dodge() method of pk1 object</a:t>
            </a:r>
          </a:p>
          <a:p>
            <a:r>
              <a:rPr lang="en-IN" sz="1400" dirty="0"/>
              <a:t>pk1.dodge()</a:t>
            </a:r>
          </a:p>
        </p:txBody>
      </p:sp>
      <p:cxnSp>
        <p:nvCxnSpPr>
          <p:cNvPr id="9" name="Straight Connector 8">
            <a:extLst>
              <a:ext uri="{FF2B5EF4-FFF2-40B4-BE49-F238E27FC236}">
                <a16:creationId xmlns:a16="http://schemas.microsoft.com/office/drawing/2014/main" id="{7EEEE4D2-67ED-47B8-A193-CF70FDF17C0A}"/>
              </a:ext>
            </a:extLst>
          </p:cNvPr>
          <p:cNvCxnSpPr/>
          <p:nvPr/>
        </p:nvCxnSpPr>
        <p:spPr>
          <a:xfrm>
            <a:off x="4643021" y="688591"/>
            <a:ext cx="0" cy="6169409"/>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6062407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D594D1-B6AD-429E-B438-F57A6123C5A5}"/>
              </a:ext>
            </a:extLst>
          </p:cNvPr>
          <p:cNvSpPr>
            <a:spLocks noGrp="1"/>
          </p:cNvSpPr>
          <p:nvPr>
            <p:ph type="title"/>
          </p:nvPr>
        </p:nvSpPr>
        <p:spPr>
          <a:xfrm>
            <a:off x="838200" y="365125"/>
            <a:ext cx="10515600" cy="540397"/>
          </a:xfrm>
        </p:spPr>
        <p:txBody>
          <a:bodyPr>
            <a:normAutofit fontScale="90000"/>
          </a:bodyPr>
          <a:lstStyle/>
          <a:p>
            <a:r>
              <a:rPr lang="en-US" dirty="0"/>
              <a:t>Object –Oriented Programming</a:t>
            </a:r>
            <a:endParaRPr lang="en-IN" dirty="0"/>
          </a:p>
        </p:txBody>
      </p:sp>
      <p:sp>
        <p:nvSpPr>
          <p:cNvPr id="3" name="Content Placeholder 2">
            <a:extLst>
              <a:ext uri="{FF2B5EF4-FFF2-40B4-BE49-F238E27FC236}">
                <a16:creationId xmlns:a16="http://schemas.microsoft.com/office/drawing/2014/main" id="{815A3AF1-34E1-419B-804B-2933F64FA6A2}"/>
              </a:ext>
            </a:extLst>
          </p:cNvPr>
          <p:cNvSpPr>
            <a:spLocks noGrp="1"/>
          </p:cNvSpPr>
          <p:nvPr>
            <p:ph idx="1"/>
          </p:nvPr>
        </p:nvSpPr>
        <p:spPr>
          <a:xfrm>
            <a:off x="838200" y="1447061"/>
            <a:ext cx="5257800" cy="4960722"/>
          </a:xfrm>
        </p:spPr>
        <p:txBody>
          <a:bodyPr/>
          <a:lstStyle/>
          <a:p>
            <a:r>
              <a:rPr lang="en-US" sz="2400" dirty="0"/>
              <a:t>C++,Java, Python</a:t>
            </a:r>
          </a:p>
          <a:p>
            <a:r>
              <a:rPr lang="en-US" sz="2400" dirty="0"/>
              <a:t>Unit-class</a:t>
            </a:r>
          </a:p>
          <a:p>
            <a:r>
              <a:rPr lang="en-US" sz="2400" dirty="0"/>
              <a:t>Centered on creating objects</a:t>
            </a:r>
          </a:p>
          <a:p>
            <a:r>
              <a:rPr lang="en-US" sz="2400" dirty="0"/>
              <a:t>Object: A single software unit that combines data and methods</a:t>
            </a:r>
          </a:p>
          <a:p>
            <a:r>
              <a:rPr lang="en-US" sz="2400" dirty="0"/>
              <a:t>Data in an object are known as attributes.</a:t>
            </a:r>
          </a:p>
          <a:p>
            <a:r>
              <a:rPr lang="en-US" sz="2400" dirty="0"/>
              <a:t>Procedures/Functions in an object are known as methods</a:t>
            </a:r>
            <a:r>
              <a:rPr lang="en-US" dirty="0"/>
              <a:t>.</a:t>
            </a:r>
            <a:endParaRPr lang="en-IN" dirty="0"/>
          </a:p>
        </p:txBody>
      </p:sp>
      <p:sp>
        <p:nvSpPr>
          <p:cNvPr id="4" name="TextBox 3">
            <a:extLst>
              <a:ext uri="{FF2B5EF4-FFF2-40B4-BE49-F238E27FC236}">
                <a16:creationId xmlns:a16="http://schemas.microsoft.com/office/drawing/2014/main" id="{7FAE0173-19D7-4E33-961F-D9B8FD89D642}"/>
              </a:ext>
            </a:extLst>
          </p:cNvPr>
          <p:cNvSpPr txBox="1"/>
          <p:nvPr/>
        </p:nvSpPr>
        <p:spPr>
          <a:xfrm>
            <a:off x="6829805" y="1571348"/>
            <a:ext cx="4538615" cy="4247317"/>
          </a:xfrm>
          <a:prstGeom prst="rect">
            <a:avLst/>
          </a:prstGeom>
          <a:noFill/>
        </p:spPr>
        <p:txBody>
          <a:bodyPr wrap="none" rtlCol="0">
            <a:spAutoFit/>
          </a:bodyPr>
          <a:lstStyle/>
          <a:p>
            <a:r>
              <a:rPr lang="en-US" dirty="0">
                <a:solidFill>
                  <a:srgbClr val="FF0000"/>
                </a:solidFill>
              </a:rPr>
              <a:t># Example : </a:t>
            </a:r>
          </a:p>
          <a:p>
            <a:r>
              <a:rPr lang="en-US" b="1" dirty="0"/>
              <a:t>class</a:t>
            </a:r>
            <a:r>
              <a:rPr lang="en-US" dirty="0"/>
              <a:t> Cab{</a:t>
            </a:r>
          </a:p>
          <a:p>
            <a:r>
              <a:rPr lang="en-US" dirty="0"/>
              <a:t>  </a:t>
            </a:r>
            <a:r>
              <a:rPr lang="en-US" dirty="0" err="1"/>
              <a:t>cabService,make,location,numberPlate</a:t>
            </a:r>
            <a:r>
              <a:rPr lang="en-US" dirty="0"/>
              <a:t> </a:t>
            </a:r>
            <a:r>
              <a:rPr lang="en-US" i="1" dirty="0"/>
              <a:t>#data</a:t>
            </a:r>
          </a:p>
          <a:p>
            <a:r>
              <a:rPr lang="en-US" dirty="0"/>
              <a:t>  book(), arrival(),start() </a:t>
            </a:r>
            <a:r>
              <a:rPr lang="en-US" i="1" dirty="0"/>
              <a:t>#methods</a:t>
            </a:r>
          </a:p>
          <a:p>
            <a:r>
              <a:rPr lang="en-US" dirty="0"/>
              <a:t>}</a:t>
            </a:r>
          </a:p>
          <a:p>
            <a:endParaRPr lang="en-US" dirty="0"/>
          </a:p>
          <a:p>
            <a:r>
              <a:rPr lang="en-US" dirty="0"/>
              <a:t> </a:t>
            </a:r>
            <a:r>
              <a:rPr lang="en-US" b="1" dirty="0"/>
              <a:t>class</a:t>
            </a:r>
            <a:r>
              <a:rPr lang="en-US" dirty="0"/>
              <a:t> </a:t>
            </a:r>
            <a:r>
              <a:rPr lang="en-US" dirty="0" err="1"/>
              <a:t>CabDriver</a:t>
            </a:r>
            <a:r>
              <a:rPr lang="en-US" dirty="0"/>
              <a:t>{</a:t>
            </a:r>
          </a:p>
          <a:p>
            <a:r>
              <a:rPr lang="en-US" dirty="0"/>
              <a:t>   </a:t>
            </a:r>
            <a:r>
              <a:rPr lang="en-US" dirty="0" err="1"/>
              <a:t>name,employeeId</a:t>
            </a:r>
            <a:r>
              <a:rPr lang="en-US" dirty="0"/>
              <a:t> </a:t>
            </a:r>
            <a:r>
              <a:rPr lang="en-US" i="1" dirty="0"/>
              <a:t>#data</a:t>
            </a:r>
          </a:p>
          <a:p>
            <a:r>
              <a:rPr lang="en-US" dirty="0"/>
              <a:t>   </a:t>
            </a:r>
            <a:r>
              <a:rPr lang="en-US" dirty="0" err="1"/>
              <a:t>openDoor</a:t>
            </a:r>
            <a:r>
              <a:rPr lang="en-US" dirty="0"/>
              <a:t>(), drive() </a:t>
            </a:r>
            <a:r>
              <a:rPr lang="en-US" i="1" dirty="0"/>
              <a:t>#methods</a:t>
            </a:r>
          </a:p>
          <a:p>
            <a:r>
              <a:rPr lang="en-US" dirty="0"/>
              <a:t>}</a:t>
            </a:r>
          </a:p>
          <a:p>
            <a:endParaRPr lang="en-US" dirty="0"/>
          </a:p>
          <a:p>
            <a:r>
              <a:rPr lang="en-US" dirty="0"/>
              <a:t> </a:t>
            </a:r>
            <a:r>
              <a:rPr lang="en-US" b="1" dirty="0"/>
              <a:t>class</a:t>
            </a:r>
            <a:r>
              <a:rPr lang="en-US" dirty="0"/>
              <a:t> Passenger{</a:t>
            </a:r>
          </a:p>
          <a:p>
            <a:r>
              <a:rPr lang="en-US" dirty="0"/>
              <a:t>  name, address </a:t>
            </a:r>
            <a:r>
              <a:rPr lang="en-US" i="1" dirty="0"/>
              <a:t>#data</a:t>
            </a:r>
          </a:p>
          <a:p>
            <a:r>
              <a:rPr lang="en-US" dirty="0"/>
              <a:t>  </a:t>
            </a:r>
            <a:r>
              <a:rPr lang="en-US" dirty="0" err="1"/>
              <a:t>openApp</a:t>
            </a:r>
            <a:r>
              <a:rPr lang="en-US" dirty="0"/>
              <a:t>(), </a:t>
            </a:r>
            <a:r>
              <a:rPr lang="en-US" dirty="0" err="1"/>
              <a:t>bookCab</a:t>
            </a:r>
            <a:r>
              <a:rPr lang="en-US" dirty="0"/>
              <a:t>(), walk() </a:t>
            </a:r>
            <a:r>
              <a:rPr lang="en-US" i="1" dirty="0"/>
              <a:t>#methods</a:t>
            </a:r>
          </a:p>
          <a:p>
            <a:r>
              <a:rPr lang="en-US" dirty="0"/>
              <a:t>}</a:t>
            </a:r>
            <a:endParaRPr lang="en-IN" dirty="0"/>
          </a:p>
        </p:txBody>
      </p:sp>
      <p:cxnSp>
        <p:nvCxnSpPr>
          <p:cNvPr id="6" name="Straight Connector 5">
            <a:extLst>
              <a:ext uri="{FF2B5EF4-FFF2-40B4-BE49-F238E27FC236}">
                <a16:creationId xmlns:a16="http://schemas.microsoft.com/office/drawing/2014/main" id="{6FFB6671-6276-42D6-8459-9428D90EF7E7}"/>
              </a:ext>
            </a:extLst>
          </p:cNvPr>
          <p:cNvCxnSpPr/>
          <p:nvPr/>
        </p:nvCxnSpPr>
        <p:spPr>
          <a:xfrm>
            <a:off x="6329779" y="905522"/>
            <a:ext cx="0" cy="5805996"/>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004573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940C24-1642-4543-A4CC-AB05DEC3FE05}"/>
              </a:ext>
            </a:extLst>
          </p:cNvPr>
          <p:cNvSpPr>
            <a:spLocks noGrp="1"/>
          </p:cNvSpPr>
          <p:nvPr>
            <p:ph type="title"/>
          </p:nvPr>
        </p:nvSpPr>
        <p:spPr/>
        <p:txBody>
          <a:bodyPr/>
          <a:lstStyle/>
          <a:p>
            <a:r>
              <a:rPr lang="en-US" dirty="0"/>
              <a:t>OOP in Python</a:t>
            </a:r>
            <a:endParaRPr lang="en-IN" dirty="0"/>
          </a:p>
        </p:txBody>
      </p:sp>
      <p:sp>
        <p:nvSpPr>
          <p:cNvPr id="3" name="Content Placeholder 2">
            <a:extLst>
              <a:ext uri="{FF2B5EF4-FFF2-40B4-BE49-F238E27FC236}">
                <a16:creationId xmlns:a16="http://schemas.microsoft.com/office/drawing/2014/main" id="{658A9688-ED35-4A21-B897-D4672E40E1EB}"/>
              </a:ext>
            </a:extLst>
          </p:cNvPr>
          <p:cNvSpPr>
            <a:spLocks noGrp="1"/>
          </p:cNvSpPr>
          <p:nvPr>
            <p:ph idx="1"/>
          </p:nvPr>
        </p:nvSpPr>
        <p:spPr/>
        <p:txBody>
          <a:bodyPr/>
          <a:lstStyle/>
          <a:p>
            <a:r>
              <a:rPr lang="en-US" b="0" i="0" dirty="0">
                <a:solidFill>
                  <a:srgbClr val="0A0A0A"/>
                </a:solidFill>
                <a:effectLst/>
                <a:latin typeface="EB Garamond"/>
              </a:rPr>
              <a:t>Python is an amazing programming language that supports both the functional programming paradigm and object-oriented programming paradigm. A </a:t>
            </a:r>
            <a:r>
              <a:rPr lang="en-US" b="0" i="0" u="sng" dirty="0">
                <a:solidFill>
                  <a:srgbClr val="0A0A0A"/>
                </a:solidFill>
                <a:effectLst/>
                <a:latin typeface="EB Garamond"/>
                <a:hlinkClick r:id="rId2"/>
              </a:rPr>
              <a:t>Python</a:t>
            </a:r>
            <a:r>
              <a:rPr lang="en-US" b="0" i="0" dirty="0">
                <a:solidFill>
                  <a:srgbClr val="0A0A0A"/>
                </a:solidFill>
                <a:effectLst/>
                <a:latin typeface="EB Garamond"/>
              </a:rPr>
              <a:t> programmer, be it a software developer or a machine learning engineer or something else, is expected to be familiar with object-oriented programming. </a:t>
            </a:r>
            <a:r>
              <a:rPr lang="en-US" b="0" i="0" u="sng" dirty="0">
                <a:solidFill>
                  <a:srgbClr val="0A0A0A"/>
                </a:solidFill>
                <a:effectLst/>
                <a:latin typeface="EB Garamond"/>
                <a:hlinkClick r:id="rId3"/>
              </a:rPr>
              <a:t>Python</a:t>
            </a:r>
            <a:r>
              <a:rPr lang="en-US" b="0" i="0" dirty="0">
                <a:solidFill>
                  <a:srgbClr val="0A0A0A"/>
                </a:solidFill>
                <a:effectLst/>
                <a:latin typeface="EB Garamond"/>
              </a:rPr>
              <a:t>‘s object-oriented programming system supports all the four fundamental features of a general OOPS framework: encapsulation, abstraction, inheritance and polymorphism.</a:t>
            </a:r>
            <a:endParaRPr lang="en-IN" dirty="0"/>
          </a:p>
        </p:txBody>
      </p:sp>
    </p:spTree>
    <p:extLst>
      <p:ext uri="{BB962C8B-B14F-4D97-AF65-F5344CB8AC3E}">
        <p14:creationId xmlns:p14="http://schemas.microsoft.com/office/powerpoint/2010/main" val="17238683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CABF4C-7ED7-43BA-8930-9E3027B45B14}"/>
              </a:ext>
            </a:extLst>
          </p:cNvPr>
          <p:cNvSpPr>
            <a:spLocks noGrp="1"/>
          </p:cNvSpPr>
          <p:nvPr>
            <p:ph type="title"/>
          </p:nvPr>
        </p:nvSpPr>
        <p:spPr>
          <a:xfrm>
            <a:off x="616258" y="835642"/>
            <a:ext cx="10515600" cy="717951"/>
          </a:xfrm>
        </p:spPr>
        <p:txBody>
          <a:bodyPr>
            <a:normAutofit fontScale="90000"/>
          </a:bodyPr>
          <a:lstStyle/>
          <a:p>
            <a:r>
              <a:rPr lang="en-US" b="0" i="0" dirty="0">
                <a:solidFill>
                  <a:srgbClr val="0A0A0A"/>
                </a:solidFill>
                <a:effectLst/>
                <a:latin typeface="EB Garamond"/>
              </a:rPr>
              <a:t>What is a Class and an Object?</a:t>
            </a:r>
            <a:br>
              <a:rPr lang="en-US" b="0" i="0" dirty="0">
                <a:solidFill>
                  <a:srgbClr val="0A0A0A"/>
                </a:solidFill>
                <a:effectLst/>
                <a:latin typeface="EB Garamond"/>
              </a:rPr>
            </a:br>
            <a:endParaRPr lang="en-IN" dirty="0"/>
          </a:p>
        </p:txBody>
      </p:sp>
      <p:sp>
        <p:nvSpPr>
          <p:cNvPr id="3" name="Content Placeholder 2">
            <a:extLst>
              <a:ext uri="{FF2B5EF4-FFF2-40B4-BE49-F238E27FC236}">
                <a16:creationId xmlns:a16="http://schemas.microsoft.com/office/drawing/2014/main" id="{BFBC86A4-A488-4710-931A-93A414A2E25F}"/>
              </a:ext>
            </a:extLst>
          </p:cNvPr>
          <p:cNvSpPr>
            <a:spLocks noGrp="1"/>
          </p:cNvSpPr>
          <p:nvPr>
            <p:ph idx="1"/>
          </p:nvPr>
        </p:nvSpPr>
        <p:spPr/>
        <p:txBody>
          <a:bodyPr/>
          <a:lstStyle/>
          <a:p>
            <a:r>
              <a:rPr lang="en-US" b="0" i="0" dirty="0">
                <a:solidFill>
                  <a:srgbClr val="0A0A0A"/>
                </a:solidFill>
                <a:effectLst/>
                <a:latin typeface="EB Garamond"/>
              </a:rPr>
              <a:t>Python, similar to any other </a:t>
            </a:r>
            <a:r>
              <a:rPr lang="en-US" b="0" i="0" u="sng" dirty="0">
                <a:solidFill>
                  <a:srgbClr val="0A0A0A"/>
                </a:solidFill>
                <a:effectLst/>
                <a:latin typeface="EB Garamond"/>
                <a:hlinkClick r:id="rId2"/>
              </a:rPr>
              <a:t>object-oriented language</a:t>
            </a:r>
            <a:r>
              <a:rPr lang="en-US" b="0" i="0" dirty="0">
                <a:solidFill>
                  <a:srgbClr val="0A0A0A"/>
                </a:solidFill>
                <a:effectLst/>
                <a:latin typeface="EB Garamond"/>
              </a:rPr>
              <a:t>, enables creating objects by defining classes. The most common data types of Python, such as strings, lists, dictionaries, etc., are in-built Python classes. A class is a bundle of instance variables and related methods meant for defining a type of object. A class can be viewed as a blueprint or a template of the objects. Variables of a class are usually termed as attributes. An object is an instance of a class with a specific set of attributes. Thus, one can create as many objects as needed from the same class. Coding examples in the sequel will give a better understanding of a class and objects.</a:t>
            </a:r>
            <a:endParaRPr lang="en-IN" dirty="0"/>
          </a:p>
        </p:txBody>
      </p:sp>
    </p:spTree>
    <p:extLst>
      <p:ext uri="{BB962C8B-B14F-4D97-AF65-F5344CB8AC3E}">
        <p14:creationId xmlns:p14="http://schemas.microsoft.com/office/powerpoint/2010/main" val="30047277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8E9C0-8641-4587-9CDA-6211907B0426}"/>
              </a:ext>
            </a:extLst>
          </p:cNvPr>
          <p:cNvSpPr>
            <a:spLocks noGrp="1"/>
          </p:cNvSpPr>
          <p:nvPr>
            <p:ph type="title"/>
          </p:nvPr>
        </p:nvSpPr>
        <p:spPr>
          <a:xfrm>
            <a:off x="838200" y="365125"/>
            <a:ext cx="10515600" cy="611419"/>
          </a:xfrm>
        </p:spPr>
        <p:txBody>
          <a:bodyPr>
            <a:normAutofit fontScale="90000"/>
          </a:bodyPr>
          <a:lstStyle/>
          <a:p>
            <a:r>
              <a:rPr lang="en-US" dirty="0"/>
              <a:t>Creating the first Class</a:t>
            </a:r>
            <a:endParaRPr lang="en-IN" dirty="0"/>
          </a:p>
        </p:txBody>
      </p:sp>
      <p:sp>
        <p:nvSpPr>
          <p:cNvPr id="4" name="Rectangle: Diagonal Corners Rounded 3">
            <a:extLst>
              <a:ext uri="{FF2B5EF4-FFF2-40B4-BE49-F238E27FC236}">
                <a16:creationId xmlns:a16="http://schemas.microsoft.com/office/drawing/2014/main" id="{8B588A3E-DB06-4181-9CA8-6CC6E09D6721}"/>
              </a:ext>
            </a:extLst>
          </p:cNvPr>
          <p:cNvSpPr/>
          <p:nvPr/>
        </p:nvSpPr>
        <p:spPr>
          <a:xfrm>
            <a:off x="1065323" y="1438183"/>
            <a:ext cx="4563123" cy="1990817"/>
          </a:xfrm>
          <a:prstGeom prst="round2DiagRect">
            <a:avLst/>
          </a:prstGeom>
        </p:spPr>
        <p:style>
          <a:lnRef idx="2">
            <a:schemeClr val="dk1"/>
          </a:lnRef>
          <a:fillRef idx="1">
            <a:schemeClr val="lt1"/>
          </a:fillRef>
          <a:effectRef idx="0">
            <a:schemeClr val="dk1"/>
          </a:effectRef>
          <a:fontRef idx="minor">
            <a:schemeClr val="dk1"/>
          </a:fontRef>
        </p:style>
        <p:txBody>
          <a:bodyPr rtlCol="0" anchor="ctr"/>
          <a:lstStyle/>
          <a:p>
            <a:r>
              <a:rPr lang="en-US" b="1" dirty="0"/>
              <a:t>class</a:t>
            </a:r>
            <a:r>
              <a:rPr lang="en-US" dirty="0"/>
              <a:t> Phone:</a:t>
            </a:r>
          </a:p>
          <a:p>
            <a:r>
              <a:rPr lang="en-US" dirty="0"/>
              <a:t>       def </a:t>
            </a:r>
            <a:r>
              <a:rPr lang="en-US" dirty="0" err="1"/>
              <a:t>make_call</a:t>
            </a:r>
            <a:r>
              <a:rPr lang="en-US" dirty="0"/>
              <a:t>(self):</a:t>
            </a:r>
          </a:p>
          <a:p>
            <a:r>
              <a:rPr lang="en-US" dirty="0"/>
              <a:t>              print(“Making Phone Call”)</a:t>
            </a:r>
          </a:p>
          <a:p>
            <a:endParaRPr lang="en-US" dirty="0"/>
          </a:p>
          <a:p>
            <a:r>
              <a:rPr lang="en-US" dirty="0"/>
              <a:t>        def </a:t>
            </a:r>
            <a:r>
              <a:rPr lang="en-US" dirty="0" err="1"/>
              <a:t>play_game</a:t>
            </a:r>
            <a:r>
              <a:rPr lang="en-US" dirty="0"/>
              <a:t>(self):</a:t>
            </a:r>
          </a:p>
          <a:p>
            <a:r>
              <a:rPr lang="en-US" dirty="0"/>
              <a:t>             print(“Playing Game”)</a:t>
            </a:r>
          </a:p>
          <a:p>
            <a:pPr algn="ctr"/>
            <a:endParaRPr lang="en-IN" dirty="0"/>
          </a:p>
        </p:txBody>
      </p:sp>
      <p:sp>
        <p:nvSpPr>
          <p:cNvPr id="5" name="TextBox 4">
            <a:extLst>
              <a:ext uri="{FF2B5EF4-FFF2-40B4-BE49-F238E27FC236}">
                <a16:creationId xmlns:a16="http://schemas.microsoft.com/office/drawing/2014/main" id="{BFCDD18B-AC71-4E9C-9AFB-35B7601D8ABE}"/>
              </a:ext>
            </a:extLst>
          </p:cNvPr>
          <p:cNvSpPr txBox="1"/>
          <p:nvPr/>
        </p:nvSpPr>
        <p:spPr>
          <a:xfrm>
            <a:off x="6096000" y="2192784"/>
            <a:ext cx="2598468" cy="369332"/>
          </a:xfrm>
          <a:prstGeom prst="rect">
            <a:avLst/>
          </a:prstGeom>
          <a:noFill/>
        </p:spPr>
        <p:txBody>
          <a:bodyPr wrap="none" rtlCol="0">
            <a:spAutoFit/>
          </a:bodyPr>
          <a:lstStyle/>
          <a:p>
            <a:r>
              <a:rPr lang="en-US" dirty="0">
                <a:solidFill>
                  <a:srgbClr val="FF0000"/>
                </a:solidFill>
              </a:rPr>
              <a:t>Creating the ‘Phone’ class</a:t>
            </a:r>
            <a:endParaRPr lang="en-IN" dirty="0">
              <a:solidFill>
                <a:srgbClr val="FF0000"/>
              </a:solidFill>
            </a:endParaRPr>
          </a:p>
        </p:txBody>
      </p:sp>
      <p:sp>
        <p:nvSpPr>
          <p:cNvPr id="6" name="Rectangle: Diagonal Corners Rounded 5">
            <a:extLst>
              <a:ext uri="{FF2B5EF4-FFF2-40B4-BE49-F238E27FC236}">
                <a16:creationId xmlns:a16="http://schemas.microsoft.com/office/drawing/2014/main" id="{0B30F6B3-51D4-4782-B5DE-F79847584EA6}"/>
              </a:ext>
            </a:extLst>
          </p:cNvPr>
          <p:cNvSpPr/>
          <p:nvPr/>
        </p:nvSpPr>
        <p:spPr>
          <a:xfrm>
            <a:off x="1109710" y="3941685"/>
            <a:ext cx="2743200" cy="754602"/>
          </a:xfrm>
          <a:prstGeom prst="round2DiagRect">
            <a:avLst/>
          </a:prstGeom>
        </p:spPr>
        <p:style>
          <a:lnRef idx="2">
            <a:schemeClr val="dk1"/>
          </a:lnRef>
          <a:fillRef idx="1">
            <a:schemeClr val="lt1"/>
          </a:fillRef>
          <a:effectRef idx="0">
            <a:schemeClr val="dk1"/>
          </a:effectRef>
          <a:fontRef idx="minor">
            <a:schemeClr val="dk1"/>
          </a:fontRef>
        </p:style>
        <p:txBody>
          <a:bodyPr rtlCol="0" anchor="ctr"/>
          <a:lstStyle/>
          <a:p>
            <a:r>
              <a:rPr lang="en-US" dirty="0"/>
              <a:t> p1=Phone()</a:t>
            </a:r>
            <a:endParaRPr lang="en-IN" dirty="0"/>
          </a:p>
        </p:txBody>
      </p:sp>
      <p:sp>
        <p:nvSpPr>
          <p:cNvPr id="7" name="TextBox 6">
            <a:extLst>
              <a:ext uri="{FF2B5EF4-FFF2-40B4-BE49-F238E27FC236}">
                <a16:creationId xmlns:a16="http://schemas.microsoft.com/office/drawing/2014/main" id="{18E714A1-623A-4722-871D-65D3FBB7ED82}"/>
              </a:ext>
            </a:extLst>
          </p:cNvPr>
          <p:cNvSpPr txBox="1"/>
          <p:nvPr/>
        </p:nvSpPr>
        <p:spPr>
          <a:xfrm>
            <a:off x="6161103" y="4101483"/>
            <a:ext cx="2770310" cy="369332"/>
          </a:xfrm>
          <a:prstGeom prst="rect">
            <a:avLst/>
          </a:prstGeom>
          <a:noFill/>
        </p:spPr>
        <p:txBody>
          <a:bodyPr wrap="none" rtlCol="0">
            <a:spAutoFit/>
          </a:bodyPr>
          <a:lstStyle/>
          <a:p>
            <a:r>
              <a:rPr lang="en-US" dirty="0">
                <a:solidFill>
                  <a:srgbClr val="FF0000"/>
                </a:solidFill>
              </a:rPr>
              <a:t>Instantiating the ‘p1’ object</a:t>
            </a:r>
            <a:endParaRPr lang="en-IN" dirty="0">
              <a:solidFill>
                <a:srgbClr val="FF0000"/>
              </a:solidFill>
            </a:endParaRPr>
          </a:p>
        </p:txBody>
      </p:sp>
      <p:sp>
        <p:nvSpPr>
          <p:cNvPr id="8" name="Rectangle: Diagonal Corners Rounded 7">
            <a:extLst>
              <a:ext uri="{FF2B5EF4-FFF2-40B4-BE49-F238E27FC236}">
                <a16:creationId xmlns:a16="http://schemas.microsoft.com/office/drawing/2014/main" id="{E1FD0E93-F843-4E50-AA9B-517C4484CEBD}"/>
              </a:ext>
            </a:extLst>
          </p:cNvPr>
          <p:cNvSpPr/>
          <p:nvPr/>
        </p:nvSpPr>
        <p:spPr>
          <a:xfrm>
            <a:off x="1109710" y="5060272"/>
            <a:ext cx="3604333" cy="1432603"/>
          </a:xfrm>
          <a:prstGeom prst="round2DiagRect">
            <a:avLst/>
          </a:prstGeom>
        </p:spPr>
        <p:style>
          <a:lnRef idx="2">
            <a:schemeClr val="dk1"/>
          </a:lnRef>
          <a:fillRef idx="1">
            <a:schemeClr val="lt1"/>
          </a:fillRef>
          <a:effectRef idx="0">
            <a:schemeClr val="dk1"/>
          </a:effectRef>
          <a:fontRef idx="minor">
            <a:schemeClr val="dk1"/>
          </a:fontRef>
        </p:style>
        <p:txBody>
          <a:bodyPr rtlCol="0" anchor="ctr"/>
          <a:lstStyle/>
          <a:p>
            <a:r>
              <a:rPr lang="en-US" dirty="0"/>
              <a:t> p1.make_call()</a:t>
            </a:r>
          </a:p>
          <a:p>
            <a:r>
              <a:rPr lang="en-US" dirty="0"/>
              <a:t> p1.play_game()</a:t>
            </a:r>
            <a:endParaRPr lang="en-IN" dirty="0"/>
          </a:p>
        </p:txBody>
      </p:sp>
      <p:sp>
        <p:nvSpPr>
          <p:cNvPr id="9" name="TextBox 8">
            <a:extLst>
              <a:ext uri="{FF2B5EF4-FFF2-40B4-BE49-F238E27FC236}">
                <a16:creationId xmlns:a16="http://schemas.microsoft.com/office/drawing/2014/main" id="{9F7C9839-230C-47E4-AF7A-E1107F0AC87F}"/>
              </a:ext>
            </a:extLst>
          </p:cNvPr>
          <p:cNvSpPr txBox="1"/>
          <p:nvPr/>
        </p:nvSpPr>
        <p:spPr>
          <a:xfrm>
            <a:off x="6096000" y="5398364"/>
            <a:ext cx="3299621" cy="369332"/>
          </a:xfrm>
          <a:prstGeom prst="rect">
            <a:avLst/>
          </a:prstGeom>
          <a:noFill/>
        </p:spPr>
        <p:txBody>
          <a:bodyPr wrap="none" rtlCol="0">
            <a:spAutoFit/>
          </a:bodyPr>
          <a:lstStyle/>
          <a:p>
            <a:r>
              <a:rPr lang="en-US" dirty="0">
                <a:solidFill>
                  <a:srgbClr val="FF0000"/>
                </a:solidFill>
              </a:rPr>
              <a:t>Invoking methods through object</a:t>
            </a:r>
            <a:endParaRPr lang="en-IN" dirty="0">
              <a:solidFill>
                <a:srgbClr val="FF0000"/>
              </a:solidFill>
            </a:endParaRPr>
          </a:p>
        </p:txBody>
      </p:sp>
    </p:spTree>
    <p:extLst>
      <p:ext uri="{BB962C8B-B14F-4D97-AF65-F5344CB8AC3E}">
        <p14:creationId xmlns:p14="http://schemas.microsoft.com/office/powerpoint/2010/main" val="2729636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C5CD1-EF1A-42B2-853E-BBE18F3337EB}"/>
              </a:ext>
            </a:extLst>
          </p:cNvPr>
          <p:cNvSpPr>
            <a:spLocks noGrp="1"/>
          </p:cNvSpPr>
          <p:nvPr>
            <p:ph type="ctrTitle"/>
          </p:nvPr>
        </p:nvSpPr>
        <p:spPr>
          <a:xfrm>
            <a:off x="591844" y="509804"/>
            <a:ext cx="10585142" cy="555516"/>
          </a:xfrm>
        </p:spPr>
        <p:txBody>
          <a:bodyPr>
            <a:noAutofit/>
          </a:bodyPr>
          <a:lstStyle/>
          <a:p>
            <a:pPr algn="l"/>
            <a:r>
              <a:rPr lang="en-US" sz="4000" dirty="0"/>
              <a:t>Object Oriented Programming Theory</a:t>
            </a:r>
            <a:endParaRPr lang="en-IN" sz="4000" dirty="0"/>
          </a:p>
        </p:txBody>
      </p:sp>
      <p:pic>
        <p:nvPicPr>
          <p:cNvPr id="5" name="Picture 4">
            <a:extLst>
              <a:ext uri="{FF2B5EF4-FFF2-40B4-BE49-F238E27FC236}">
                <a16:creationId xmlns:a16="http://schemas.microsoft.com/office/drawing/2014/main" id="{51B9A6C9-980F-4040-A280-AD5BF363C2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4635" y="2793784"/>
            <a:ext cx="1838325" cy="2495550"/>
          </a:xfrm>
          <a:prstGeom prst="rect">
            <a:avLst/>
          </a:prstGeom>
        </p:spPr>
      </p:pic>
      <p:sp>
        <p:nvSpPr>
          <p:cNvPr id="6" name="Thought Bubble: Cloud 5">
            <a:extLst>
              <a:ext uri="{FF2B5EF4-FFF2-40B4-BE49-F238E27FC236}">
                <a16:creationId xmlns:a16="http://schemas.microsoft.com/office/drawing/2014/main" id="{4FC06329-B288-4213-8D14-58B8381794E7}"/>
              </a:ext>
            </a:extLst>
          </p:cNvPr>
          <p:cNvSpPr/>
          <p:nvPr/>
        </p:nvSpPr>
        <p:spPr>
          <a:xfrm>
            <a:off x="2157273" y="1633491"/>
            <a:ext cx="3346882" cy="1553592"/>
          </a:xfrm>
          <a:prstGeom prst="cloudCallou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You are surrounded with Objects!</a:t>
            </a:r>
            <a:endParaRPr lang="en-IN" dirty="0"/>
          </a:p>
        </p:txBody>
      </p:sp>
      <p:pic>
        <p:nvPicPr>
          <p:cNvPr id="8" name="Picture 7">
            <a:extLst>
              <a:ext uri="{FF2B5EF4-FFF2-40B4-BE49-F238E27FC236}">
                <a16:creationId xmlns:a16="http://schemas.microsoft.com/office/drawing/2014/main" id="{27515B7A-C8E9-4916-A76F-1CDF4A1BD6F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24978" y="2016987"/>
            <a:ext cx="1602802" cy="1553593"/>
          </a:xfrm>
          <a:prstGeom prst="rect">
            <a:avLst/>
          </a:prstGeom>
        </p:spPr>
      </p:pic>
      <p:pic>
        <p:nvPicPr>
          <p:cNvPr id="10" name="Picture 9">
            <a:extLst>
              <a:ext uri="{FF2B5EF4-FFF2-40B4-BE49-F238E27FC236}">
                <a16:creationId xmlns:a16="http://schemas.microsoft.com/office/drawing/2014/main" id="{82D1349D-8519-42DF-ADC8-3BBE2577E57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63127" y="1762125"/>
            <a:ext cx="2556770" cy="1553593"/>
          </a:xfrm>
          <a:prstGeom prst="rect">
            <a:avLst/>
          </a:prstGeom>
        </p:spPr>
      </p:pic>
      <p:pic>
        <p:nvPicPr>
          <p:cNvPr id="12" name="Picture 11">
            <a:extLst>
              <a:ext uri="{FF2B5EF4-FFF2-40B4-BE49-F238E27FC236}">
                <a16:creationId xmlns:a16="http://schemas.microsoft.com/office/drawing/2014/main" id="{6DEB3475-1895-49F8-8E80-60CC84AF868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441383" y="3941733"/>
            <a:ext cx="2292601" cy="1553594"/>
          </a:xfrm>
          <a:prstGeom prst="rect">
            <a:avLst/>
          </a:prstGeom>
        </p:spPr>
      </p:pic>
    </p:spTree>
    <p:extLst>
      <p:ext uri="{BB962C8B-B14F-4D97-AF65-F5344CB8AC3E}">
        <p14:creationId xmlns:p14="http://schemas.microsoft.com/office/powerpoint/2010/main" val="19551203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B8CC19-791E-44B4-90AD-9F9D8C4B47A2}"/>
              </a:ext>
            </a:extLst>
          </p:cNvPr>
          <p:cNvSpPr>
            <a:spLocks noGrp="1"/>
          </p:cNvSpPr>
          <p:nvPr>
            <p:ph type="title"/>
          </p:nvPr>
        </p:nvSpPr>
        <p:spPr>
          <a:xfrm>
            <a:off x="838200" y="365126"/>
            <a:ext cx="3556247" cy="673562"/>
          </a:xfrm>
        </p:spPr>
        <p:txBody>
          <a:bodyPr>
            <a:normAutofit fontScale="90000"/>
          </a:bodyPr>
          <a:lstStyle/>
          <a:p>
            <a:r>
              <a:rPr lang="en-US" dirty="0"/>
              <a:t>Example:</a:t>
            </a:r>
            <a:endParaRPr lang="en-IN" dirty="0"/>
          </a:p>
        </p:txBody>
      </p:sp>
      <p:sp>
        <p:nvSpPr>
          <p:cNvPr id="3" name="Content Placeholder 2">
            <a:extLst>
              <a:ext uri="{FF2B5EF4-FFF2-40B4-BE49-F238E27FC236}">
                <a16:creationId xmlns:a16="http://schemas.microsoft.com/office/drawing/2014/main" id="{CACF2B79-EC0E-4D7E-9138-6A38AC4FB689}"/>
              </a:ext>
            </a:extLst>
          </p:cNvPr>
          <p:cNvSpPr>
            <a:spLocks noGrp="1"/>
          </p:cNvSpPr>
          <p:nvPr>
            <p:ph idx="1"/>
          </p:nvPr>
        </p:nvSpPr>
        <p:spPr>
          <a:xfrm>
            <a:off x="838200" y="1690688"/>
            <a:ext cx="10515600" cy="4486275"/>
          </a:xfrm>
        </p:spPr>
        <p:txBody>
          <a:bodyPr/>
          <a:lstStyle/>
          <a:p>
            <a:pPr marL="0" indent="0">
              <a:buNone/>
            </a:pPr>
            <a:r>
              <a:rPr lang="en-US" dirty="0"/>
              <a:t> </a:t>
            </a:r>
            <a:r>
              <a:rPr lang="en-US" sz="2400" b="1" dirty="0"/>
              <a:t>class</a:t>
            </a:r>
            <a:r>
              <a:rPr lang="en-US" sz="2400" dirty="0"/>
              <a:t> Phone:</a:t>
            </a:r>
          </a:p>
          <a:p>
            <a:pPr marL="0" indent="0">
              <a:buNone/>
            </a:pPr>
            <a:r>
              <a:rPr lang="en-US" sz="2400" dirty="0"/>
              <a:t>      </a:t>
            </a:r>
            <a:r>
              <a:rPr lang="en-US" sz="2400" dirty="0">
                <a:solidFill>
                  <a:schemeClr val="accent1"/>
                </a:solidFill>
              </a:rPr>
              <a:t>def</a:t>
            </a:r>
            <a:r>
              <a:rPr lang="en-US" sz="2400" dirty="0"/>
              <a:t> </a:t>
            </a:r>
            <a:r>
              <a:rPr lang="en-US" sz="2400" dirty="0" err="1"/>
              <a:t>make_call</a:t>
            </a:r>
            <a:r>
              <a:rPr lang="en-US" sz="2400" dirty="0"/>
              <a:t>(self):</a:t>
            </a:r>
          </a:p>
          <a:p>
            <a:pPr marL="0" indent="0">
              <a:buNone/>
            </a:pPr>
            <a:r>
              <a:rPr lang="en-US" sz="2400" dirty="0"/>
              <a:t>            print(“Making Call”)</a:t>
            </a:r>
          </a:p>
          <a:p>
            <a:pPr marL="0" indent="0">
              <a:buNone/>
            </a:pPr>
            <a:r>
              <a:rPr lang="en-US" sz="2400" dirty="0"/>
              <a:t>      </a:t>
            </a:r>
            <a:r>
              <a:rPr lang="en-US" sz="2400" dirty="0">
                <a:solidFill>
                  <a:schemeClr val="accent1"/>
                </a:solidFill>
              </a:rPr>
              <a:t>def</a:t>
            </a:r>
            <a:r>
              <a:rPr lang="en-US" sz="2400" dirty="0"/>
              <a:t> </a:t>
            </a:r>
            <a:r>
              <a:rPr lang="en-US" sz="2400" dirty="0" err="1"/>
              <a:t>play_game</a:t>
            </a:r>
            <a:r>
              <a:rPr lang="en-US" sz="2400" dirty="0"/>
              <a:t>(self):</a:t>
            </a:r>
          </a:p>
          <a:p>
            <a:pPr marL="0" indent="0">
              <a:buNone/>
            </a:pPr>
            <a:r>
              <a:rPr lang="en-US" sz="2400" dirty="0"/>
              <a:t>             print(“I am Playing game”)</a:t>
            </a:r>
          </a:p>
          <a:p>
            <a:pPr marL="0" indent="0">
              <a:buNone/>
            </a:pPr>
            <a:r>
              <a:rPr lang="en-US" sz="2400" dirty="0"/>
              <a:t> </a:t>
            </a:r>
          </a:p>
          <a:p>
            <a:pPr marL="0" indent="0">
              <a:buNone/>
            </a:pPr>
            <a:r>
              <a:rPr lang="en-US" sz="2400" dirty="0"/>
              <a:t>  p1=Phone()   </a:t>
            </a:r>
            <a:r>
              <a:rPr lang="en-US" sz="2400" dirty="0">
                <a:solidFill>
                  <a:srgbClr val="FF0000"/>
                </a:solidFill>
              </a:rPr>
              <a:t># object created</a:t>
            </a:r>
          </a:p>
          <a:p>
            <a:pPr marL="0" indent="0">
              <a:buNone/>
            </a:pPr>
            <a:r>
              <a:rPr lang="en-US" sz="2400" dirty="0"/>
              <a:t> </a:t>
            </a:r>
            <a:r>
              <a:rPr lang="en-IN" sz="2400" dirty="0"/>
              <a:t> p1.make_call()</a:t>
            </a:r>
          </a:p>
          <a:p>
            <a:pPr marL="0" indent="0">
              <a:buNone/>
            </a:pPr>
            <a:r>
              <a:rPr lang="en-IN" sz="2400" dirty="0"/>
              <a:t>  p1.play_game()</a:t>
            </a:r>
            <a:endParaRPr lang="en-US" sz="2400" dirty="0"/>
          </a:p>
        </p:txBody>
      </p:sp>
      <p:graphicFrame>
        <p:nvGraphicFramePr>
          <p:cNvPr id="4" name="Table 3">
            <a:extLst>
              <a:ext uri="{FF2B5EF4-FFF2-40B4-BE49-F238E27FC236}">
                <a16:creationId xmlns:a16="http://schemas.microsoft.com/office/drawing/2014/main" id="{C188D401-D916-4977-9552-3EC66C5B0290}"/>
              </a:ext>
            </a:extLst>
          </p:cNvPr>
          <p:cNvGraphicFramePr>
            <a:graphicFrameLocks noGrp="1"/>
          </p:cNvGraphicFramePr>
          <p:nvPr>
            <p:extLst>
              <p:ext uri="{D42A27DB-BD31-4B8C-83A1-F6EECF244321}">
                <p14:modId xmlns:p14="http://schemas.microsoft.com/office/powerpoint/2010/main" val="290317414"/>
              </p:ext>
            </p:extLst>
          </p:nvPr>
        </p:nvGraphicFramePr>
        <p:xfrm>
          <a:off x="6093041" y="797089"/>
          <a:ext cx="6098959" cy="4038600"/>
        </p:xfrm>
        <a:graphic>
          <a:graphicData uri="http://schemas.openxmlformats.org/drawingml/2006/table">
            <a:tbl>
              <a:tblPr/>
              <a:tblGrid>
                <a:gridCol w="6098959">
                  <a:extLst>
                    <a:ext uri="{9D8B030D-6E8A-4147-A177-3AD203B41FA5}">
                      <a16:colId xmlns:a16="http://schemas.microsoft.com/office/drawing/2014/main" val="2801100003"/>
                    </a:ext>
                  </a:extLst>
                </a:gridCol>
              </a:tblGrid>
              <a:tr h="0">
                <a:tc>
                  <a:txBody>
                    <a:bodyPr/>
                    <a:lstStyle/>
                    <a:p>
                      <a:endParaRPr lang="en-IN"/>
                    </a:p>
                  </a:txBody>
                  <a:tcPr>
                    <a:lnL>
                      <a:noFill/>
                    </a:lnL>
                    <a:lnR>
                      <a:noFill/>
                    </a:lnR>
                    <a:lnT>
                      <a:noFill/>
                    </a:lnT>
                    <a:lnB>
                      <a:noFill/>
                    </a:lnB>
                    <a:solidFill>
                      <a:srgbClr val="FFFFFF"/>
                    </a:solidFill>
                  </a:tcPr>
                </a:tc>
                <a:extLst>
                  <a:ext uri="{0D108BD9-81ED-4DB2-BD59-A6C34878D82A}">
                    <a16:rowId xmlns:a16="http://schemas.microsoft.com/office/drawing/2014/main" val="1236393867"/>
                  </a:ext>
                </a:extLst>
              </a:tr>
              <a:tr h="2363805">
                <a:tc>
                  <a:txBody>
                    <a:bodyPr/>
                    <a:lstStyle/>
                    <a:p>
                      <a:pPr fontAlgn="t"/>
                      <a:r>
                        <a:rPr lang="en-US" dirty="0">
                          <a:solidFill>
                            <a:srgbClr val="888888"/>
                          </a:solidFill>
                          <a:effectLst/>
                          <a:latin typeface="Courier New" panose="02070309020205020404" pitchFamily="49" charset="0"/>
                        </a:rPr>
                        <a:t># You can get the name of</a:t>
                      </a:r>
                      <a:r>
                        <a:rPr lang="en-US" dirty="0">
                          <a:solidFill>
                            <a:srgbClr val="222222"/>
                          </a:solidFill>
                          <a:effectLst/>
                          <a:latin typeface="Helvetica Neue"/>
                        </a:rPr>
                        <a:t> </a:t>
                      </a:r>
                      <a:r>
                        <a:rPr lang="en-US" dirty="0">
                          <a:solidFill>
                            <a:srgbClr val="888888"/>
                          </a:solidFill>
                          <a:effectLst/>
                          <a:latin typeface="Courier New" panose="02070309020205020404" pitchFamily="49" charset="0"/>
                        </a:rPr>
                        <a:t># an object's class as a</a:t>
                      </a:r>
                      <a:r>
                        <a:rPr lang="en-US" dirty="0">
                          <a:solidFill>
                            <a:srgbClr val="222222"/>
                          </a:solidFill>
                          <a:effectLst/>
                          <a:latin typeface="Helvetica Neue"/>
                        </a:rPr>
                        <a:t> </a:t>
                      </a:r>
                      <a:r>
                        <a:rPr lang="en-US" dirty="0">
                          <a:solidFill>
                            <a:srgbClr val="888888"/>
                          </a:solidFill>
                          <a:effectLst/>
                          <a:latin typeface="Courier New" panose="02070309020205020404" pitchFamily="49" charset="0"/>
                        </a:rPr>
                        <a:t># string:</a:t>
                      </a:r>
                    </a:p>
                    <a:p>
                      <a:pPr fontAlgn="t"/>
                      <a:r>
                        <a:rPr lang="en-US" dirty="0">
                          <a:solidFill>
                            <a:srgbClr val="222222"/>
                          </a:solidFill>
                          <a:effectLst/>
                          <a:latin typeface="Helvetica Neue"/>
                        </a:rPr>
                        <a:t> </a:t>
                      </a:r>
                      <a:r>
                        <a:rPr lang="en-US" b="1" dirty="0">
                          <a:solidFill>
                            <a:srgbClr val="C65D09"/>
                          </a:solidFill>
                          <a:effectLst/>
                          <a:latin typeface="Courier New" panose="02070309020205020404" pitchFamily="49" charset="0"/>
                        </a:rPr>
                        <a:t>&gt;&gt;&gt; </a:t>
                      </a:r>
                      <a:r>
                        <a:rPr lang="en-US" b="1" dirty="0">
                          <a:solidFill>
                            <a:srgbClr val="008800"/>
                          </a:solidFill>
                          <a:effectLst/>
                          <a:latin typeface="Courier New" panose="02070309020205020404" pitchFamily="49" charset="0"/>
                        </a:rPr>
                        <a:t>class</a:t>
                      </a:r>
                      <a:r>
                        <a:rPr lang="en-US" dirty="0">
                          <a:solidFill>
                            <a:srgbClr val="222222"/>
                          </a:solidFill>
                          <a:effectLst/>
                          <a:latin typeface="Helvetica Neue"/>
                        </a:rPr>
                        <a:t> </a:t>
                      </a:r>
                      <a:r>
                        <a:rPr lang="en-US" b="1" dirty="0" err="1">
                          <a:solidFill>
                            <a:srgbClr val="BB0066"/>
                          </a:solidFill>
                          <a:effectLst/>
                          <a:latin typeface="Courier New" panose="02070309020205020404" pitchFamily="49" charset="0"/>
                        </a:rPr>
                        <a:t>MyClass</a:t>
                      </a:r>
                      <a:r>
                        <a:rPr lang="en-US" dirty="0">
                          <a:solidFill>
                            <a:srgbClr val="222222"/>
                          </a:solidFill>
                          <a:effectLst/>
                          <a:latin typeface="Helvetica Neue"/>
                        </a:rPr>
                        <a:t>: </a:t>
                      </a:r>
                    </a:p>
                    <a:p>
                      <a:pPr fontAlgn="t"/>
                      <a:r>
                        <a:rPr lang="en-US" b="1" dirty="0">
                          <a:solidFill>
                            <a:srgbClr val="008800"/>
                          </a:solidFill>
                          <a:effectLst/>
                          <a:latin typeface="Courier New" panose="02070309020205020404" pitchFamily="49" charset="0"/>
                        </a:rPr>
                        <a:t>          pass</a:t>
                      </a:r>
                      <a:r>
                        <a:rPr lang="en-US" dirty="0">
                          <a:solidFill>
                            <a:srgbClr val="222222"/>
                          </a:solidFill>
                          <a:effectLst/>
                          <a:latin typeface="Helvetica Neue"/>
                        </a:rPr>
                        <a:t> </a:t>
                      </a:r>
                    </a:p>
                    <a:p>
                      <a:pPr fontAlgn="t"/>
                      <a:r>
                        <a:rPr lang="en-US" b="1" dirty="0">
                          <a:solidFill>
                            <a:srgbClr val="C65D09"/>
                          </a:solidFill>
                          <a:effectLst/>
                          <a:latin typeface="Courier New" panose="02070309020205020404" pitchFamily="49" charset="0"/>
                        </a:rPr>
                        <a:t>&gt;&gt;&gt; </a:t>
                      </a:r>
                      <a:r>
                        <a:rPr lang="en-US" dirty="0">
                          <a:solidFill>
                            <a:srgbClr val="222222"/>
                          </a:solidFill>
                          <a:effectLst/>
                          <a:latin typeface="Helvetica Neue"/>
                        </a:rPr>
                        <a:t>obj </a:t>
                      </a:r>
                      <a:r>
                        <a:rPr lang="en-US" dirty="0">
                          <a:solidFill>
                            <a:srgbClr val="333333"/>
                          </a:solidFill>
                          <a:effectLst/>
                          <a:latin typeface="Courier New" panose="02070309020205020404" pitchFamily="49" charset="0"/>
                        </a:rPr>
                        <a:t>=</a:t>
                      </a:r>
                      <a:r>
                        <a:rPr lang="en-US" dirty="0">
                          <a:solidFill>
                            <a:srgbClr val="222222"/>
                          </a:solidFill>
                          <a:effectLst/>
                          <a:latin typeface="Helvetica Neue"/>
                        </a:rPr>
                        <a:t> </a:t>
                      </a:r>
                      <a:r>
                        <a:rPr lang="en-US" dirty="0" err="1">
                          <a:solidFill>
                            <a:srgbClr val="222222"/>
                          </a:solidFill>
                          <a:effectLst/>
                          <a:latin typeface="Helvetica Neue"/>
                        </a:rPr>
                        <a:t>MyClass</a:t>
                      </a:r>
                      <a:r>
                        <a:rPr lang="en-US" dirty="0">
                          <a:solidFill>
                            <a:srgbClr val="222222"/>
                          </a:solidFill>
                          <a:effectLst/>
                          <a:latin typeface="Helvetica Neue"/>
                        </a:rPr>
                        <a:t>() </a:t>
                      </a:r>
                    </a:p>
                    <a:p>
                      <a:pPr fontAlgn="t"/>
                      <a:r>
                        <a:rPr lang="en-US" b="1" dirty="0">
                          <a:solidFill>
                            <a:srgbClr val="C65D09"/>
                          </a:solidFill>
                          <a:effectLst/>
                          <a:latin typeface="Courier New" panose="02070309020205020404" pitchFamily="49" charset="0"/>
                        </a:rPr>
                        <a:t>&gt;&gt;&gt; </a:t>
                      </a:r>
                      <a:r>
                        <a:rPr lang="en-US" dirty="0" err="1">
                          <a:solidFill>
                            <a:srgbClr val="222222"/>
                          </a:solidFill>
                          <a:effectLst/>
                          <a:latin typeface="Helvetica Neue"/>
                        </a:rPr>
                        <a:t>obj</a:t>
                      </a:r>
                      <a:r>
                        <a:rPr lang="en-US" dirty="0" err="1">
                          <a:solidFill>
                            <a:srgbClr val="333333"/>
                          </a:solidFill>
                          <a:effectLst/>
                          <a:latin typeface="Courier New" panose="02070309020205020404" pitchFamily="49" charset="0"/>
                        </a:rPr>
                        <a:t>.</a:t>
                      </a:r>
                      <a:r>
                        <a:rPr lang="en-US" dirty="0" err="1">
                          <a:solidFill>
                            <a:srgbClr val="222222"/>
                          </a:solidFill>
                          <a:effectLst/>
                          <a:latin typeface="Helvetica Neue"/>
                        </a:rPr>
                        <a:t>__class__</a:t>
                      </a:r>
                      <a:r>
                        <a:rPr lang="en-US" dirty="0" err="1">
                          <a:solidFill>
                            <a:srgbClr val="333333"/>
                          </a:solidFill>
                          <a:effectLst/>
                          <a:latin typeface="Courier New" panose="02070309020205020404" pitchFamily="49" charset="0"/>
                        </a:rPr>
                        <a:t>.</a:t>
                      </a:r>
                      <a:r>
                        <a:rPr lang="en-US" dirty="0" err="1">
                          <a:solidFill>
                            <a:srgbClr val="222222"/>
                          </a:solidFill>
                          <a:effectLst/>
                          <a:latin typeface="Helvetica Neue"/>
                        </a:rPr>
                        <a:t>__name</a:t>
                      </a:r>
                      <a:r>
                        <a:rPr lang="en-US" dirty="0">
                          <a:solidFill>
                            <a:srgbClr val="222222"/>
                          </a:solidFill>
                          <a:effectLst/>
                          <a:latin typeface="Helvetica Neue"/>
                        </a:rPr>
                        <a:t>__ </a:t>
                      </a:r>
                    </a:p>
                    <a:p>
                      <a:pPr fontAlgn="t"/>
                      <a:r>
                        <a:rPr lang="en-US" dirty="0">
                          <a:solidFill>
                            <a:srgbClr val="888888"/>
                          </a:solidFill>
                          <a:effectLst/>
                          <a:latin typeface="Courier New" panose="02070309020205020404" pitchFamily="49" charset="0"/>
                        </a:rPr>
                        <a:t>'</a:t>
                      </a:r>
                      <a:r>
                        <a:rPr lang="en-US" dirty="0" err="1">
                          <a:solidFill>
                            <a:srgbClr val="888888"/>
                          </a:solidFill>
                          <a:effectLst/>
                          <a:latin typeface="Courier New" panose="02070309020205020404" pitchFamily="49" charset="0"/>
                        </a:rPr>
                        <a:t>MyClass</a:t>
                      </a:r>
                      <a:r>
                        <a:rPr lang="en-US" dirty="0">
                          <a:solidFill>
                            <a:srgbClr val="888888"/>
                          </a:solidFill>
                          <a:effectLst/>
                          <a:latin typeface="Courier New" panose="02070309020205020404" pitchFamily="49" charset="0"/>
                        </a:rPr>
                        <a:t>’</a:t>
                      </a:r>
                      <a:r>
                        <a:rPr lang="en-US" dirty="0">
                          <a:solidFill>
                            <a:srgbClr val="222222"/>
                          </a:solidFill>
                          <a:effectLst/>
                          <a:latin typeface="Helvetica Neue"/>
                        </a:rPr>
                        <a:t> </a:t>
                      </a:r>
                    </a:p>
                    <a:p>
                      <a:pPr fontAlgn="t"/>
                      <a:r>
                        <a:rPr lang="en-US" dirty="0">
                          <a:solidFill>
                            <a:srgbClr val="888888"/>
                          </a:solidFill>
                          <a:effectLst/>
                          <a:latin typeface="Courier New" panose="02070309020205020404" pitchFamily="49" charset="0"/>
                        </a:rPr>
                        <a:t># Functions have a</a:t>
                      </a:r>
                      <a:r>
                        <a:rPr lang="en-US" dirty="0">
                          <a:solidFill>
                            <a:srgbClr val="222222"/>
                          </a:solidFill>
                          <a:effectLst/>
                          <a:latin typeface="Helvetica Neue"/>
                        </a:rPr>
                        <a:t> </a:t>
                      </a:r>
                      <a:r>
                        <a:rPr lang="en-US" dirty="0">
                          <a:solidFill>
                            <a:srgbClr val="888888"/>
                          </a:solidFill>
                          <a:effectLst/>
                          <a:latin typeface="Courier New" panose="02070309020205020404" pitchFamily="49" charset="0"/>
                        </a:rPr>
                        <a:t># similar feature:</a:t>
                      </a:r>
                      <a:r>
                        <a:rPr lang="en-US" dirty="0">
                          <a:solidFill>
                            <a:srgbClr val="222222"/>
                          </a:solidFill>
                          <a:effectLst/>
                          <a:latin typeface="Helvetica Neue"/>
                        </a:rPr>
                        <a:t> </a:t>
                      </a:r>
                    </a:p>
                    <a:p>
                      <a:pPr fontAlgn="t"/>
                      <a:r>
                        <a:rPr lang="en-US" b="1" dirty="0">
                          <a:solidFill>
                            <a:srgbClr val="C65D09"/>
                          </a:solidFill>
                          <a:effectLst/>
                          <a:latin typeface="Courier New" panose="02070309020205020404" pitchFamily="49" charset="0"/>
                        </a:rPr>
                        <a:t>&gt;&gt;&gt; </a:t>
                      </a:r>
                      <a:r>
                        <a:rPr lang="en-US" b="1" dirty="0">
                          <a:solidFill>
                            <a:srgbClr val="008800"/>
                          </a:solidFill>
                          <a:effectLst/>
                          <a:latin typeface="Courier New" panose="02070309020205020404" pitchFamily="49" charset="0"/>
                        </a:rPr>
                        <a:t>def</a:t>
                      </a:r>
                      <a:r>
                        <a:rPr lang="en-US" dirty="0">
                          <a:solidFill>
                            <a:srgbClr val="222222"/>
                          </a:solidFill>
                          <a:effectLst/>
                          <a:latin typeface="Helvetica Neue"/>
                        </a:rPr>
                        <a:t> </a:t>
                      </a:r>
                      <a:r>
                        <a:rPr lang="en-US" b="1" dirty="0" err="1">
                          <a:solidFill>
                            <a:srgbClr val="0066BB"/>
                          </a:solidFill>
                          <a:effectLst/>
                          <a:latin typeface="Courier New" panose="02070309020205020404" pitchFamily="49" charset="0"/>
                        </a:rPr>
                        <a:t>myfunc</a:t>
                      </a:r>
                      <a:r>
                        <a:rPr lang="en-US" dirty="0">
                          <a:solidFill>
                            <a:srgbClr val="222222"/>
                          </a:solidFill>
                          <a:effectLst/>
                          <a:latin typeface="Helvetica Neue"/>
                        </a:rPr>
                        <a:t>(): </a:t>
                      </a:r>
                    </a:p>
                    <a:p>
                      <a:pPr fontAlgn="t"/>
                      <a:r>
                        <a:rPr lang="en-US" b="1" dirty="0">
                          <a:solidFill>
                            <a:srgbClr val="222222"/>
                          </a:solidFill>
                          <a:effectLst/>
                          <a:latin typeface="Helvetica Neue"/>
                        </a:rPr>
                        <a:t>                 </a:t>
                      </a:r>
                      <a:r>
                        <a:rPr lang="en-US" b="1" dirty="0">
                          <a:solidFill>
                            <a:srgbClr val="008800"/>
                          </a:solidFill>
                          <a:effectLst/>
                          <a:latin typeface="Courier New" panose="02070309020205020404" pitchFamily="49" charset="0"/>
                        </a:rPr>
                        <a:t>pass</a:t>
                      </a:r>
                      <a:r>
                        <a:rPr lang="en-US" dirty="0">
                          <a:solidFill>
                            <a:srgbClr val="222222"/>
                          </a:solidFill>
                          <a:effectLst/>
                          <a:latin typeface="Helvetica Neue"/>
                        </a:rPr>
                        <a:t> </a:t>
                      </a:r>
                    </a:p>
                    <a:p>
                      <a:pPr fontAlgn="t"/>
                      <a:r>
                        <a:rPr lang="en-US" b="1" dirty="0">
                          <a:solidFill>
                            <a:srgbClr val="C65D09"/>
                          </a:solidFill>
                          <a:effectLst/>
                          <a:latin typeface="Courier New" panose="02070309020205020404" pitchFamily="49" charset="0"/>
                        </a:rPr>
                        <a:t>&gt;&gt;&gt; </a:t>
                      </a:r>
                      <a:r>
                        <a:rPr lang="en-US" dirty="0" err="1">
                          <a:solidFill>
                            <a:srgbClr val="222222"/>
                          </a:solidFill>
                          <a:effectLst/>
                          <a:latin typeface="Helvetica Neue"/>
                        </a:rPr>
                        <a:t>myfunc</a:t>
                      </a:r>
                      <a:r>
                        <a:rPr lang="en-US" dirty="0">
                          <a:solidFill>
                            <a:srgbClr val="333333"/>
                          </a:solidFill>
                          <a:effectLst/>
                          <a:latin typeface="Courier New" panose="02070309020205020404" pitchFamily="49" charset="0"/>
                        </a:rPr>
                        <a:t>.</a:t>
                      </a:r>
                      <a:r>
                        <a:rPr lang="en-US" dirty="0">
                          <a:solidFill>
                            <a:srgbClr val="222222"/>
                          </a:solidFill>
                          <a:effectLst/>
                          <a:latin typeface="Helvetica Neue"/>
                        </a:rPr>
                        <a:t>__name__ </a:t>
                      </a:r>
                    </a:p>
                    <a:p>
                      <a:pPr fontAlgn="t"/>
                      <a:r>
                        <a:rPr lang="en-US" dirty="0">
                          <a:solidFill>
                            <a:srgbClr val="888888"/>
                          </a:solidFill>
                          <a:effectLst/>
                          <a:latin typeface="Courier New" panose="02070309020205020404" pitchFamily="49" charset="0"/>
                        </a:rPr>
                        <a:t>'</a:t>
                      </a:r>
                      <a:r>
                        <a:rPr lang="en-US" dirty="0" err="1">
                          <a:solidFill>
                            <a:srgbClr val="888888"/>
                          </a:solidFill>
                          <a:effectLst/>
                          <a:latin typeface="Courier New" panose="02070309020205020404" pitchFamily="49" charset="0"/>
                        </a:rPr>
                        <a:t>myfunc</a:t>
                      </a:r>
                      <a:r>
                        <a:rPr lang="en-US" dirty="0">
                          <a:solidFill>
                            <a:srgbClr val="888888"/>
                          </a:solidFill>
                          <a:effectLst/>
                          <a:latin typeface="Courier New" panose="02070309020205020404" pitchFamily="49" charset="0"/>
                        </a:rPr>
                        <a:t>'</a:t>
                      </a:r>
                      <a:endParaRPr lang="en-US" dirty="0">
                        <a:solidFill>
                          <a:srgbClr val="222222"/>
                        </a:solidFill>
                        <a:effectLst/>
                        <a:latin typeface="Helvetica Neue"/>
                      </a:endParaRPr>
                    </a:p>
                  </a:txBody>
                  <a:tcPr marL="190500" marR="190500" marT="190500" marB="190500">
                    <a:lnL>
                      <a:noFill/>
                    </a:lnL>
                    <a:lnR>
                      <a:noFill/>
                    </a:lnR>
                    <a:lnT>
                      <a:noFill/>
                    </a:lnT>
                    <a:lnB>
                      <a:noFill/>
                    </a:lnB>
                  </a:tcPr>
                </a:tc>
                <a:extLst>
                  <a:ext uri="{0D108BD9-81ED-4DB2-BD59-A6C34878D82A}">
                    <a16:rowId xmlns:a16="http://schemas.microsoft.com/office/drawing/2014/main" val="1258857942"/>
                  </a:ext>
                </a:extLst>
              </a:tr>
            </a:tbl>
          </a:graphicData>
        </a:graphic>
      </p:graphicFrame>
      <p:cxnSp>
        <p:nvCxnSpPr>
          <p:cNvPr id="6" name="Straight Connector 5">
            <a:extLst>
              <a:ext uri="{FF2B5EF4-FFF2-40B4-BE49-F238E27FC236}">
                <a16:creationId xmlns:a16="http://schemas.microsoft.com/office/drawing/2014/main" id="{DCF05DEA-CE52-49A5-BAE1-E37CB7902C57}"/>
              </a:ext>
            </a:extLst>
          </p:cNvPr>
          <p:cNvCxnSpPr/>
          <p:nvPr/>
        </p:nvCxnSpPr>
        <p:spPr>
          <a:xfrm>
            <a:off x="5548544" y="204186"/>
            <a:ext cx="0" cy="6560598"/>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8965920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4C2E1E-5756-422B-9397-16489EE21C56}"/>
              </a:ext>
            </a:extLst>
          </p:cNvPr>
          <p:cNvSpPr>
            <a:spLocks noGrp="1"/>
          </p:cNvSpPr>
          <p:nvPr>
            <p:ph type="title"/>
          </p:nvPr>
        </p:nvSpPr>
        <p:spPr>
          <a:xfrm>
            <a:off x="838200" y="365126"/>
            <a:ext cx="10515600" cy="416110"/>
          </a:xfrm>
        </p:spPr>
        <p:txBody>
          <a:bodyPr>
            <a:normAutofit fontScale="90000"/>
          </a:bodyPr>
          <a:lstStyle/>
          <a:p>
            <a:r>
              <a:rPr lang="en-US" dirty="0"/>
              <a:t>Example…</a:t>
            </a:r>
            <a:endParaRPr lang="en-IN" dirty="0"/>
          </a:p>
        </p:txBody>
      </p:sp>
      <p:sp>
        <p:nvSpPr>
          <p:cNvPr id="3" name="Content Placeholder 2">
            <a:extLst>
              <a:ext uri="{FF2B5EF4-FFF2-40B4-BE49-F238E27FC236}">
                <a16:creationId xmlns:a16="http://schemas.microsoft.com/office/drawing/2014/main" id="{6251ABDA-9450-4C1E-81E5-0EB048DC1F95}"/>
              </a:ext>
            </a:extLst>
          </p:cNvPr>
          <p:cNvSpPr>
            <a:spLocks noGrp="1"/>
          </p:cNvSpPr>
          <p:nvPr>
            <p:ph idx="1"/>
          </p:nvPr>
        </p:nvSpPr>
        <p:spPr>
          <a:xfrm>
            <a:off x="838200" y="958788"/>
            <a:ext cx="3795944" cy="5899212"/>
          </a:xfrm>
        </p:spPr>
        <p:txBody>
          <a:bodyPr>
            <a:normAutofit fontScale="62500" lnSpcReduction="20000"/>
          </a:bodyPr>
          <a:lstStyle/>
          <a:p>
            <a:pPr marL="0" indent="0">
              <a:buNone/>
            </a:pPr>
            <a:r>
              <a:rPr lang="en-US" dirty="0"/>
              <a:t> </a:t>
            </a:r>
            <a:r>
              <a:rPr lang="en-US" b="1" dirty="0"/>
              <a:t>class</a:t>
            </a:r>
            <a:r>
              <a:rPr lang="en-US" dirty="0"/>
              <a:t> Car:</a:t>
            </a:r>
          </a:p>
          <a:p>
            <a:pPr marL="0" indent="0">
              <a:buNone/>
            </a:pPr>
            <a:r>
              <a:rPr lang="en-US" dirty="0"/>
              <a:t>      </a:t>
            </a:r>
            <a:r>
              <a:rPr lang="en-US" b="1" dirty="0"/>
              <a:t>pass</a:t>
            </a:r>
          </a:p>
          <a:p>
            <a:pPr marL="0" indent="0">
              <a:buNone/>
            </a:pPr>
            <a:endParaRPr lang="en-US" dirty="0"/>
          </a:p>
          <a:p>
            <a:pPr marL="0" indent="0">
              <a:buNone/>
            </a:pPr>
            <a:r>
              <a:rPr lang="en-US" dirty="0"/>
              <a:t> ford=Car()</a:t>
            </a:r>
          </a:p>
          <a:p>
            <a:pPr marL="0" indent="0">
              <a:buNone/>
            </a:pPr>
            <a:r>
              <a:rPr lang="en-US" dirty="0"/>
              <a:t> </a:t>
            </a:r>
            <a:r>
              <a:rPr lang="en-US" dirty="0" err="1"/>
              <a:t>honda</a:t>
            </a:r>
            <a:r>
              <a:rPr lang="en-US" dirty="0"/>
              <a:t>=Car()</a:t>
            </a:r>
          </a:p>
          <a:p>
            <a:pPr marL="0" indent="0">
              <a:buNone/>
            </a:pPr>
            <a:r>
              <a:rPr lang="en-US" dirty="0"/>
              <a:t> </a:t>
            </a:r>
            <a:r>
              <a:rPr lang="en-US" dirty="0" err="1"/>
              <a:t>audi</a:t>
            </a:r>
            <a:r>
              <a:rPr lang="en-US" dirty="0"/>
              <a:t>=Car()</a:t>
            </a:r>
          </a:p>
          <a:p>
            <a:pPr marL="0" indent="0">
              <a:buNone/>
            </a:pPr>
            <a:endParaRPr lang="en-US" dirty="0"/>
          </a:p>
          <a:p>
            <a:pPr marL="0" indent="0">
              <a:buNone/>
            </a:pPr>
            <a:r>
              <a:rPr lang="en-US" dirty="0"/>
              <a:t> </a:t>
            </a:r>
            <a:r>
              <a:rPr lang="en-US" dirty="0" err="1"/>
              <a:t>ford.speed</a:t>
            </a:r>
            <a:r>
              <a:rPr lang="en-US" dirty="0"/>
              <a:t>=200</a:t>
            </a:r>
          </a:p>
          <a:p>
            <a:pPr marL="0" indent="0">
              <a:buNone/>
            </a:pPr>
            <a:r>
              <a:rPr lang="en-US" dirty="0"/>
              <a:t> </a:t>
            </a:r>
            <a:r>
              <a:rPr lang="en-US" dirty="0" err="1"/>
              <a:t>honda.speed</a:t>
            </a:r>
            <a:r>
              <a:rPr lang="en-US" dirty="0"/>
              <a:t>=220</a:t>
            </a:r>
          </a:p>
          <a:p>
            <a:pPr marL="0" indent="0">
              <a:buNone/>
            </a:pPr>
            <a:r>
              <a:rPr lang="en-US" dirty="0"/>
              <a:t> </a:t>
            </a:r>
            <a:r>
              <a:rPr lang="en-US" dirty="0" err="1"/>
              <a:t>audi.speed</a:t>
            </a:r>
            <a:r>
              <a:rPr lang="en-US" dirty="0"/>
              <a:t>=250</a:t>
            </a:r>
          </a:p>
          <a:p>
            <a:pPr marL="0" indent="0">
              <a:buNone/>
            </a:pPr>
            <a:r>
              <a:rPr lang="en-US" dirty="0"/>
              <a:t> print(</a:t>
            </a:r>
            <a:r>
              <a:rPr lang="en-US" dirty="0" err="1"/>
              <a:t>ford.speed</a:t>
            </a:r>
            <a:r>
              <a:rPr lang="en-US" dirty="0"/>
              <a:t>)</a:t>
            </a:r>
          </a:p>
          <a:p>
            <a:pPr marL="0" indent="0">
              <a:buNone/>
            </a:pPr>
            <a:r>
              <a:rPr lang="en-US" dirty="0"/>
              <a:t> print(</a:t>
            </a:r>
            <a:r>
              <a:rPr lang="en-US" dirty="0" err="1"/>
              <a:t>honda.speed</a:t>
            </a:r>
            <a:r>
              <a:rPr lang="en-US" dirty="0"/>
              <a:t>)</a:t>
            </a:r>
          </a:p>
          <a:p>
            <a:pPr marL="0" indent="0">
              <a:buNone/>
            </a:pPr>
            <a:endParaRPr lang="en-US" dirty="0"/>
          </a:p>
          <a:p>
            <a:pPr marL="0" indent="0">
              <a:buNone/>
            </a:pPr>
            <a:r>
              <a:rPr lang="en-US" dirty="0"/>
              <a:t> </a:t>
            </a:r>
            <a:r>
              <a:rPr lang="en-US" dirty="0" err="1"/>
              <a:t>ford.color</a:t>
            </a:r>
            <a:r>
              <a:rPr lang="en-US" dirty="0"/>
              <a:t>=‘red’</a:t>
            </a:r>
          </a:p>
          <a:p>
            <a:pPr marL="0" indent="0">
              <a:buNone/>
            </a:pPr>
            <a:r>
              <a:rPr lang="en-US" dirty="0"/>
              <a:t> </a:t>
            </a:r>
            <a:r>
              <a:rPr lang="en-US" dirty="0" err="1"/>
              <a:t>honda.color</a:t>
            </a:r>
            <a:r>
              <a:rPr lang="en-US" dirty="0"/>
              <a:t>=‘blue’</a:t>
            </a:r>
          </a:p>
          <a:p>
            <a:pPr marL="0" indent="0">
              <a:buNone/>
            </a:pPr>
            <a:r>
              <a:rPr lang="en-US" dirty="0"/>
              <a:t> </a:t>
            </a:r>
            <a:r>
              <a:rPr lang="en-US" dirty="0" err="1"/>
              <a:t>audi.color</a:t>
            </a:r>
            <a:r>
              <a:rPr lang="en-US" dirty="0"/>
              <a:t>=‘black’</a:t>
            </a:r>
          </a:p>
          <a:p>
            <a:pPr marL="0" indent="0">
              <a:buNone/>
            </a:pPr>
            <a:r>
              <a:rPr lang="en-US" dirty="0"/>
              <a:t> print(</a:t>
            </a:r>
            <a:r>
              <a:rPr lang="en-US" dirty="0" err="1"/>
              <a:t>ford.color</a:t>
            </a:r>
            <a:r>
              <a:rPr lang="en-US" dirty="0"/>
              <a:t>)</a:t>
            </a:r>
          </a:p>
          <a:p>
            <a:pPr marL="0" indent="0">
              <a:buNone/>
            </a:pPr>
            <a:r>
              <a:rPr lang="en-US" dirty="0"/>
              <a:t>Print(</a:t>
            </a:r>
            <a:r>
              <a:rPr lang="en-US" dirty="0" err="1"/>
              <a:t>audi.color</a:t>
            </a:r>
            <a:r>
              <a:rPr lang="en-US" dirty="0"/>
              <a:t>)</a:t>
            </a:r>
            <a:endParaRPr lang="en-IN" dirty="0"/>
          </a:p>
        </p:txBody>
      </p:sp>
      <p:sp>
        <p:nvSpPr>
          <p:cNvPr id="4" name="TextBox 3">
            <a:extLst>
              <a:ext uri="{FF2B5EF4-FFF2-40B4-BE49-F238E27FC236}">
                <a16:creationId xmlns:a16="http://schemas.microsoft.com/office/drawing/2014/main" id="{83686278-2F78-4F4C-88B2-991F0F7290A3}"/>
              </a:ext>
            </a:extLst>
          </p:cNvPr>
          <p:cNvSpPr txBox="1"/>
          <p:nvPr/>
        </p:nvSpPr>
        <p:spPr>
          <a:xfrm>
            <a:off x="6096000" y="781236"/>
            <a:ext cx="3262111" cy="4524315"/>
          </a:xfrm>
          <a:prstGeom prst="rect">
            <a:avLst/>
          </a:prstGeom>
          <a:noFill/>
        </p:spPr>
        <p:txBody>
          <a:bodyPr wrap="none" rtlCol="0">
            <a:spAutoFit/>
          </a:bodyPr>
          <a:lstStyle/>
          <a:p>
            <a:r>
              <a:rPr lang="en-US" dirty="0"/>
              <a:t> </a:t>
            </a:r>
            <a:r>
              <a:rPr lang="en-US" b="1" dirty="0"/>
              <a:t>class</a:t>
            </a:r>
            <a:r>
              <a:rPr lang="en-US" dirty="0"/>
              <a:t> Rectangle:</a:t>
            </a:r>
          </a:p>
          <a:p>
            <a:r>
              <a:rPr lang="en-US" dirty="0"/>
              <a:t>      </a:t>
            </a:r>
            <a:r>
              <a:rPr lang="en-US" b="1" dirty="0"/>
              <a:t>pass</a:t>
            </a:r>
          </a:p>
          <a:p>
            <a:r>
              <a:rPr lang="en-US" dirty="0"/>
              <a:t> </a:t>
            </a:r>
          </a:p>
          <a:p>
            <a:r>
              <a:rPr lang="en-US" dirty="0"/>
              <a:t>Rect1=Rectangle()</a:t>
            </a:r>
          </a:p>
          <a:p>
            <a:r>
              <a:rPr lang="en-US" dirty="0"/>
              <a:t>Rect2=Rectangle()</a:t>
            </a:r>
          </a:p>
          <a:p>
            <a:endParaRPr lang="en-US" dirty="0"/>
          </a:p>
          <a:p>
            <a:r>
              <a:rPr lang="en-IN" dirty="0"/>
              <a:t>Rect1.height=20</a:t>
            </a:r>
          </a:p>
          <a:p>
            <a:r>
              <a:rPr lang="en-IN" dirty="0"/>
              <a:t>Rect2.height=30</a:t>
            </a:r>
          </a:p>
          <a:p>
            <a:endParaRPr lang="en-IN" dirty="0"/>
          </a:p>
          <a:p>
            <a:r>
              <a:rPr lang="en-IN" dirty="0"/>
              <a:t>Rect1.width=40</a:t>
            </a:r>
          </a:p>
          <a:p>
            <a:r>
              <a:rPr lang="en-IN" dirty="0"/>
              <a:t>Rect2.width=10</a:t>
            </a:r>
          </a:p>
          <a:p>
            <a:endParaRPr lang="en-IN" dirty="0"/>
          </a:p>
          <a:p>
            <a:r>
              <a:rPr lang="en-IN" dirty="0">
                <a:solidFill>
                  <a:srgbClr val="FF0000"/>
                </a:solidFill>
              </a:rPr>
              <a:t>#now to </a:t>
            </a:r>
            <a:r>
              <a:rPr lang="en-IN" dirty="0" err="1">
                <a:solidFill>
                  <a:srgbClr val="FF0000"/>
                </a:solidFill>
              </a:rPr>
              <a:t>cal</a:t>
            </a:r>
            <a:r>
              <a:rPr lang="en-IN" dirty="0">
                <a:solidFill>
                  <a:srgbClr val="FF0000"/>
                </a:solidFill>
              </a:rPr>
              <a:t> area of </a:t>
            </a:r>
            <a:r>
              <a:rPr lang="en-IN" dirty="0" err="1">
                <a:solidFill>
                  <a:srgbClr val="FF0000"/>
                </a:solidFill>
              </a:rPr>
              <a:t>rect</a:t>
            </a:r>
            <a:endParaRPr lang="en-IN" dirty="0">
              <a:solidFill>
                <a:srgbClr val="FF0000"/>
              </a:solidFill>
            </a:endParaRPr>
          </a:p>
          <a:p>
            <a:r>
              <a:rPr lang="en-IN" dirty="0"/>
              <a:t> print(rect1.height * rect1.width)</a:t>
            </a:r>
          </a:p>
          <a:p>
            <a:r>
              <a:rPr lang="en-IN" dirty="0"/>
              <a:t>print(rect2.height * rect2.width)</a:t>
            </a:r>
          </a:p>
          <a:p>
            <a:endParaRPr lang="en-IN" dirty="0"/>
          </a:p>
        </p:txBody>
      </p:sp>
      <p:cxnSp>
        <p:nvCxnSpPr>
          <p:cNvPr id="6" name="Straight Connector 5">
            <a:extLst>
              <a:ext uri="{FF2B5EF4-FFF2-40B4-BE49-F238E27FC236}">
                <a16:creationId xmlns:a16="http://schemas.microsoft.com/office/drawing/2014/main" id="{26FC37FB-F569-4632-904C-028513C050E4}"/>
              </a:ext>
            </a:extLst>
          </p:cNvPr>
          <p:cNvCxnSpPr/>
          <p:nvPr/>
        </p:nvCxnSpPr>
        <p:spPr>
          <a:xfrm>
            <a:off x="4634144" y="781236"/>
            <a:ext cx="0" cy="5965793"/>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8251235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D5B9D-A4B9-43CE-B67E-633CEA20B7B4}"/>
              </a:ext>
            </a:extLst>
          </p:cNvPr>
          <p:cNvSpPr>
            <a:spLocks noGrp="1"/>
          </p:cNvSpPr>
          <p:nvPr>
            <p:ph type="title"/>
          </p:nvPr>
        </p:nvSpPr>
        <p:spPr>
          <a:xfrm>
            <a:off x="749423" y="231532"/>
            <a:ext cx="10515600" cy="709073"/>
          </a:xfrm>
        </p:spPr>
        <p:txBody>
          <a:bodyPr/>
          <a:lstStyle/>
          <a:p>
            <a:r>
              <a:rPr lang="en-US" dirty="0"/>
              <a:t>Adding Parameters to class method</a:t>
            </a:r>
            <a:endParaRPr lang="en-IN" dirty="0"/>
          </a:p>
        </p:txBody>
      </p:sp>
      <p:sp>
        <p:nvSpPr>
          <p:cNvPr id="4" name="Rectangle: Diagonal Corners Rounded 3">
            <a:extLst>
              <a:ext uri="{FF2B5EF4-FFF2-40B4-BE49-F238E27FC236}">
                <a16:creationId xmlns:a16="http://schemas.microsoft.com/office/drawing/2014/main" id="{20ABC8FA-6FCE-49A3-A0DC-A70F9732E1C9}"/>
              </a:ext>
            </a:extLst>
          </p:cNvPr>
          <p:cNvSpPr/>
          <p:nvPr/>
        </p:nvSpPr>
        <p:spPr>
          <a:xfrm>
            <a:off x="1118586" y="1180729"/>
            <a:ext cx="4421080" cy="5433135"/>
          </a:xfrm>
          <a:prstGeom prst="round2DiagRect">
            <a:avLst/>
          </a:prstGeom>
        </p:spPr>
        <p:style>
          <a:lnRef idx="2">
            <a:schemeClr val="dk1"/>
          </a:lnRef>
          <a:fillRef idx="1">
            <a:schemeClr val="lt1"/>
          </a:fillRef>
          <a:effectRef idx="0">
            <a:schemeClr val="dk1"/>
          </a:effectRef>
          <a:fontRef idx="minor">
            <a:schemeClr val="dk1"/>
          </a:fontRef>
        </p:style>
        <p:txBody>
          <a:bodyPr rtlCol="0" anchor="ctr"/>
          <a:lstStyle/>
          <a:p>
            <a:r>
              <a:rPr lang="en-US" dirty="0"/>
              <a:t> </a:t>
            </a:r>
            <a:r>
              <a:rPr lang="en-US" b="1" dirty="0"/>
              <a:t>class</a:t>
            </a:r>
            <a:r>
              <a:rPr lang="en-US" dirty="0"/>
              <a:t> Phone:</a:t>
            </a:r>
          </a:p>
          <a:p>
            <a:r>
              <a:rPr lang="en-US" dirty="0"/>
              <a:t>      def </a:t>
            </a:r>
            <a:r>
              <a:rPr lang="en-US" dirty="0" err="1"/>
              <a:t>set_color</a:t>
            </a:r>
            <a:r>
              <a:rPr lang="en-US" dirty="0"/>
              <a:t>(</a:t>
            </a:r>
            <a:r>
              <a:rPr lang="en-US" dirty="0" err="1"/>
              <a:t>self,color</a:t>
            </a:r>
            <a:r>
              <a:rPr lang="en-US" dirty="0"/>
              <a:t>):</a:t>
            </a:r>
          </a:p>
          <a:p>
            <a:r>
              <a:rPr lang="en-US" dirty="0"/>
              <a:t>              </a:t>
            </a:r>
            <a:r>
              <a:rPr lang="en-US" dirty="0" err="1"/>
              <a:t>self.color</a:t>
            </a:r>
            <a:r>
              <a:rPr lang="en-US" dirty="0"/>
              <a:t>=color</a:t>
            </a:r>
          </a:p>
          <a:p>
            <a:endParaRPr lang="en-US" dirty="0"/>
          </a:p>
          <a:p>
            <a:r>
              <a:rPr lang="en-US" dirty="0"/>
              <a:t>      def </a:t>
            </a:r>
            <a:r>
              <a:rPr lang="en-US" dirty="0" err="1"/>
              <a:t>set_cost</a:t>
            </a:r>
            <a:r>
              <a:rPr lang="en-US" dirty="0"/>
              <a:t>(</a:t>
            </a:r>
            <a:r>
              <a:rPr lang="en-US" dirty="0" err="1"/>
              <a:t>self,cost</a:t>
            </a:r>
            <a:r>
              <a:rPr lang="en-US" dirty="0"/>
              <a:t>):</a:t>
            </a:r>
          </a:p>
          <a:p>
            <a:r>
              <a:rPr lang="en-US" dirty="0"/>
              <a:t>            </a:t>
            </a:r>
            <a:r>
              <a:rPr lang="en-US" dirty="0" err="1"/>
              <a:t>self.cost</a:t>
            </a:r>
            <a:r>
              <a:rPr lang="en-US" dirty="0"/>
              <a:t>=cost</a:t>
            </a:r>
          </a:p>
          <a:p>
            <a:endParaRPr lang="en-US" dirty="0"/>
          </a:p>
          <a:p>
            <a:r>
              <a:rPr lang="en-US" dirty="0"/>
              <a:t>      def </a:t>
            </a:r>
            <a:r>
              <a:rPr lang="en-US" dirty="0" err="1"/>
              <a:t>show_color</a:t>
            </a:r>
            <a:r>
              <a:rPr lang="en-US" dirty="0"/>
              <a:t>(self):</a:t>
            </a:r>
          </a:p>
          <a:p>
            <a:r>
              <a:rPr lang="en-US" dirty="0"/>
              <a:t>            return </a:t>
            </a:r>
            <a:r>
              <a:rPr lang="en-US" dirty="0" err="1"/>
              <a:t>self.color</a:t>
            </a:r>
            <a:endParaRPr lang="en-US" dirty="0"/>
          </a:p>
          <a:p>
            <a:endParaRPr lang="en-US" dirty="0"/>
          </a:p>
          <a:p>
            <a:r>
              <a:rPr lang="en-US" dirty="0"/>
              <a:t>       def </a:t>
            </a:r>
            <a:r>
              <a:rPr lang="en-US" dirty="0" err="1"/>
              <a:t>show_cost</a:t>
            </a:r>
            <a:r>
              <a:rPr lang="en-US" dirty="0"/>
              <a:t>(self):</a:t>
            </a:r>
          </a:p>
          <a:p>
            <a:r>
              <a:rPr lang="en-US" dirty="0"/>
              <a:t>            return </a:t>
            </a:r>
            <a:r>
              <a:rPr lang="en-US" dirty="0" err="1"/>
              <a:t>self.cost</a:t>
            </a:r>
            <a:endParaRPr lang="en-US" dirty="0"/>
          </a:p>
          <a:p>
            <a:endParaRPr lang="en-US" dirty="0"/>
          </a:p>
          <a:p>
            <a:r>
              <a:rPr lang="en-US" dirty="0"/>
              <a:t>       def </a:t>
            </a:r>
            <a:r>
              <a:rPr lang="en-US" dirty="0" err="1"/>
              <a:t>make_call</a:t>
            </a:r>
            <a:r>
              <a:rPr lang="en-US" dirty="0"/>
              <a:t>(self):</a:t>
            </a:r>
          </a:p>
          <a:p>
            <a:r>
              <a:rPr lang="en-US" dirty="0"/>
              <a:t>           print(“making phone call”)</a:t>
            </a:r>
          </a:p>
          <a:p>
            <a:endParaRPr lang="en-US" dirty="0"/>
          </a:p>
          <a:p>
            <a:r>
              <a:rPr lang="en-US" dirty="0"/>
              <a:t>       def </a:t>
            </a:r>
            <a:r>
              <a:rPr lang="en-US" dirty="0" err="1"/>
              <a:t>play_game</a:t>
            </a:r>
            <a:r>
              <a:rPr lang="en-US" dirty="0"/>
              <a:t>(self):</a:t>
            </a:r>
          </a:p>
          <a:p>
            <a:r>
              <a:rPr lang="en-US" dirty="0"/>
              <a:t>          print(“I am playing game”)</a:t>
            </a:r>
          </a:p>
          <a:p>
            <a:r>
              <a:rPr lang="en-US" dirty="0"/>
              <a:t> </a:t>
            </a:r>
            <a:endParaRPr lang="en-IN" dirty="0"/>
          </a:p>
        </p:txBody>
      </p:sp>
      <p:sp>
        <p:nvSpPr>
          <p:cNvPr id="5" name="Right Brace 4">
            <a:extLst>
              <a:ext uri="{FF2B5EF4-FFF2-40B4-BE49-F238E27FC236}">
                <a16:creationId xmlns:a16="http://schemas.microsoft.com/office/drawing/2014/main" id="{A88839FF-2755-44CF-81B1-3A3863352882}"/>
              </a:ext>
            </a:extLst>
          </p:cNvPr>
          <p:cNvSpPr/>
          <p:nvPr/>
        </p:nvSpPr>
        <p:spPr>
          <a:xfrm>
            <a:off x="5681709" y="1804841"/>
            <a:ext cx="1154097" cy="3826275"/>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IN"/>
          </a:p>
        </p:txBody>
      </p:sp>
      <p:sp>
        <p:nvSpPr>
          <p:cNvPr id="6" name="TextBox 5">
            <a:extLst>
              <a:ext uri="{FF2B5EF4-FFF2-40B4-BE49-F238E27FC236}">
                <a16:creationId xmlns:a16="http://schemas.microsoft.com/office/drawing/2014/main" id="{110E9AC1-EA7A-4EFA-A826-F1CEA4BCBA00}"/>
              </a:ext>
            </a:extLst>
          </p:cNvPr>
          <p:cNvSpPr txBox="1"/>
          <p:nvPr/>
        </p:nvSpPr>
        <p:spPr>
          <a:xfrm>
            <a:off x="6835806" y="3533313"/>
            <a:ext cx="4064767" cy="369332"/>
          </a:xfrm>
          <a:prstGeom prst="rect">
            <a:avLst/>
          </a:prstGeom>
          <a:noFill/>
        </p:spPr>
        <p:txBody>
          <a:bodyPr wrap="none" rtlCol="0">
            <a:spAutoFit/>
          </a:bodyPr>
          <a:lstStyle/>
          <a:p>
            <a:r>
              <a:rPr lang="en-US" dirty="0"/>
              <a:t>Setting and returning the attribute values</a:t>
            </a:r>
            <a:endParaRPr lang="en-IN" dirty="0"/>
          </a:p>
        </p:txBody>
      </p:sp>
    </p:spTree>
    <p:extLst>
      <p:ext uri="{BB962C8B-B14F-4D97-AF65-F5344CB8AC3E}">
        <p14:creationId xmlns:p14="http://schemas.microsoft.com/office/powerpoint/2010/main" val="24263760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56BDB6-1703-49B0-91E2-F156E70EFB10}"/>
              </a:ext>
            </a:extLst>
          </p:cNvPr>
          <p:cNvSpPr>
            <a:spLocks noGrp="1"/>
          </p:cNvSpPr>
          <p:nvPr>
            <p:ph type="title"/>
          </p:nvPr>
        </p:nvSpPr>
        <p:spPr>
          <a:xfrm>
            <a:off x="385439" y="566767"/>
            <a:ext cx="3636145" cy="451621"/>
          </a:xfrm>
        </p:spPr>
        <p:txBody>
          <a:bodyPr>
            <a:normAutofit fontScale="90000"/>
          </a:bodyPr>
          <a:lstStyle/>
          <a:p>
            <a:r>
              <a:rPr lang="en-US" b="1" dirty="0"/>
              <a:t>Object Creation</a:t>
            </a:r>
            <a:endParaRPr lang="en-IN" b="1" dirty="0"/>
          </a:p>
        </p:txBody>
      </p:sp>
      <p:sp>
        <p:nvSpPr>
          <p:cNvPr id="3" name="Content Placeholder 2">
            <a:extLst>
              <a:ext uri="{FF2B5EF4-FFF2-40B4-BE49-F238E27FC236}">
                <a16:creationId xmlns:a16="http://schemas.microsoft.com/office/drawing/2014/main" id="{FC8CC82C-15C9-4501-8CED-9946B32A975A}"/>
              </a:ext>
            </a:extLst>
          </p:cNvPr>
          <p:cNvSpPr>
            <a:spLocks noGrp="1"/>
          </p:cNvSpPr>
          <p:nvPr>
            <p:ph idx="1"/>
          </p:nvPr>
        </p:nvSpPr>
        <p:spPr>
          <a:xfrm>
            <a:off x="314417" y="1488274"/>
            <a:ext cx="2570826" cy="4351338"/>
          </a:xfrm>
        </p:spPr>
        <p:txBody>
          <a:bodyPr/>
          <a:lstStyle/>
          <a:p>
            <a:pPr marL="0" indent="0">
              <a:buNone/>
            </a:pPr>
            <a:r>
              <a:rPr lang="en-US" b="1" dirty="0"/>
              <a:t> </a:t>
            </a:r>
            <a:r>
              <a:rPr lang="en-US" sz="2000" b="1" dirty="0"/>
              <a:t>p2=Phone()</a:t>
            </a:r>
          </a:p>
          <a:p>
            <a:pPr marL="0" indent="0">
              <a:buNone/>
            </a:pPr>
            <a:r>
              <a:rPr lang="en-US" sz="2000" dirty="0"/>
              <a:t> p2.set_color(“Blue”)</a:t>
            </a:r>
          </a:p>
          <a:p>
            <a:pPr marL="0" indent="0">
              <a:buNone/>
            </a:pPr>
            <a:r>
              <a:rPr lang="en-US" sz="2000" dirty="0"/>
              <a:t>  p2.set_cost(5000)</a:t>
            </a:r>
          </a:p>
          <a:p>
            <a:pPr marL="0" indent="0">
              <a:buNone/>
            </a:pPr>
            <a:r>
              <a:rPr lang="en-US" sz="2000" dirty="0"/>
              <a:t> p2.show_color()</a:t>
            </a:r>
          </a:p>
          <a:p>
            <a:pPr marL="0" indent="0">
              <a:buNone/>
            </a:pPr>
            <a:r>
              <a:rPr lang="en-US" sz="2000" dirty="0"/>
              <a:t> p2.show_cost()</a:t>
            </a:r>
          </a:p>
          <a:p>
            <a:pPr marL="0" indent="0">
              <a:buNone/>
            </a:pPr>
            <a:r>
              <a:rPr lang="en-US" sz="2000" dirty="0"/>
              <a:t> p2.make_call()</a:t>
            </a:r>
          </a:p>
          <a:p>
            <a:pPr marL="0" indent="0">
              <a:buNone/>
            </a:pPr>
            <a:r>
              <a:rPr lang="en-US" sz="2000" dirty="0"/>
              <a:t> p2.play_game()</a:t>
            </a:r>
            <a:endParaRPr lang="en-IN" sz="2000" dirty="0"/>
          </a:p>
        </p:txBody>
      </p:sp>
      <p:sp>
        <p:nvSpPr>
          <p:cNvPr id="6" name="TextBox 5">
            <a:extLst>
              <a:ext uri="{FF2B5EF4-FFF2-40B4-BE49-F238E27FC236}">
                <a16:creationId xmlns:a16="http://schemas.microsoft.com/office/drawing/2014/main" id="{6A883331-7886-4D39-9D13-D1EF25F587AA}"/>
              </a:ext>
            </a:extLst>
          </p:cNvPr>
          <p:cNvSpPr txBox="1"/>
          <p:nvPr/>
        </p:nvSpPr>
        <p:spPr>
          <a:xfrm>
            <a:off x="3625788" y="1135429"/>
            <a:ext cx="3831454" cy="5816977"/>
          </a:xfrm>
          <a:prstGeom prst="rect">
            <a:avLst/>
          </a:prstGeom>
          <a:noFill/>
        </p:spPr>
        <p:txBody>
          <a:bodyPr wrap="square">
            <a:spAutoFit/>
          </a:bodyPr>
          <a:lstStyle/>
          <a:p>
            <a:r>
              <a:rPr lang="en-IN" sz="1600" b="1" dirty="0"/>
              <a:t># @classmethod vs @staticmethod vs "plain" methods</a:t>
            </a:r>
          </a:p>
          <a:p>
            <a:r>
              <a:rPr lang="en-IN" sz="1600" b="1" dirty="0"/>
              <a:t># What's the difference?</a:t>
            </a:r>
          </a:p>
          <a:p>
            <a:endParaRPr lang="en-IN" sz="1200" dirty="0"/>
          </a:p>
          <a:p>
            <a:r>
              <a:rPr lang="en-IN" sz="1200" dirty="0"/>
              <a:t>class </a:t>
            </a:r>
            <a:r>
              <a:rPr lang="en-IN" sz="1200" dirty="0" err="1"/>
              <a:t>MyClass</a:t>
            </a:r>
            <a:r>
              <a:rPr lang="en-IN" sz="1200" dirty="0"/>
              <a:t>:</a:t>
            </a:r>
          </a:p>
          <a:p>
            <a:r>
              <a:rPr lang="en-IN" sz="1200" dirty="0"/>
              <a:t>    def method(self):</a:t>
            </a:r>
          </a:p>
          <a:p>
            <a:r>
              <a:rPr lang="en-IN" sz="1200" dirty="0"/>
              <a:t>        """</a:t>
            </a:r>
          </a:p>
          <a:p>
            <a:r>
              <a:rPr lang="en-IN" sz="1200" dirty="0"/>
              <a:t>        Instance methods need a class instance and</a:t>
            </a:r>
          </a:p>
          <a:p>
            <a:r>
              <a:rPr lang="en-IN" sz="1200" dirty="0"/>
              <a:t>        can access the instance through `self`.</a:t>
            </a:r>
          </a:p>
          <a:p>
            <a:r>
              <a:rPr lang="en-IN" sz="1200" dirty="0"/>
              <a:t>        """</a:t>
            </a:r>
          </a:p>
          <a:p>
            <a:r>
              <a:rPr lang="en-IN" sz="1200" dirty="0"/>
              <a:t>        return 'instance method called', self</a:t>
            </a:r>
          </a:p>
          <a:p>
            <a:endParaRPr lang="en-IN" sz="1200" dirty="0"/>
          </a:p>
          <a:p>
            <a:r>
              <a:rPr lang="en-IN" sz="1200" dirty="0"/>
              <a:t>    @classmethod</a:t>
            </a:r>
          </a:p>
          <a:p>
            <a:r>
              <a:rPr lang="en-IN" sz="1200" dirty="0"/>
              <a:t>    def </a:t>
            </a:r>
            <a:r>
              <a:rPr lang="en-IN" sz="1200" dirty="0" err="1"/>
              <a:t>classmethod</a:t>
            </a:r>
            <a:r>
              <a:rPr lang="en-IN" sz="1200" dirty="0"/>
              <a:t>(</a:t>
            </a:r>
            <a:r>
              <a:rPr lang="en-IN" sz="1200" dirty="0" err="1"/>
              <a:t>cls</a:t>
            </a:r>
            <a:r>
              <a:rPr lang="en-IN" sz="1200" dirty="0"/>
              <a:t>):</a:t>
            </a:r>
          </a:p>
          <a:p>
            <a:r>
              <a:rPr lang="en-IN" sz="1200" dirty="0"/>
              <a:t>        """</a:t>
            </a:r>
          </a:p>
          <a:p>
            <a:r>
              <a:rPr lang="en-IN" sz="1200" dirty="0"/>
              <a:t>        Class methods don't need a class instance.</a:t>
            </a:r>
          </a:p>
          <a:p>
            <a:r>
              <a:rPr lang="en-IN" sz="1200" dirty="0"/>
              <a:t>        They can't access the instance (self) but</a:t>
            </a:r>
          </a:p>
          <a:p>
            <a:r>
              <a:rPr lang="en-IN" sz="1200" dirty="0"/>
              <a:t>        they have access to the class itself via `</a:t>
            </a:r>
            <a:r>
              <a:rPr lang="en-IN" sz="1200" dirty="0" err="1"/>
              <a:t>cls</a:t>
            </a:r>
            <a:r>
              <a:rPr lang="en-IN" sz="1200" dirty="0"/>
              <a:t>`.</a:t>
            </a:r>
          </a:p>
          <a:p>
            <a:r>
              <a:rPr lang="en-IN" sz="1200" dirty="0"/>
              <a:t>        """</a:t>
            </a:r>
          </a:p>
          <a:p>
            <a:r>
              <a:rPr lang="en-IN" sz="1200" dirty="0"/>
              <a:t>        return 'class method called', </a:t>
            </a:r>
            <a:r>
              <a:rPr lang="en-IN" sz="1200" dirty="0" err="1"/>
              <a:t>cls</a:t>
            </a:r>
            <a:endParaRPr lang="en-IN" sz="1200" dirty="0"/>
          </a:p>
          <a:p>
            <a:endParaRPr lang="en-IN" sz="1200" dirty="0"/>
          </a:p>
          <a:p>
            <a:r>
              <a:rPr lang="en-IN" sz="1200" dirty="0"/>
              <a:t>    @staticmethod</a:t>
            </a:r>
          </a:p>
          <a:p>
            <a:r>
              <a:rPr lang="en-IN" sz="1200" dirty="0"/>
              <a:t>    def </a:t>
            </a:r>
            <a:r>
              <a:rPr lang="en-IN" sz="1200" dirty="0" err="1"/>
              <a:t>staticmethod</a:t>
            </a:r>
            <a:r>
              <a:rPr lang="en-IN" sz="1200" dirty="0"/>
              <a:t>():</a:t>
            </a:r>
          </a:p>
          <a:p>
            <a:r>
              <a:rPr lang="en-IN" sz="1200" dirty="0"/>
              <a:t>        """</a:t>
            </a:r>
          </a:p>
          <a:p>
            <a:r>
              <a:rPr lang="en-IN" sz="1200" dirty="0"/>
              <a:t>        Static methods don't have access to `</a:t>
            </a:r>
            <a:r>
              <a:rPr lang="en-IN" sz="1200" dirty="0" err="1"/>
              <a:t>cls`</a:t>
            </a:r>
            <a:r>
              <a:rPr lang="en-IN" sz="1200" dirty="0"/>
              <a:t> or `self`.</a:t>
            </a:r>
          </a:p>
          <a:p>
            <a:r>
              <a:rPr lang="en-IN" sz="1200" dirty="0"/>
              <a:t>        They work like regular functions but belong to</a:t>
            </a:r>
          </a:p>
          <a:p>
            <a:r>
              <a:rPr lang="en-IN" sz="1200" dirty="0"/>
              <a:t>        the class's namespace.</a:t>
            </a:r>
          </a:p>
          <a:p>
            <a:r>
              <a:rPr lang="en-IN" sz="1200" dirty="0"/>
              <a:t>        """</a:t>
            </a:r>
          </a:p>
          <a:p>
            <a:r>
              <a:rPr lang="en-IN" sz="1200" dirty="0"/>
              <a:t>        return 'static method called'</a:t>
            </a:r>
          </a:p>
          <a:p>
            <a:endParaRPr lang="en-IN" sz="1200" dirty="0"/>
          </a:p>
        </p:txBody>
      </p:sp>
      <p:sp>
        <p:nvSpPr>
          <p:cNvPr id="8" name="TextBox 7">
            <a:extLst>
              <a:ext uri="{FF2B5EF4-FFF2-40B4-BE49-F238E27FC236}">
                <a16:creationId xmlns:a16="http://schemas.microsoft.com/office/drawing/2014/main" id="{382ACF23-BB33-4D3B-9364-79C3429BB444}"/>
              </a:ext>
            </a:extLst>
          </p:cNvPr>
          <p:cNvSpPr txBox="1"/>
          <p:nvPr/>
        </p:nvSpPr>
        <p:spPr>
          <a:xfrm>
            <a:off x="7620738" y="1228397"/>
            <a:ext cx="4807998" cy="4401205"/>
          </a:xfrm>
          <a:prstGeom prst="rect">
            <a:avLst/>
          </a:prstGeom>
          <a:noFill/>
        </p:spPr>
        <p:txBody>
          <a:bodyPr wrap="square">
            <a:spAutoFit/>
          </a:bodyPr>
          <a:lstStyle/>
          <a:p>
            <a:r>
              <a:rPr lang="en-IN" sz="1400" dirty="0"/>
              <a:t># All methods types can be</a:t>
            </a:r>
          </a:p>
          <a:p>
            <a:r>
              <a:rPr lang="en-IN" sz="1400" dirty="0"/>
              <a:t># called on a class instance:</a:t>
            </a:r>
          </a:p>
          <a:p>
            <a:r>
              <a:rPr lang="en-IN" sz="1400" dirty="0"/>
              <a:t>&gt;&gt;&gt; </a:t>
            </a:r>
            <a:r>
              <a:rPr lang="en-IN" sz="1400" dirty="0" err="1"/>
              <a:t>obj</a:t>
            </a:r>
            <a:r>
              <a:rPr lang="en-IN" sz="1400" dirty="0"/>
              <a:t> = </a:t>
            </a:r>
            <a:r>
              <a:rPr lang="en-IN" sz="1400" dirty="0" err="1"/>
              <a:t>MyClass</a:t>
            </a:r>
            <a:r>
              <a:rPr lang="en-IN" sz="1400" dirty="0"/>
              <a:t>()</a:t>
            </a:r>
          </a:p>
          <a:p>
            <a:r>
              <a:rPr lang="en-IN" sz="1400" dirty="0"/>
              <a:t>&gt;&gt;&gt; </a:t>
            </a:r>
            <a:r>
              <a:rPr lang="en-IN" sz="1400" dirty="0" err="1"/>
              <a:t>obj.method</a:t>
            </a:r>
            <a:r>
              <a:rPr lang="en-IN" sz="1400" dirty="0"/>
              <a:t>()</a:t>
            </a:r>
          </a:p>
          <a:p>
            <a:r>
              <a:rPr lang="en-IN" sz="1400" dirty="0"/>
              <a:t>('instance method called', &lt;</a:t>
            </a:r>
            <a:r>
              <a:rPr lang="en-IN" sz="1400" dirty="0" err="1"/>
              <a:t>MyClass</a:t>
            </a:r>
            <a:r>
              <a:rPr lang="en-IN" sz="1400" dirty="0"/>
              <a:t> instance at 0x1019381b8&gt;)</a:t>
            </a:r>
          </a:p>
          <a:p>
            <a:r>
              <a:rPr lang="en-IN" sz="1400" dirty="0"/>
              <a:t>&gt;&gt;&gt; </a:t>
            </a:r>
            <a:r>
              <a:rPr lang="en-IN" sz="1400" dirty="0" err="1"/>
              <a:t>obj.classmethod</a:t>
            </a:r>
            <a:r>
              <a:rPr lang="en-IN" sz="1400" dirty="0"/>
              <a:t>()</a:t>
            </a:r>
          </a:p>
          <a:p>
            <a:r>
              <a:rPr lang="en-IN" sz="1400" dirty="0"/>
              <a:t>('class method called', &lt;class </a:t>
            </a:r>
            <a:r>
              <a:rPr lang="en-IN" sz="1400" dirty="0" err="1"/>
              <a:t>MyClass</a:t>
            </a:r>
            <a:r>
              <a:rPr lang="en-IN" sz="1400" dirty="0"/>
              <a:t> at 0x101a2f4c8&gt;)</a:t>
            </a:r>
          </a:p>
          <a:p>
            <a:r>
              <a:rPr lang="en-IN" sz="1400" dirty="0"/>
              <a:t>&gt;&gt;&gt; </a:t>
            </a:r>
            <a:r>
              <a:rPr lang="en-IN" sz="1400" dirty="0" err="1"/>
              <a:t>obj.staticmethod</a:t>
            </a:r>
            <a:r>
              <a:rPr lang="en-IN" sz="1400" dirty="0"/>
              <a:t>()</a:t>
            </a:r>
          </a:p>
          <a:p>
            <a:r>
              <a:rPr lang="en-IN" sz="1400" dirty="0"/>
              <a:t>'static method called'</a:t>
            </a:r>
          </a:p>
          <a:p>
            <a:endParaRPr lang="en-IN" sz="1400" dirty="0"/>
          </a:p>
          <a:p>
            <a:r>
              <a:rPr lang="en-IN" sz="1400" dirty="0"/>
              <a:t># Calling instance methods fails</a:t>
            </a:r>
          </a:p>
          <a:p>
            <a:r>
              <a:rPr lang="en-IN" sz="1400" dirty="0"/>
              <a:t># if we only have the class object:</a:t>
            </a:r>
          </a:p>
          <a:p>
            <a:r>
              <a:rPr lang="en-IN" sz="1400" dirty="0"/>
              <a:t>&gt;&gt;&gt; </a:t>
            </a:r>
            <a:r>
              <a:rPr lang="en-IN" sz="1400" dirty="0" err="1"/>
              <a:t>MyClass.classmethod</a:t>
            </a:r>
            <a:r>
              <a:rPr lang="en-IN" sz="1400" dirty="0"/>
              <a:t>()</a:t>
            </a:r>
          </a:p>
          <a:p>
            <a:r>
              <a:rPr lang="en-IN" sz="1400" dirty="0"/>
              <a:t>('class method called', &lt;class </a:t>
            </a:r>
            <a:r>
              <a:rPr lang="en-IN" sz="1400" dirty="0" err="1"/>
              <a:t>MyClass</a:t>
            </a:r>
            <a:r>
              <a:rPr lang="en-IN" sz="1400" dirty="0"/>
              <a:t> at 0x101a2f4c8&gt;)</a:t>
            </a:r>
          </a:p>
          <a:p>
            <a:r>
              <a:rPr lang="en-IN" sz="1400" dirty="0"/>
              <a:t>&gt;&gt;&gt; </a:t>
            </a:r>
            <a:r>
              <a:rPr lang="en-IN" sz="1400" dirty="0" err="1"/>
              <a:t>MyClass.staticmethod</a:t>
            </a:r>
            <a:r>
              <a:rPr lang="en-IN" sz="1400" dirty="0"/>
              <a:t>()</a:t>
            </a:r>
          </a:p>
          <a:p>
            <a:r>
              <a:rPr lang="en-IN" sz="1400" dirty="0"/>
              <a:t>'static method called'</a:t>
            </a:r>
          </a:p>
          <a:p>
            <a:r>
              <a:rPr lang="en-IN" sz="1400" dirty="0"/>
              <a:t>&gt;&gt;&gt; </a:t>
            </a:r>
            <a:r>
              <a:rPr lang="en-IN" sz="1400" dirty="0" err="1"/>
              <a:t>MyClass.method</a:t>
            </a:r>
            <a:r>
              <a:rPr lang="en-IN" sz="1400" dirty="0"/>
              <a:t>()</a:t>
            </a:r>
          </a:p>
          <a:p>
            <a:r>
              <a:rPr lang="en-IN" sz="1400" dirty="0" err="1">
                <a:solidFill>
                  <a:srgbClr val="FF0000"/>
                </a:solidFill>
              </a:rPr>
              <a:t>TypeError</a:t>
            </a:r>
            <a:r>
              <a:rPr lang="en-IN" sz="1400" dirty="0">
                <a:solidFill>
                  <a:srgbClr val="FF0000"/>
                </a:solidFill>
              </a:rPr>
              <a:t>: </a:t>
            </a:r>
          </a:p>
          <a:p>
            <a:r>
              <a:rPr lang="en-IN" sz="1400" dirty="0">
                <a:solidFill>
                  <a:srgbClr val="FF0000"/>
                </a:solidFill>
              </a:rPr>
              <a:t>    "unbound method method() must be called with </a:t>
            </a:r>
            <a:r>
              <a:rPr lang="en-IN" sz="1400" dirty="0" err="1">
                <a:solidFill>
                  <a:srgbClr val="FF0000"/>
                </a:solidFill>
              </a:rPr>
              <a:t>MyClass</a:t>
            </a:r>
            <a:r>
              <a:rPr lang="en-IN" sz="1400" dirty="0">
                <a:solidFill>
                  <a:srgbClr val="FF0000"/>
                </a:solidFill>
              </a:rPr>
              <a:t> "</a:t>
            </a:r>
          </a:p>
          <a:p>
            <a:r>
              <a:rPr lang="en-IN" sz="1400" dirty="0">
                <a:solidFill>
                  <a:srgbClr val="FF0000"/>
                </a:solidFill>
              </a:rPr>
              <a:t>    "instance as first argument (got nothing instead)"</a:t>
            </a:r>
          </a:p>
        </p:txBody>
      </p:sp>
      <p:cxnSp>
        <p:nvCxnSpPr>
          <p:cNvPr id="10" name="Straight Connector 9">
            <a:extLst>
              <a:ext uri="{FF2B5EF4-FFF2-40B4-BE49-F238E27FC236}">
                <a16:creationId xmlns:a16="http://schemas.microsoft.com/office/drawing/2014/main" id="{07307028-A826-433A-A01A-94D00BD50851}"/>
              </a:ext>
            </a:extLst>
          </p:cNvPr>
          <p:cNvCxnSpPr/>
          <p:nvPr/>
        </p:nvCxnSpPr>
        <p:spPr>
          <a:xfrm>
            <a:off x="3462291" y="1018388"/>
            <a:ext cx="0" cy="5839612"/>
          </a:xfrm>
          <a:prstGeom prst="line">
            <a:avLst/>
          </a:prstGeom>
        </p:spPr>
        <p:style>
          <a:lnRef idx="1">
            <a:schemeClr val="dk1"/>
          </a:lnRef>
          <a:fillRef idx="0">
            <a:schemeClr val="dk1"/>
          </a:fillRef>
          <a:effectRef idx="0">
            <a:schemeClr val="dk1"/>
          </a:effectRef>
          <a:fontRef idx="minor">
            <a:schemeClr val="tx1"/>
          </a:fontRef>
        </p:style>
      </p:cxnSp>
      <p:cxnSp>
        <p:nvCxnSpPr>
          <p:cNvPr id="12" name="Straight Connector 11">
            <a:extLst>
              <a:ext uri="{FF2B5EF4-FFF2-40B4-BE49-F238E27FC236}">
                <a16:creationId xmlns:a16="http://schemas.microsoft.com/office/drawing/2014/main" id="{510B093A-5BB3-4390-AD5D-6A6B6198AF80}"/>
              </a:ext>
            </a:extLst>
          </p:cNvPr>
          <p:cNvCxnSpPr/>
          <p:nvPr/>
        </p:nvCxnSpPr>
        <p:spPr>
          <a:xfrm>
            <a:off x="7332955" y="479394"/>
            <a:ext cx="0" cy="6378606"/>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4409492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0BD5D-4512-4526-86E4-5582D1F98487}"/>
              </a:ext>
            </a:extLst>
          </p:cNvPr>
          <p:cNvSpPr>
            <a:spLocks noGrp="1"/>
          </p:cNvSpPr>
          <p:nvPr>
            <p:ph type="title"/>
          </p:nvPr>
        </p:nvSpPr>
        <p:spPr>
          <a:xfrm>
            <a:off x="642892" y="302983"/>
            <a:ext cx="10515600" cy="478254"/>
          </a:xfrm>
        </p:spPr>
        <p:txBody>
          <a:bodyPr>
            <a:normAutofit fontScale="90000"/>
          </a:bodyPr>
          <a:lstStyle/>
          <a:p>
            <a:r>
              <a:rPr lang="en-US" dirty="0"/>
              <a:t>Class Methods As Alternative Constructor</a:t>
            </a:r>
            <a:endParaRPr lang="en-IN" dirty="0"/>
          </a:p>
        </p:txBody>
      </p:sp>
      <p:sp>
        <p:nvSpPr>
          <p:cNvPr id="5" name="TextBox 4">
            <a:extLst>
              <a:ext uri="{FF2B5EF4-FFF2-40B4-BE49-F238E27FC236}">
                <a16:creationId xmlns:a16="http://schemas.microsoft.com/office/drawing/2014/main" id="{61091FFF-42BD-4457-BCDC-7AAE2467745F}"/>
              </a:ext>
            </a:extLst>
          </p:cNvPr>
          <p:cNvSpPr txBox="1"/>
          <p:nvPr/>
        </p:nvSpPr>
        <p:spPr>
          <a:xfrm>
            <a:off x="357326" y="1125984"/>
            <a:ext cx="6094520" cy="5262979"/>
          </a:xfrm>
          <a:prstGeom prst="rect">
            <a:avLst/>
          </a:prstGeom>
          <a:noFill/>
        </p:spPr>
        <p:txBody>
          <a:bodyPr wrap="square">
            <a:spAutoFit/>
          </a:bodyPr>
          <a:lstStyle/>
          <a:p>
            <a:r>
              <a:rPr lang="en-IN" sz="1400" dirty="0"/>
              <a:t>class Employee:</a:t>
            </a:r>
          </a:p>
          <a:p>
            <a:r>
              <a:rPr lang="en-IN" sz="1400" dirty="0"/>
              <a:t>    </a:t>
            </a:r>
            <a:r>
              <a:rPr lang="en-IN" sz="1400" dirty="0" err="1"/>
              <a:t>no_of_leaves</a:t>
            </a:r>
            <a:r>
              <a:rPr lang="en-IN" sz="1400" dirty="0"/>
              <a:t>=8 # this class property or var is same for all objects</a:t>
            </a:r>
          </a:p>
          <a:p>
            <a:r>
              <a:rPr lang="en-IN" sz="1400" dirty="0"/>
              <a:t>    #Creating Constructor</a:t>
            </a:r>
          </a:p>
          <a:p>
            <a:r>
              <a:rPr lang="en-IN" sz="1400" dirty="0"/>
              <a:t>    def __</a:t>
            </a:r>
            <a:r>
              <a:rPr lang="en-IN" sz="1400" dirty="0" err="1"/>
              <a:t>init</a:t>
            </a:r>
            <a:r>
              <a:rPr lang="en-IN" sz="1400" dirty="0"/>
              <a:t>__(self, </a:t>
            </a:r>
            <a:r>
              <a:rPr lang="en-IN" sz="1400" dirty="0" err="1"/>
              <a:t>name,salary,role</a:t>
            </a:r>
            <a:r>
              <a:rPr lang="en-IN" sz="1400" dirty="0"/>
              <a:t>):</a:t>
            </a:r>
          </a:p>
          <a:p>
            <a:r>
              <a:rPr lang="en-IN" sz="1400" dirty="0"/>
              <a:t>        self.name=name</a:t>
            </a:r>
          </a:p>
          <a:p>
            <a:r>
              <a:rPr lang="en-IN" sz="1400" dirty="0"/>
              <a:t>        </a:t>
            </a:r>
            <a:r>
              <a:rPr lang="en-IN" sz="1400" dirty="0" err="1"/>
              <a:t>self.salary</a:t>
            </a:r>
            <a:r>
              <a:rPr lang="en-IN" sz="1400" dirty="0"/>
              <a:t>=salary</a:t>
            </a:r>
          </a:p>
          <a:p>
            <a:r>
              <a:rPr lang="en-IN" sz="1400" dirty="0"/>
              <a:t>        </a:t>
            </a:r>
            <a:r>
              <a:rPr lang="en-IN" sz="1400" dirty="0" err="1"/>
              <a:t>self.role</a:t>
            </a:r>
            <a:r>
              <a:rPr lang="en-IN" sz="1400" dirty="0"/>
              <a:t>=role</a:t>
            </a:r>
          </a:p>
          <a:p>
            <a:endParaRPr lang="en-IN" sz="1400" dirty="0"/>
          </a:p>
          <a:p>
            <a:r>
              <a:rPr lang="en-IN" sz="1400" dirty="0"/>
              <a:t>    def </a:t>
            </a:r>
            <a:r>
              <a:rPr lang="en-IN" sz="1400" dirty="0" err="1"/>
              <a:t>printdetails</a:t>
            </a:r>
            <a:r>
              <a:rPr lang="en-IN" sz="1400" dirty="0"/>
              <a:t>(self):</a:t>
            </a:r>
          </a:p>
          <a:p>
            <a:r>
              <a:rPr lang="en-IN" sz="1400" dirty="0"/>
              <a:t>        return </a:t>
            </a:r>
            <a:r>
              <a:rPr lang="en-IN" sz="1400" dirty="0" err="1"/>
              <a:t>f"Name</a:t>
            </a:r>
            <a:r>
              <a:rPr lang="en-IN" sz="1400" dirty="0"/>
              <a:t> is {self.name}, Salary is {</a:t>
            </a:r>
            <a:r>
              <a:rPr lang="en-IN" sz="1400" dirty="0" err="1"/>
              <a:t>self.salary</a:t>
            </a:r>
            <a:r>
              <a:rPr lang="en-IN" sz="1400" dirty="0"/>
              <a:t>} and role is {</a:t>
            </a:r>
            <a:r>
              <a:rPr lang="en-IN" sz="1400" dirty="0" err="1"/>
              <a:t>self.role</a:t>
            </a:r>
            <a:r>
              <a:rPr lang="en-IN" sz="1400" dirty="0"/>
              <a:t>}"</a:t>
            </a:r>
          </a:p>
          <a:p>
            <a:r>
              <a:rPr lang="en-IN" sz="1400" dirty="0"/>
              <a:t>    #through this class method, we can change the values of class property</a:t>
            </a:r>
          </a:p>
          <a:p>
            <a:r>
              <a:rPr lang="en-IN" sz="1400" dirty="0"/>
              <a:t>    @classmethod #this decorator used when you </a:t>
            </a:r>
            <a:r>
              <a:rPr lang="en-IN" sz="1400" dirty="0" err="1"/>
              <a:t>dont</a:t>
            </a:r>
            <a:r>
              <a:rPr lang="en-IN" sz="1400" dirty="0"/>
              <a:t> want to use self and used as alternative constructor</a:t>
            </a:r>
          </a:p>
          <a:p>
            <a:r>
              <a:rPr lang="en-IN" sz="1400" dirty="0"/>
              <a:t>    def </a:t>
            </a:r>
            <a:r>
              <a:rPr lang="en-IN" sz="1400" dirty="0" err="1"/>
              <a:t>change_leaves</a:t>
            </a:r>
            <a:r>
              <a:rPr lang="en-IN" sz="1400" dirty="0"/>
              <a:t>(</a:t>
            </a:r>
            <a:r>
              <a:rPr lang="en-IN" sz="1400" dirty="0" err="1"/>
              <a:t>cls,newleaves</a:t>
            </a:r>
            <a:r>
              <a:rPr lang="en-IN" sz="1400" dirty="0"/>
              <a:t>):</a:t>
            </a:r>
          </a:p>
          <a:p>
            <a:r>
              <a:rPr lang="en-IN" sz="1400" dirty="0"/>
              <a:t>        </a:t>
            </a:r>
            <a:r>
              <a:rPr lang="en-IN" sz="1400" dirty="0" err="1"/>
              <a:t>cls.no_of_leaves</a:t>
            </a:r>
            <a:r>
              <a:rPr lang="en-IN" sz="1400" dirty="0"/>
              <a:t>=</a:t>
            </a:r>
            <a:r>
              <a:rPr lang="en-IN" sz="1400" dirty="0" err="1"/>
              <a:t>newleaves</a:t>
            </a:r>
            <a:endParaRPr lang="en-IN" sz="1400" dirty="0"/>
          </a:p>
          <a:p>
            <a:endParaRPr lang="en-IN" sz="1400" dirty="0"/>
          </a:p>
          <a:p>
            <a:r>
              <a:rPr lang="en-IN" sz="1400" dirty="0"/>
              <a:t>    @classmethod</a:t>
            </a:r>
          </a:p>
          <a:p>
            <a:r>
              <a:rPr lang="en-IN" sz="1400" dirty="0"/>
              <a:t>    def </a:t>
            </a:r>
            <a:r>
              <a:rPr lang="en-IN" sz="1400" dirty="0" err="1"/>
              <a:t>from_str</a:t>
            </a:r>
            <a:r>
              <a:rPr lang="en-IN" sz="1400" dirty="0"/>
              <a:t>(</a:t>
            </a:r>
            <a:r>
              <a:rPr lang="en-IN" sz="1400" dirty="0" err="1"/>
              <a:t>cls,string</a:t>
            </a:r>
            <a:r>
              <a:rPr lang="en-IN" sz="1400" dirty="0"/>
              <a:t>):</a:t>
            </a:r>
          </a:p>
          <a:p>
            <a:r>
              <a:rPr lang="en-IN" sz="1400" dirty="0"/>
              <a:t>        # params=</a:t>
            </a:r>
            <a:r>
              <a:rPr lang="en-IN" sz="1400" dirty="0" err="1"/>
              <a:t>string.split</a:t>
            </a:r>
            <a:r>
              <a:rPr lang="en-IN" sz="1400" dirty="0"/>
              <a:t>("-")</a:t>
            </a:r>
          </a:p>
          <a:p>
            <a:r>
              <a:rPr lang="en-IN" sz="1400" dirty="0"/>
              <a:t>        # print(params)</a:t>
            </a:r>
          </a:p>
          <a:p>
            <a:r>
              <a:rPr lang="en-IN" sz="1400" dirty="0"/>
              <a:t>        # return </a:t>
            </a:r>
            <a:r>
              <a:rPr lang="en-IN" sz="1400" dirty="0" err="1"/>
              <a:t>cls</a:t>
            </a:r>
            <a:r>
              <a:rPr lang="en-IN" sz="1400" dirty="0"/>
              <a:t>(params[0],params[1],params[2])</a:t>
            </a:r>
          </a:p>
          <a:p>
            <a:r>
              <a:rPr lang="en-IN" sz="1400" dirty="0"/>
              <a:t>    #OR</a:t>
            </a:r>
          </a:p>
          <a:p>
            <a:r>
              <a:rPr lang="en-IN" sz="1400" dirty="0"/>
              <a:t>        return </a:t>
            </a:r>
            <a:r>
              <a:rPr lang="en-IN" sz="1400" dirty="0" err="1"/>
              <a:t>cls</a:t>
            </a:r>
            <a:r>
              <a:rPr lang="en-IN" sz="1400" dirty="0"/>
              <a:t>(*</a:t>
            </a:r>
            <a:r>
              <a:rPr lang="en-IN" sz="1400" dirty="0" err="1"/>
              <a:t>string.split</a:t>
            </a:r>
            <a:r>
              <a:rPr lang="en-IN" sz="1400" dirty="0"/>
              <a:t>("-"))</a:t>
            </a:r>
          </a:p>
          <a:p>
            <a:endParaRPr lang="en-IN" sz="1400" dirty="0"/>
          </a:p>
        </p:txBody>
      </p:sp>
      <p:sp>
        <p:nvSpPr>
          <p:cNvPr id="7" name="TextBox 6">
            <a:extLst>
              <a:ext uri="{FF2B5EF4-FFF2-40B4-BE49-F238E27FC236}">
                <a16:creationId xmlns:a16="http://schemas.microsoft.com/office/drawing/2014/main" id="{B7E539F9-986C-45E4-9B8D-FACB37AEB43F}"/>
              </a:ext>
            </a:extLst>
          </p:cNvPr>
          <p:cNvSpPr txBox="1"/>
          <p:nvPr/>
        </p:nvSpPr>
        <p:spPr>
          <a:xfrm>
            <a:off x="6687105" y="1378544"/>
            <a:ext cx="6094520" cy="3754874"/>
          </a:xfrm>
          <a:prstGeom prst="rect">
            <a:avLst/>
          </a:prstGeom>
          <a:noFill/>
        </p:spPr>
        <p:txBody>
          <a:bodyPr wrap="square">
            <a:spAutoFit/>
          </a:bodyPr>
          <a:lstStyle/>
          <a:p>
            <a:r>
              <a:rPr lang="en-IN" sz="1400" dirty="0"/>
              <a:t>harry = Employee("Harry",45000,"Instructor")</a:t>
            </a:r>
          </a:p>
          <a:p>
            <a:r>
              <a:rPr lang="en-IN" sz="1400" dirty="0" err="1"/>
              <a:t>rohan</a:t>
            </a:r>
            <a:r>
              <a:rPr lang="en-IN" sz="1400" dirty="0"/>
              <a:t>=Employee("Rohan",34000,"Student")</a:t>
            </a:r>
          </a:p>
          <a:p>
            <a:r>
              <a:rPr lang="en-IN" sz="1400" dirty="0"/>
              <a:t>print(</a:t>
            </a:r>
            <a:r>
              <a:rPr lang="en-IN" sz="1400" dirty="0" err="1"/>
              <a:t>rohan</a:t>
            </a:r>
            <a:r>
              <a:rPr lang="en-IN" sz="1400" dirty="0"/>
              <a:t>.__</a:t>
            </a:r>
            <a:r>
              <a:rPr lang="en-IN" sz="1400" dirty="0" err="1"/>
              <a:t>dict</a:t>
            </a:r>
            <a:r>
              <a:rPr lang="en-IN" sz="1400" dirty="0"/>
              <a:t>__) #here it creates a new variable in </a:t>
            </a:r>
            <a:r>
              <a:rPr lang="en-IN" sz="1400" dirty="0" err="1"/>
              <a:t>rohan</a:t>
            </a:r>
            <a:r>
              <a:rPr lang="en-IN" sz="1400" dirty="0"/>
              <a:t> dictionary</a:t>
            </a:r>
          </a:p>
          <a:p>
            <a:r>
              <a:rPr lang="en-IN" sz="1400" dirty="0"/>
              <a:t>#So using instance you cannot change the values of class variables/property.</a:t>
            </a:r>
          </a:p>
          <a:p>
            <a:r>
              <a:rPr lang="en-IN" sz="1400" dirty="0"/>
              <a:t>print(</a:t>
            </a:r>
            <a:r>
              <a:rPr lang="en-IN" sz="1400" dirty="0" err="1"/>
              <a:t>Employee.no_of_leaves</a:t>
            </a:r>
            <a:r>
              <a:rPr lang="en-IN" sz="1400" dirty="0"/>
              <a:t>)</a:t>
            </a:r>
          </a:p>
          <a:p>
            <a:endParaRPr lang="en-IN" sz="1400" dirty="0"/>
          </a:p>
          <a:p>
            <a:r>
              <a:rPr lang="en-IN" sz="1400" dirty="0"/>
              <a:t>print(</a:t>
            </a:r>
            <a:r>
              <a:rPr lang="en-IN" sz="1400" dirty="0" err="1"/>
              <a:t>rohan.printdetails</a:t>
            </a:r>
            <a:r>
              <a:rPr lang="en-IN" sz="1400" dirty="0"/>
              <a:t>()) #here </a:t>
            </a:r>
            <a:r>
              <a:rPr lang="en-IN" sz="1400" dirty="0" err="1"/>
              <a:t>rohan</a:t>
            </a:r>
            <a:r>
              <a:rPr lang="en-IN" sz="1400" dirty="0"/>
              <a:t> object is internally passed into function.</a:t>
            </a:r>
          </a:p>
          <a:p>
            <a:r>
              <a:rPr lang="en-IN" sz="1400" dirty="0" err="1"/>
              <a:t>harry.change_leaves</a:t>
            </a:r>
            <a:r>
              <a:rPr lang="en-IN" sz="1400" dirty="0"/>
              <a:t>(30)</a:t>
            </a:r>
          </a:p>
          <a:p>
            <a:r>
              <a:rPr lang="en-IN" sz="1400" dirty="0"/>
              <a:t>print(</a:t>
            </a:r>
            <a:r>
              <a:rPr lang="en-IN" sz="1400" dirty="0" err="1"/>
              <a:t>harry.no_of_leaves</a:t>
            </a:r>
            <a:r>
              <a:rPr lang="en-IN" sz="1400" dirty="0"/>
              <a:t>) #30</a:t>
            </a:r>
          </a:p>
          <a:p>
            <a:r>
              <a:rPr lang="en-IN" sz="1400" dirty="0"/>
              <a:t>print(</a:t>
            </a:r>
            <a:r>
              <a:rPr lang="en-IN" sz="1400" dirty="0" err="1"/>
              <a:t>rohan.no_of_leaves</a:t>
            </a:r>
            <a:r>
              <a:rPr lang="en-IN" sz="1400" dirty="0"/>
              <a:t>) #30</a:t>
            </a:r>
          </a:p>
          <a:p>
            <a:r>
              <a:rPr lang="en-IN" sz="1400" dirty="0"/>
              <a:t>#OR</a:t>
            </a:r>
          </a:p>
          <a:p>
            <a:r>
              <a:rPr lang="en-IN" sz="1400" dirty="0" err="1"/>
              <a:t>Employee.change_leaves</a:t>
            </a:r>
            <a:r>
              <a:rPr lang="en-IN" sz="1400" dirty="0"/>
              <a:t>(20)</a:t>
            </a:r>
          </a:p>
          <a:p>
            <a:r>
              <a:rPr lang="en-IN" sz="1400" dirty="0"/>
              <a:t>print(</a:t>
            </a:r>
            <a:r>
              <a:rPr lang="en-IN" sz="1400" dirty="0" err="1"/>
              <a:t>harry.no_of_leaves</a:t>
            </a:r>
            <a:r>
              <a:rPr lang="en-IN" sz="1400" dirty="0"/>
              <a:t>) #20</a:t>
            </a:r>
          </a:p>
          <a:p>
            <a:r>
              <a:rPr lang="en-IN" sz="1400" dirty="0"/>
              <a:t>print(</a:t>
            </a:r>
            <a:r>
              <a:rPr lang="en-IN" sz="1400" dirty="0" err="1"/>
              <a:t>rohan.no_of_leaves</a:t>
            </a:r>
            <a:r>
              <a:rPr lang="en-IN" sz="1400" dirty="0"/>
              <a:t>) #20</a:t>
            </a:r>
          </a:p>
          <a:p>
            <a:endParaRPr lang="en-IN" sz="1400" dirty="0"/>
          </a:p>
          <a:p>
            <a:r>
              <a:rPr lang="en-IN" sz="1400" dirty="0" err="1"/>
              <a:t>karan</a:t>
            </a:r>
            <a:r>
              <a:rPr lang="en-IN" sz="1400" dirty="0"/>
              <a:t> =  </a:t>
            </a:r>
            <a:r>
              <a:rPr lang="en-IN" sz="1400" dirty="0" err="1"/>
              <a:t>Employee.from_str</a:t>
            </a:r>
            <a:r>
              <a:rPr lang="en-IN" sz="1400" dirty="0"/>
              <a:t>("karan-67000-Mentor")</a:t>
            </a:r>
          </a:p>
          <a:p>
            <a:r>
              <a:rPr lang="en-IN" sz="1400" dirty="0"/>
              <a:t>print(</a:t>
            </a:r>
            <a:r>
              <a:rPr lang="en-IN" sz="1400" dirty="0" err="1"/>
              <a:t>karan.salary</a:t>
            </a:r>
            <a:r>
              <a:rPr lang="en-IN" sz="1400" dirty="0"/>
              <a:t>)</a:t>
            </a:r>
          </a:p>
        </p:txBody>
      </p:sp>
      <p:cxnSp>
        <p:nvCxnSpPr>
          <p:cNvPr id="9" name="Straight Connector 8">
            <a:extLst>
              <a:ext uri="{FF2B5EF4-FFF2-40B4-BE49-F238E27FC236}">
                <a16:creationId xmlns:a16="http://schemas.microsoft.com/office/drawing/2014/main" id="{6DC5B8A7-15C6-4224-857B-4F76E04415B7}"/>
              </a:ext>
            </a:extLst>
          </p:cNvPr>
          <p:cNvCxnSpPr/>
          <p:nvPr/>
        </p:nvCxnSpPr>
        <p:spPr>
          <a:xfrm>
            <a:off x="6356412" y="656948"/>
            <a:ext cx="0" cy="6201052"/>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2290612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2B8FA7-1304-4F9A-99A4-4BB090FA413A}"/>
              </a:ext>
            </a:extLst>
          </p:cNvPr>
          <p:cNvSpPr>
            <a:spLocks noGrp="1"/>
          </p:cNvSpPr>
          <p:nvPr>
            <p:ph type="title"/>
          </p:nvPr>
        </p:nvSpPr>
        <p:spPr>
          <a:xfrm>
            <a:off x="732038" y="223083"/>
            <a:ext cx="10515600" cy="487131"/>
          </a:xfrm>
        </p:spPr>
        <p:txBody>
          <a:bodyPr>
            <a:normAutofit fontScale="90000"/>
          </a:bodyPr>
          <a:lstStyle/>
          <a:p>
            <a:r>
              <a:rPr lang="en-US" dirty="0"/>
              <a:t>Python __</a:t>
            </a:r>
            <a:r>
              <a:rPr lang="en-US" dirty="0" err="1"/>
              <a:t>init</a:t>
            </a:r>
            <a:r>
              <a:rPr lang="en-US" dirty="0"/>
              <a:t>__ and self in class</a:t>
            </a:r>
            <a:endParaRPr lang="en-IN" dirty="0"/>
          </a:p>
        </p:txBody>
      </p:sp>
      <p:sp>
        <p:nvSpPr>
          <p:cNvPr id="3" name="Content Placeholder 2">
            <a:extLst>
              <a:ext uri="{FF2B5EF4-FFF2-40B4-BE49-F238E27FC236}">
                <a16:creationId xmlns:a16="http://schemas.microsoft.com/office/drawing/2014/main" id="{C6AE3FC1-EE9B-4FB0-9A20-3E2E3FA184CD}"/>
              </a:ext>
            </a:extLst>
          </p:cNvPr>
          <p:cNvSpPr>
            <a:spLocks noGrp="1"/>
          </p:cNvSpPr>
          <p:nvPr>
            <p:ph idx="1"/>
          </p:nvPr>
        </p:nvSpPr>
        <p:spPr>
          <a:xfrm>
            <a:off x="816747" y="1207363"/>
            <a:ext cx="10324730" cy="5548544"/>
          </a:xfrm>
        </p:spPr>
        <p:txBody>
          <a:bodyPr>
            <a:normAutofit fontScale="92500" lnSpcReduction="10000"/>
          </a:bodyPr>
          <a:lstStyle/>
          <a:p>
            <a:pPr marL="0" indent="0">
              <a:buNone/>
            </a:pPr>
            <a:r>
              <a:rPr lang="en-US" sz="2600" b="1" dirty="0"/>
              <a:t>class</a:t>
            </a:r>
            <a:r>
              <a:rPr lang="en-US" sz="2600" dirty="0"/>
              <a:t> Car:</a:t>
            </a:r>
          </a:p>
          <a:p>
            <a:pPr marL="0" indent="0">
              <a:buNone/>
            </a:pPr>
            <a:r>
              <a:rPr lang="en-US" sz="2600" dirty="0"/>
              <a:t>      </a:t>
            </a:r>
            <a:r>
              <a:rPr lang="en-US" sz="2600" dirty="0">
                <a:solidFill>
                  <a:schemeClr val="accent1"/>
                </a:solidFill>
              </a:rPr>
              <a:t>def</a:t>
            </a:r>
            <a:r>
              <a:rPr lang="en-US" sz="2600" dirty="0"/>
              <a:t> __</a:t>
            </a:r>
            <a:r>
              <a:rPr lang="en-US" sz="2600" dirty="0" err="1"/>
              <a:t>init</a:t>
            </a:r>
            <a:r>
              <a:rPr lang="en-US" sz="2600" dirty="0"/>
              <a:t>__(</a:t>
            </a:r>
            <a:r>
              <a:rPr lang="en-US" sz="2600" dirty="0" err="1"/>
              <a:t>self,speed,color</a:t>
            </a:r>
            <a:r>
              <a:rPr lang="en-US" sz="2600" dirty="0"/>
              <a:t>): #serves as constructor for the class</a:t>
            </a:r>
          </a:p>
          <a:p>
            <a:pPr marL="0" indent="0">
              <a:buNone/>
            </a:pPr>
            <a:r>
              <a:rPr lang="en-US" sz="2600" dirty="0"/>
              <a:t>           print(speed)</a:t>
            </a:r>
          </a:p>
          <a:p>
            <a:pPr marL="0" indent="0">
              <a:buNone/>
            </a:pPr>
            <a:r>
              <a:rPr lang="en-US" sz="2600" dirty="0"/>
              <a:t>           print(color)</a:t>
            </a:r>
          </a:p>
          <a:p>
            <a:pPr marL="0" indent="0">
              <a:buNone/>
            </a:pPr>
            <a:r>
              <a:rPr lang="en-US" sz="2600" dirty="0"/>
              <a:t>            </a:t>
            </a:r>
            <a:r>
              <a:rPr lang="en-US" sz="2600" dirty="0" err="1"/>
              <a:t>self.speed</a:t>
            </a:r>
            <a:r>
              <a:rPr lang="en-US" sz="2600" dirty="0"/>
              <a:t>=speed</a:t>
            </a:r>
          </a:p>
          <a:p>
            <a:pPr marL="0" indent="0">
              <a:buNone/>
            </a:pPr>
            <a:r>
              <a:rPr lang="en-US" sz="2600" dirty="0"/>
              <a:t>            </a:t>
            </a:r>
            <a:r>
              <a:rPr lang="en-US" sz="2600" dirty="0" err="1"/>
              <a:t>self.color</a:t>
            </a:r>
            <a:r>
              <a:rPr lang="en-US" sz="2600" dirty="0"/>
              <a:t>=color</a:t>
            </a:r>
          </a:p>
          <a:p>
            <a:pPr marL="0" indent="0">
              <a:buNone/>
            </a:pPr>
            <a:r>
              <a:rPr lang="en-US" sz="2600" dirty="0"/>
              <a:t>           print(“the __</a:t>
            </a:r>
            <a:r>
              <a:rPr lang="en-US" sz="2600" dirty="0" err="1"/>
              <a:t>init</a:t>
            </a:r>
            <a:r>
              <a:rPr lang="en-US" sz="2600" dirty="0"/>
              <a:t>__ is called”)</a:t>
            </a:r>
          </a:p>
          <a:p>
            <a:pPr marL="0" indent="0">
              <a:buNone/>
            </a:pPr>
            <a:endParaRPr lang="en-US" sz="2600" dirty="0"/>
          </a:p>
          <a:p>
            <a:pPr marL="0" indent="0">
              <a:buNone/>
            </a:pPr>
            <a:r>
              <a:rPr lang="en-US" sz="2600" dirty="0"/>
              <a:t> ford=Car(200,’red’)  </a:t>
            </a:r>
            <a:r>
              <a:rPr lang="en-US" sz="2600" dirty="0">
                <a:solidFill>
                  <a:srgbClr val="C00000"/>
                </a:solidFill>
              </a:rPr>
              <a:t>#object 1</a:t>
            </a:r>
          </a:p>
          <a:p>
            <a:pPr marL="0" indent="0">
              <a:buNone/>
            </a:pPr>
            <a:r>
              <a:rPr lang="en-US" sz="2600" dirty="0"/>
              <a:t> </a:t>
            </a:r>
            <a:r>
              <a:rPr lang="en-US" sz="2600" dirty="0" err="1"/>
              <a:t>honda</a:t>
            </a:r>
            <a:r>
              <a:rPr lang="en-US" sz="2600" dirty="0"/>
              <a:t>=Car(220,’blue’)  </a:t>
            </a:r>
            <a:r>
              <a:rPr lang="en-US" sz="2600" dirty="0">
                <a:solidFill>
                  <a:srgbClr val="C00000"/>
                </a:solidFill>
              </a:rPr>
              <a:t>#object 2</a:t>
            </a:r>
          </a:p>
          <a:p>
            <a:pPr marL="0" indent="0">
              <a:buNone/>
            </a:pPr>
            <a:r>
              <a:rPr lang="en-US" sz="2600" dirty="0"/>
              <a:t> </a:t>
            </a:r>
            <a:r>
              <a:rPr lang="en-US" sz="2600" dirty="0" err="1"/>
              <a:t>audi</a:t>
            </a:r>
            <a:r>
              <a:rPr lang="en-US" sz="2600" dirty="0"/>
              <a:t>=Car(250,’black’)  </a:t>
            </a:r>
            <a:r>
              <a:rPr lang="en-US" sz="2600" dirty="0">
                <a:solidFill>
                  <a:srgbClr val="C00000"/>
                </a:solidFill>
              </a:rPr>
              <a:t>#object 3</a:t>
            </a:r>
          </a:p>
          <a:p>
            <a:pPr marL="0" indent="0">
              <a:buNone/>
            </a:pPr>
            <a:r>
              <a:rPr lang="en-US" sz="2600" dirty="0"/>
              <a:t> print(</a:t>
            </a:r>
            <a:r>
              <a:rPr lang="en-US" sz="2600" dirty="0" err="1"/>
              <a:t>ford.speed</a:t>
            </a:r>
            <a:r>
              <a:rPr lang="en-US" sz="2600" dirty="0"/>
              <a:t>)</a:t>
            </a:r>
          </a:p>
          <a:p>
            <a:pPr marL="0" indent="0">
              <a:buNone/>
            </a:pPr>
            <a:r>
              <a:rPr lang="en-US" sz="2600" dirty="0"/>
              <a:t>  print(</a:t>
            </a:r>
            <a:r>
              <a:rPr lang="en-US" sz="2600" dirty="0" err="1"/>
              <a:t>ford.color</a:t>
            </a:r>
            <a:r>
              <a:rPr lang="en-US" sz="2600" dirty="0"/>
              <a:t>)</a:t>
            </a:r>
          </a:p>
          <a:p>
            <a:pPr marL="0" indent="0">
              <a:buNone/>
            </a:pPr>
            <a:endParaRPr lang="en-US" dirty="0"/>
          </a:p>
          <a:p>
            <a:pPr marL="0" indent="0">
              <a:buNone/>
            </a:pPr>
            <a:endParaRPr lang="en-IN" dirty="0"/>
          </a:p>
        </p:txBody>
      </p:sp>
    </p:spTree>
    <p:extLst>
      <p:ext uri="{BB962C8B-B14F-4D97-AF65-F5344CB8AC3E}">
        <p14:creationId xmlns:p14="http://schemas.microsoft.com/office/powerpoint/2010/main" val="10497904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D8357F7-25B5-467C-890F-C052BCBA797E}"/>
              </a:ext>
            </a:extLst>
          </p:cNvPr>
          <p:cNvSpPr>
            <a:spLocks noGrp="1"/>
          </p:cNvSpPr>
          <p:nvPr>
            <p:ph idx="1"/>
          </p:nvPr>
        </p:nvSpPr>
        <p:spPr>
          <a:xfrm>
            <a:off x="665825" y="619217"/>
            <a:ext cx="6294267" cy="6065668"/>
          </a:xfrm>
        </p:spPr>
        <p:txBody>
          <a:bodyPr>
            <a:normAutofit fontScale="92500" lnSpcReduction="10000"/>
          </a:bodyPr>
          <a:lstStyle/>
          <a:p>
            <a:r>
              <a:rPr lang="en-US" b="1" dirty="0"/>
              <a:t>Example—&gt;multiple __</a:t>
            </a:r>
            <a:r>
              <a:rPr lang="en-US" b="1" dirty="0" err="1"/>
              <a:t>init</a:t>
            </a:r>
            <a:r>
              <a:rPr lang="en-US" b="1" dirty="0"/>
              <a:t>__() functions not allowed</a:t>
            </a:r>
          </a:p>
          <a:p>
            <a:pPr marL="0" indent="0">
              <a:buNone/>
            </a:pPr>
            <a:r>
              <a:rPr lang="en-US" dirty="0"/>
              <a:t> </a:t>
            </a:r>
            <a:r>
              <a:rPr lang="en-US" sz="2400" dirty="0"/>
              <a:t>class Hello:</a:t>
            </a:r>
          </a:p>
          <a:p>
            <a:pPr marL="0" indent="0">
              <a:buNone/>
            </a:pPr>
            <a:r>
              <a:rPr lang="en-US" sz="2400" dirty="0"/>
              <a:t>      def __</a:t>
            </a:r>
            <a:r>
              <a:rPr lang="en-US" sz="2400" dirty="0" err="1"/>
              <a:t>init</a:t>
            </a:r>
            <a:r>
              <a:rPr lang="en-US" sz="2400" dirty="0"/>
              <a:t>__(self): pass</a:t>
            </a:r>
          </a:p>
          <a:p>
            <a:pPr marL="0" indent="0">
              <a:buNone/>
            </a:pPr>
            <a:r>
              <a:rPr lang="en-US" sz="2400" dirty="0"/>
              <a:t>       def __</a:t>
            </a:r>
            <a:r>
              <a:rPr lang="en-US" sz="2400" dirty="0" err="1"/>
              <a:t>init</a:t>
            </a:r>
            <a:r>
              <a:rPr lang="en-US" sz="2400" dirty="0"/>
              <a:t>__(</a:t>
            </a:r>
            <a:r>
              <a:rPr lang="en-US" sz="2400" dirty="0" err="1"/>
              <a:t>self,name</a:t>
            </a:r>
            <a:r>
              <a:rPr lang="en-US" sz="2400" dirty="0"/>
              <a:t>):pass</a:t>
            </a:r>
          </a:p>
          <a:p>
            <a:pPr marL="0" indent="0">
              <a:buNone/>
            </a:pPr>
            <a:endParaRPr lang="en-US" sz="2400" dirty="0"/>
          </a:p>
          <a:p>
            <a:pPr marL="0" indent="0">
              <a:buNone/>
            </a:pPr>
            <a:r>
              <a:rPr lang="en-US" sz="2400" dirty="0"/>
              <a:t>H=Hello()</a:t>
            </a:r>
          </a:p>
          <a:p>
            <a:pPr marL="0" indent="0">
              <a:buNone/>
            </a:pPr>
            <a:r>
              <a:rPr lang="en-US" sz="2400" dirty="0"/>
              <a:t>Or</a:t>
            </a:r>
          </a:p>
          <a:p>
            <a:pPr marL="0" indent="0">
              <a:buNone/>
            </a:pPr>
            <a:r>
              <a:rPr lang="en-US" sz="2400" dirty="0"/>
              <a:t>H=Hello(‘name’)</a:t>
            </a:r>
          </a:p>
          <a:p>
            <a:pPr marL="0" indent="0">
              <a:buNone/>
            </a:pPr>
            <a:r>
              <a:rPr lang="en-US" sz="2400" dirty="0">
                <a:solidFill>
                  <a:srgbClr val="FF0000"/>
                </a:solidFill>
              </a:rPr>
              <a:t>#Creating __</a:t>
            </a:r>
            <a:r>
              <a:rPr lang="en-US" sz="2400" dirty="0" err="1">
                <a:solidFill>
                  <a:srgbClr val="FF0000"/>
                </a:solidFill>
              </a:rPr>
              <a:t>init</a:t>
            </a:r>
            <a:r>
              <a:rPr lang="en-US" sz="2400" dirty="0">
                <a:solidFill>
                  <a:srgbClr val="FF0000"/>
                </a:solidFill>
              </a:rPr>
              <a:t>__ method with default parameters</a:t>
            </a:r>
          </a:p>
          <a:p>
            <a:pPr marL="0" indent="0">
              <a:buNone/>
            </a:pPr>
            <a:r>
              <a:rPr lang="en-US" sz="2400" dirty="0"/>
              <a:t> </a:t>
            </a:r>
            <a:r>
              <a:rPr lang="en-US" sz="2400" b="1" dirty="0"/>
              <a:t>class</a:t>
            </a:r>
            <a:r>
              <a:rPr lang="en-US" sz="2400" dirty="0"/>
              <a:t> Hello:</a:t>
            </a:r>
          </a:p>
          <a:p>
            <a:pPr marL="0" indent="0">
              <a:buNone/>
            </a:pPr>
            <a:r>
              <a:rPr lang="en-US" sz="2400" dirty="0"/>
              <a:t>       def __</a:t>
            </a:r>
            <a:r>
              <a:rPr lang="en-US" sz="2400" dirty="0" err="1"/>
              <a:t>init</a:t>
            </a:r>
            <a:r>
              <a:rPr lang="en-US" sz="2400" dirty="0"/>
              <a:t>__(self, name=‘Tom’): pass</a:t>
            </a:r>
          </a:p>
          <a:p>
            <a:pPr marL="0" indent="0">
              <a:buNone/>
            </a:pPr>
            <a:endParaRPr lang="en-US" sz="2400" dirty="0"/>
          </a:p>
          <a:p>
            <a:pPr marL="0" indent="0">
              <a:buNone/>
            </a:pPr>
            <a:r>
              <a:rPr lang="en-US" sz="2400" dirty="0"/>
              <a:t>H=Hello()</a:t>
            </a:r>
          </a:p>
          <a:p>
            <a:pPr marL="0" indent="0">
              <a:buNone/>
            </a:pPr>
            <a:r>
              <a:rPr lang="en-US" sz="2400" dirty="0"/>
              <a:t>H=Hello(‘name’) </a:t>
            </a:r>
            <a:r>
              <a:rPr lang="en-US" sz="2400" dirty="0">
                <a:solidFill>
                  <a:srgbClr val="FF0000"/>
                </a:solidFill>
              </a:rPr>
              <a:t>#No error</a:t>
            </a:r>
          </a:p>
          <a:p>
            <a:pPr marL="0" indent="0">
              <a:buNone/>
            </a:pPr>
            <a:endParaRPr lang="en-US" dirty="0"/>
          </a:p>
          <a:p>
            <a:pPr marL="0" indent="0">
              <a:buNone/>
            </a:pPr>
            <a:endParaRPr lang="en-IN" dirty="0"/>
          </a:p>
          <a:p>
            <a:pPr marL="0" indent="0">
              <a:buNone/>
            </a:pPr>
            <a:endParaRPr lang="en-US" dirty="0"/>
          </a:p>
        </p:txBody>
      </p:sp>
      <p:sp>
        <p:nvSpPr>
          <p:cNvPr id="4" name="TextBox 3">
            <a:extLst>
              <a:ext uri="{FF2B5EF4-FFF2-40B4-BE49-F238E27FC236}">
                <a16:creationId xmlns:a16="http://schemas.microsoft.com/office/drawing/2014/main" id="{11A895EB-CE63-4D2D-B815-72D553FDB34C}"/>
              </a:ext>
            </a:extLst>
          </p:cNvPr>
          <p:cNvSpPr txBox="1"/>
          <p:nvPr/>
        </p:nvSpPr>
        <p:spPr>
          <a:xfrm>
            <a:off x="7395100" y="1074198"/>
            <a:ext cx="4601591" cy="4801314"/>
          </a:xfrm>
          <a:prstGeom prst="rect">
            <a:avLst/>
          </a:prstGeom>
          <a:noFill/>
        </p:spPr>
        <p:txBody>
          <a:bodyPr wrap="square" rtlCol="0">
            <a:spAutoFit/>
          </a:bodyPr>
          <a:lstStyle/>
          <a:p>
            <a:pPr marL="0" indent="0">
              <a:buNone/>
            </a:pPr>
            <a:r>
              <a:rPr lang="en-US" dirty="0">
                <a:solidFill>
                  <a:srgbClr val="FF0000"/>
                </a:solidFill>
              </a:rPr>
              <a:t>#Passing *</a:t>
            </a:r>
            <a:r>
              <a:rPr lang="en-US" dirty="0" err="1">
                <a:solidFill>
                  <a:srgbClr val="FF0000"/>
                </a:solidFill>
              </a:rPr>
              <a:t>args</a:t>
            </a:r>
            <a:r>
              <a:rPr lang="en-US" dirty="0">
                <a:solidFill>
                  <a:srgbClr val="FF0000"/>
                </a:solidFill>
              </a:rPr>
              <a:t> to </a:t>
            </a:r>
            <a:r>
              <a:rPr lang="en-US" dirty="0" err="1">
                <a:solidFill>
                  <a:srgbClr val="FF0000"/>
                </a:solidFill>
              </a:rPr>
              <a:t>init</a:t>
            </a:r>
            <a:r>
              <a:rPr lang="en-US" dirty="0">
                <a:solidFill>
                  <a:srgbClr val="FF0000"/>
                </a:solidFill>
              </a:rPr>
              <a:t>()</a:t>
            </a:r>
          </a:p>
          <a:p>
            <a:pPr marL="0" indent="0">
              <a:buNone/>
            </a:pPr>
            <a:r>
              <a:rPr lang="en-US" dirty="0"/>
              <a:t> class Hello:</a:t>
            </a:r>
          </a:p>
          <a:p>
            <a:pPr marL="0" indent="0">
              <a:buNone/>
            </a:pPr>
            <a:r>
              <a:rPr lang="en-US" dirty="0"/>
              <a:t>       def __</a:t>
            </a:r>
            <a:r>
              <a:rPr lang="en-US" dirty="0" err="1"/>
              <a:t>init</a:t>
            </a:r>
            <a:r>
              <a:rPr lang="en-US" dirty="0"/>
              <a:t>__(self, *</a:t>
            </a:r>
            <a:r>
              <a:rPr lang="en-US" dirty="0" err="1"/>
              <a:t>args</a:t>
            </a:r>
            <a:r>
              <a:rPr lang="en-US" dirty="0"/>
              <a:t>):</a:t>
            </a:r>
          </a:p>
          <a:p>
            <a:pPr marL="0" indent="0">
              <a:buNone/>
            </a:pPr>
            <a:r>
              <a:rPr lang="en-US" dirty="0"/>
              <a:t>	pass</a:t>
            </a:r>
          </a:p>
          <a:p>
            <a:pPr marL="0" indent="0">
              <a:buNone/>
            </a:pPr>
            <a:endParaRPr lang="en-IN" dirty="0"/>
          </a:p>
          <a:p>
            <a:pPr marL="0" indent="0">
              <a:buNone/>
            </a:pPr>
            <a:r>
              <a:rPr lang="en-IN" dirty="0"/>
              <a:t>H=Hello()</a:t>
            </a:r>
          </a:p>
          <a:p>
            <a:pPr marL="0" indent="0">
              <a:buNone/>
            </a:pPr>
            <a:r>
              <a:rPr lang="en-IN" dirty="0"/>
              <a:t>H=Hello(‘</a:t>
            </a:r>
            <a:r>
              <a:rPr lang="en-IN" dirty="0" err="1"/>
              <a:t>name’,’Tom’,’Max</a:t>
            </a:r>
            <a:r>
              <a:rPr lang="en-IN" dirty="0"/>
              <a:t>’)</a:t>
            </a:r>
          </a:p>
          <a:p>
            <a:pPr marL="0" indent="0">
              <a:buNone/>
            </a:pPr>
            <a:endParaRPr lang="en-US" dirty="0"/>
          </a:p>
          <a:p>
            <a:pPr marL="0" indent="0">
              <a:buNone/>
            </a:pPr>
            <a:endParaRPr lang="en-US" dirty="0"/>
          </a:p>
          <a:p>
            <a:pPr marL="0" indent="0">
              <a:buNone/>
            </a:pPr>
            <a:r>
              <a:rPr lang="en-US" dirty="0">
                <a:solidFill>
                  <a:srgbClr val="FF0000"/>
                </a:solidFill>
              </a:rPr>
              <a:t>#Passing **</a:t>
            </a:r>
            <a:r>
              <a:rPr lang="en-US" dirty="0" err="1">
                <a:solidFill>
                  <a:srgbClr val="FF0000"/>
                </a:solidFill>
              </a:rPr>
              <a:t>kwargs</a:t>
            </a:r>
            <a:r>
              <a:rPr lang="en-US" dirty="0">
                <a:solidFill>
                  <a:srgbClr val="FF0000"/>
                </a:solidFill>
              </a:rPr>
              <a:t> to </a:t>
            </a:r>
            <a:r>
              <a:rPr lang="en-US" dirty="0" err="1">
                <a:solidFill>
                  <a:srgbClr val="FF0000"/>
                </a:solidFill>
              </a:rPr>
              <a:t>init</a:t>
            </a:r>
            <a:r>
              <a:rPr lang="en-US" dirty="0">
                <a:solidFill>
                  <a:srgbClr val="FF0000"/>
                </a:solidFill>
              </a:rPr>
              <a:t>()</a:t>
            </a:r>
          </a:p>
          <a:p>
            <a:pPr marL="0" indent="0">
              <a:buNone/>
            </a:pPr>
            <a:r>
              <a:rPr lang="en-US" dirty="0"/>
              <a:t> class Hello:</a:t>
            </a:r>
          </a:p>
          <a:p>
            <a:pPr marL="0" indent="0">
              <a:buNone/>
            </a:pPr>
            <a:r>
              <a:rPr lang="en-US" dirty="0"/>
              <a:t>       def __</a:t>
            </a:r>
            <a:r>
              <a:rPr lang="en-US" dirty="0" err="1"/>
              <a:t>init</a:t>
            </a:r>
            <a:r>
              <a:rPr lang="en-US" dirty="0"/>
              <a:t>__(self, **</a:t>
            </a:r>
            <a:r>
              <a:rPr lang="en-US" dirty="0" err="1"/>
              <a:t>kwargs</a:t>
            </a:r>
            <a:r>
              <a:rPr lang="en-US" dirty="0"/>
              <a:t>):</a:t>
            </a:r>
          </a:p>
          <a:p>
            <a:pPr marL="0" indent="0">
              <a:buNone/>
            </a:pPr>
            <a:r>
              <a:rPr lang="en-US" dirty="0"/>
              <a:t>	pass</a:t>
            </a:r>
          </a:p>
          <a:p>
            <a:pPr marL="0" indent="0">
              <a:buNone/>
            </a:pPr>
            <a:endParaRPr lang="en-IN" dirty="0"/>
          </a:p>
          <a:p>
            <a:pPr marL="0" indent="0">
              <a:buNone/>
            </a:pPr>
            <a:r>
              <a:rPr lang="en-IN" dirty="0"/>
              <a:t>H=Hello()</a:t>
            </a:r>
          </a:p>
          <a:p>
            <a:pPr marL="0" indent="0">
              <a:buNone/>
            </a:pPr>
            <a:r>
              <a:rPr lang="en-IN" dirty="0"/>
              <a:t>H=Hello(‘</a:t>
            </a:r>
            <a:r>
              <a:rPr lang="en-IN" dirty="0" err="1"/>
              <a:t>name’,’Tom’,’Max’,name</a:t>
            </a:r>
            <a:r>
              <a:rPr lang="en-IN" dirty="0"/>
              <a:t>=‘Jack’)</a:t>
            </a:r>
            <a:endParaRPr lang="en-US" dirty="0"/>
          </a:p>
          <a:p>
            <a:endParaRPr lang="en-IN" dirty="0"/>
          </a:p>
        </p:txBody>
      </p:sp>
      <p:cxnSp>
        <p:nvCxnSpPr>
          <p:cNvPr id="5" name="Straight Connector 4">
            <a:extLst>
              <a:ext uri="{FF2B5EF4-FFF2-40B4-BE49-F238E27FC236}">
                <a16:creationId xmlns:a16="http://schemas.microsoft.com/office/drawing/2014/main" id="{C15EE161-B8EA-446F-93B1-2520981FC8A2}"/>
              </a:ext>
            </a:extLst>
          </p:cNvPr>
          <p:cNvCxnSpPr>
            <a:stCxn id="4" idx="1"/>
            <a:endCxn id="4" idx="3"/>
          </p:cNvCxnSpPr>
          <p:nvPr/>
        </p:nvCxnSpPr>
        <p:spPr>
          <a:xfrm>
            <a:off x="7395100" y="3474855"/>
            <a:ext cx="4601591" cy="0"/>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86826943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1407F0-5B1A-4B0F-BDC9-3476578617C6}"/>
              </a:ext>
            </a:extLst>
          </p:cNvPr>
          <p:cNvSpPr>
            <a:spLocks noGrp="1"/>
          </p:cNvSpPr>
          <p:nvPr>
            <p:ph type="title"/>
          </p:nvPr>
        </p:nvSpPr>
        <p:spPr>
          <a:xfrm>
            <a:off x="838200" y="800132"/>
            <a:ext cx="10515600" cy="522642"/>
          </a:xfrm>
        </p:spPr>
        <p:txBody>
          <a:bodyPr>
            <a:normAutofit fontScale="90000"/>
          </a:bodyPr>
          <a:lstStyle/>
          <a:p>
            <a:r>
              <a:rPr lang="en-IN" b="0" i="0" dirty="0">
                <a:solidFill>
                  <a:srgbClr val="0A0A0A"/>
                </a:solidFill>
                <a:effectLst/>
                <a:latin typeface="EB Garamond"/>
              </a:rPr>
              <a:t>Encapsulation</a:t>
            </a:r>
            <a:br>
              <a:rPr lang="en-IN" b="0" i="0" dirty="0">
                <a:solidFill>
                  <a:srgbClr val="0A0A0A"/>
                </a:solidFill>
                <a:effectLst/>
                <a:latin typeface="EB Garamond"/>
              </a:rPr>
            </a:br>
            <a:endParaRPr lang="en-IN" dirty="0"/>
          </a:p>
        </p:txBody>
      </p:sp>
      <p:sp>
        <p:nvSpPr>
          <p:cNvPr id="3" name="Content Placeholder 2">
            <a:extLst>
              <a:ext uri="{FF2B5EF4-FFF2-40B4-BE49-F238E27FC236}">
                <a16:creationId xmlns:a16="http://schemas.microsoft.com/office/drawing/2014/main" id="{DC89A5F4-4F7B-4A59-97F2-93023F5C8C59}"/>
              </a:ext>
            </a:extLst>
          </p:cNvPr>
          <p:cNvSpPr>
            <a:spLocks noGrp="1"/>
          </p:cNvSpPr>
          <p:nvPr>
            <p:ph idx="1"/>
          </p:nvPr>
        </p:nvSpPr>
        <p:spPr/>
        <p:txBody>
          <a:bodyPr/>
          <a:lstStyle/>
          <a:p>
            <a:r>
              <a:rPr lang="en-US" b="0" i="0" dirty="0">
                <a:solidFill>
                  <a:srgbClr val="0A0A0A"/>
                </a:solidFill>
                <a:effectLst/>
                <a:latin typeface="EB Garamond"/>
              </a:rPr>
              <a:t>Encapsulation is the process of making certain attributes inaccessible to their clients and can only be accessed through certain methods. The inaccessible attributes are called private attributes, and the process of making certain attributes private is called information hiding. Private attributes begin with two underscores. Private attributes are accessed through methods called getter and setter.</a:t>
            </a:r>
            <a:endParaRPr lang="en-IN" dirty="0"/>
          </a:p>
        </p:txBody>
      </p:sp>
    </p:spTree>
    <p:extLst>
      <p:ext uri="{BB962C8B-B14F-4D97-AF65-F5344CB8AC3E}">
        <p14:creationId xmlns:p14="http://schemas.microsoft.com/office/powerpoint/2010/main" val="215732110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9B07E-CFFA-4A9B-8ECF-DA0FFCBBFE9C}"/>
              </a:ext>
            </a:extLst>
          </p:cNvPr>
          <p:cNvSpPr>
            <a:spLocks noGrp="1"/>
          </p:cNvSpPr>
          <p:nvPr>
            <p:ph type="title"/>
          </p:nvPr>
        </p:nvSpPr>
        <p:spPr>
          <a:xfrm>
            <a:off x="838200" y="365126"/>
            <a:ext cx="10515600" cy="460498"/>
          </a:xfrm>
        </p:spPr>
        <p:txBody>
          <a:bodyPr>
            <a:normAutofit fontScale="90000"/>
          </a:bodyPr>
          <a:lstStyle/>
          <a:p>
            <a:r>
              <a:rPr lang="en-US" dirty="0"/>
              <a:t>Using __&lt;</a:t>
            </a:r>
            <a:r>
              <a:rPr lang="en-US" dirty="0" err="1"/>
              <a:t>variablename</a:t>
            </a:r>
            <a:r>
              <a:rPr lang="en-US" dirty="0"/>
              <a:t>&gt; to make Private</a:t>
            </a:r>
            <a:endParaRPr lang="en-IN" dirty="0"/>
          </a:p>
        </p:txBody>
      </p:sp>
      <p:sp>
        <p:nvSpPr>
          <p:cNvPr id="3" name="Content Placeholder 2">
            <a:extLst>
              <a:ext uri="{FF2B5EF4-FFF2-40B4-BE49-F238E27FC236}">
                <a16:creationId xmlns:a16="http://schemas.microsoft.com/office/drawing/2014/main" id="{268DCD38-1168-4E7B-AD5A-7E2B0ECFDDF4}"/>
              </a:ext>
            </a:extLst>
          </p:cNvPr>
          <p:cNvSpPr>
            <a:spLocks noGrp="1"/>
          </p:cNvSpPr>
          <p:nvPr>
            <p:ph idx="1"/>
          </p:nvPr>
        </p:nvSpPr>
        <p:spPr>
          <a:xfrm>
            <a:off x="838200" y="1180730"/>
            <a:ext cx="10515600" cy="5468645"/>
          </a:xfrm>
        </p:spPr>
        <p:txBody>
          <a:bodyPr>
            <a:normAutofit/>
          </a:bodyPr>
          <a:lstStyle/>
          <a:p>
            <a:pPr marL="0" indent="0">
              <a:buNone/>
            </a:pPr>
            <a:r>
              <a:rPr lang="en-US" dirty="0"/>
              <a:t> </a:t>
            </a:r>
            <a:r>
              <a:rPr lang="en-US" sz="2400" b="1" dirty="0"/>
              <a:t>class</a:t>
            </a:r>
            <a:r>
              <a:rPr lang="en-US" sz="2400" dirty="0"/>
              <a:t> Hello:</a:t>
            </a:r>
          </a:p>
          <a:p>
            <a:pPr marL="0" indent="0">
              <a:buNone/>
            </a:pPr>
            <a:r>
              <a:rPr lang="en-US" sz="2400" dirty="0"/>
              <a:t>      def __</a:t>
            </a:r>
            <a:r>
              <a:rPr lang="en-US" sz="2400" dirty="0" err="1"/>
              <a:t>init</a:t>
            </a:r>
            <a:r>
              <a:rPr lang="en-US" sz="2400" dirty="0"/>
              <a:t>__(</a:t>
            </a:r>
            <a:r>
              <a:rPr lang="en-US" sz="2400" dirty="0" err="1"/>
              <a:t>self,name</a:t>
            </a:r>
            <a:r>
              <a:rPr lang="en-US" sz="2400" dirty="0"/>
              <a:t>):</a:t>
            </a:r>
          </a:p>
          <a:p>
            <a:pPr marL="0" indent="0">
              <a:buNone/>
            </a:pPr>
            <a:r>
              <a:rPr lang="en-US" sz="2400" dirty="0"/>
              <a:t>            </a:t>
            </a:r>
            <a:r>
              <a:rPr lang="en-US" sz="2400" dirty="0" err="1"/>
              <a:t>self.a</a:t>
            </a:r>
            <a:r>
              <a:rPr lang="en-US" sz="2400" dirty="0"/>
              <a:t>=10</a:t>
            </a:r>
          </a:p>
          <a:p>
            <a:pPr marL="0" indent="0">
              <a:buNone/>
            </a:pPr>
            <a:r>
              <a:rPr lang="en-US" sz="2400" dirty="0"/>
              <a:t>            </a:t>
            </a:r>
            <a:r>
              <a:rPr lang="en-US" sz="2400" dirty="0" err="1"/>
              <a:t>self._b</a:t>
            </a:r>
            <a:r>
              <a:rPr lang="en-US" sz="2400" dirty="0"/>
              <a:t>=20</a:t>
            </a:r>
          </a:p>
          <a:p>
            <a:pPr marL="0" indent="0">
              <a:buNone/>
            </a:pPr>
            <a:r>
              <a:rPr lang="en-US" sz="2400" dirty="0"/>
              <a:t>            </a:t>
            </a:r>
            <a:r>
              <a:rPr lang="en-US" sz="2400" dirty="0" err="1"/>
              <a:t>self.__c</a:t>
            </a:r>
            <a:r>
              <a:rPr lang="en-US" sz="2400" dirty="0"/>
              <a:t>=30 </a:t>
            </a:r>
            <a:r>
              <a:rPr lang="en-US" sz="2400" b="1" dirty="0">
                <a:solidFill>
                  <a:srgbClr val="C00000"/>
                </a:solidFill>
              </a:rPr>
              <a:t>#private member variable</a:t>
            </a:r>
          </a:p>
          <a:p>
            <a:pPr marL="0" indent="0">
              <a:buNone/>
            </a:pPr>
            <a:endParaRPr lang="en-US" sz="2400" dirty="0"/>
          </a:p>
          <a:p>
            <a:pPr marL="0" indent="0">
              <a:buNone/>
            </a:pPr>
            <a:r>
              <a:rPr lang="en-US" sz="2400" dirty="0"/>
              <a:t>H=Hello(‘name’)</a:t>
            </a:r>
          </a:p>
          <a:p>
            <a:pPr marL="0" indent="0">
              <a:buNone/>
            </a:pPr>
            <a:r>
              <a:rPr lang="en-US" sz="2400" dirty="0"/>
              <a:t> print(</a:t>
            </a:r>
            <a:r>
              <a:rPr lang="en-US" sz="2400" dirty="0" err="1"/>
              <a:t>H.a</a:t>
            </a:r>
            <a:r>
              <a:rPr lang="en-US" sz="2400" dirty="0"/>
              <a:t>)</a:t>
            </a:r>
          </a:p>
          <a:p>
            <a:pPr marL="0" indent="0">
              <a:buNone/>
            </a:pPr>
            <a:r>
              <a:rPr lang="en-US" sz="2400" dirty="0"/>
              <a:t> print(</a:t>
            </a:r>
            <a:r>
              <a:rPr lang="en-US" sz="2400" dirty="0" err="1"/>
              <a:t>H._b</a:t>
            </a:r>
            <a:r>
              <a:rPr lang="en-US" sz="2400" dirty="0"/>
              <a:t>)</a:t>
            </a:r>
          </a:p>
          <a:p>
            <a:pPr marL="0" indent="0">
              <a:buNone/>
            </a:pPr>
            <a:r>
              <a:rPr lang="en-US" sz="2400" dirty="0"/>
              <a:t> print(</a:t>
            </a:r>
            <a:r>
              <a:rPr lang="en-US" sz="2400" dirty="0" err="1"/>
              <a:t>H.__c</a:t>
            </a:r>
            <a:r>
              <a:rPr lang="en-US" sz="2400" dirty="0"/>
              <a:t>) </a:t>
            </a:r>
            <a:r>
              <a:rPr lang="en-US" sz="2400" b="1" dirty="0">
                <a:solidFill>
                  <a:srgbClr val="C00000"/>
                </a:solidFill>
              </a:rPr>
              <a:t>#not allowed outside the class because it is private variable</a:t>
            </a:r>
            <a:endParaRPr lang="en-IN" sz="2400" b="1" dirty="0">
              <a:solidFill>
                <a:srgbClr val="C00000"/>
              </a:solidFill>
            </a:endParaRPr>
          </a:p>
        </p:txBody>
      </p:sp>
    </p:spTree>
    <p:extLst>
      <p:ext uri="{BB962C8B-B14F-4D97-AF65-F5344CB8AC3E}">
        <p14:creationId xmlns:p14="http://schemas.microsoft.com/office/powerpoint/2010/main" val="291036231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7AEB4-957C-4E40-AB97-E669B88C777F}"/>
              </a:ext>
            </a:extLst>
          </p:cNvPr>
          <p:cNvSpPr>
            <a:spLocks noGrp="1"/>
          </p:cNvSpPr>
          <p:nvPr>
            <p:ph type="title"/>
          </p:nvPr>
        </p:nvSpPr>
        <p:spPr>
          <a:xfrm>
            <a:off x="660647" y="169816"/>
            <a:ext cx="10515600" cy="487131"/>
          </a:xfrm>
        </p:spPr>
        <p:txBody>
          <a:bodyPr>
            <a:normAutofit fontScale="90000"/>
          </a:bodyPr>
          <a:lstStyle/>
          <a:p>
            <a:r>
              <a:rPr lang="en-US" dirty="0"/>
              <a:t>Private Method</a:t>
            </a:r>
            <a:endParaRPr lang="en-IN" dirty="0"/>
          </a:p>
        </p:txBody>
      </p:sp>
      <p:sp>
        <p:nvSpPr>
          <p:cNvPr id="3" name="Content Placeholder 2">
            <a:extLst>
              <a:ext uri="{FF2B5EF4-FFF2-40B4-BE49-F238E27FC236}">
                <a16:creationId xmlns:a16="http://schemas.microsoft.com/office/drawing/2014/main" id="{6DBA8735-F559-40D4-B623-20EC57233793}"/>
              </a:ext>
            </a:extLst>
          </p:cNvPr>
          <p:cNvSpPr>
            <a:spLocks noGrp="1"/>
          </p:cNvSpPr>
          <p:nvPr>
            <p:ph idx="1"/>
          </p:nvPr>
        </p:nvSpPr>
        <p:spPr>
          <a:xfrm>
            <a:off x="3270681" y="925436"/>
            <a:ext cx="9104791" cy="5762748"/>
          </a:xfrm>
        </p:spPr>
        <p:txBody>
          <a:bodyPr>
            <a:normAutofit fontScale="70000" lnSpcReduction="20000"/>
          </a:bodyPr>
          <a:lstStyle/>
          <a:p>
            <a:pPr marL="0" indent="0">
              <a:buNone/>
            </a:pPr>
            <a:r>
              <a:rPr lang="en-US" dirty="0"/>
              <a:t> </a:t>
            </a:r>
            <a:r>
              <a:rPr lang="en-US" b="1" dirty="0"/>
              <a:t>class</a:t>
            </a:r>
            <a:r>
              <a:rPr lang="en-US" dirty="0"/>
              <a:t> Hello:</a:t>
            </a:r>
          </a:p>
          <a:p>
            <a:pPr marL="0" indent="0">
              <a:buNone/>
            </a:pPr>
            <a:r>
              <a:rPr lang="en-US" dirty="0"/>
              <a:t>         def __</a:t>
            </a:r>
            <a:r>
              <a:rPr lang="en-US" dirty="0" err="1"/>
              <a:t>init</a:t>
            </a:r>
            <a:r>
              <a:rPr lang="en-US" dirty="0"/>
              <a:t>__(</a:t>
            </a:r>
            <a:r>
              <a:rPr lang="en-US" dirty="0" err="1"/>
              <a:t>self,name</a:t>
            </a:r>
            <a:r>
              <a:rPr lang="en-US" dirty="0"/>
              <a:t>):</a:t>
            </a:r>
          </a:p>
          <a:p>
            <a:pPr marL="0" indent="0">
              <a:buNone/>
            </a:pPr>
            <a:r>
              <a:rPr lang="en-US" dirty="0"/>
              <a:t>                </a:t>
            </a:r>
            <a:r>
              <a:rPr lang="en-US" dirty="0" err="1"/>
              <a:t>self.a</a:t>
            </a:r>
            <a:r>
              <a:rPr lang="en-US" dirty="0"/>
              <a:t>=10</a:t>
            </a:r>
          </a:p>
          <a:p>
            <a:pPr marL="0" indent="0">
              <a:buNone/>
            </a:pPr>
            <a:r>
              <a:rPr lang="en-US" dirty="0"/>
              <a:t>                </a:t>
            </a:r>
            <a:r>
              <a:rPr lang="en-US" dirty="0" err="1"/>
              <a:t>self._b</a:t>
            </a:r>
            <a:r>
              <a:rPr lang="en-US" dirty="0"/>
              <a:t>=20</a:t>
            </a:r>
          </a:p>
          <a:p>
            <a:pPr marL="0" indent="0">
              <a:buNone/>
            </a:pPr>
            <a:r>
              <a:rPr lang="en-US" dirty="0"/>
              <a:t>                </a:t>
            </a:r>
            <a:r>
              <a:rPr lang="en-US" dirty="0" err="1"/>
              <a:t>self.__c</a:t>
            </a:r>
            <a:r>
              <a:rPr lang="en-US" dirty="0"/>
              <a:t>=30</a:t>
            </a:r>
          </a:p>
          <a:p>
            <a:pPr marL="0" indent="0">
              <a:buNone/>
            </a:pPr>
            <a:r>
              <a:rPr lang="en-US" dirty="0"/>
              <a:t>  def </a:t>
            </a:r>
            <a:r>
              <a:rPr lang="en-US" dirty="0" err="1"/>
              <a:t>public_method</a:t>
            </a:r>
            <a:r>
              <a:rPr lang="en-US" dirty="0"/>
              <a:t>(self):</a:t>
            </a:r>
          </a:p>
          <a:p>
            <a:pPr marL="0" indent="0">
              <a:buNone/>
            </a:pPr>
            <a:r>
              <a:rPr lang="en-US" dirty="0"/>
              <a:t>          print(</a:t>
            </a:r>
            <a:r>
              <a:rPr lang="en-US" dirty="0" err="1"/>
              <a:t>self.a</a:t>
            </a:r>
            <a:r>
              <a:rPr lang="en-US" dirty="0"/>
              <a:t>)</a:t>
            </a:r>
          </a:p>
          <a:p>
            <a:pPr marL="0" indent="0">
              <a:buNone/>
            </a:pPr>
            <a:r>
              <a:rPr lang="en-US" dirty="0"/>
              <a:t>           print(</a:t>
            </a:r>
            <a:r>
              <a:rPr lang="en-US" dirty="0" err="1"/>
              <a:t>self.__c</a:t>
            </a:r>
            <a:r>
              <a:rPr lang="en-US" dirty="0"/>
              <a:t>) </a:t>
            </a:r>
            <a:r>
              <a:rPr lang="en-US" dirty="0">
                <a:solidFill>
                  <a:srgbClr val="FF0000"/>
                </a:solidFill>
              </a:rPr>
              <a:t># No Error</a:t>
            </a:r>
          </a:p>
          <a:p>
            <a:pPr marL="0" indent="0">
              <a:buNone/>
            </a:pPr>
            <a:r>
              <a:rPr lang="en-US" dirty="0"/>
              <a:t>           print(“Public”)</a:t>
            </a:r>
          </a:p>
          <a:p>
            <a:pPr marL="0" indent="0">
              <a:buNone/>
            </a:pPr>
            <a:r>
              <a:rPr lang="en-US" dirty="0"/>
              <a:t>  def __</a:t>
            </a:r>
            <a:r>
              <a:rPr lang="en-US" dirty="0" err="1"/>
              <a:t>private_method</a:t>
            </a:r>
            <a:r>
              <a:rPr lang="en-US" dirty="0"/>
              <a:t>(self):</a:t>
            </a:r>
          </a:p>
          <a:p>
            <a:pPr marL="0" indent="0">
              <a:buNone/>
            </a:pPr>
            <a:r>
              <a:rPr lang="en-US" dirty="0"/>
              <a:t>         print(“Private”)</a:t>
            </a:r>
          </a:p>
          <a:p>
            <a:pPr marL="0" indent="0">
              <a:buNone/>
            </a:pPr>
            <a:r>
              <a:rPr lang="en-US" dirty="0"/>
              <a:t> </a:t>
            </a:r>
          </a:p>
          <a:p>
            <a:pPr marL="0" indent="0">
              <a:buNone/>
            </a:pPr>
            <a:r>
              <a:rPr lang="en-US" dirty="0">
                <a:solidFill>
                  <a:schemeClr val="tx2"/>
                </a:solidFill>
              </a:rPr>
              <a:t>h=Hello(‘name’)</a:t>
            </a:r>
          </a:p>
          <a:p>
            <a:pPr marL="0" indent="0">
              <a:buNone/>
            </a:pPr>
            <a:r>
              <a:rPr lang="en-US" dirty="0"/>
              <a:t> print(</a:t>
            </a:r>
            <a:r>
              <a:rPr lang="en-US" dirty="0" err="1"/>
              <a:t>h.a</a:t>
            </a:r>
            <a:r>
              <a:rPr lang="en-US" dirty="0"/>
              <a:t>)</a:t>
            </a:r>
          </a:p>
          <a:p>
            <a:pPr marL="0" indent="0">
              <a:buNone/>
            </a:pPr>
            <a:r>
              <a:rPr lang="en-US" dirty="0"/>
              <a:t> print(</a:t>
            </a:r>
            <a:r>
              <a:rPr lang="en-US" dirty="0" err="1"/>
              <a:t>h._b</a:t>
            </a:r>
            <a:r>
              <a:rPr lang="en-US" dirty="0"/>
              <a:t>)</a:t>
            </a:r>
          </a:p>
          <a:p>
            <a:pPr marL="0" indent="0">
              <a:buNone/>
            </a:pPr>
            <a:r>
              <a:rPr lang="en-US" dirty="0"/>
              <a:t> print(h.__</a:t>
            </a:r>
            <a:r>
              <a:rPr lang="en-US" dirty="0" err="1"/>
              <a:t>private_method</a:t>
            </a:r>
            <a:r>
              <a:rPr lang="en-US" dirty="0"/>
              <a:t>()) </a:t>
            </a:r>
            <a:r>
              <a:rPr lang="en-US" dirty="0">
                <a:solidFill>
                  <a:srgbClr val="FF0000"/>
                </a:solidFill>
              </a:rPr>
              <a:t># Error, So invoke private methods inside the class</a:t>
            </a:r>
            <a:endParaRPr lang="en-IN" dirty="0">
              <a:solidFill>
                <a:srgbClr val="FF0000"/>
              </a:solidFill>
            </a:endParaRPr>
          </a:p>
        </p:txBody>
      </p:sp>
    </p:spTree>
    <p:extLst>
      <p:ext uri="{BB962C8B-B14F-4D97-AF65-F5344CB8AC3E}">
        <p14:creationId xmlns:p14="http://schemas.microsoft.com/office/powerpoint/2010/main" val="17904811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6541EF-3FFC-4D85-BAA2-3A383CBFCF5E}"/>
              </a:ext>
            </a:extLst>
          </p:cNvPr>
          <p:cNvSpPr>
            <a:spLocks noGrp="1"/>
          </p:cNvSpPr>
          <p:nvPr>
            <p:ph type="title"/>
          </p:nvPr>
        </p:nvSpPr>
        <p:spPr>
          <a:xfrm>
            <a:off x="838200" y="365125"/>
            <a:ext cx="10515600" cy="611419"/>
          </a:xfrm>
        </p:spPr>
        <p:txBody>
          <a:bodyPr>
            <a:normAutofit fontScale="90000"/>
          </a:bodyPr>
          <a:lstStyle/>
          <a:p>
            <a:r>
              <a:rPr lang="en-US" dirty="0"/>
              <a:t>Class in OOP</a:t>
            </a:r>
            <a:endParaRPr lang="en-IN" dirty="0"/>
          </a:p>
        </p:txBody>
      </p:sp>
      <p:sp>
        <p:nvSpPr>
          <p:cNvPr id="3" name="Content Placeholder 2">
            <a:extLst>
              <a:ext uri="{FF2B5EF4-FFF2-40B4-BE49-F238E27FC236}">
                <a16:creationId xmlns:a16="http://schemas.microsoft.com/office/drawing/2014/main" id="{55C2F1E1-CDA5-4CDD-9AB0-0880FA9E2F43}"/>
              </a:ext>
            </a:extLst>
          </p:cNvPr>
          <p:cNvSpPr>
            <a:spLocks noGrp="1"/>
          </p:cNvSpPr>
          <p:nvPr>
            <p:ph idx="1"/>
          </p:nvPr>
        </p:nvSpPr>
        <p:spPr>
          <a:xfrm>
            <a:off x="772357" y="1091953"/>
            <a:ext cx="10581443" cy="5085010"/>
          </a:xfrm>
        </p:spPr>
        <p:txBody>
          <a:bodyPr>
            <a:normAutofit/>
          </a:bodyPr>
          <a:lstStyle/>
          <a:p>
            <a:pPr algn="l"/>
            <a:r>
              <a:rPr lang="en-US" sz="1600" b="0" i="0" dirty="0">
                <a:effectLst/>
                <a:latin typeface="roboto" panose="02000000000000000000" pitchFamily="2" charset="0"/>
              </a:rPr>
              <a:t>If we analyze the above image, we are seeing class, object, attributes, methods, and a Pikachu there :). You might be thinking about what all of this has to do with OOP.  Well, the above image is exactly what we need to understand OOP concepts easily.</a:t>
            </a:r>
          </a:p>
          <a:p>
            <a:pPr algn="l"/>
            <a:r>
              <a:rPr lang="en-US" sz="1600" b="0" i="0" dirty="0">
                <a:effectLst/>
                <a:latin typeface="roboto" panose="02000000000000000000" pitchFamily="2" charset="0"/>
              </a:rPr>
              <a:t>So moving to the first topic. What is meant by class in OOP? The technical definition of class is “</a:t>
            </a:r>
            <a:r>
              <a:rPr lang="en-US" sz="1600" b="1" i="0" dirty="0">
                <a:effectLst/>
                <a:latin typeface="roboto" panose="02000000000000000000" pitchFamily="2" charset="0"/>
              </a:rPr>
              <a:t>Class is a collection of an object of the same </a:t>
            </a:r>
            <a:r>
              <a:rPr lang="en-US" sz="1600" b="1" i="0" dirty="0" err="1">
                <a:effectLst/>
                <a:latin typeface="roboto" panose="02000000000000000000" pitchFamily="2" charset="0"/>
              </a:rPr>
              <a:t>type</a:t>
            </a:r>
            <a:r>
              <a:rPr lang="en-US" sz="1600" b="0" i="0" dirty="0" err="1">
                <a:effectLst/>
                <a:latin typeface="roboto" panose="02000000000000000000" pitchFamily="2" charset="0"/>
              </a:rPr>
              <a:t>“.Let’s</a:t>
            </a:r>
            <a:r>
              <a:rPr lang="en-US" sz="1600" b="0" i="0" dirty="0">
                <a:effectLst/>
                <a:latin typeface="roboto" panose="02000000000000000000" pitchFamily="2" charset="0"/>
              </a:rPr>
              <a:t> relate this to our example above.</a:t>
            </a:r>
          </a:p>
          <a:p>
            <a:pPr algn="l"/>
            <a:r>
              <a:rPr lang="en-US" sz="1600" b="0" i="0" dirty="0">
                <a:effectLst/>
                <a:latin typeface="roboto" panose="02000000000000000000" pitchFamily="2" charset="0"/>
              </a:rPr>
              <a:t>Here in this image, we can see there is a rectangle name “</a:t>
            </a:r>
            <a:r>
              <a:rPr lang="en-US" sz="1600" b="0" i="0" dirty="0" err="1">
                <a:effectLst/>
                <a:latin typeface="roboto" panose="02000000000000000000" pitchFamily="2" charset="0"/>
              </a:rPr>
              <a:t>Pokemon</a:t>
            </a:r>
            <a:r>
              <a:rPr lang="en-US" sz="1600" b="0" i="0" dirty="0">
                <a:effectLst/>
                <a:latin typeface="roboto" panose="02000000000000000000" pitchFamily="2" charset="0"/>
              </a:rPr>
              <a:t>”. This is basically the name of our class. In the simplest term class is nothing but a collection of objects. So all the </a:t>
            </a:r>
            <a:r>
              <a:rPr lang="en-US" sz="1600" b="0" i="0" dirty="0" err="1">
                <a:effectLst/>
                <a:latin typeface="roboto" panose="02000000000000000000" pitchFamily="2" charset="0"/>
              </a:rPr>
              <a:t>pokemon</a:t>
            </a:r>
            <a:r>
              <a:rPr lang="en-US" sz="1600" b="0" i="0" dirty="0">
                <a:effectLst/>
                <a:latin typeface="roboto" panose="02000000000000000000" pitchFamily="2" charset="0"/>
              </a:rPr>
              <a:t> in the </a:t>
            </a:r>
            <a:r>
              <a:rPr lang="en-US" sz="1600" b="0" i="0" dirty="0" err="1">
                <a:effectLst/>
                <a:latin typeface="roboto" panose="02000000000000000000" pitchFamily="2" charset="0"/>
              </a:rPr>
              <a:t>pokemon</a:t>
            </a:r>
            <a:r>
              <a:rPr lang="en-US" sz="1600" b="0" i="0" dirty="0">
                <a:effectLst/>
                <a:latin typeface="roboto" panose="02000000000000000000" pitchFamily="2" charset="0"/>
              </a:rPr>
              <a:t> universe will be under the “</a:t>
            </a:r>
            <a:r>
              <a:rPr lang="en-US" sz="1600" b="0" i="0" dirty="0" err="1">
                <a:effectLst/>
                <a:latin typeface="roboto" panose="02000000000000000000" pitchFamily="2" charset="0"/>
              </a:rPr>
              <a:t>pokemon</a:t>
            </a:r>
            <a:r>
              <a:rPr lang="en-US" sz="1600" b="0" i="0" dirty="0">
                <a:effectLst/>
                <a:latin typeface="roboto" panose="02000000000000000000" pitchFamily="2" charset="0"/>
              </a:rPr>
              <a:t>” class.</a:t>
            </a:r>
          </a:p>
          <a:p>
            <a:endParaRPr lang="en-IN" sz="2000" dirty="0"/>
          </a:p>
        </p:txBody>
      </p:sp>
      <p:pic>
        <p:nvPicPr>
          <p:cNvPr id="2050" name="Picture 2" descr="oop in python class and objects">
            <a:extLst>
              <a:ext uri="{FF2B5EF4-FFF2-40B4-BE49-F238E27FC236}">
                <a16:creationId xmlns:a16="http://schemas.microsoft.com/office/drawing/2014/main" id="{6F15F362-65F2-46C4-A288-AB32CABF687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37700" y="3428999"/>
            <a:ext cx="4952915" cy="27479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071646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616BC20-F613-4E73-BD4D-5C446D3E6167}"/>
              </a:ext>
            </a:extLst>
          </p:cNvPr>
          <p:cNvSpPr>
            <a:spLocks noGrp="1"/>
          </p:cNvSpPr>
          <p:nvPr>
            <p:ph idx="1"/>
          </p:nvPr>
        </p:nvSpPr>
        <p:spPr>
          <a:xfrm>
            <a:off x="926977" y="1029810"/>
            <a:ext cx="4257583" cy="5965794"/>
          </a:xfrm>
        </p:spPr>
        <p:txBody>
          <a:bodyPr>
            <a:normAutofit fontScale="85000" lnSpcReduction="20000"/>
          </a:bodyPr>
          <a:lstStyle/>
          <a:p>
            <a:pPr marL="0" indent="0">
              <a:buNone/>
            </a:pPr>
            <a:r>
              <a:rPr lang="en-US" dirty="0"/>
              <a:t> </a:t>
            </a:r>
            <a:r>
              <a:rPr lang="en-US" b="1" dirty="0"/>
              <a:t>class</a:t>
            </a:r>
            <a:r>
              <a:rPr lang="en-US" dirty="0"/>
              <a:t> Car:</a:t>
            </a:r>
          </a:p>
          <a:p>
            <a:pPr marL="0" indent="0">
              <a:buNone/>
            </a:pPr>
            <a:r>
              <a:rPr lang="en-US" dirty="0"/>
              <a:t>    def __</a:t>
            </a:r>
            <a:r>
              <a:rPr lang="en-US" dirty="0" err="1"/>
              <a:t>init</a:t>
            </a:r>
            <a:r>
              <a:rPr lang="en-US" dirty="0"/>
              <a:t>__(</a:t>
            </a:r>
            <a:r>
              <a:rPr lang="en-US" dirty="0" err="1"/>
              <a:t>self,speed,color</a:t>
            </a:r>
            <a:r>
              <a:rPr lang="en-US" dirty="0"/>
              <a:t>):                                   </a:t>
            </a:r>
          </a:p>
          <a:p>
            <a:pPr marL="0" indent="0">
              <a:buNone/>
            </a:pPr>
            <a:r>
              <a:rPr lang="en-US" dirty="0"/>
              <a:t>            </a:t>
            </a:r>
            <a:r>
              <a:rPr lang="en-US" dirty="0" err="1"/>
              <a:t>self.__speed</a:t>
            </a:r>
            <a:r>
              <a:rPr lang="en-US" dirty="0"/>
              <a:t>=speed</a:t>
            </a:r>
          </a:p>
          <a:p>
            <a:pPr marL="0" indent="0">
              <a:buNone/>
            </a:pPr>
            <a:r>
              <a:rPr lang="en-US" dirty="0"/>
              <a:t>            </a:t>
            </a:r>
            <a:r>
              <a:rPr lang="en-US" dirty="0" err="1"/>
              <a:t>self.__color</a:t>
            </a:r>
            <a:r>
              <a:rPr lang="en-US" dirty="0"/>
              <a:t>=color</a:t>
            </a:r>
          </a:p>
          <a:p>
            <a:pPr marL="0" indent="0">
              <a:buNone/>
            </a:pPr>
            <a:r>
              <a:rPr lang="en-US" dirty="0"/>
              <a:t>   </a:t>
            </a:r>
            <a:r>
              <a:rPr lang="en-US" dirty="0">
                <a:solidFill>
                  <a:srgbClr val="C00000"/>
                </a:solidFill>
              </a:rPr>
              <a:t>#set and get values</a:t>
            </a:r>
          </a:p>
          <a:p>
            <a:pPr marL="0" indent="0">
              <a:buNone/>
            </a:pPr>
            <a:r>
              <a:rPr lang="en-US" dirty="0"/>
              <a:t> def </a:t>
            </a:r>
            <a:r>
              <a:rPr lang="en-US" dirty="0" err="1"/>
              <a:t>set_speed</a:t>
            </a:r>
            <a:r>
              <a:rPr lang="en-US" dirty="0"/>
              <a:t>(</a:t>
            </a:r>
            <a:r>
              <a:rPr lang="en-US" dirty="0" err="1"/>
              <a:t>self,value</a:t>
            </a:r>
            <a:r>
              <a:rPr lang="en-US" dirty="0"/>
              <a:t>):</a:t>
            </a:r>
          </a:p>
          <a:p>
            <a:pPr marL="0" indent="0">
              <a:buNone/>
            </a:pPr>
            <a:r>
              <a:rPr lang="en-US" dirty="0"/>
              <a:t>     </a:t>
            </a:r>
            <a:r>
              <a:rPr lang="en-US" dirty="0" err="1"/>
              <a:t>self.__speed</a:t>
            </a:r>
            <a:r>
              <a:rPr lang="en-US" dirty="0"/>
              <a:t>=value</a:t>
            </a:r>
          </a:p>
          <a:p>
            <a:pPr marL="0" indent="0">
              <a:buNone/>
            </a:pPr>
            <a:r>
              <a:rPr lang="en-US" dirty="0"/>
              <a:t> def </a:t>
            </a:r>
            <a:r>
              <a:rPr lang="en-US" dirty="0" err="1"/>
              <a:t>get_speed</a:t>
            </a:r>
            <a:r>
              <a:rPr lang="en-US" dirty="0"/>
              <a:t>(self):</a:t>
            </a:r>
          </a:p>
          <a:p>
            <a:pPr marL="0" indent="0">
              <a:buNone/>
            </a:pPr>
            <a:r>
              <a:rPr lang="en-US" dirty="0"/>
              <a:t>     return </a:t>
            </a:r>
            <a:r>
              <a:rPr lang="en-US" dirty="0" err="1"/>
              <a:t>self.__speed</a:t>
            </a:r>
            <a:endParaRPr lang="en-US" dirty="0"/>
          </a:p>
          <a:p>
            <a:pPr marL="0" indent="0">
              <a:buNone/>
            </a:pPr>
            <a:r>
              <a:rPr lang="en-US" dirty="0"/>
              <a:t> def </a:t>
            </a:r>
            <a:r>
              <a:rPr lang="en-US" dirty="0" err="1"/>
              <a:t>set_color</a:t>
            </a:r>
            <a:r>
              <a:rPr lang="en-US" dirty="0"/>
              <a:t>(</a:t>
            </a:r>
            <a:r>
              <a:rPr lang="en-US" dirty="0" err="1"/>
              <a:t>self,value</a:t>
            </a:r>
            <a:r>
              <a:rPr lang="en-US" dirty="0"/>
              <a:t>):</a:t>
            </a:r>
          </a:p>
          <a:p>
            <a:pPr marL="0" indent="0">
              <a:buNone/>
            </a:pPr>
            <a:r>
              <a:rPr lang="en-US" dirty="0"/>
              <a:t>     </a:t>
            </a:r>
            <a:r>
              <a:rPr lang="en-US" dirty="0" err="1"/>
              <a:t>self.__color</a:t>
            </a:r>
            <a:r>
              <a:rPr lang="en-US" dirty="0"/>
              <a:t>=value</a:t>
            </a:r>
          </a:p>
          <a:p>
            <a:pPr marL="0" indent="0">
              <a:buNone/>
            </a:pPr>
            <a:r>
              <a:rPr lang="en-US" dirty="0"/>
              <a:t> def </a:t>
            </a:r>
            <a:r>
              <a:rPr lang="en-US" dirty="0" err="1"/>
              <a:t>get_color</a:t>
            </a:r>
            <a:r>
              <a:rPr lang="en-US" dirty="0"/>
              <a:t>(self):</a:t>
            </a:r>
          </a:p>
          <a:p>
            <a:pPr marL="0" indent="0">
              <a:buNone/>
            </a:pPr>
            <a:r>
              <a:rPr lang="en-US" dirty="0"/>
              <a:t>     return </a:t>
            </a:r>
            <a:r>
              <a:rPr lang="en-US" dirty="0" err="1"/>
              <a:t>self.__color</a:t>
            </a:r>
            <a:endParaRPr lang="en-US" dirty="0"/>
          </a:p>
          <a:p>
            <a:pPr marL="0" indent="0">
              <a:buNone/>
            </a:pPr>
            <a:endParaRPr lang="en-US" dirty="0"/>
          </a:p>
          <a:p>
            <a:pPr marL="0" indent="0">
              <a:buNone/>
            </a:pPr>
            <a:r>
              <a:rPr lang="en-US" dirty="0"/>
              <a:t> </a:t>
            </a:r>
            <a:endParaRPr lang="en-IN" dirty="0"/>
          </a:p>
        </p:txBody>
      </p:sp>
      <p:sp>
        <p:nvSpPr>
          <p:cNvPr id="5" name="TextBox 4">
            <a:extLst>
              <a:ext uri="{FF2B5EF4-FFF2-40B4-BE49-F238E27FC236}">
                <a16:creationId xmlns:a16="http://schemas.microsoft.com/office/drawing/2014/main" id="{F4FAF4D8-8461-48C8-8FBA-C692A486DDC1}"/>
              </a:ext>
            </a:extLst>
          </p:cNvPr>
          <p:cNvSpPr txBox="1"/>
          <p:nvPr/>
        </p:nvSpPr>
        <p:spPr>
          <a:xfrm>
            <a:off x="6128553" y="1287262"/>
            <a:ext cx="6022019" cy="4708981"/>
          </a:xfrm>
          <a:prstGeom prst="rect">
            <a:avLst/>
          </a:prstGeom>
          <a:noFill/>
        </p:spPr>
        <p:txBody>
          <a:bodyPr wrap="square" rtlCol="0">
            <a:spAutoFit/>
          </a:bodyPr>
          <a:lstStyle/>
          <a:p>
            <a:pPr marL="0" indent="0">
              <a:buNone/>
            </a:pPr>
            <a:r>
              <a:rPr lang="en-US" sz="2000" dirty="0">
                <a:solidFill>
                  <a:schemeClr val="tx2"/>
                </a:solidFill>
              </a:rPr>
              <a:t>ford=Car(200,’red’)</a:t>
            </a:r>
          </a:p>
          <a:p>
            <a:pPr marL="0" indent="0">
              <a:buNone/>
            </a:pPr>
            <a:r>
              <a:rPr lang="en-US" sz="2000" dirty="0">
                <a:solidFill>
                  <a:schemeClr val="tx2"/>
                </a:solidFill>
              </a:rPr>
              <a:t> </a:t>
            </a:r>
            <a:r>
              <a:rPr lang="en-US" sz="2000" dirty="0" err="1">
                <a:solidFill>
                  <a:schemeClr val="tx2"/>
                </a:solidFill>
              </a:rPr>
              <a:t>honda</a:t>
            </a:r>
            <a:r>
              <a:rPr lang="en-US" sz="2000" dirty="0">
                <a:solidFill>
                  <a:schemeClr val="tx2"/>
                </a:solidFill>
              </a:rPr>
              <a:t>=Car(220,’blue’)</a:t>
            </a:r>
          </a:p>
          <a:p>
            <a:pPr marL="0" indent="0">
              <a:buNone/>
            </a:pPr>
            <a:r>
              <a:rPr lang="en-US" sz="2000" dirty="0">
                <a:solidFill>
                  <a:schemeClr val="tx2"/>
                </a:solidFill>
              </a:rPr>
              <a:t> </a:t>
            </a:r>
            <a:r>
              <a:rPr lang="en-US" sz="2000" dirty="0" err="1">
                <a:solidFill>
                  <a:schemeClr val="tx2"/>
                </a:solidFill>
              </a:rPr>
              <a:t>audi</a:t>
            </a:r>
            <a:r>
              <a:rPr lang="en-US" sz="2000" dirty="0">
                <a:solidFill>
                  <a:schemeClr val="tx2"/>
                </a:solidFill>
              </a:rPr>
              <a:t>=Car(250,’Balck’)</a:t>
            </a:r>
          </a:p>
          <a:p>
            <a:pPr marL="0" indent="0">
              <a:buNone/>
            </a:pPr>
            <a:endParaRPr lang="en-US" sz="2000" dirty="0"/>
          </a:p>
          <a:p>
            <a:pPr marL="0" indent="0">
              <a:buNone/>
            </a:pPr>
            <a:r>
              <a:rPr lang="en-US" sz="2000" dirty="0"/>
              <a:t>  </a:t>
            </a:r>
            <a:r>
              <a:rPr lang="en-US" sz="2000" dirty="0" err="1"/>
              <a:t>ford.set_speed</a:t>
            </a:r>
            <a:r>
              <a:rPr lang="en-US" sz="2000" dirty="0"/>
              <a:t>(300)</a:t>
            </a:r>
          </a:p>
          <a:p>
            <a:pPr marL="0" indent="0">
              <a:buNone/>
            </a:pPr>
            <a:endParaRPr lang="en-US" sz="2000" dirty="0"/>
          </a:p>
          <a:p>
            <a:pPr marL="0" indent="0">
              <a:buNone/>
            </a:pPr>
            <a:r>
              <a:rPr lang="en-US" sz="2000" dirty="0"/>
              <a:t> </a:t>
            </a:r>
            <a:r>
              <a:rPr lang="en-US" sz="2000" dirty="0" err="1"/>
              <a:t>ford.set_color</a:t>
            </a:r>
            <a:r>
              <a:rPr lang="en-US" sz="2000" dirty="0"/>
              <a:t>(‘Yellow’)</a:t>
            </a:r>
          </a:p>
          <a:p>
            <a:pPr marL="0" indent="0">
              <a:buNone/>
            </a:pPr>
            <a:endParaRPr lang="en-US" sz="2000" dirty="0"/>
          </a:p>
          <a:p>
            <a:pPr marL="0" indent="0">
              <a:buNone/>
            </a:pPr>
            <a:r>
              <a:rPr lang="en-US" sz="2000" dirty="0"/>
              <a:t># </a:t>
            </a:r>
            <a:r>
              <a:rPr lang="en-US" sz="2000" dirty="0" err="1"/>
              <a:t>ford.__speed</a:t>
            </a:r>
            <a:r>
              <a:rPr lang="en-US" sz="2000" dirty="0"/>
              <a:t>=‘</a:t>
            </a:r>
            <a:r>
              <a:rPr lang="en-US" sz="2000" dirty="0" err="1"/>
              <a:t>ssfsd</a:t>
            </a:r>
            <a:r>
              <a:rPr lang="en-US" sz="2000" dirty="0"/>
              <a:t>’ </a:t>
            </a:r>
            <a:r>
              <a:rPr lang="en-US" sz="2000" dirty="0">
                <a:solidFill>
                  <a:srgbClr val="C00000"/>
                </a:solidFill>
              </a:rPr>
              <a:t>#Error!!..trying to modify speed value, so we need to protect data</a:t>
            </a:r>
          </a:p>
          <a:p>
            <a:pPr marL="0" indent="0">
              <a:buNone/>
            </a:pPr>
            <a:endParaRPr lang="en-US" sz="2000" dirty="0"/>
          </a:p>
          <a:p>
            <a:pPr marL="0" indent="0">
              <a:buNone/>
            </a:pPr>
            <a:r>
              <a:rPr lang="en-US" sz="2000" dirty="0"/>
              <a:t> print(</a:t>
            </a:r>
            <a:r>
              <a:rPr lang="en-US" sz="2000" dirty="0" err="1"/>
              <a:t>ford.get_speed</a:t>
            </a:r>
            <a:r>
              <a:rPr lang="en-US" sz="2000" dirty="0"/>
              <a:t>())</a:t>
            </a:r>
          </a:p>
          <a:p>
            <a:pPr marL="0" indent="0">
              <a:buNone/>
            </a:pPr>
            <a:r>
              <a:rPr lang="en-US" sz="2000" dirty="0"/>
              <a:t> print(</a:t>
            </a:r>
            <a:r>
              <a:rPr lang="en-US" sz="2000" dirty="0" err="1"/>
              <a:t>ford.get_color</a:t>
            </a:r>
            <a:r>
              <a:rPr lang="en-US" sz="2000" dirty="0"/>
              <a:t>())</a:t>
            </a:r>
          </a:p>
          <a:p>
            <a:pPr marL="0" indent="0">
              <a:buNone/>
            </a:pPr>
            <a:endParaRPr lang="en-US" sz="2000" dirty="0"/>
          </a:p>
          <a:p>
            <a:pPr marL="0" indent="0">
              <a:buNone/>
            </a:pPr>
            <a:r>
              <a:rPr lang="en-US" sz="2000" dirty="0"/>
              <a:t> print(</a:t>
            </a:r>
            <a:r>
              <a:rPr lang="en-US" sz="2000" dirty="0" err="1"/>
              <a:t>ford.__color</a:t>
            </a:r>
            <a:r>
              <a:rPr lang="en-US" sz="2000" dirty="0"/>
              <a:t>) </a:t>
            </a:r>
            <a:r>
              <a:rPr lang="en-US" sz="2000" dirty="0">
                <a:solidFill>
                  <a:srgbClr val="C00000"/>
                </a:solidFill>
              </a:rPr>
              <a:t>#Error</a:t>
            </a:r>
            <a:endParaRPr lang="en-IN" sz="2000" dirty="0">
              <a:solidFill>
                <a:srgbClr val="C00000"/>
              </a:solidFill>
            </a:endParaRPr>
          </a:p>
        </p:txBody>
      </p:sp>
      <p:sp>
        <p:nvSpPr>
          <p:cNvPr id="2" name="TextBox 1">
            <a:extLst>
              <a:ext uri="{FF2B5EF4-FFF2-40B4-BE49-F238E27FC236}">
                <a16:creationId xmlns:a16="http://schemas.microsoft.com/office/drawing/2014/main" id="{E0D562CF-51D8-48AF-A7BA-AEECBD79C557}"/>
              </a:ext>
            </a:extLst>
          </p:cNvPr>
          <p:cNvSpPr txBox="1"/>
          <p:nvPr/>
        </p:nvSpPr>
        <p:spPr>
          <a:xfrm>
            <a:off x="843379" y="62144"/>
            <a:ext cx="5184881" cy="707886"/>
          </a:xfrm>
          <a:prstGeom prst="rect">
            <a:avLst/>
          </a:prstGeom>
          <a:noFill/>
        </p:spPr>
        <p:txBody>
          <a:bodyPr wrap="none" rtlCol="0">
            <a:spAutoFit/>
          </a:bodyPr>
          <a:lstStyle/>
          <a:p>
            <a:r>
              <a:rPr lang="en-US" sz="4000" dirty="0">
                <a:latin typeface="+mj-lt"/>
              </a:rPr>
              <a:t>Encapsulation in Python</a:t>
            </a:r>
            <a:endParaRPr lang="en-IN" sz="4000" dirty="0">
              <a:latin typeface="+mj-lt"/>
            </a:endParaRPr>
          </a:p>
        </p:txBody>
      </p:sp>
    </p:spTree>
    <p:extLst>
      <p:ext uri="{BB962C8B-B14F-4D97-AF65-F5344CB8AC3E}">
        <p14:creationId xmlns:p14="http://schemas.microsoft.com/office/powerpoint/2010/main" val="142231877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92D6E8-24E8-43C9-A429-BE1E03C1B94F}"/>
              </a:ext>
            </a:extLst>
          </p:cNvPr>
          <p:cNvSpPr>
            <a:spLocks noGrp="1"/>
          </p:cNvSpPr>
          <p:nvPr>
            <p:ph type="title"/>
          </p:nvPr>
        </p:nvSpPr>
        <p:spPr>
          <a:xfrm>
            <a:off x="838200" y="365126"/>
            <a:ext cx="10515600" cy="315912"/>
          </a:xfrm>
        </p:spPr>
        <p:txBody>
          <a:bodyPr>
            <a:normAutofit fontScale="90000"/>
          </a:bodyPr>
          <a:lstStyle/>
          <a:p>
            <a:r>
              <a:rPr lang="en-US" dirty="0"/>
              <a:t>Public ,Protected &amp; Private specifiers</a:t>
            </a:r>
            <a:endParaRPr lang="en-IN" dirty="0"/>
          </a:p>
        </p:txBody>
      </p:sp>
      <p:sp>
        <p:nvSpPr>
          <p:cNvPr id="5" name="TextBox 4">
            <a:extLst>
              <a:ext uri="{FF2B5EF4-FFF2-40B4-BE49-F238E27FC236}">
                <a16:creationId xmlns:a16="http://schemas.microsoft.com/office/drawing/2014/main" id="{1644F579-CFA3-429F-B586-651ACECFD5B1}"/>
              </a:ext>
            </a:extLst>
          </p:cNvPr>
          <p:cNvSpPr txBox="1"/>
          <p:nvPr/>
        </p:nvSpPr>
        <p:spPr>
          <a:xfrm>
            <a:off x="996519" y="1221144"/>
            <a:ext cx="8058704" cy="4832092"/>
          </a:xfrm>
          <a:prstGeom prst="rect">
            <a:avLst/>
          </a:prstGeom>
          <a:noFill/>
        </p:spPr>
        <p:txBody>
          <a:bodyPr wrap="square">
            <a:spAutoFit/>
          </a:bodyPr>
          <a:lstStyle/>
          <a:p>
            <a:r>
              <a:rPr lang="en-IN" sz="1400" b="1" dirty="0"/>
              <a:t>#Public, Protected, Private specifiers</a:t>
            </a:r>
          </a:p>
          <a:p>
            <a:r>
              <a:rPr lang="en-IN" sz="1400" dirty="0"/>
              <a:t>class Employee:</a:t>
            </a:r>
          </a:p>
          <a:p>
            <a:r>
              <a:rPr lang="en-IN" sz="1400" dirty="0"/>
              <a:t>    </a:t>
            </a:r>
            <a:r>
              <a:rPr lang="en-IN" sz="1400" dirty="0" err="1"/>
              <a:t>no_of_leaves</a:t>
            </a:r>
            <a:r>
              <a:rPr lang="en-IN" sz="1400" dirty="0"/>
              <a:t>=8</a:t>
            </a:r>
          </a:p>
          <a:p>
            <a:r>
              <a:rPr lang="en-IN" sz="1400" dirty="0"/>
              <a:t>    _protect=9</a:t>
            </a:r>
          </a:p>
          <a:p>
            <a:r>
              <a:rPr lang="en-IN" sz="1400" dirty="0"/>
              <a:t>    __</a:t>
            </a:r>
            <a:r>
              <a:rPr lang="en-IN" sz="1400" dirty="0" err="1"/>
              <a:t>priv</a:t>
            </a:r>
            <a:r>
              <a:rPr lang="en-IN" sz="1400" dirty="0"/>
              <a:t>=90 #no other classes and objects can access private var</a:t>
            </a:r>
          </a:p>
          <a:p>
            <a:r>
              <a:rPr lang="en-IN" sz="1400" dirty="0"/>
              <a:t>    #Creating Constructor</a:t>
            </a:r>
          </a:p>
          <a:p>
            <a:r>
              <a:rPr lang="en-IN" sz="1400" dirty="0"/>
              <a:t>    def __</a:t>
            </a:r>
            <a:r>
              <a:rPr lang="en-IN" sz="1400" dirty="0" err="1"/>
              <a:t>init</a:t>
            </a:r>
            <a:r>
              <a:rPr lang="en-IN" sz="1400" dirty="0"/>
              <a:t>__(self, </a:t>
            </a:r>
            <a:r>
              <a:rPr lang="en-IN" sz="1400" dirty="0" err="1"/>
              <a:t>name,salary,role</a:t>
            </a:r>
            <a:r>
              <a:rPr lang="en-IN" sz="1400" dirty="0"/>
              <a:t>):</a:t>
            </a:r>
          </a:p>
          <a:p>
            <a:r>
              <a:rPr lang="en-IN" sz="1400" dirty="0"/>
              <a:t>        self.name=name</a:t>
            </a:r>
          </a:p>
          <a:p>
            <a:r>
              <a:rPr lang="en-IN" sz="1400" dirty="0"/>
              <a:t>        </a:t>
            </a:r>
            <a:r>
              <a:rPr lang="en-IN" sz="1400" dirty="0" err="1"/>
              <a:t>self.salary</a:t>
            </a:r>
            <a:r>
              <a:rPr lang="en-IN" sz="1400" dirty="0"/>
              <a:t>=salary</a:t>
            </a:r>
          </a:p>
          <a:p>
            <a:r>
              <a:rPr lang="en-IN" sz="1400" dirty="0"/>
              <a:t>        </a:t>
            </a:r>
            <a:r>
              <a:rPr lang="en-IN" sz="1400" dirty="0" err="1"/>
              <a:t>self.role</a:t>
            </a:r>
            <a:r>
              <a:rPr lang="en-IN" sz="1400" dirty="0"/>
              <a:t>=role</a:t>
            </a:r>
          </a:p>
          <a:p>
            <a:endParaRPr lang="en-IN" sz="1400" dirty="0"/>
          </a:p>
          <a:p>
            <a:r>
              <a:rPr lang="en-IN" sz="1400" dirty="0"/>
              <a:t>    def </a:t>
            </a:r>
            <a:r>
              <a:rPr lang="en-IN" sz="1400" dirty="0" err="1"/>
              <a:t>printdetails</a:t>
            </a:r>
            <a:r>
              <a:rPr lang="en-IN" sz="1400" dirty="0"/>
              <a:t>(self):</a:t>
            </a:r>
          </a:p>
          <a:p>
            <a:r>
              <a:rPr lang="en-IN" sz="1400" dirty="0"/>
              <a:t>        return </a:t>
            </a:r>
            <a:r>
              <a:rPr lang="en-IN" sz="1400" dirty="0" err="1"/>
              <a:t>f"Name</a:t>
            </a:r>
            <a:r>
              <a:rPr lang="en-IN" sz="1400" dirty="0"/>
              <a:t> is {self.name}, Salary is {</a:t>
            </a:r>
            <a:r>
              <a:rPr lang="en-IN" sz="1400" dirty="0" err="1"/>
              <a:t>self.salary</a:t>
            </a:r>
            <a:r>
              <a:rPr lang="en-IN" sz="1400" dirty="0"/>
              <a:t>} and role is {</a:t>
            </a:r>
            <a:r>
              <a:rPr lang="en-IN" sz="1400" dirty="0" err="1"/>
              <a:t>self.role</a:t>
            </a:r>
            <a:r>
              <a:rPr lang="en-IN" sz="1400" dirty="0"/>
              <a:t>}"</a:t>
            </a:r>
          </a:p>
          <a:p>
            <a:endParaRPr lang="en-IN" sz="1400" dirty="0"/>
          </a:p>
          <a:p>
            <a:r>
              <a:rPr lang="en-IN" sz="1400" dirty="0"/>
              <a:t>    @classmethod</a:t>
            </a:r>
          </a:p>
          <a:p>
            <a:r>
              <a:rPr lang="en-IN" sz="1400" dirty="0"/>
              <a:t>    def </a:t>
            </a:r>
            <a:r>
              <a:rPr lang="en-IN" sz="1400" dirty="0" err="1"/>
              <a:t>change_leaves</a:t>
            </a:r>
            <a:r>
              <a:rPr lang="en-IN" sz="1400" dirty="0"/>
              <a:t>(</a:t>
            </a:r>
            <a:r>
              <a:rPr lang="en-IN" sz="1400" dirty="0" err="1"/>
              <a:t>cls,newleaves</a:t>
            </a:r>
            <a:r>
              <a:rPr lang="en-IN" sz="1400" dirty="0"/>
              <a:t>):</a:t>
            </a:r>
          </a:p>
          <a:p>
            <a:r>
              <a:rPr lang="en-IN" sz="1400" dirty="0"/>
              <a:t>        </a:t>
            </a:r>
            <a:r>
              <a:rPr lang="en-IN" sz="1400" dirty="0" err="1"/>
              <a:t>cls.no_of_leaves</a:t>
            </a:r>
            <a:r>
              <a:rPr lang="en-IN" sz="1400" dirty="0"/>
              <a:t>=</a:t>
            </a:r>
            <a:r>
              <a:rPr lang="en-IN" sz="1400" dirty="0" err="1"/>
              <a:t>newleaves</a:t>
            </a:r>
            <a:endParaRPr lang="en-IN" sz="1400" dirty="0"/>
          </a:p>
          <a:p>
            <a:endParaRPr lang="en-IN" sz="1400" dirty="0"/>
          </a:p>
          <a:p>
            <a:r>
              <a:rPr lang="en-IN" sz="1400" dirty="0"/>
              <a:t>#Instantiation Objects</a:t>
            </a:r>
          </a:p>
          <a:p>
            <a:r>
              <a:rPr lang="en-IN" sz="1400" dirty="0"/>
              <a:t>harry = Employee("Harry",45000,"Instructor")</a:t>
            </a:r>
          </a:p>
          <a:p>
            <a:r>
              <a:rPr lang="en-IN" sz="1400" dirty="0"/>
              <a:t>print(</a:t>
            </a:r>
            <a:r>
              <a:rPr lang="en-IN" sz="1400" dirty="0" err="1"/>
              <a:t>harry._protect</a:t>
            </a:r>
            <a:r>
              <a:rPr lang="en-IN" sz="1400" dirty="0"/>
              <a:t>) #inherited classes can access protected var</a:t>
            </a:r>
          </a:p>
          <a:p>
            <a:r>
              <a:rPr lang="en-IN" sz="1400" dirty="0"/>
              <a:t>print(harry._Employee__</a:t>
            </a:r>
            <a:r>
              <a:rPr lang="en-IN" sz="1400" dirty="0" err="1"/>
              <a:t>priv</a:t>
            </a:r>
            <a:r>
              <a:rPr lang="en-IN" sz="1400" dirty="0"/>
              <a:t>) #using name mangling method, you can access private var</a:t>
            </a:r>
          </a:p>
        </p:txBody>
      </p:sp>
    </p:spTree>
    <p:extLst>
      <p:ext uri="{BB962C8B-B14F-4D97-AF65-F5344CB8AC3E}">
        <p14:creationId xmlns:p14="http://schemas.microsoft.com/office/powerpoint/2010/main" val="420136571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4A735-6126-4397-A08A-B1593E01D3DE}"/>
              </a:ext>
            </a:extLst>
          </p:cNvPr>
          <p:cNvSpPr>
            <a:spLocks noGrp="1"/>
          </p:cNvSpPr>
          <p:nvPr>
            <p:ph type="title"/>
          </p:nvPr>
        </p:nvSpPr>
        <p:spPr>
          <a:xfrm>
            <a:off x="838200" y="365125"/>
            <a:ext cx="10515600" cy="593663"/>
          </a:xfrm>
        </p:spPr>
        <p:txBody>
          <a:bodyPr>
            <a:normAutofit fontScale="90000"/>
          </a:bodyPr>
          <a:lstStyle/>
          <a:p>
            <a:r>
              <a:rPr lang="en-US" dirty="0"/>
              <a:t>Python Operator Overloading &amp; </a:t>
            </a:r>
            <a:r>
              <a:rPr lang="en-US" dirty="0" err="1"/>
              <a:t>Dunder</a:t>
            </a:r>
            <a:r>
              <a:rPr lang="en-US" dirty="0"/>
              <a:t> Methods</a:t>
            </a:r>
            <a:endParaRPr lang="en-IN" dirty="0"/>
          </a:p>
        </p:txBody>
      </p:sp>
      <p:sp>
        <p:nvSpPr>
          <p:cNvPr id="3" name="Content Placeholder 2">
            <a:extLst>
              <a:ext uri="{FF2B5EF4-FFF2-40B4-BE49-F238E27FC236}">
                <a16:creationId xmlns:a16="http://schemas.microsoft.com/office/drawing/2014/main" id="{49423293-D1DF-46E1-8D57-85C2D698129F}"/>
              </a:ext>
            </a:extLst>
          </p:cNvPr>
          <p:cNvSpPr>
            <a:spLocks noGrp="1"/>
          </p:cNvSpPr>
          <p:nvPr>
            <p:ph idx="1"/>
          </p:nvPr>
        </p:nvSpPr>
        <p:spPr>
          <a:xfrm>
            <a:off x="838200" y="1216241"/>
            <a:ext cx="10515600" cy="4951844"/>
          </a:xfrm>
        </p:spPr>
        <p:txBody>
          <a:bodyPr/>
          <a:lstStyle/>
          <a:p>
            <a:pPr marL="0" indent="0">
              <a:buNone/>
            </a:pPr>
            <a:r>
              <a:rPr lang="en-US" dirty="0"/>
              <a:t> </a:t>
            </a:r>
            <a:r>
              <a:rPr lang="en-US" sz="2400" dirty="0">
                <a:solidFill>
                  <a:schemeClr val="tx2"/>
                </a:solidFill>
              </a:rPr>
              <a:t>class</a:t>
            </a:r>
            <a:r>
              <a:rPr lang="en-US" sz="2400" dirty="0"/>
              <a:t> Number:</a:t>
            </a:r>
          </a:p>
          <a:p>
            <a:pPr marL="0" indent="0">
              <a:buNone/>
            </a:pPr>
            <a:r>
              <a:rPr lang="en-US" sz="2400" dirty="0"/>
              <a:t>       </a:t>
            </a:r>
            <a:r>
              <a:rPr lang="en-US" sz="2400" dirty="0">
                <a:solidFill>
                  <a:schemeClr val="tx2"/>
                </a:solidFill>
              </a:rPr>
              <a:t>def</a:t>
            </a:r>
            <a:r>
              <a:rPr lang="en-US" sz="2400" dirty="0"/>
              <a:t> __</a:t>
            </a:r>
            <a:r>
              <a:rPr lang="en-US" sz="2400" dirty="0" err="1"/>
              <a:t>init</a:t>
            </a:r>
            <a:r>
              <a:rPr lang="en-US" sz="2400" dirty="0"/>
              <a:t>__(</a:t>
            </a:r>
            <a:r>
              <a:rPr lang="en-US" sz="2400" dirty="0" err="1"/>
              <a:t>self,num</a:t>
            </a:r>
            <a:r>
              <a:rPr lang="en-US" sz="2400" dirty="0"/>
              <a:t>):</a:t>
            </a:r>
          </a:p>
          <a:p>
            <a:pPr marL="0" indent="0">
              <a:buNone/>
            </a:pPr>
            <a:r>
              <a:rPr lang="en-US" sz="2400" dirty="0"/>
              <a:t>             </a:t>
            </a:r>
            <a:r>
              <a:rPr lang="en-US" sz="2400" dirty="0" err="1"/>
              <a:t>self.num</a:t>
            </a:r>
            <a:r>
              <a:rPr lang="en-US" sz="2400" dirty="0"/>
              <a:t>=num</a:t>
            </a:r>
          </a:p>
          <a:p>
            <a:pPr marL="0" indent="0">
              <a:buNone/>
            </a:pPr>
            <a:r>
              <a:rPr lang="en-US" sz="2400" dirty="0"/>
              <a:t> </a:t>
            </a:r>
          </a:p>
          <a:p>
            <a:pPr marL="0" indent="0">
              <a:buNone/>
            </a:pPr>
            <a:r>
              <a:rPr lang="en-US" sz="2400" dirty="0"/>
              <a:t> n1=Number(1)</a:t>
            </a:r>
          </a:p>
          <a:p>
            <a:pPr marL="0" indent="0">
              <a:buNone/>
            </a:pPr>
            <a:r>
              <a:rPr lang="en-US" sz="2400" dirty="0"/>
              <a:t> n2=Number(2)</a:t>
            </a:r>
          </a:p>
          <a:p>
            <a:pPr marL="0" indent="0">
              <a:buNone/>
            </a:pPr>
            <a:r>
              <a:rPr lang="en-US" sz="2400" dirty="0"/>
              <a:t> n1+n2 </a:t>
            </a:r>
            <a:r>
              <a:rPr lang="en-US" sz="2400" dirty="0">
                <a:solidFill>
                  <a:srgbClr val="C00000"/>
                </a:solidFill>
              </a:rPr>
              <a:t>#--Error</a:t>
            </a:r>
            <a:endParaRPr lang="en-IN" sz="2400" dirty="0">
              <a:solidFill>
                <a:srgbClr val="C00000"/>
              </a:solidFill>
            </a:endParaRPr>
          </a:p>
        </p:txBody>
      </p:sp>
    </p:spTree>
    <p:extLst>
      <p:ext uri="{BB962C8B-B14F-4D97-AF65-F5344CB8AC3E}">
        <p14:creationId xmlns:p14="http://schemas.microsoft.com/office/powerpoint/2010/main" val="32732354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3E5A32-3ABC-486E-BD10-FE2DAD9BDFD3}"/>
              </a:ext>
            </a:extLst>
          </p:cNvPr>
          <p:cNvSpPr>
            <a:spLocks noGrp="1"/>
          </p:cNvSpPr>
          <p:nvPr>
            <p:ph type="title"/>
          </p:nvPr>
        </p:nvSpPr>
        <p:spPr>
          <a:xfrm>
            <a:off x="838200" y="365125"/>
            <a:ext cx="10515600" cy="389477"/>
          </a:xfrm>
        </p:spPr>
        <p:txBody>
          <a:bodyPr>
            <a:normAutofit fontScale="90000"/>
          </a:bodyPr>
          <a:lstStyle/>
          <a:p>
            <a:r>
              <a:rPr lang="en-US" dirty="0"/>
              <a:t>Example</a:t>
            </a:r>
            <a:endParaRPr lang="en-IN" dirty="0"/>
          </a:p>
        </p:txBody>
      </p:sp>
      <p:sp>
        <p:nvSpPr>
          <p:cNvPr id="5" name="TextBox 4">
            <a:extLst>
              <a:ext uri="{FF2B5EF4-FFF2-40B4-BE49-F238E27FC236}">
                <a16:creationId xmlns:a16="http://schemas.microsoft.com/office/drawing/2014/main" id="{35932851-D056-4EF1-A058-BF3A86F7A9B3}"/>
              </a:ext>
            </a:extLst>
          </p:cNvPr>
          <p:cNvSpPr txBox="1"/>
          <p:nvPr/>
        </p:nvSpPr>
        <p:spPr>
          <a:xfrm>
            <a:off x="5257799" y="0"/>
            <a:ext cx="7579312" cy="7201972"/>
          </a:xfrm>
          <a:prstGeom prst="rect">
            <a:avLst/>
          </a:prstGeom>
          <a:noFill/>
        </p:spPr>
        <p:txBody>
          <a:bodyPr wrap="square">
            <a:spAutoFit/>
          </a:bodyPr>
          <a:lstStyle/>
          <a:p>
            <a:r>
              <a:rPr lang="en-IN" sz="1400" dirty="0"/>
              <a:t>class Employee:</a:t>
            </a:r>
          </a:p>
          <a:p>
            <a:r>
              <a:rPr lang="en-IN" sz="1400" dirty="0"/>
              <a:t>    </a:t>
            </a:r>
            <a:r>
              <a:rPr lang="en-IN" sz="1400" dirty="0" err="1"/>
              <a:t>no_of_leaves</a:t>
            </a:r>
            <a:r>
              <a:rPr lang="en-IN" sz="1400" dirty="0"/>
              <a:t>=8 # this class property or var is same for all objects</a:t>
            </a:r>
          </a:p>
          <a:p>
            <a:r>
              <a:rPr lang="en-IN" sz="1400" dirty="0"/>
              <a:t>    #Creating Constructor or </a:t>
            </a:r>
            <a:r>
              <a:rPr lang="en-IN" sz="1400" dirty="0" err="1"/>
              <a:t>dunder</a:t>
            </a:r>
            <a:r>
              <a:rPr lang="en-IN" sz="1400" dirty="0"/>
              <a:t> method</a:t>
            </a:r>
          </a:p>
          <a:p>
            <a:r>
              <a:rPr lang="en-IN" sz="1400" dirty="0"/>
              <a:t>    def __</a:t>
            </a:r>
            <a:r>
              <a:rPr lang="en-IN" sz="1400" dirty="0" err="1"/>
              <a:t>init</a:t>
            </a:r>
            <a:r>
              <a:rPr lang="en-IN" sz="1400" dirty="0"/>
              <a:t>__(self, </a:t>
            </a:r>
            <a:r>
              <a:rPr lang="en-IN" sz="1400" dirty="0" err="1"/>
              <a:t>name,salary,role</a:t>
            </a:r>
            <a:r>
              <a:rPr lang="en-IN" sz="1400" dirty="0"/>
              <a:t>):</a:t>
            </a:r>
          </a:p>
          <a:p>
            <a:r>
              <a:rPr lang="en-IN" sz="1400" dirty="0"/>
              <a:t>        self.name=name</a:t>
            </a:r>
          </a:p>
          <a:p>
            <a:r>
              <a:rPr lang="en-IN" sz="1400" dirty="0"/>
              <a:t>        </a:t>
            </a:r>
            <a:r>
              <a:rPr lang="en-IN" sz="1400" dirty="0" err="1"/>
              <a:t>self.salary</a:t>
            </a:r>
            <a:r>
              <a:rPr lang="en-IN" sz="1400" dirty="0"/>
              <a:t>=salary</a:t>
            </a:r>
          </a:p>
          <a:p>
            <a:r>
              <a:rPr lang="en-IN" sz="1400" dirty="0"/>
              <a:t>        </a:t>
            </a:r>
            <a:r>
              <a:rPr lang="en-IN" sz="1400" dirty="0" err="1"/>
              <a:t>self.role</a:t>
            </a:r>
            <a:r>
              <a:rPr lang="en-IN" sz="1400" dirty="0"/>
              <a:t>=role</a:t>
            </a:r>
          </a:p>
          <a:p>
            <a:endParaRPr lang="en-IN" sz="1400" dirty="0"/>
          </a:p>
          <a:p>
            <a:r>
              <a:rPr lang="en-IN" sz="1400" dirty="0"/>
              <a:t>    def </a:t>
            </a:r>
            <a:r>
              <a:rPr lang="en-IN" sz="1400" dirty="0" err="1"/>
              <a:t>printdetails</a:t>
            </a:r>
            <a:r>
              <a:rPr lang="en-IN" sz="1400" dirty="0"/>
              <a:t>(self):</a:t>
            </a:r>
          </a:p>
          <a:p>
            <a:r>
              <a:rPr lang="en-IN" sz="1400" dirty="0"/>
              <a:t>        return </a:t>
            </a:r>
            <a:r>
              <a:rPr lang="en-IN" sz="1400" dirty="0" err="1"/>
              <a:t>f"Name</a:t>
            </a:r>
            <a:r>
              <a:rPr lang="en-IN" sz="1400" dirty="0"/>
              <a:t> is {self.name}, Salary is {</a:t>
            </a:r>
            <a:r>
              <a:rPr lang="en-IN" sz="1400" dirty="0" err="1"/>
              <a:t>self.salary</a:t>
            </a:r>
            <a:r>
              <a:rPr lang="en-IN" sz="1400" dirty="0"/>
              <a:t>} and role is {</a:t>
            </a:r>
            <a:r>
              <a:rPr lang="en-IN" sz="1400" dirty="0" err="1"/>
              <a:t>self.role</a:t>
            </a:r>
            <a:r>
              <a:rPr lang="en-IN" sz="1400" dirty="0"/>
              <a:t>}"</a:t>
            </a:r>
          </a:p>
          <a:p>
            <a:endParaRPr lang="en-IN" sz="1400" dirty="0"/>
          </a:p>
          <a:p>
            <a:r>
              <a:rPr lang="en-IN" sz="1400" dirty="0"/>
              <a:t>    #through this class method, we can change the values of class property</a:t>
            </a:r>
          </a:p>
          <a:p>
            <a:r>
              <a:rPr lang="en-IN" sz="1400" dirty="0"/>
              <a:t>    @classmethod #this decorator used when you </a:t>
            </a:r>
            <a:r>
              <a:rPr lang="en-IN" sz="1400" dirty="0" err="1"/>
              <a:t>dont</a:t>
            </a:r>
            <a:r>
              <a:rPr lang="en-IN" sz="1400" dirty="0"/>
              <a:t> want to use self and used as alternative constructor</a:t>
            </a:r>
          </a:p>
          <a:p>
            <a:r>
              <a:rPr lang="en-IN" sz="1400" dirty="0"/>
              <a:t>    def </a:t>
            </a:r>
            <a:r>
              <a:rPr lang="en-IN" sz="1400" dirty="0" err="1"/>
              <a:t>change_leaves</a:t>
            </a:r>
            <a:r>
              <a:rPr lang="en-IN" sz="1400" dirty="0"/>
              <a:t>(</a:t>
            </a:r>
            <a:r>
              <a:rPr lang="en-IN" sz="1400" dirty="0" err="1"/>
              <a:t>cls,newleaves</a:t>
            </a:r>
            <a:r>
              <a:rPr lang="en-IN" sz="1400" dirty="0"/>
              <a:t>):</a:t>
            </a:r>
          </a:p>
          <a:p>
            <a:r>
              <a:rPr lang="en-IN" sz="1400" dirty="0"/>
              <a:t>        </a:t>
            </a:r>
            <a:r>
              <a:rPr lang="en-IN" sz="1400" dirty="0" err="1"/>
              <a:t>cls.no_of_leaves</a:t>
            </a:r>
            <a:r>
              <a:rPr lang="en-IN" sz="1400" dirty="0"/>
              <a:t>=</a:t>
            </a:r>
            <a:r>
              <a:rPr lang="en-IN" sz="1400" dirty="0" err="1"/>
              <a:t>newleaves</a:t>
            </a:r>
            <a:endParaRPr lang="en-IN" sz="1400" dirty="0"/>
          </a:p>
          <a:p>
            <a:endParaRPr lang="en-IN" sz="1400" dirty="0"/>
          </a:p>
          <a:p>
            <a:r>
              <a:rPr lang="en-IN" sz="1400" dirty="0"/>
              <a:t>    #special method called as </a:t>
            </a:r>
            <a:r>
              <a:rPr lang="en-IN" sz="1400" dirty="0" err="1"/>
              <a:t>dunder</a:t>
            </a:r>
            <a:r>
              <a:rPr lang="en-IN" sz="1400" dirty="0"/>
              <a:t> method and helps in operator overloading</a:t>
            </a:r>
          </a:p>
          <a:p>
            <a:r>
              <a:rPr lang="en-IN" sz="1400" dirty="0"/>
              <a:t>    def __add__(self, other):</a:t>
            </a:r>
          </a:p>
          <a:p>
            <a:r>
              <a:rPr lang="en-IN" sz="1400" dirty="0"/>
              <a:t>        return </a:t>
            </a:r>
            <a:r>
              <a:rPr lang="en-IN" sz="1400" dirty="0" err="1"/>
              <a:t>self.salary</a:t>
            </a:r>
            <a:r>
              <a:rPr lang="en-IN" sz="1400" dirty="0"/>
              <a:t> + </a:t>
            </a:r>
            <a:r>
              <a:rPr lang="en-IN" sz="1400" dirty="0" err="1"/>
              <a:t>other.salary</a:t>
            </a:r>
            <a:endParaRPr lang="en-IN" sz="1400" dirty="0"/>
          </a:p>
          <a:p>
            <a:endParaRPr lang="en-IN" sz="1400" dirty="0"/>
          </a:p>
          <a:p>
            <a:r>
              <a:rPr lang="en-IN" sz="1400" dirty="0"/>
              <a:t>    def __</a:t>
            </a:r>
            <a:r>
              <a:rPr lang="en-IN" sz="1400" dirty="0" err="1"/>
              <a:t>truediv</a:t>
            </a:r>
            <a:r>
              <a:rPr lang="en-IN" sz="1400" dirty="0"/>
              <a:t>__(self, other):</a:t>
            </a:r>
          </a:p>
          <a:p>
            <a:r>
              <a:rPr lang="en-IN" sz="1400" dirty="0"/>
              <a:t>        return </a:t>
            </a:r>
            <a:r>
              <a:rPr lang="en-IN" sz="1400" dirty="0" err="1"/>
              <a:t>self.salary</a:t>
            </a:r>
            <a:r>
              <a:rPr lang="en-IN" sz="1400" dirty="0"/>
              <a:t> / </a:t>
            </a:r>
            <a:r>
              <a:rPr lang="en-IN" sz="1400" dirty="0" err="1"/>
              <a:t>other.salary</a:t>
            </a:r>
            <a:endParaRPr lang="en-IN" sz="1400" dirty="0"/>
          </a:p>
          <a:p>
            <a:endParaRPr lang="en-IN" sz="1400" dirty="0"/>
          </a:p>
          <a:p>
            <a:r>
              <a:rPr lang="en-IN" sz="1400" dirty="0"/>
              <a:t>    def __</a:t>
            </a:r>
            <a:r>
              <a:rPr lang="en-IN" sz="1400" dirty="0" err="1"/>
              <a:t>repr</a:t>
            </a:r>
            <a:r>
              <a:rPr lang="en-IN" sz="1400" dirty="0"/>
              <a:t>__(self):</a:t>
            </a:r>
          </a:p>
          <a:p>
            <a:r>
              <a:rPr lang="en-IN" sz="1400" dirty="0"/>
              <a:t>        # return </a:t>
            </a:r>
            <a:r>
              <a:rPr lang="en-IN" sz="1400" dirty="0" err="1"/>
              <a:t>self.printdetails</a:t>
            </a:r>
            <a:r>
              <a:rPr lang="en-IN" sz="1400" dirty="0"/>
              <a:t>()</a:t>
            </a:r>
          </a:p>
          <a:p>
            <a:r>
              <a:rPr lang="en-IN" sz="1400" dirty="0"/>
              <a:t>    #or</a:t>
            </a:r>
          </a:p>
          <a:p>
            <a:r>
              <a:rPr lang="en-IN" sz="1400" dirty="0"/>
              <a:t>        # return </a:t>
            </a:r>
            <a:r>
              <a:rPr lang="en-IN" sz="1400" dirty="0" err="1"/>
              <a:t>f"Name</a:t>
            </a:r>
            <a:r>
              <a:rPr lang="en-IN" sz="1400" dirty="0"/>
              <a:t> is {self.name}, Salary is {</a:t>
            </a:r>
            <a:r>
              <a:rPr lang="en-IN" sz="1400" dirty="0" err="1"/>
              <a:t>self.salary</a:t>
            </a:r>
            <a:r>
              <a:rPr lang="en-IN" sz="1400" dirty="0"/>
              <a:t>} and role is {</a:t>
            </a:r>
            <a:r>
              <a:rPr lang="en-IN" sz="1400" dirty="0" err="1"/>
              <a:t>self.role</a:t>
            </a:r>
            <a:r>
              <a:rPr lang="en-IN" sz="1400" dirty="0"/>
              <a:t>}"</a:t>
            </a:r>
          </a:p>
          <a:p>
            <a:r>
              <a:rPr lang="en-IN" sz="1400" dirty="0"/>
              <a:t>        return </a:t>
            </a:r>
            <a:r>
              <a:rPr lang="en-IN" sz="1400" dirty="0" err="1"/>
              <a:t>f"Employee</a:t>
            </a:r>
            <a:r>
              <a:rPr lang="en-IN" sz="1400" dirty="0"/>
              <a:t> ('{self.name}',{</a:t>
            </a:r>
            <a:r>
              <a:rPr lang="en-IN" sz="1400" dirty="0" err="1"/>
              <a:t>self.salary</a:t>
            </a:r>
            <a:r>
              <a:rPr lang="en-IN" sz="1400" dirty="0"/>
              <a:t>},'{</a:t>
            </a:r>
            <a:r>
              <a:rPr lang="en-IN" sz="1400" dirty="0" err="1"/>
              <a:t>self.role</a:t>
            </a:r>
            <a:r>
              <a:rPr lang="en-IN" sz="1400" dirty="0"/>
              <a:t>}')"</a:t>
            </a:r>
          </a:p>
          <a:p>
            <a:endParaRPr lang="en-IN" sz="1400" dirty="0"/>
          </a:p>
          <a:p>
            <a:r>
              <a:rPr lang="en-IN" sz="1400" dirty="0"/>
              <a:t>    def __str__(self):</a:t>
            </a:r>
          </a:p>
          <a:p>
            <a:r>
              <a:rPr lang="en-IN" sz="1400" dirty="0"/>
              <a:t>        return </a:t>
            </a:r>
            <a:r>
              <a:rPr lang="en-IN" sz="1400" dirty="0" err="1"/>
              <a:t>f"Name</a:t>
            </a:r>
            <a:r>
              <a:rPr lang="en-IN" sz="1400" dirty="0"/>
              <a:t> is {self.name}, Salary is {</a:t>
            </a:r>
            <a:r>
              <a:rPr lang="en-IN" sz="1400" dirty="0" err="1"/>
              <a:t>self.salary</a:t>
            </a:r>
            <a:r>
              <a:rPr lang="en-IN" sz="1400" dirty="0"/>
              <a:t>} and role is {</a:t>
            </a:r>
            <a:r>
              <a:rPr lang="en-IN" sz="1400" dirty="0" err="1"/>
              <a:t>self.role</a:t>
            </a:r>
            <a:r>
              <a:rPr lang="en-IN" sz="1400" dirty="0"/>
              <a:t>}"</a:t>
            </a:r>
          </a:p>
          <a:p>
            <a:endParaRPr lang="en-IN" sz="1400" dirty="0"/>
          </a:p>
        </p:txBody>
      </p:sp>
      <p:sp>
        <p:nvSpPr>
          <p:cNvPr id="7" name="TextBox 6">
            <a:extLst>
              <a:ext uri="{FF2B5EF4-FFF2-40B4-BE49-F238E27FC236}">
                <a16:creationId xmlns:a16="http://schemas.microsoft.com/office/drawing/2014/main" id="{C7AF461C-ACED-480A-8640-40406A5C31B2}"/>
              </a:ext>
            </a:extLst>
          </p:cNvPr>
          <p:cNvSpPr txBox="1"/>
          <p:nvPr/>
        </p:nvSpPr>
        <p:spPr>
          <a:xfrm>
            <a:off x="315158" y="1182231"/>
            <a:ext cx="4789502" cy="2246769"/>
          </a:xfrm>
          <a:prstGeom prst="rect">
            <a:avLst/>
          </a:prstGeom>
          <a:noFill/>
        </p:spPr>
        <p:txBody>
          <a:bodyPr wrap="square">
            <a:spAutoFit/>
          </a:bodyPr>
          <a:lstStyle/>
          <a:p>
            <a:r>
              <a:rPr lang="en-IN" sz="1400" b="1" dirty="0"/>
              <a:t>#Instantiation Objects</a:t>
            </a:r>
          </a:p>
          <a:p>
            <a:r>
              <a:rPr lang="en-IN" sz="1400" dirty="0"/>
              <a:t>harry = Employee("Harry",45000,"Instructor")</a:t>
            </a:r>
          </a:p>
          <a:p>
            <a:r>
              <a:rPr lang="en-IN" sz="1400" dirty="0" err="1"/>
              <a:t>rohan</a:t>
            </a:r>
            <a:r>
              <a:rPr lang="en-IN" sz="1400" dirty="0"/>
              <a:t>=Employee("Rohan",34000,"Student")</a:t>
            </a:r>
          </a:p>
          <a:p>
            <a:r>
              <a:rPr lang="en-IN" sz="1400" dirty="0"/>
              <a:t>print(harry + </a:t>
            </a:r>
            <a:r>
              <a:rPr lang="en-IN" sz="1400" dirty="0" err="1"/>
              <a:t>rohan</a:t>
            </a:r>
            <a:r>
              <a:rPr lang="en-IN" sz="1400" dirty="0"/>
              <a:t>) #not possible</a:t>
            </a:r>
          </a:p>
          <a:p>
            <a:r>
              <a:rPr lang="en-IN" sz="1400" dirty="0"/>
              <a:t>## if such two objects are joined then in backend </a:t>
            </a:r>
            <a:r>
              <a:rPr lang="en-IN" sz="1400" dirty="0" err="1"/>
              <a:t>dunder</a:t>
            </a:r>
            <a:r>
              <a:rPr lang="en-IN" sz="1400" dirty="0"/>
              <a:t>(__add_) method is created as created explicitly above</a:t>
            </a:r>
          </a:p>
          <a:p>
            <a:r>
              <a:rPr lang="en-IN" sz="1400" dirty="0"/>
              <a:t>print(harry / </a:t>
            </a:r>
            <a:r>
              <a:rPr lang="en-IN" sz="1400" dirty="0" err="1"/>
              <a:t>rohan</a:t>
            </a:r>
            <a:r>
              <a:rPr lang="en-IN" sz="1400" dirty="0"/>
              <a:t>)</a:t>
            </a:r>
          </a:p>
          <a:p>
            <a:r>
              <a:rPr lang="en-IN" sz="1400" dirty="0"/>
              <a:t>print(</a:t>
            </a:r>
            <a:r>
              <a:rPr lang="en-IN" sz="1400" dirty="0" err="1"/>
              <a:t>repr</a:t>
            </a:r>
            <a:r>
              <a:rPr lang="en-IN" sz="1400" dirty="0"/>
              <a:t>(harry)) #to explicitly call </a:t>
            </a:r>
            <a:r>
              <a:rPr lang="en-IN" sz="1400" dirty="0" err="1"/>
              <a:t>repr</a:t>
            </a:r>
            <a:r>
              <a:rPr lang="en-IN" sz="1400" dirty="0"/>
              <a:t> method</a:t>
            </a:r>
          </a:p>
          <a:p>
            <a:r>
              <a:rPr lang="en-IN" sz="1400" dirty="0"/>
              <a:t>print(harry) #this gives </a:t>
            </a:r>
            <a:r>
              <a:rPr lang="en-IN" sz="1400" dirty="0" err="1"/>
              <a:t>unneccessary</a:t>
            </a:r>
            <a:r>
              <a:rPr lang="en-IN" sz="1400" dirty="0"/>
              <a:t> </a:t>
            </a:r>
            <a:r>
              <a:rPr lang="en-IN" sz="1400" dirty="0" err="1"/>
              <a:t>output,to</a:t>
            </a:r>
            <a:r>
              <a:rPr lang="en-IN" sz="1400" dirty="0"/>
              <a:t> get appropriate output use </a:t>
            </a:r>
            <a:r>
              <a:rPr lang="en-IN" sz="1400" dirty="0" err="1"/>
              <a:t>repr</a:t>
            </a:r>
            <a:r>
              <a:rPr lang="en-IN" sz="1400" dirty="0"/>
              <a:t> method</a:t>
            </a:r>
          </a:p>
        </p:txBody>
      </p:sp>
      <p:cxnSp>
        <p:nvCxnSpPr>
          <p:cNvPr id="9" name="Straight Connector 8">
            <a:extLst>
              <a:ext uri="{FF2B5EF4-FFF2-40B4-BE49-F238E27FC236}">
                <a16:creationId xmlns:a16="http://schemas.microsoft.com/office/drawing/2014/main" id="{F5C12D37-F922-4C3C-8839-A654D6B79665}"/>
              </a:ext>
            </a:extLst>
          </p:cNvPr>
          <p:cNvCxnSpPr/>
          <p:nvPr/>
        </p:nvCxnSpPr>
        <p:spPr>
          <a:xfrm>
            <a:off x="5257799" y="0"/>
            <a:ext cx="0" cy="685800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33987416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ABAC0A-50F1-4D4E-83EF-5B2031E72DB3}"/>
              </a:ext>
            </a:extLst>
          </p:cNvPr>
          <p:cNvSpPr>
            <a:spLocks noGrp="1"/>
          </p:cNvSpPr>
          <p:nvPr>
            <p:ph type="title"/>
          </p:nvPr>
        </p:nvSpPr>
        <p:spPr>
          <a:xfrm>
            <a:off x="838200" y="365125"/>
            <a:ext cx="10515600" cy="504887"/>
          </a:xfrm>
        </p:spPr>
        <p:txBody>
          <a:bodyPr>
            <a:normAutofit fontScale="90000"/>
          </a:bodyPr>
          <a:lstStyle/>
          <a:p>
            <a:r>
              <a:rPr lang="en-US" dirty="0"/>
              <a:t>Example…</a:t>
            </a:r>
            <a:endParaRPr lang="en-IN" dirty="0"/>
          </a:p>
        </p:txBody>
      </p:sp>
      <p:sp>
        <p:nvSpPr>
          <p:cNvPr id="3" name="Content Placeholder 2">
            <a:extLst>
              <a:ext uri="{FF2B5EF4-FFF2-40B4-BE49-F238E27FC236}">
                <a16:creationId xmlns:a16="http://schemas.microsoft.com/office/drawing/2014/main" id="{5F048D46-A036-42AF-9791-5737D85FC235}"/>
              </a:ext>
            </a:extLst>
          </p:cNvPr>
          <p:cNvSpPr>
            <a:spLocks noGrp="1"/>
          </p:cNvSpPr>
          <p:nvPr>
            <p:ph idx="1"/>
          </p:nvPr>
        </p:nvSpPr>
        <p:spPr>
          <a:xfrm>
            <a:off x="589626" y="1059740"/>
            <a:ext cx="6210670" cy="5678411"/>
          </a:xfrm>
        </p:spPr>
        <p:txBody>
          <a:bodyPr>
            <a:normAutofit fontScale="85000" lnSpcReduction="20000"/>
          </a:bodyPr>
          <a:lstStyle/>
          <a:p>
            <a:pPr marL="0" indent="0">
              <a:buNone/>
            </a:pPr>
            <a:r>
              <a:rPr lang="en-US" dirty="0"/>
              <a:t> </a:t>
            </a:r>
            <a:r>
              <a:rPr lang="en-US" sz="2200" dirty="0"/>
              <a:t>import math</a:t>
            </a:r>
          </a:p>
          <a:p>
            <a:pPr marL="0" indent="0">
              <a:buNone/>
            </a:pPr>
            <a:r>
              <a:rPr lang="en-US" sz="2200" dirty="0"/>
              <a:t> </a:t>
            </a:r>
            <a:r>
              <a:rPr lang="en-US" sz="2200" b="1" dirty="0"/>
              <a:t>class</a:t>
            </a:r>
            <a:r>
              <a:rPr lang="en-US" sz="2200" dirty="0"/>
              <a:t> Circle:</a:t>
            </a:r>
          </a:p>
          <a:p>
            <a:pPr marL="0" indent="0">
              <a:buNone/>
            </a:pPr>
            <a:r>
              <a:rPr lang="en-US" sz="2200" dirty="0"/>
              <a:t>     def __</a:t>
            </a:r>
            <a:r>
              <a:rPr lang="en-US" sz="2200" dirty="0" err="1"/>
              <a:t>init</a:t>
            </a:r>
            <a:r>
              <a:rPr lang="en-US" sz="2200" dirty="0"/>
              <a:t>__(</a:t>
            </a:r>
            <a:r>
              <a:rPr lang="en-US" sz="2200" dirty="0" err="1"/>
              <a:t>self,radius</a:t>
            </a:r>
            <a:r>
              <a:rPr lang="en-US" sz="2200" dirty="0"/>
              <a:t>):</a:t>
            </a:r>
          </a:p>
          <a:p>
            <a:pPr marL="0" indent="0">
              <a:buNone/>
            </a:pPr>
            <a:r>
              <a:rPr lang="en-US" sz="2200" dirty="0"/>
              <a:t>             </a:t>
            </a:r>
            <a:r>
              <a:rPr lang="en-US" sz="2200" dirty="0" err="1"/>
              <a:t>self.__radius</a:t>
            </a:r>
            <a:r>
              <a:rPr lang="en-US" sz="2200" dirty="0"/>
              <a:t>=radius</a:t>
            </a:r>
          </a:p>
          <a:p>
            <a:pPr marL="0" indent="0">
              <a:buNone/>
            </a:pPr>
            <a:r>
              <a:rPr lang="en-US" sz="2200" dirty="0"/>
              <a:t>     def </a:t>
            </a:r>
            <a:r>
              <a:rPr lang="en-US" sz="2200" dirty="0" err="1"/>
              <a:t>set_radius</a:t>
            </a:r>
            <a:r>
              <a:rPr lang="en-US" sz="2200" dirty="0"/>
              <a:t>(</a:t>
            </a:r>
            <a:r>
              <a:rPr lang="en-US" sz="2200" dirty="0" err="1"/>
              <a:t>self,radius</a:t>
            </a:r>
            <a:r>
              <a:rPr lang="en-US" sz="2200" dirty="0"/>
              <a:t>):</a:t>
            </a:r>
          </a:p>
          <a:p>
            <a:pPr marL="0" indent="0">
              <a:buNone/>
            </a:pPr>
            <a:r>
              <a:rPr lang="en-US" sz="2200" dirty="0"/>
              <a:t>           </a:t>
            </a:r>
            <a:r>
              <a:rPr lang="en-US" sz="2200" dirty="0" err="1"/>
              <a:t>self.__radius</a:t>
            </a:r>
            <a:r>
              <a:rPr lang="en-US" sz="2200" dirty="0"/>
              <a:t>=radius</a:t>
            </a:r>
          </a:p>
          <a:p>
            <a:pPr marL="0" indent="0">
              <a:buNone/>
            </a:pPr>
            <a:r>
              <a:rPr lang="en-US" sz="2200" dirty="0"/>
              <a:t>     def </a:t>
            </a:r>
            <a:r>
              <a:rPr lang="en-US" sz="2200" dirty="0" err="1"/>
              <a:t>get_radius</a:t>
            </a:r>
            <a:r>
              <a:rPr lang="en-US" sz="2200" dirty="0"/>
              <a:t>(self):</a:t>
            </a:r>
          </a:p>
          <a:p>
            <a:pPr marL="0" indent="0">
              <a:buNone/>
            </a:pPr>
            <a:r>
              <a:rPr lang="en-US" sz="2200" dirty="0"/>
              <a:t>          return </a:t>
            </a:r>
            <a:r>
              <a:rPr lang="en-US" sz="2200" dirty="0" err="1"/>
              <a:t>self.__radius</a:t>
            </a:r>
            <a:endParaRPr lang="en-US" sz="2200" dirty="0"/>
          </a:p>
          <a:p>
            <a:pPr marL="0" indent="0">
              <a:buNone/>
            </a:pPr>
            <a:r>
              <a:rPr lang="en-US" sz="2200" dirty="0"/>
              <a:t>     def area(self):</a:t>
            </a:r>
          </a:p>
          <a:p>
            <a:pPr marL="0" indent="0">
              <a:buNone/>
            </a:pPr>
            <a:r>
              <a:rPr lang="en-US" sz="2200" dirty="0"/>
              <a:t>          return </a:t>
            </a:r>
            <a:r>
              <a:rPr lang="en-US" sz="2200" dirty="0" err="1"/>
              <a:t>math.pi</a:t>
            </a:r>
            <a:r>
              <a:rPr lang="en-US" sz="2200" dirty="0"/>
              <a:t> * </a:t>
            </a:r>
            <a:r>
              <a:rPr lang="en-US" sz="2200" dirty="0" err="1"/>
              <a:t>self.__radius</a:t>
            </a:r>
            <a:r>
              <a:rPr lang="en-US" sz="2200" dirty="0"/>
              <a:t> ** 2</a:t>
            </a:r>
          </a:p>
          <a:p>
            <a:pPr marL="0" indent="0">
              <a:buNone/>
            </a:pPr>
            <a:r>
              <a:rPr lang="en-US" sz="2200" dirty="0"/>
              <a:t>   </a:t>
            </a:r>
            <a:r>
              <a:rPr lang="en-US" sz="2200" dirty="0">
                <a:solidFill>
                  <a:srgbClr val="C00000"/>
                </a:solidFill>
              </a:rPr>
              <a:t>#to do opt </a:t>
            </a:r>
            <a:r>
              <a:rPr lang="en-US" sz="2200" dirty="0" err="1">
                <a:solidFill>
                  <a:srgbClr val="C00000"/>
                </a:solidFill>
              </a:rPr>
              <a:t>ovldg</a:t>
            </a:r>
            <a:endParaRPr lang="en-US" sz="2200" dirty="0">
              <a:solidFill>
                <a:srgbClr val="C00000"/>
              </a:solidFill>
            </a:endParaRPr>
          </a:p>
          <a:p>
            <a:pPr marL="0" indent="0">
              <a:buNone/>
            </a:pPr>
            <a:r>
              <a:rPr lang="en-US" sz="2200" dirty="0"/>
              <a:t>     def </a:t>
            </a:r>
            <a:r>
              <a:rPr lang="en-US" sz="2200" b="1" dirty="0"/>
              <a:t>__add__</a:t>
            </a:r>
            <a:r>
              <a:rPr lang="en-US" sz="2200" dirty="0"/>
              <a:t>(</a:t>
            </a:r>
            <a:r>
              <a:rPr lang="en-US" sz="2200" dirty="0" err="1"/>
              <a:t>self,circle_object</a:t>
            </a:r>
            <a:r>
              <a:rPr lang="en-US" sz="2200" dirty="0"/>
              <a:t>):</a:t>
            </a:r>
          </a:p>
          <a:p>
            <a:pPr marL="0" indent="0">
              <a:buNone/>
            </a:pPr>
            <a:r>
              <a:rPr lang="en-US" sz="2200" dirty="0"/>
              <a:t>            return Circle(</a:t>
            </a:r>
            <a:r>
              <a:rPr lang="en-US" sz="2200" dirty="0" err="1"/>
              <a:t>self.__radius+circle_object.__radius</a:t>
            </a:r>
            <a:r>
              <a:rPr lang="en-US" sz="2200" dirty="0"/>
              <a:t>)</a:t>
            </a:r>
          </a:p>
          <a:p>
            <a:pPr marL="0" indent="0">
              <a:buNone/>
            </a:pPr>
            <a:r>
              <a:rPr lang="en-US" sz="2400" dirty="0"/>
              <a:t>     def </a:t>
            </a:r>
            <a:r>
              <a:rPr lang="en-US" sz="2400" b="1" dirty="0"/>
              <a:t>__</a:t>
            </a:r>
            <a:r>
              <a:rPr lang="en-US" sz="2400" b="1" dirty="0" err="1"/>
              <a:t>lt</a:t>
            </a:r>
            <a:r>
              <a:rPr lang="en-US" sz="2400" b="1" dirty="0"/>
              <a:t>__</a:t>
            </a:r>
            <a:r>
              <a:rPr lang="en-US" sz="2400" dirty="0"/>
              <a:t>(</a:t>
            </a:r>
            <a:r>
              <a:rPr lang="en-US" sz="2400" dirty="0" err="1"/>
              <a:t>self,circle_object</a:t>
            </a:r>
            <a:r>
              <a:rPr lang="en-US" sz="2400" dirty="0"/>
              <a:t>):</a:t>
            </a:r>
          </a:p>
          <a:p>
            <a:pPr marL="0" indent="0">
              <a:buNone/>
            </a:pPr>
            <a:r>
              <a:rPr lang="en-US" sz="2400" dirty="0"/>
              <a:t>            return (</a:t>
            </a:r>
            <a:r>
              <a:rPr lang="en-US" sz="2400" dirty="0" err="1"/>
              <a:t>self.__radius</a:t>
            </a:r>
            <a:r>
              <a:rPr lang="en-US" sz="2400" dirty="0"/>
              <a:t> &lt; </a:t>
            </a:r>
            <a:r>
              <a:rPr lang="en-US" sz="2400" dirty="0" err="1"/>
              <a:t>circle_object.__radius</a:t>
            </a:r>
            <a:r>
              <a:rPr lang="en-US" sz="2400" dirty="0"/>
              <a:t>)</a:t>
            </a:r>
          </a:p>
          <a:p>
            <a:pPr marL="0" indent="0">
              <a:buNone/>
            </a:pPr>
            <a:r>
              <a:rPr lang="en-US" sz="2400" dirty="0"/>
              <a:t>    def </a:t>
            </a:r>
            <a:r>
              <a:rPr lang="en-US" sz="2400" b="1" dirty="0"/>
              <a:t>__str__</a:t>
            </a:r>
            <a:r>
              <a:rPr lang="en-US" sz="2400" dirty="0"/>
              <a:t>(self):</a:t>
            </a:r>
          </a:p>
          <a:p>
            <a:pPr marL="0" indent="0">
              <a:buNone/>
            </a:pPr>
            <a:r>
              <a:rPr lang="en-US" sz="2400" dirty="0"/>
              <a:t>            return “Circle area :”+ str(</a:t>
            </a:r>
            <a:r>
              <a:rPr lang="en-US" sz="2400" dirty="0" err="1"/>
              <a:t>self.area</a:t>
            </a:r>
            <a:r>
              <a:rPr lang="en-US" sz="2400" dirty="0"/>
              <a:t>())</a:t>
            </a:r>
          </a:p>
          <a:p>
            <a:pPr marL="0" indent="0">
              <a:buNone/>
            </a:pPr>
            <a:endParaRPr lang="en-US" sz="2400" dirty="0"/>
          </a:p>
          <a:p>
            <a:pPr marL="0" indent="0">
              <a:buNone/>
            </a:pPr>
            <a:endParaRPr lang="en-US" dirty="0"/>
          </a:p>
        </p:txBody>
      </p:sp>
      <p:sp>
        <p:nvSpPr>
          <p:cNvPr id="4" name="TextBox 3">
            <a:extLst>
              <a:ext uri="{FF2B5EF4-FFF2-40B4-BE49-F238E27FC236}">
                <a16:creationId xmlns:a16="http://schemas.microsoft.com/office/drawing/2014/main" id="{CF95F95F-3AC4-4A32-8419-78F98EF51221}"/>
              </a:ext>
            </a:extLst>
          </p:cNvPr>
          <p:cNvSpPr txBox="1"/>
          <p:nvPr/>
        </p:nvSpPr>
        <p:spPr>
          <a:xfrm>
            <a:off x="7545278" y="1036623"/>
            <a:ext cx="3204839" cy="2862322"/>
          </a:xfrm>
          <a:prstGeom prst="rect">
            <a:avLst/>
          </a:prstGeom>
          <a:noFill/>
        </p:spPr>
        <p:txBody>
          <a:bodyPr wrap="square" rtlCol="0">
            <a:spAutoFit/>
          </a:bodyPr>
          <a:lstStyle/>
          <a:p>
            <a:pPr marL="0" indent="0">
              <a:buNone/>
            </a:pPr>
            <a:r>
              <a:rPr lang="en-US" dirty="0">
                <a:solidFill>
                  <a:srgbClr val="C00000"/>
                </a:solidFill>
              </a:rPr>
              <a:t>#create object</a:t>
            </a:r>
          </a:p>
          <a:p>
            <a:pPr marL="0" indent="0">
              <a:buNone/>
            </a:pPr>
            <a:r>
              <a:rPr lang="en-US" dirty="0"/>
              <a:t> c1=Circle(2)</a:t>
            </a:r>
            <a:endParaRPr lang="en-IN" dirty="0"/>
          </a:p>
          <a:p>
            <a:r>
              <a:rPr lang="en-IN" dirty="0"/>
              <a:t> c2=Circle(3)</a:t>
            </a:r>
          </a:p>
          <a:p>
            <a:r>
              <a:rPr lang="en-IN" dirty="0"/>
              <a:t> c3=c1+c2</a:t>
            </a:r>
          </a:p>
          <a:p>
            <a:endParaRPr lang="en-IN" dirty="0"/>
          </a:p>
          <a:p>
            <a:r>
              <a:rPr lang="en-IN" dirty="0"/>
              <a:t> print(c1.get_radius())</a:t>
            </a:r>
          </a:p>
          <a:p>
            <a:r>
              <a:rPr lang="en-IN" dirty="0"/>
              <a:t>print(c2.get_radius())</a:t>
            </a:r>
          </a:p>
          <a:p>
            <a:r>
              <a:rPr lang="en-IN" dirty="0"/>
              <a:t>print(c3.get_radius())</a:t>
            </a:r>
          </a:p>
          <a:p>
            <a:r>
              <a:rPr lang="en-IN" dirty="0"/>
              <a:t> print(c1 &lt; c2)</a:t>
            </a:r>
          </a:p>
          <a:p>
            <a:r>
              <a:rPr lang="en-IN" dirty="0"/>
              <a:t> print(str(c1))</a:t>
            </a:r>
          </a:p>
        </p:txBody>
      </p:sp>
      <p:cxnSp>
        <p:nvCxnSpPr>
          <p:cNvPr id="6" name="Straight Connector 5">
            <a:extLst>
              <a:ext uri="{FF2B5EF4-FFF2-40B4-BE49-F238E27FC236}">
                <a16:creationId xmlns:a16="http://schemas.microsoft.com/office/drawing/2014/main" id="{1DBB75B8-E67A-4489-AFC0-CF1A8C833101}"/>
              </a:ext>
            </a:extLst>
          </p:cNvPr>
          <p:cNvCxnSpPr/>
          <p:nvPr/>
        </p:nvCxnSpPr>
        <p:spPr>
          <a:xfrm>
            <a:off x="7182035" y="0"/>
            <a:ext cx="0" cy="685800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25244280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A01BEC-0474-4B74-B960-3E2A4BDFC8E7}"/>
              </a:ext>
            </a:extLst>
          </p:cNvPr>
          <p:cNvSpPr>
            <a:spLocks noGrp="1"/>
          </p:cNvSpPr>
          <p:nvPr>
            <p:ph type="title"/>
          </p:nvPr>
        </p:nvSpPr>
        <p:spPr>
          <a:xfrm>
            <a:off x="838200" y="169816"/>
            <a:ext cx="10515600" cy="398355"/>
          </a:xfrm>
        </p:spPr>
        <p:txBody>
          <a:bodyPr>
            <a:normAutofit fontScale="90000"/>
          </a:bodyPr>
          <a:lstStyle/>
          <a:p>
            <a:r>
              <a:rPr lang="en-US" dirty="0"/>
              <a:t>Setter Methods &amp; Object Introspection</a:t>
            </a:r>
            <a:endParaRPr lang="en-IN" dirty="0"/>
          </a:p>
        </p:txBody>
      </p:sp>
      <p:sp>
        <p:nvSpPr>
          <p:cNvPr id="4" name="Rectangle 1">
            <a:extLst>
              <a:ext uri="{FF2B5EF4-FFF2-40B4-BE49-F238E27FC236}">
                <a16:creationId xmlns:a16="http://schemas.microsoft.com/office/drawing/2014/main" id="{6EAC765D-84DA-429C-BF9D-6C9F6FA7727A}"/>
              </a:ext>
            </a:extLst>
          </p:cNvPr>
          <p:cNvSpPr>
            <a:spLocks noChangeArrowheads="1"/>
          </p:cNvSpPr>
          <p:nvPr/>
        </p:nvSpPr>
        <p:spPr bwMode="auto">
          <a:xfrm>
            <a:off x="838200" y="763480"/>
            <a:ext cx="3275860" cy="600164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1" u="none" strike="noStrike" cap="none" normalizeH="0" baseline="0" dirty="0">
                <a:ln>
                  <a:noFill/>
                </a:ln>
                <a:solidFill>
                  <a:srgbClr val="8C8C8C"/>
                </a:solidFill>
                <a:effectLst/>
                <a:latin typeface="JetBrains Mono"/>
              </a:rPr>
              <a:t>#Setter Methods</a:t>
            </a:r>
            <a:br>
              <a:rPr kumimoji="0" lang="en-US" altLang="en-US" sz="1200" b="0" i="1" u="none" strike="noStrike" cap="none" normalizeH="0" baseline="0" dirty="0">
                <a:ln>
                  <a:noFill/>
                </a:ln>
                <a:solidFill>
                  <a:srgbClr val="8C8C8C"/>
                </a:solidFill>
                <a:effectLst/>
                <a:latin typeface="JetBrains Mono"/>
              </a:rPr>
            </a:br>
            <a:r>
              <a:rPr kumimoji="0" lang="en-US" altLang="en-US" sz="1200" b="0" i="0" u="none" strike="noStrike" cap="none" normalizeH="0" baseline="0" dirty="0">
                <a:ln>
                  <a:noFill/>
                </a:ln>
                <a:solidFill>
                  <a:srgbClr val="0033B3"/>
                </a:solidFill>
                <a:effectLst/>
                <a:latin typeface="JetBrains Mono"/>
              </a:rPr>
              <a:t>class </a:t>
            </a:r>
            <a:r>
              <a:rPr kumimoji="0" lang="en-US" altLang="en-US" sz="1200" b="0" i="0" u="none" strike="noStrike" cap="none" normalizeH="0" baseline="0" dirty="0">
                <a:ln>
                  <a:noFill/>
                </a:ln>
                <a:solidFill>
                  <a:srgbClr val="000000"/>
                </a:solidFill>
                <a:effectLst/>
                <a:latin typeface="JetBrains Mono"/>
              </a:rPr>
              <a:t>Employee</a:t>
            </a:r>
            <a:r>
              <a:rPr kumimoji="0" lang="en-US" altLang="en-US" sz="1200" b="0" i="0" u="none" strike="noStrike" cap="none" normalizeH="0" baseline="0" dirty="0">
                <a:ln>
                  <a:noFill/>
                </a:ln>
                <a:solidFill>
                  <a:srgbClr val="080808"/>
                </a:solidFill>
                <a:effectLst/>
                <a:latin typeface="JetBrains Mono"/>
              </a:rPr>
              <a:t>:</a:t>
            </a:r>
            <a:br>
              <a:rPr kumimoji="0" lang="en-US" altLang="en-US" sz="1200" b="0" i="0" u="none" strike="noStrike" cap="none" normalizeH="0" baseline="0" dirty="0">
                <a:ln>
                  <a:noFill/>
                </a:ln>
                <a:solidFill>
                  <a:srgbClr val="080808"/>
                </a:solidFill>
                <a:effectLst/>
                <a:latin typeface="JetBrains Mono"/>
              </a:rPr>
            </a:br>
            <a:r>
              <a:rPr kumimoji="0" lang="en-US" altLang="en-US" sz="1200" b="0" i="0" u="none" strike="noStrike" cap="none" normalizeH="0" baseline="0" dirty="0">
                <a:ln>
                  <a:noFill/>
                </a:ln>
                <a:solidFill>
                  <a:srgbClr val="080808"/>
                </a:solidFill>
                <a:effectLst/>
                <a:latin typeface="JetBrains Mono"/>
              </a:rPr>
              <a:t>    </a:t>
            </a:r>
            <a:r>
              <a:rPr kumimoji="0" lang="en-US" altLang="en-US" sz="1200" b="0" i="0" u="none" strike="noStrike" cap="none" normalizeH="0" baseline="0" dirty="0">
                <a:ln>
                  <a:noFill/>
                </a:ln>
                <a:solidFill>
                  <a:srgbClr val="0033B3"/>
                </a:solidFill>
                <a:effectLst/>
                <a:latin typeface="JetBrains Mono"/>
              </a:rPr>
              <a:t>def </a:t>
            </a:r>
            <a:r>
              <a:rPr kumimoji="0" lang="en-US" altLang="en-US" sz="1200" b="0" i="0" u="none" strike="noStrike" cap="none" normalizeH="0" baseline="0" dirty="0">
                <a:ln>
                  <a:noFill/>
                </a:ln>
                <a:solidFill>
                  <a:srgbClr val="B200B2"/>
                </a:solidFill>
                <a:effectLst/>
                <a:latin typeface="JetBrains Mono"/>
              </a:rPr>
              <a:t>__</a:t>
            </a:r>
            <a:r>
              <a:rPr kumimoji="0" lang="en-US" altLang="en-US" sz="1200" b="0" i="0" u="none" strike="noStrike" cap="none" normalizeH="0" baseline="0" dirty="0" err="1">
                <a:ln>
                  <a:noFill/>
                </a:ln>
                <a:solidFill>
                  <a:srgbClr val="B200B2"/>
                </a:solidFill>
                <a:effectLst/>
                <a:latin typeface="JetBrains Mono"/>
              </a:rPr>
              <a:t>init</a:t>
            </a:r>
            <a:r>
              <a:rPr kumimoji="0" lang="en-US" altLang="en-US" sz="1200" b="0" i="0" u="none" strike="noStrike" cap="none" normalizeH="0" baseline="0" dirty="0">
                <a:ln>
                  <a:noFill/>
                </a:ln>
                <a:solidFill>
                  <a:srgbClr val="B200B2"/>
                </a:solidFill>
                <a:effectLst/>
                <a:latin typeface="JetBrains Mono"/>
              </a:rPr>
              <a:t>__</a:t>
            </a:r>
            <a:r>
              <a:rPr kumimoji="0" lang="en-US" altLang="en-US" sz="1200" b="0" i="0" u="none" strike="noStrike" cap="none" normalizeH="0" baseline="0" dirty="0">
                <a:ln>
                  <a:noFill/>
                </a:ln>
                <a:solidFill>
                  <a:srgbClr val="080808"/>
                </a:solidFill>
                <a:effectLst/>
                <a:latin typeface="JetBrains Mono"/>
              </a:rPr>
              <a:t>(</a:t>
            </a:r>
            <a:r>
              <a:rPr kumimoji="0" lang="en-US" altLang="en-US" sz="1200" b="0" i="0" u="none" strike="noStrike" cap="none" normalizeH="0" baseline="0" dirty="0" err="1">
                <a:ln>
                  <a:noFill/>
                </a:ln>
                <a:solidFill>
                  <a:srgbClr val="94558D"/>
                </a:solidFill>
                <a:effectLst/>
                <a:latin typeface="JetBrains Mono"/>
              </a:rPr>
              <a:t>self</a:t>
            </a:r>
            <a:r>
              <a:rPr kumimoji="0" lang="en-US" altLang="en-US" sz="1200" b="0" i="0" u="none" strike="noStrike" cap="none" normalizeH="0" baseline="0" dirty="0" err="1">
                <a:ln>
                  <a:noFill/>
                </a:ln>
                <a:solidFill>
                  <a:srgbClr val="080808"/>
                </a:solidFill>
                <a:effectLst/>
                <a:latin typeface="JetBrains Mono"/>
              </a:rPr>
              <a:t>,fname,lname</a:t>
            </a:r>
            <a:r>
              <a:rPr kumimoji="0" lang="en-US" altLang="en-US" sz="1200" b="0" i="0" u="none" strike="noStrike" cap="none" normalizeH="0" baseline="0" dirty="0">
                <a:ln>
                  <a:noFill/>
                </a:ln>
                <a:solidFill>
                  <a:srgbClr val="080808"/>
                </a:solidFill>
                <a:effectLst/>
                <a:latin typeface="JetBrains Mono"/>
              </a:rPr>
              <a:t>):</a:t>
            </a:r>
            <a:br>
              <a:rPr kumimoji="0" lang="en-US" altLang="en-US" sz="1200" b="0" i="0" u="none" strike="noStrike" cap="none" normalizeH="0" baseline="0" dirty="0">
                <a:ln>
                  <a:noFill/>
                </a:ln>
                <a:solidFill>
                  <a:srgbClr val="080808"/>
                </a:solidFill>
                <a:effectLst/>
                <a:latin typeface="JetBrains Mono"/>
              </a:rPr>
            </a:br>
            <a:r>
              <a:rPr kumimoji="0" lang="en-US" altLang="en-US" sz="1200" b="0" i="0" u="none" strike="noStrike" cap="none" normalizeH="0" baseline="0" dirty="0">
                <a:ln>
                  <a:noFill/>
                </a:ln>
                <a:solidFill>
                  <a:srgbClr val="080808"/>
                </a:solidFill>
                <a:effectLst/>
                <a:latin typeface="JetBrains Mono"/>
              </a:rPr>
              <a:t>        </a:t>
            </a:r>
            <a:r>
              <a:rPr kumimoji="0" lang="en-US" altLang="en-US" sz="1200" b="0" i="0" u="none" strike="noStrike" cap="none" normalizeH="0" baseline="0" dirty="0" err="1">
                <a:ln>
                  <a:noFill/>
                </a:ln>
                <a:solidFill>
                  <a:srgbClr val="94558D"/>
                </a:solidFill>
                <a:effectLst/>
                <a:latin typeface="JetBrains Mono"/>
              </a:rPr>
              <a:t>self</a:t>
            </a:r>
            <a:r>
              <a:rPr kumimoji="0" lang="en-US" altLang="en-US" sz="1200" b="0" i="0" u="none" strike="noStrike" cap="none" normalizeH="0" baseline="0" dirty="0" err="1">
                <a:ln>
                  <a:noFill/>
                </a:ln>
                <a:solidFill>
                  <a:srgbClr val="080808"/>
                </a:solidFill>
                <a:effectLst/>
                <a:latin typeface="JetBrains Mono"/>
              </a:rPr>
              <a:t>.fname</a:t>
            </a:r>
            <a:r>
              <a:rPr kumimoji="0" lang="en-US" altLang="en-US" sz="1200" b="0" i="0" u="none" strike="noStrike" cap="none" normalizeH="0" baseline="0" dirty="0">
                <a:ln>
                  <a:noFill/>
                </a:ln>
                <a:solidFill>
                  <a:srgbClr val="080808"/>
                </a:solidFill>
                <a:effectLst/>
                <a:latin typeface="JetBrains Mono"/>
              </a:rPr>
              <a:t>=</a:t>
            </a:r>
            <a:r>
              <a:rPr kumimoji="0" lang="en-US" altLang="en-US" sz="1200" b="0" i="0" u="none" strike="noStrike" cap="none" normalizeH="0" baseline="0" dirty="0" err="1">
                <a:ln>
                  <a:noFill/>
                </a:ln>
                <a:solidFill>
                  <a:srgbClr val="080808"/>
                </a:solidFill>
                <a:effectLst/>
                <a:latin typeface="JetBrains Mono"/>
              </a:rPr>
              <a:t>fname</a:t>
            </a:r>
            <a:br>
              <a:rPr kumimoji="0" lang="en-US" altLang="en-US" sz="1200" b="0" i="0" u="none" strike="noStrike" cap="none" normalizeH="0" baseline="0" dirty="0">
                <a:ln>
                  <a:noFill/>
                </a:ln>
                <a:solidFill>
                  <a:srgbClr val="080808"/>
                </a:solidFill>
                <a:effectLst/>
                <a:latin typeface="JetBrains Mono"/>
              </a:rPr>
            </a:br>
            <a:r>
              <a:rPr kumimoji="0" lang="en-US" altLang="en-US" sz="1200" b="0" i="0" u="none" strike="noStrike" cap="none" normalizeH="0" baseline="0" dirty="0">
                <a:ln>
                  <a:noFill/>
                </a:ln>
                <a:solidFill>
                  <a:srgbClr val="080808"/>
                </a:solidFill>
                <a:effectLst/>
                <a:latin typeface="JetBrains Mono"/>
              </a:rPr>
              <a:t>        </a:t>
            </a:r>
            <a:r>
              <a:rPr kumimoji="0" lang="en-US" altLang="en-US" sz="1200" b="0" i="0" u="none" strike="noStrike" cap="none" normalizeH="0" baseline="0" dirty="0" err="1">
                <a:ln>
                  <a:noFill/>
                </a:ln>
                <a:solidFill>
                  <a:srgbClr val="94558D"/>
                </a:solidFill>
                <a:effectLst/>
                <a:latin typeface="JetBrains Mono"/>
              </a:rPr>
              <a:t>self</a:t>
            </a:r>
            <a:r>
              <a:rPr kumimoji="0" lang="en-US" altLang="en-US" sz="1200" b="0" i="0" u="none" strike="noStrike" cap="none" normalizeH="0" baseline="0" dirty="0" err="1">
                <a:ln>
                  <a:noFill/>
                </a:ln>
                <a:solidFill>
                  <a:srgbClr val="080808"/>
                </a:solidFill>
                <a:effectLst/>
                <a:latin typeface="JetBrains Mono"/>
              </a:rPr>
              <a:t>.lname</a:t>
            </a:r>
            <a:r>
              <a:rPr kumimoji="0" lang="en-US" altLang="en-US" sz="1200" b="0" i="0" u="none" strike="noStrike" cap="none" normalizeH="0" baseline="0" dirty="0">
                <a:ln>
                  <a:noFill/>
                </a:ln>
                <a:solidFill>
                  <a:srgbClr val="080808"/>
                </a:solidFill>
                <a:effectLst/>
                <a:latin typeface="JetBrains Mono"/>
              </a:rPr>
              <a:t>=</a:t>
            </a:r>
            <a:r>
              <a:rPr kumimoji="0" lang="en-US" altLang="en-US" sz="1200" b="0" i="0" u="none" strike="noStrike" cap="none" normalizeH="0" baseline="0" dirty="0" err="1">
                <a:ln>
                  <a:noFill/>
                </a:ln>
                <a:solidFill>
                  <a:srgbClr val="080808"/>
                </a:solidFill>
                <a:effectLst/>
                <a:latin typeface="JetBrains Mono"/>
              </a:rPr>
              <a:t>lname</a:t>
            </a:r>
            <a:br>
              <a:rPr kumimoji="0" lang="en-US" altLang="en-US" sz="1200" b="0" i="0" u="none" strike="noStrike" cap="none" normalizeH="0" baseline="0" dirty="0">
                <a:ln>
                  <a:noFill/>
                </a:ln>
                <a:solidFill>
                  <a:srgbClr val="080808"/>
                </a:solidFill>
                <a:effectLst/>
                <a:latin typeface="JetBrains Mono"/>
              </a:rPr>
            </a:br>
            <a:r>
              <a:rPr kumimoji="0" lang="en-US" altLang="en-US" sz="1200" b="0" i="0" u="none" strike="noStrike" cap="none" normalizeH="0" baseline="0" dirty="0">
                <a:ln>
                  <a:noFill/>
                </a:ln>
                <a:solidFill>
                  <a:srgbClr val="080808"/>
                </a:solidFill>
                <a:effectLst/>
                <a:latin typeface="JetBrains Mono"/>
              </a:rPr>
              <a:t>        </a:t>
            </a:r>
            <a:r>
              <a:rPr kumimoji="0" lang="en-US" altLang="en-US" sz="1200" b="0" i="1" u="none" strike="noStrike" cap="none" normalizeH="0" baseline="0" dirty="0">
                <a:ln>
                  <a:noFill/>
                </a:ln>
                <a:solidFill>
                  <a:srgbClr val="8C8C8C"/>
                </a:solidFill>
                <a:effectLst/>
                <a:latin typeface="JetBrains Mono"/>
              </a:rPr>
              <a:t># </a:t>
            </a:r>
            <a:r>
              <a:rPr kumimoji="0" lang="en-US" altLang="en-US" sz="1200" b="0" i="1" u="none" strike="noStrike" cap="none" normalizeH="0" baseline="0" dirty="0" err="1">
                <a:ln>
                  <a:noFill/>
                </a:ln>
                <a:solidFill>
                  <a:srgbClr val="8C8C8C"/>
                </a:solidFill>
                <a:effectLst/>
                <a:latin typeface="JetBrains Mono"/>
              </a:rPr>
              <a:t>self.email</a:t>
            </a:r>
            <a:r>
              <a:rPr kumimoji="0" lang="en-US" altLang="en-US" sz="1200" b="0" i="1" u="none" strike="noStrike" cap="none" normalizeH="0" baseline="0" dirty="0">
                <a:ln>
                  <a:noFill/>
                </a:ln>
                <a:solidFill>
                  <a:srgbClr val="8C8C8C"/>
                </a:solidFill>
                <a:effectLst/>
                <a:latin typeface="JetBrains Mono"/>
              </a:rPr>
              <a:t>=f"{</a:t>
            </a:r>
            <a:r>
              <a:rPr kumimoji="0" lang="en-US" altLang="en-US" sz="1200" b="0" i="1" u="none" strike="noStrike" cap="none" normalizeH="0" baseline="0" dirty="0" err="1">
                <a:ln>
                  <a:noFill/>
                </a:ln>
                <a:solidFill>
                  <a:srgbClr val="8C8C8C"/>
                </a:solidFill>
                <a:effectLst/>
                <a:latin typeface="JetBrains Mono"/>
              </a:rPr>
              <a:t>fname</a:t>
            </a:r>
            <a:r>
              <a:rPr kumimoji="0" lang="en-US" altLang="en-US" sz="1200" b="0" i="1" u="none" strike="noStrike" cap="none" normalizeH="0" baseline="0" dirty="0">
                <a:ln>
                  <a:noFill/>
                </a:ln>
                <a:solidFill>
                  <a:srgbClr val="8C8C8C"/>
                </a:solidFill>
                <a:effectLst/>
                <a:latin typeface="JetBrains Mono"/>
              </a:rPr>
              <a:t>}.{</a:t>
            </a:r>
            <a:r>
              <a:rPr kumimoji="0" lang="en-US" altLang="en-US" sz="1200" b="0" i="1" u="none" strike="noStrike" cap="none" normalizeH="0" baseline="0" dirty="0" err="1">
                <a:ln>
                  <a:noFill/>
                </a:ln>
                <a:solidFill>
                  <a:srgbClr val="8C8C8C"/>
                </a:solidFill>
                <a:effectLst/>
                <a:latin typeface="JetBrains Mono"/>
              </a:rPr>
              <a:t>lname</a:t>
            </a:r>
            <a:r>
              <a:rPr kumimoji="0" lang="en-US" altLang="en-US" sz="1200" b="0" i="1" u="none" strike="noStrike" cap="none" normalizeH="0" baseline="0" dirty="0">
                <a:ln>
                  <a:noFill/>
                </a:ln>
                <a:solidFill>
                  <a:srgbClr val="8C8C8C"/>
                </a:solidFill>
                <a:effectLst/>
                <a:latin typeface="JetBrains Mono"/>
              </a:rPr>
              <a:t>}@gmail.com"</a:t>
            </a:r>
            <a:br>
              <a:rPr kumimoji="0" lang="en-US" altLang="en-US" sz="1200" b="0" i="1" u="none" strike="noStrike" cap="none" normalizeH="0" baseline="0" dirty="0">
                <a:ln>
                  <a:noFill/>
                </a:ln>
                <a:solidFill>
                  <a:srgbClr val="8C8C8C"/>
                </a:solidFill>
                <a:effectLst/>
                <a:latin typeface="JetBrains Mono"/>
              </a:rPr>
            </a:br>
            <a:br>
              <a:rPr kumimoji="0" lang="en-US" altLang="en-US" sz="1200" b="0" i="1" u="none" strike="noStrike" cap="none" normalizeH="0" baseline="0" dirty="0">
                <a:ln>
                  <a:noFill/>
                </a:ln>
                <a:solidFill>
                  <a:srgbClr val="8C8C8C"/>
                </a:solidFill>
                <a:effectLst/>
                <a:latin typeface="JetBrains Mono"/>
              </a:rPr>
            </a:br>
            <a:r>
              <a:rPr kumimoji="0" lang="en-US" altLang="en-US" sz="1200" b="0" i="1" u="none" strike="noStrike" cap="none" normalizeH="0" baseline="0" dirty="0">
                <a:ln>
                  <a:noFill/>
                </a:ln>
                <a:solidFill>
                  <a:srgbClr val="8C8C8C"/>
                </a:solidFill>
                <a:effectLst/>
                <a:latin typeface="JetBrains Mono"/>
              </a:rPr>
              <a:t>    </a:t>
            </a:r>
            <a:r>
              <a:rPr kumimoji="0" lang="en-US" altLang="en-US" sz="1200" b="0" i="0" u="none" strike="noStrike" cap="none" normalizeH="0" baseline="0" dirty="0">
                <a:ln>
                  <a:noFill/>
                </a:ln>
                <a:solidFill>
                  <a:srgbClr val="0033B3"/>
                </a:solidFill>
                <a:effectLst/>
                <a:latin typeface="JetBrains Mono"/>
              </a:rPr>
              <a:t>def </a:t>
            </a:r>
            <a:r>
              <a:rPr kumimoji="0" lang="en-US" altLang="en-US" sz="1200" b="0" i="0" u="none" strike="noStrike" cap="none" normalizeH="0" baseline="0" dirty="0">
                <a:ln>
                  <a:noFill/>
                </a:ln>
                <a:solidFill>
                  <a:srgbClr val="000000"/>
                </a:solidFill>
                <a:effectLst/>
                <a:latin typeface="JetBrains Mono"/>
              </a:rPr>
              <a:t>explain</a:t>
            </a:r>
            <a:r>
              <a:rPr kumimoji="0" lang="en-US" altLang="en-US" sz="1200" b="0" i="0" u="none" strike="noStrike" cap="none" normalizeH="0" baseline="0" dirty="0">
                <a:ln>
                  <a:noFill/>
                </a:ln>
                <a:solidFill>
                  <a:srgbClr val="080808"/>
                </a:solidFill>
                <a:effectLst/>
                <a:latin typeface="JetBrains Mono"/>
              </a:rPr>
              <a:t>(</a:t>
            </a:r>
            <a:r>
              <a:rPr kumimoji="0" lang="en-US" altLang="en-US" sz="1200" b="0" i="0" u="none" strike="noStrike" cap="none" normalizeH="0" baseline="0" dirty="0">
                <a:ln>
                  <a:noFill/>
                </a:ln>
                <a:solidFill>
                  <a:srgbClr val="94558D"/>
                </a:solidFill>
                <a:effectLst/>
                <a:latin typeface="JetBrains Mono"/>
              </a:rPr>
              <a:t>self</a:t>
            </a:r>
            <a:r>
              <a:rPr kumimoji="0" lang="en-US" altLang="en-US" sz="1200" b="0" i="0" u="none" strike="noStrike" cap="none" normalizeH="0" baseline="0" dirty="0">
                <a:ln>
                  <a:noFill/>
                </a:ln>
                <a:solidFill>
                  <a:srgbClr val="080808"/>
                </a:solidFill>
                <a:effectLst/>
                <a:latin typeface="JetBrains Mono"/>
              </a:rPr>
              <a:t>):</a:t>
            </a:r>
            <a:br>
              <a:rPr kumimoji="0" lang="en-US" altLang="en-US" sz="1200" b="0" i="0" u="none" strike="noStrike" cap="none" normalizeH="0" baseline="0" dirty="0">
                <a:ln>
                  <a:noFill/>
                </a:ln>
                <a:solidFill>
                  <a:srgbClr val="080808"/>
                </a:solidFill>
                <a:effectLst/>
                <a:latin typeface="JetBrains Mono"/>
              </a:rPr>
            </a:br>
            <a:r>
              <a:rPr kumimoji="0" lang="en-US" altLang="en-US" sz="1200" b="0" i="0" u="none" strike="noStrike" cap="none" normalizeH="0" baseline="0" dirty="0">
                <a:ln>
                  <a:noFill/>
                </a:ln>
                <a:solidFill>
                  <a:srgbClr val="080808"/>
                </a:solidFill>
                <a:effectLst/>
                <a:latin typeface="JetBrains Mono"/>
              </a:rPr>
              <a:t>        </a:t>
            </a:r>
            <a:r>
              <a:rPr kumimoji="0" lang="en-US" altLang="en-US" sz="1200" b="0" i="0" u="none" strike="noStrike" cap="none" normalizeH="0" baseline="0" dirty="0">
                <a:ln>
                  <a:noFill/>
                </a:ln>
                <a:solidFill>
                  <a:srgbClr val="0033B3"/>
                </a:solidFill>
                <a:effectLst/>
                <a:latin typeface="JetBrains Mono"/>
              </a:rPr>
              <a:t>return </a:t>
            </a:r>
            <a:r>
              <a:rPr kumimoji="0" lang="en-US" altLang="en-US" sz="1200" b="1" i="0" u="none" strike="noStrike" cap="none" normalizeH="0" baseline="0" dirty="0" err="1">
                <a:ln>
                  <a:noFill/>
                </a:ln>
                <a:solidFill>
                  <a:srgbClr val="008080"/>
                </a:solidFill>
                <a:effectLst/>
                <a:latin typeface="JetBrains Mono"/>
              </a:rPr>
              <a:t>f"This</a:t>
            </a:r>
            <a:r>
              <a:rPr kumimoji="0" lang="en-US" altLang="en-US" sz="1200" b="1" i="0" u="none" strike="noStrike" cap="none" normalizeH="0" baseline="0" dirty="0">
                <a:ln>
                  <a:noFill/>
                </a:ln>
                <a:solidFill>
                  <a:srgbClr val="008080"/>
                </a:solidFill>
                <a:effectLst/>
                <a:latin typeface="JetBrains Mono"/>
              </a:rPr>
              <a:t> employee is </a:t>
            </a:r>
            <a:r>
              <a:rPr kumimoji="0" lang="en-US" altLang="en-US" sz="1200" b="0" i="0" u="none" strike="noStrike" cap="none" normalizeH="0" baseline="0" dirty="0">
                <a:ln>
                  <a:noFill/>
                </a:ln>
                <a:solidFill>
                  <a:srgbClr val="0037A6"/>
                </a:solidFill>
                <a:effectLst/>
                <a:latin typeface="JetBrains Mono"/>
              </a:rPr>
              <a:t>{</a:t>
            </a:r>
            <a:r>
              <a:rPr kumimoji="0" lang="en-US" altLang="en-US" sz="1200" b="0" i="0" u="none" strike="noStrike" cap="none" normalizeH="0" baseline="0" dirty="0" err="1">
                <a:ln>
                  <a:noFill/>
                </a:ln>
                <a:solidFill>
                  <a:srgbClr val="94558D"/>
                </a:solidFill>
                <a:effectLst/>
                <a:latin typeface="JetBrains Mono"/>
              </a:rPr>
              <a:t>self</a:t>
            </a:r>
            <a:r>
              <a:rPr kumimoji="0" lang="en-US" altLang="en-US" sz="1200" b="0" i="0" u="none" strike="noStrike" cap="none" normalizeH="0" baseline="0" dirty="0" err="1">
                <a:ln>
                  <a:noFill/>
                </a:ln>
                <a:solidFill>
                  <a:srgbClr val="080808"/>
                </a:solidFill>
                <a:effectLst/>
                <a:latin typeface="JetBrains Mono"/>
              </a:rPr>
              <a:t>.fname</a:t>
            </a:r>
            <a:r>
              <a:rPr kumimoji="0" lang="en-US" altLang="en-US" sz="1200" b="0" i="0" u="none" strike="noStrike" cap="none" normalizeH="0" baseline="0" dirty="0">
                <a:ln>
                  <a:noFill/>
                </a:ln>
                <a:solidFill>
                  <a:srgbClr val="0037A6"/>
                </a:solidFill>
                <a:effectLst/>
                <a:latin typeface="JetBrains Mono"/>
              </a:rPr>
              <a:t>} {</a:t>
            </a:r>
            <a:r>
              <a:rPr kumimoji="0" lang="en-US" altLang="en-US" sz="1200" b="0" i="0" u="none" strike="noStrike" cap="none" normalizeH="0" baseline="0" dirty="0" err="1">
                <a:ln>
                  <a:noFill/>
                </a:ln>
                <a:solidFill>
                  <a:srgbClr val="94558D"/>
                </a:solidFill>
                <a:effectLst/>
                <a:latin typeface="JetBrains Mono"/>
              </a:rPr>
              <a:t>self</a:t>
            </a:r>
            <a:r>
              <a:rPr kumimoji="0" lang="en-US" altLang="en-US" sz="1200" b="0" i="0" u="none" strike="noStrike" cap="none" normalizeH="0" baseline="0" dirty="0" err="1">
                <a:ln>
                  <a:noFill/>
                </a:ln>
                <a:solidFill>
                  <a:srgbClr val="080808"/>
                </a:solidFill>
                <a:effectLst/>
                <a:latin typeface="JetBrains Mono"/>
              </a:rPr>
              <a:t>.lname</a:t>
            </a:r>
            <a:r>
              <a:rPr kumimoji="0" lang="en-US" altLang="en-US" sz="1200" b="0" i="0" u="none" strike="noStrike" cap="none" normalizeH="0" baseline="0" dirty="0">
                <a:ln>
                  <a:noFill/>
                </a:ln>
                <a:solidFill>
                  <a:srgbClr val="0037A6"/>
                </a:solidFill>
                <a:effectLst/>
                <a:latin typeface="JetBrains Mono"/>
              </a:rPr>
              <a:t>}</a:t>
            </a:r>
            <a:r>
              <a:rPr kumimoji="0" lang="en-US" altLang="en-US" sz="1200" b="1" i="0" u="none" strike="noStrike" cap="none" normalizeH="0" baseline="0" dirty="0">
                <a:ln>
                  <a:noFill/>
                </a:ln>
                <a:solidFill>
                  <a:srgbClr val="008080"/>
                </a:solidFill>
                <a:effectLst/>
                <a:latin typeface="JetBrains Mono"/>
              </a:rPr>
              <a:t>"</a:t>
            </a:r>
            <a:br>
              <a:rPr kumimoji="0" lang="en-US" altLang="en-US" sz="1200" b="1" i="0" u="none" strike="noStrike" cap="none" normalizeH="0" baseline="0" dirty="0">
                <a:ln>
                  <a:noFill/>
                </a:ln>
                <a:solidFill>
                  <a:srgbClr val="008080"/>
                </a:solidFill>
                <a:effectLst/>
                <a:latin typeface="JetBrains Mono"/>
              </a:rPr>
            </a:br>
            <a:br>
              <a:rPr kumimoji="0" lang="en-US" altLang="en-US" sz="1200" b="1" i="0" u="none" strike="noStrike" cap="none" normalizeH="0" baseline="0" dirty="0">
                <a:ln>
                  <a:noFill/>
                </a:ln>
                <a:solidFill>
                  <a:srgbClr val="008080"/>
                </a:solidFill>
                <a:effectLst/>
                <a:latin typeface="JetBrains Mono"/>
              </a:rPr>
            </a:br>
            <a:r>
              <a:rPr kumimoji="0" lang="en-US" altLang="en-US" sz="1200" b="1" i="0" u="none" strike="noStrike" cap="none" normalizeH="0" baseline="0" dirty="0">
                <a:ln>
                  <a:noFill/>
                </a:ln>
                <a:solidFill>
                  <a:srgbClr val="008080"/>
                </a:solidFill>
                <a:effectLst/>
                <a:latin typeface="JetBrains Mono"/>
              </a:rPr>
              <a:t>    </a:t>
            </a:r>
            <a:r>
              <a:rPr kumimoji="0" lang="en-US" altLang="en-US" sz="1200" b="0" i="0" u="none" strike="noStrike" cap="none" normalizeH="0" baseline="0" dirty="0">
                <a:ln>
                  <a:noFill/>
                </a:ln>
                <a:solidFill>
                  <a:srgbClr val="0000B2"/>
                </a:solidFill>
                <a:effectLst/>
                <a:latin typeface="JetBrains Mono"/>
              </a:rPr>
              <a:t>@property</a:t>
            </a:r>
            <a:br>
              <a:rPr kumimoji="0" lang="en-US" altLang="en-US" sz="1200" b="0" i="0" u="none" strike="noStrike" cap="none" normalizeH="0" baseline="0" dirty="0">
                <a:ln>
                  <a:noFill/>
                </a:ln>
                <a:solidFill>
                  <a:srgbClr val="0000B2"/>
                </a:solidFill>
                <a:effectLst/>
                <a:latin typeface="JetBrains Mono"/>
              </a:rPr>
            </a:br>
            <a:r>
              <a:rPr kumimoji="0" lang="en-US" altLang="en-US" sz="1200" b="0" i="0" u="none" strike="noStrike" cap="none" normalizeH="0" baseline="0" dirty="0">
                <a:ln>
                  <a:noFill/>
                </a:ln>
                <a:solidFill>
                  <a:srgbClr val="0000B2"/>
                </a:solidFill>
                <a:effectLst/>
                <a:latin typeface="JetBrains Mono"/>
              </a:rPr>
              <a:t>    </a:t>
            </a:r>
            <a:r>
              <a:rPr kumimoji="0" lang="en-US" altLang="en-US" sz="1200" b="0" i="0" u="none" strike="noStrike" cap="none" normalizeH="0" baseline="0" dirty="0">
                <a:ln>
                  <a:noFill/>
                </a:ln>
                <a:solidFill>
                  <a:srgbClr val="0033B3"/>
                </a:solidFill>
                <a:effectLst/>
                <a:latin typeface="JetBrains Mono"/>
              </a:rPr>
              <a:t>def </a:t>
            </a:r>
            <a:r>
              <a:rPr kumimoji="0" lang="en-US" altLang="en-US" sz="1200" b="0" i="0" u="none" strike="noStrike" cap="none" normalizeH="0" baseline="0" dirty="0">
                <a:ln>
                  <a:noFill/>
                </a:ln>
                <a:solidFill>
                  <a:srgbClr val="000000"/>
                </a:solidFill>
                <a:effectLst/>
                <a:latin typeface="JetBrains Mono"/>
              </a:rPr>
              <a:t>email</a:t>
            </a:r>
            <a:r>
              <a:rPr kumimoji="0" lang="en-US" altLang="en-US" sz="1200" b="0" i="0" u="none" strike="noStrike" cap="none" normalizeH="0" baseline="0" dirty="0">
                <a:ln>
                  <a:noFill/>
                </a:ln>
                <a:solidFill>
                  <a:srgbClr val="080808"/>
                </a:solidFill>
                <a:effectLst/>
                <a:latin typeface="JetBrains Mono"/>
              </a:rPr>
              <a:t>(</a:t>
            </a:r>
            <a:r>
              <a:rPr kumimoji="0" lang="en-US" altLang="en-US" sz="1200" b="0" i="0" u="none" strike="noStrike" cap="none" normalizeH="0" baseline="0" dirty="0">
                <a:ln>
                  <a:noFill/>
                </a:ln>
                <a:solidFill>
                  <a:srgbClr val="94558D"/>
                </a:solidFill>
                <a:effectLst/>
                <a:latin typeface="JetBrains Mono"/>
              </a:rPr>
              <a:t>self</a:t>
            </a:r>
            <a:r>
              <a:rPr kumimoji="0" lang="en-US" altLang="en-US" sz="1200" b="0" i="0" u="none" strike="noStrike" cap="none" normalizeH="0" baseline="0" dirty="0">
                <a:ln>
                  <a:noFill/>
                </a:ln>
                <a:solidFill>
                  <a:srgbClr val="080808"/>
                </a:solidFill>
                <a:effectLst/>
                <a:latin typeface="JetBrains Mono"/>
              </a:rPr>
              <a:t>):</a:t>
            </a:r>
            <a:br>
              <a:rPr kumimoji="0" lang="en-US" altLang="en-US" sz="1200" b="0" i="0" u="none" strike="noStrike" cap="none" normalizeH="0" baseline="0" dirty="0">
                <a:ln>
                  <a:noFill/>
                </a:ln>
                <a:solidFill>
                  <a:srgbClr val="080808"/>
                </a:solidFill>
                <a:effectLst/>
                <a:latin typeface="JetBrains Mono"/>
              </a:rPr>
            </a:br>
            <a:r>
              <a:rPr kumimoji="0" lang="en-US" altLang="en-US" sz="1200" b="0" i="0" u="none" strike="noStrike" cap="none" normalizeH="0" baseline="0" dirty="0">
                <a:ln>
                  <a:noFill/>
                </a:ln>
                <a:solidFill>
                  <a:srgbClr val="080808"/>
                </a:solidFill>
                <a:effectLst/>
                <a:latin typeface="JetBrains Mono"/>
              </a:rPr>
              <a:t>        </a:t>
            </a:r>
            <a:r>
              <a:rPr kumimoji="0" lang="en-US" altLang="en-US" sz="1200" b="0" i="0" u="none" strike="noStrike" cap="none" normalizeH="0" baseline="0" dirty="0">
                <a:ln>
                  <a:noFill/>
                </a:ln>
                <a:solidFill>
                  <a:srgbClr val="0033B3"/>
                </a:solidFill>
                <a:effectLst/>
                <a:latin typeface="JetBrains Mono"/>
              </a:rPr>
              <a:t>if </a:t>
            </a:r>
            <a:r>
              <a:rPr kumimoji="0" lang="en-US" altLang="en-US" sz="1200" b="0" i="0" u="none" strike="noStrike" cap="none" normalizeH="0" baseline="0" dirty="0" err="1">
                <a:ln>
                  <a:noFill/>
                </a:ln>
                <a:solidFill>
                  <a:srgbClr val="94558D"/>
                </a:solidFill>
                <a:effectLst/>
                <a:latin typeface="JetBrains Mono"/>
              </a:rPr>
              <a:t>self</a:t>
            </a:r>
            <a:r>
              <a:rPr kumimoji="0" lang="en-US" altLang="en-US" sz="1200" b="0" i="0" u="none" strike="noStrike" cap="none" normalizeH="0" baseline="0" dirty="0" err="1">
                <a:ln>
                  <a:noFill/>
                </a:ln>
                <a:solidFill>
                  <a:srgbClr val="080808"/>
                </a:solidFill>
                <a:effectLst/>
                <a:latin typeface="JetBrains Mono"/>
              </a:rPr>
              <a:t>.fname</a:t>
            </a:r>
            <a:r>
              <a:rPr kumimoji="0" lang="en-US" altLang="en-US" sz="1200" b="0" i="0" u="none" strike="noStrike" cap="none" normalizeH="0" baseline="0" dirty="0">
                <a:ln>
                  <a:noFill/>
                </a:ln>
                <a:solidFill>
                  <a:srgbClr val="080808"/>
                </a:solidFill>
                <a:effectLst/>
                <a:latin typeface="JetBrains Mono"/>
              </a:rPr>
              <a:t>==</a:t>
            </a:r>
            <a:r>
              <a:rPr kumimoji="0" lang="en-US" altLang="en-US" sz="1200" b="0" i="0" u="none" strike="noStrike" cap="none" normalizeH="0" baseline="0" dirty="0">
                <a:ln>
                  <a:noFill/>
                </a:ln>
                <a:solidFill>
                  <a:srgbClr val="0033B3"/>
                </a:solidFill>
                <a:effectLst/>
                <a:latin typeface="JetBrains Mono"/>
              </a:rPr>
              <a:t>None or </a:t>
            </a:r>
            <a:r>
              <a:rPr kumimoji="0" lang="en-US" altLang="en-US" sz="1200" b="0" i="0" u="none" strike="noStrike" cap="none" normalizeH="0" baseline="0" dirty="0" err="1">
                <a:ln>
                  <a:noFill/>
                </a:ln>
                <a:solidFill>
                  <a:srgbClr val="94558D"/>
                </a:solidFill>
                <a:effectLst/>
                <a:latin typeface="JetBrains Mono"/>
              </a:rPr>
              <a:t>self</a:t>
            </a:r>
            <a:r>
              <a:rPr kumimoji="0" lang="en-US" altLang="en-US" sz="1200" b="0" i="0" u="none" strike="noStrike" cap="none" normalizeH="0" baseline="0" dirty="0" err="1">
                <a:ln>
                  <a:noFill/>
                </a:ln>
                <a:solidFill>
                  <a:srgbClr val="080808"/>
                </a:solidFill>
                <a:effectLst/>
                <a:latin typeface="JetBrains Mono"/>
              </a:rPr>
              <a:t>.lname</a:t>
            </a:r>
            <a:r>
              <a:rPr kumimoji="0" lang="en-US" altLang="en-US" sz="1200" b="0" i="0" u="none" strike="noStrike" cap="none" normalizeH="0" baseline="0" dirty="0">
                <a:ln>
                  <a:noFill/>
                </a:ln>
                <a:solidFill>
                  <a:srgbClr val="080808"/>
                </a:solidFill>
                <a:effectLst/>
                <a:latin typeface="JetBrains Mono"/>
              </a:rPr>
              <a:t>==</a:t>
            </a:r>
            <a:r>
              <a:rPr kumimoji="0" lang="en-US" altLang="en-US" sz="1200" b="0" i="0" u="none" strike="noStrike" cap="none" normalizeH="0" baseline="0" dirty="0">
                <a:ln>
                  <a:noFill/>
                </a:ln>
                <a:solidFill>
                  <a:srgbClr val="0033B3"/>
                </a:solidFill>
                <a:effectLst/>
                <a:latin typeface="JetBrains Mono"/>
              </a:rPr>
              <a:t>None</a:t>
            </a:r>
            <a:r>
              <a:rPr kumimoji="0" lang="en-US" altLang="en-US" sz="1200" b="0" i="0" u="none" strike="noStrike" cap="none" normalizeH="0" baseline="0" dirty="0">
                <a:ln>
                  <a:noFill/>
                </a:ln>
                <a:solidFill>
                  <a:srgbClr val="080808"/>
                </a:solidFill>
                <a:effectLst/>
                <a:latin typeface="JetBrains Mono"/>
              </a:rPr>
              <a:t>:</a:t>
            </a:r>
            <a:br>
              <a:rPr kumimoji="0" lang="en-US" altLang="en-US" sz="1200" b="0" i="0" u="none" strike="noStrike" cap="none" normalizeH="0" baseline="0" dirty="0">
                <a:ln>
                  <a:noFill/>
                </a:ln>
                <a:solidFill>
                  <a:srgbClr val="080808"/>
                </a:solidFill>
                <a:effectLst/>
                <a:latin typeface="JetBrains Mono"/>
              </a:rPr>
            </a:br>
            <a:r>
              <a:rPr kumimoji="0" lang="en-US" altLang="en-US" sz="1200" b="0" i="0" u="none" strike="noStrike" cap="none" normalizeH="0" baseline="0" dirty="0">
                <a:ln>
                  <a:noFill/>
                </a:ln>
                <a:solidFill>
                  <a:srgbClr val="080808"/>
                </a:solidFill>
                <a:effectLst/>
                <a:latin typeface="JetBrains Mono"/>
              </a:rPr>
              <a:t>            </a:t>
            </a:r>
            <a:r>
              <a:rPr kumimoji="0" lang="en-US" altLang="en-US" sz="1200" b="0" i="0" u="none" strike="noStrike" cap="none" normalizeH="0" baseline="0" dirty="0">
                <a:ln>
                  <a:noFill/>
                </a:ln>
                <a:solidFill>
                  <a:srgbClr val="0033B3"/>
                </a:solidFill>
                <a:effectLst/>
                <a:latin typeface="JetBrains Mono"/>
              </a:rPr>
              <a:t>return </a:t>
            </a:r>
            <a:r>
              <a:rPr kumimoji="0" lang="en-US" altLang="en-US" sz="1200" b="1" i="0" u="none" strike="noStrike" cap="none" normalizeH="0" baseline="0" dirty="0">
                <a:ln>
                  <a:noFill/>
                </a:ln>
                <a:solidFill>
                  <a:srgbClr val="008080"/>
                </a:solidFill>
                <a:effectLst/>
                <a:latin typeface="JetBrains Mono"/>
              </a:rPr>
              <a:t>"Email is not set"</a:t>
            </a:r>
            <a:br>
              <a:rPr kumimoji="0" lang="en-US" altLang="en-US" sz="1200" b="1" i="0" u="none" strike="noStrike" cap="none" normalizeH="0" baseline="0" dirty="0">
                <a:ln>
                  <a:noFill/>
                </a:ln>
                <a:solidFill>
                  <a:srgbClr val="008080"/>
                </a:solidFill>
                <a:effectLst/>
                <a:latin typeface="JetBrains Mono"/>
              </a:rPr>
            </a:br>
            <a:r>
              <a:rPr kumimoji="0" lang="en-US" altLang="en-US" sz="1200" b="1" i="0" u="none" strike="noStrike" cap="none" normalizeH="0" baseline="0" dirty="0">
                <a:ln>
                  <a:noFill/>
                </a:ln>
                <a:solidFill>
                  <a:srgbClr val="008080"/>
                </a:solidFill>
                <a:effectLst/>
                <a:latin typeface="JetBrains Mono"/>
              </a:rPr>
              <a:t>        </a:t>
            </a:r>
            <a:r>
              <a:rPr kumimoji="0" lang="en-US" altLang="en-US" sz="1200" b="0" i="0" u="none" strike="noStrike" cap="none" normalizeH="0" baseline="0" dirty="0">
                <a:ln>
                  <a:noFill/>
                </a:ln>
                <a:solidFill>
                  <a:srgbClr val="0033B3"/>
                </a:solidFill>
                <a:effectLst/>
                <a:latin typeface="JetBrains Mono"/>
              </a:rPr>
              <a:t>else</a:t>
            </a:r>
            <a:r>
              <a:rPr kumimoji="0" lang="en-US" altLang="en-US" sz="1200" b="0" i="0" u="none" strike="noStrike" cap="none" normalizeH="0" baseline="0" dirty="0">
                <a:ln>
                  <a:noFill/>
                </a:ln>
                <a:solidFill>
                  <a:srgbClr val="080808"/>
                </a:solidFill>
                <a:effectLst/>
                <a:latin typeface="JetBrains Mono"/>
              </a:rPr>
              <a:t>:</a:t>
            </a:r>
            <a:br>
              <a:rPr kumimoji="0" lang="en-US" altLang="en-US" sz="1200" b="0" i="0" u="none" strike="noStrike" cap="none" normalizeH="0" baseline="0" dirty="0">
                <a:ln>
                  <a:noFill/>
                </a:ln>
                <a:solidFill>
                  <a:srgbClr val="080808"/>
                </a:solidFill>
                <a:effectLst/>
                <a:latin typeface="JetBrains Mono"/>
              </a:rPr>
            </a:br>
            <a:r>
              <a:rPr kumimoji="0" lang="en-US" altLang="en-US" sz="1200" b="0" i="0" u="none" strike="noStrike" cap="none" normalizeH="0" baseline="0" dirty="0">
                <a:ln>
                  <a:noFill/>
                </a:ln>
                <a:solidFill>
                  <a:srgbClr val="080808"/>
                </a:solidFill>
                <a:effectLst/>
                <a:latin typeface="JetBrains Mono"/>
              </a:rPr>
              <a:t>            </a:t>
            </a:r>
            <a:r>
              <a:rPr kumimoji="0" lang="en-US" altLang="en-US" sz="1200" b="0" i="0" u="none" strike="noStrike" cap="none" normalizeH="0" baseline="0" dirty="0">
                <a:ln>
                  <a:noFill/>
                </a:ln>
                <a:solidFill>
                  <a:srgbClr val="0033B3"/>
                </a:solidFill>
                <a:effectLst/>
                <a:latin typeface="JetBrains Mono"/>
              </a:rPr>
              <a:t>return </a:t>
            </a:r>
            <a:r>
              <a:rPr kumimoji="0" lang="en-US" altLang="en-US" sz="1200" b="1" i="0" u="none" strike="noStrike" cap="none" normalizeH="0" baseline="0" dirty="0">
                <a:ln>
                  <a:noFill/>
                </a:ln>
                <a:solidFill>
                  <a:srgbClr val="008080"/>
                </a:solidFill>
                <a:effectLst/>
                <a:latin typeface="JetBrains Mono"/>
              </a:rPr>
              <a:t>f"</a:t>
            </a:r>
            <a:r>
              <a:rPr kumimoji="0" lang="en-US" altLang="en-US" sz="1200" b="0" i="0" u="none" strike="noStrike" cap="none" normalizeH="0" baseline="0" dirty="0">
                <a:ln>
                  <a:noFill/>
                </a:ln>
                <a:solidFill>
                  <a:srgbClr val="0037A6"/>
                </a:solidFill>
                <a:effectLst/>
                <a:latin typeface="JetBrains Mono"/>
              </a:rPr>
              <a:t>{</a:t>
            </a:r>
            <a:r>
              <a:rPr kumimoji="0" lang="en-US" altLang="en-US" sz="1200" b="0" i="0" u="none" strike="noStrike" cap="none" normalizeH="0" baseline="0" dirty="0" err="1">
                <a:ln>
                  <a:noFill/>
                </a:ln>
                <a:solidFill>
                  <a:srgbClr val="94558D"/>
                </a:solidFill>
                <a:effectLst/>
                <a:latin typeface="JetBrains Mono"/>
              </a:rPr>
              <a:t>self</a:t>
            </a:r>
            <a:r>
              <a:rPr kumimoji="0" lang="en-US" altLang="en-US" sz="1200" b="0" i="0" u="none" strike="noStrike" cap="none" normalizeH="0" baseline="0" dirty="0" err="1">
                <a:ln>
                  <a:noFill/>
                </a:ln>
                <a:solidFill>
                  <a:srgbClr val="080808"/>
                </a:solidFill>
                <a:effectLst/>
                <a:latin typeface="JetBrains Mono"/>
              </a:rPr>
              <a:t>.fname</a:t>
            </a:r>
            <a:r>
              <a:rPr kumimoji="0" lang="en-US" altLang="en-US" sz="1200" b="0" i="0" u="none" strike="noStrike" cap="none" normalizeH="0" baseline="0" dirty="0">
                <a:ln>
                  <a:noFill/>
                </a:ln>
                <a:solidFill>
                  <a:srgbClr val="0037A6"/>
                </a:solidFill>
                <a:effectLst/>
                <a:latin typeface="JetBrains Mono"/>
              </a:rPr>
              <a:t>}</a:t>
            </a:r>
            <a:r>
              <a:rPr kumimoji="0" lang="en-US" altLang="en-US" sz="1200" b="1" i="0" u="none" strike="noStrike" cap="none" normalizeH="0" baseline="0" dirty="0">
                <a:ln>
                  <a:noFill/>
                </a:ln>
                <a:solidFill>
                  <a:srgbClr val="008080"/>
                </a:solidFill>
                <a:effectLst/>
                <a:latin typeface="JetBrains Mono"/>
              </a:rPr>
              <a:t>.</a:t>
            </a:r>
            <a:r>
              <a:rPr kumimoji="0" lang="en-US" altLang="en-US" sz="1200" b="0" i="0" u="none" strike="noStrike" cap="none" normalizeH="0" baseline="0" dirty="0">
                <a:ln>
                  <a:noFill/>
                </a:ln>
                <a:solidFill>
                  <a:srgbClr val="0037A6"/>
                </a:solidFill>
                <a:effectLst/>
                <a:latin typeface="JetBrains Mono"/>
              </a:rPr>
              <a:t>{</a:t>
            </a:r>
            <a:r>
              <a:rPr kumimoji="0" lang="en-US" altLang="en-US" sz="1200" b="0" i="0" u="none" strike="noStrike" cap="none" normalizeH="0" baseline="0" dirty="0" err="1">
                <a:ln>
                  <a:noFill/>
                </a:ln>
                <a:solidFill>
                  <a:srgbClr val="94558D"/>
                </a:solidFill>
                <a:effectLst/>
                <a:latin typeface="JetBrains Mono"/>
              </a:rPr>
              <a:t>self</a:t>
            </a:r>
            <a:r>
              <a:rPr kumimoji="0" lang="en-US" altLang="en-US" sz="1200" b="0" i="0" u="none" strike="noStrike" cap="none" normalizeH="0" baseline="0" dirty="0" err="1">
                <a:ln>
                  <a:noFill/>
                </a:ln>
                <a:solidFill>
                  <a:srgbClr val="080808"/>
                </a:solidFill>
                <a:effectLst/>
                <a:latin typeface="JetBrains Mono"/>
              </a:rPr>
              <a:t>.lname</a:t>
            </a:r>
            <a:r>
              <a:rPr kumimoji="0" lang="en-US" altLang="en-US" sz="1200" b="0" i="0" u="none" strike="noStrike" cap="none" normalizeH="0" baseline="0" dirty="0">
                <a:ln>
                  <a:noFill/>
                </a:ln>
                <a:solidFill>
                  <a:srgbClr val="0037A6"/>
                </a:solidFill>
                <a:effectLst/>
                <a:latin typeface="JetBrains Mono"/>
              </a:rPr>
              <a:t>}</a:t>
            </a:r>
            <a:r>
              <a:rPr kumimoji="0" lang="en-US" altLang="en-US" sz="1200" b="1" i="0" u="none" strike="noStrike" cap="none" normalizeH="0" baseline="0" dirty="0">
                <a:ln>
                  <a:noFill/>
                </a:ln>
                <a:solidFill>
                  <a:srgbClr val="008080"/>
                </a:solidFill>
                <a:effectLst/>
                <a:latin typeface="JetBrains Mono"/>
              </a:rPr>
              <a:t>@gmail.com"</a:t>
            </a:r>
            <a:br>
              <a:rPr kumimoji="0" lang="en-US" altLang="en-US" sz="1200" b="1" i="0" u="none" strike="noStrike" cap="none" normalizeH="0" baseline="0" dirty="0">
                <a:ln>
                  <a:noFill/>
                </a:ln>
                <a:solidFill>
                  <a:srgbClr val="008080"/>
                </a:solidFill>
                <a:effectLst/>
                <a:latin typeface="JetBrains Mono"/>
              </a:rPr>
            </a:br>
            <a:br>
              <a:rPr kumimoji="0" lang="en-US" altLang="en-US" sz="1200" b="1" i="0" u="none" strike="noStrike" cap="none" normalizeH="0" baseline="0" dirty="0">
                <a:ln>
                  <a:noFill/>
                </a:ln>
                <a:solidFill>
                  <a:srgbClr val="008080"/>
                </a:solidFill>
                <a:effectLst/>
                <a:latin typeface="JetBrains Mono"/>
              </a:rPr>
            </a:br>
            <a:r>
              <a:rPr kumimoji="0" lang="en-US" altLang="en-US" sz="1200" b="1" i="0" u="none" strike="noStrike" cap="none" normalizeH="0" baseline="0" dirty="0">
                <a:ln>
                  <a:noFill/>
                </a:ln>
                <a:solidFill>
                  <a:srgbClr val="008080"/>
                </a:solidFill>
                <a:effectLst/>
                <a:latin typeface="JetBrains Mono"/>
              </a:rPr>
              <a:t>    </a:t>
            </a:r>
            <a:r>
              <a:rPr kumimoji="0" lang="en-US" altLang="en-US" sz="1200" b="0" i="0" u="none" strike="noStrike" cap="none" normalizeH="0" baseline="0" dirty="0">
                <a:ln>
                  <a:noFill/>
                </a:ln>
                <a:solidFill>
                  <a:srgbClr val="0000B2"/>
                </a:solidFill>
                <a:effectLst/>
                <a:latin typeface="JetBrains Mono"/>
              </a:rPr>
              <a:t>@email.setter</a:t>
            </a:r>
            <a:br>
              <a:rPr kumimoji="0" lang="en-US" altLang="en-US" sz="1200" b="0" i="0" u="none" strike="noStrike" cap="none" normalizeH="0" baseline="0" dirty="0">
                <a:ln>
                  <a:noFill/>
                </a:ln>
                <a:solidFill>
                  <a:srgbClr val="0000B2"/>
                </a:solidFill>
                <a:effectLst/>
                <a:latin typeface="JetBrains Mono"/>
              </a:rPr>
            </a:br>
            <a:r>
              <a:rPr kumimoji="0" lang="en-US" altLang="en-US" sz="1200" b="0" i="0" u="none" strike="noStrike" cap="none" normalizeH="0" baseline="0" dirty="0">
                <a:ln>
                  <a:noFill/>
                </a:ln>
                <a:solidFill>
                  <a:srgbClr val="0000B2"/>
                </a:solidFill>
                <a:effectLst/>
                <a:latin typeface="JetBrains Mono"/>
              </a:rPr>
              <a:t>    </a:t>
            </a:r>
            <a:r>
              <a:rPr kumimoji="0" lang="en-US" altLang="en-US" sz="1200" b="0" i="0" u="none" strike="noStrike" cap="none" normalizeH="0" baseline="0" dirty="0">
                <a:ln>
                  <a:noFill/>
                </a:ln>
                <a:solidFill>
                  <a:srgbClr val="0033B3"/>
                </a:solidFill>
                <a:effectLst/>
                <a:latin typeface="JetBrains Mono"/>
              </a:rPr>
              <a:t>def </a:t>
            </a:r>
            <a:r>
              <a:rPr kumimoji="0" lang="en-US" altLang="en-US" sz="1200" b="0" i="0" u="none" strike="noStrike" cap="none" normalizeH="0" baseline="0" dirty="0">
                <a:ln>
                  <a:noFill/>
                </a:ln>
                <a:solidFill>
                  <a:srgbClr val="000000"/>
                </a:solidFill>
                <a:effectLst/>
                <a:latin typeface="JetBrains Mono"/>
              </a:rPr>
              <a:t>email</a:t>
            </a:r>
            <a:r>
              <a:rPr kumimoji="0" lang="en-US" altLang="en-US" sz="1200" b="0" i="0" u="none" strike="noStrike" cap="none" normalizeH="0" baseline="0" dirty="0">
                <a:ln>
                  <a:noFill/>
                </a:ln>
                <a:solidFill>
                  <a:srgbClr val="080808"/>
                </a:solidFill>
                <a:effectLst/>
                <a:latin typeface="JetBrains Mono"/>
              </a:rPr>
              <a:t>(</a:t>
            </a:r>
            <a:r>
              <a:rPr kumimoji="0" lang="en-US" altLang="en-US" sz="1200" b="0" i="0" u="none" strike="noStrike" cap="none" normalizeH="0" baseline="0" dirty="0" err="1">
                <a:ln>
                  <a:noFill/>
                </a:ln>
                <a:solidFill>
                  <a:srgbClr val="94558D"/>
                </a:solidFill>
                <a:effectLst/>
                <a:latin typeface="JetBrains Mono"/>
              </a:rPr>
              <a:t>self</a:t>
            </a:r>
            <a:r>
              <a:rPr kumimoji="0" lang="en-US" altLang="en-US" sz="1200" b="0" i="0" u="none" strike="noStrike" cap="none" normalizeH="0" baseline="0" dirty="0" err="1">
                <a:ln>
                  <a:noFill/>
                </a:ln>
                <a:solidFill>
                  <a:srgbClr val="080808"/>
                </a:solidFill>
                <a:effectLst/>
                <a:latin typeface="JetBrains Mono"/>
              </a:rPr>
              <a:t>,string</a:t>
            </a:r>
            <a:r>
              <a:rPr kumimoji="0" lang="en-US" altLang="en-US" sz="1200" b="0" i="0" u="none" strike="noStrike" cap="none" normalizeH="0" baseline="0" dirty="0">
                <a:ln>
                  <a:noFill/>
                </a:ln>
                <a:solidFill>
                  <a:srgbClr val="080808"/>
                </a:solidFill>
                <a:effectLst/>
                <a:latin typeface="JetBrains Mono"/>
              </a:rPr>
              <a:t>):</a:t>
            </a:r>
            <a:br>
              <a:rPr kumimoji="0" lang="en-US" altLang="en-US" sz="1200" b="0" i="0" u="none" strike="noStrike" cap="none" normalizeH="0" baseline="0" dirty="0">
                <a:ln>
                  <a:noFill/>
                </a:ln>
                <a:solidFill>
                  <a:srgbClr val="080808"/>
                </a:solidFill>
                <a:effectLst/>
                <a:latin typeface="JetBrains Mono"/>
              </a:rPr>
            </a:br>
            <a:r>
              <a:rPr kumimoji="0" lang="en-US" altLang="en-US" sz="1200" b="0" i="0" u="none" strike="noStrike" cap="none" normalizeH="0" baseline="0" dirty="0">
                <a:ln>
                  <a:noFill/>
                </a:ln>
                <a:solidFill>
                  <a:srgbClr val="080808"/>
                </a:solidFill>
                <a:effectLst/>
                <a:latin typeface="JetBrains Mono"/>
              </a:rPr>
              <a:t>        </a:t>
            </a:r>
            <a:r>
              <a:rPr kumimoji="0" lang="en-US" altLang="en-US" sz="1200" b="0" i="0" u="none" strike="noStrike" cap="none" normalizeH="0" baseline="0" dirty="0">
                <a:ln>
                  <a:noFill/>
                </a:ln>
                <a:solidFill>
                  <a:srgbClr val="000080"/>
                </a:solidFill>
                <a:effectLst/>
                <a:latin typeface="JetBrains Mono"/>
              </a:rPr>
              <a:t>print</a:t>
            </a:r>
            <a:r>
              <a:rPr kumimoji="0" lang="en-US" altLang="en-US" sz="1200" b="0" i="0" u="none" strike="noStrike" cap="none" normalizeH="0" baseline="0" dirty="0">
                <a:ln>
                  <a:noFill/>
                </a:ln>
                <a:solidFill>
                  <a:srgbClr val="080808"/>
                </a:solidFill>
                <a:effectLst/>
                <a:latin typeface="JetBrains Mono"/>
              </a:rPr>
              <a:t>(</a:t>
            </a:r>
            <a:r>
              <a:rPr kumimoji="0" lang="en-US" altLang="en-US" sz="1200" b="1" i="0" u="none" strike="noStrike" cap="none" normalizeH="0" baseline="0" dirty="0">
                <a:ln>
                  <a:noFill/>
                </a:ln>
                <a:solidFill>
                  <a:srgbClr val="008080"/>
                </a:solidFill>
                <a:effectLst/>
                <a:latin typeface="JetBrains Mono"/>
              </a:rPr>
              <a:t>"Setting now.."</a:t>
            </a:r>
            <a:r>
              <a:rPr kumimoji="0" lang="en-US" altLang="en-US" sz="1200" b="0" i="0" u="none" strike="noStrike" cap="none" normalizeH="0" baseline="0" dirty="0">
                <a:ln>
                  <a:noFill/>
                </a:ln>
                <a:solidFill>
                  <a:srgbClr val="080808"/>
                </a:solidFill>
                <a:effectLst/>
                <a:latin typeface="JetBrains Mono"/>
              </a:rPr>
              <a:t>)</a:t>
            </a:r>
            <a:br>
              <a:rPr kumimoji="0" lang="en-US" altLang="en-US" sz="1200" b="0" i="0" u="none" strike="noStrike" cap="none" normalizeH="0" baseline="0" dirty="0">
                <a:ln>
                  <a:noFill/>
                </a:ln>
                <a:solidFill>
                  <a:srgbClr val="080808"/>
                </a:solidFill>
                <a:effectLst/>
                <a:latin typeface="JetBrains Mono"/>
              </a:rPr>
            </a:br>
            <a:r>
              <a:rPr kumimoji="0" lang="en-US" altLang="en-US" sz="1200" b="0" i="0" u="none" strike="noStrike" cap="none" normalizeH="0" baseline="0" dirty="0">
                <a:ln>
                  <a:noFill/>
                </a:ln>
                <a:solidFill>
                  <a:srgbClr val="080808"/>
                </a:solidFill>
                <a:effectLst/>
                <a:latin typeface="JetBrains Mono"/>
              </a:rPr>
              <a:t>        names=</a:t>
            </a:r>
            <a:r>
              <a:rPr kumimoji="0" lang="en-US" altLang="en-US" sz="1200" b="0" i="0" u="none" strike="noStrike" cap="none" normalizeH="0" baseline="0" dirty="0" err="1">
                <a:ln>
                  <a:noFill/>
                </a:ln>
                <a:solidFill>
                  <a:srgbClr val="080808"/>
                </a:solidFill>
                <a:effectLst/>
                <a:latin typeface="JetBrains Mono"/>
              </a:rPr>
              <a:t>string.split</a:t>
            </a:r>
            <a:r>
              <a:rPr kumimoji="0" lang="en-US" altLang="en-US" sz="1200" b="0" i="0" u="none" strike="noStrike" cap="none" normalizeH="0" baseline="0" dirty="0">
                <a:ln>
                  <a:noFill/>
                </a:ln>
                <a:solidFill>
                  <a:srgbClr val="080808"/>
                </a:solidFill>
                <a:effectLst/>
                <a:latin typeface="JetBrains Mono"/>
              </a:rPr>
              <a:t>(</a:t>
            </a:r>
            <a:r>
              <a:rPr kumimoji="0" lang="en-US" altLang="en-US" sz="1200" b="1" i="0" u="none" strike="noStrike" cap="none" normalizeH="0" baseline="0" dirty="0">
                <a:ln>
                  <a:noFill/>
                </a:ln>
                <a:solidFill>
                  <a:srgbClr val="008080"/>
                </a:solidFill>
                <a:effectLst/>
                <a:latin typeface="JetBrains Mono"/>
              </a:rPr>
              <a:t>"@"</a:t>
            </a:r>
            <a:r>
              <a:rPr kumimoji="0" lang="en-US" altLang="en-US" sz="1200" b="0" i="0" u="none" strike="noStrike" cap="none" normalizeH="0" baseline="0" dirty="0">
                <a:ln>
                  <a:noFill/>
                </a:ln>
                <a:solidFill>
                  <a:srgbClr val="080808"/>
                </a:solidFill>
                <a:effectLst/>
                <a:latin typeface="JetBrains Mono"/>
              </a:rPr>
              <a:t>)[</a:t>
            </a:r>
            <a:r>
              <a:rPr kumimoji="0" lang="en-US" altLang="en-US" sz="1200" b="0" i="0" u="none" strike="noStrike" cap="none" normalizeH="0" baseline="0" dirty="0">
                <a:ln>
                  <a:noFill/>
                </a:ln>
                <a:solidFill>
                  <a:srgbClr val="1750EB"/>
                </a:solidFill>
                <a:effectLst/>
                <a:latin typeface="JetBrains Mono"/>
              </a:rPr>
              <a:t>0</a:t>
            </a:r>
            <a:r>
              <a:rPr kumimoji="0" lang="en-US" altLang="en-US" sz="1200" b="0" i="0" u="none" strike="noStrike" cap="none" normalizeH="0" baseline="0" dirty="0">
                <a:ln>
                  <a:noFill/>
                </a:ln>
                <a:solidFill>
                  <a:srgbClr val="080808"/>
                </a:solidFill>
                <a:effectLst/>
                <a:latin typeface="JetBrains Mono"/>
              </a:rPr>
              <a:t>]</a:t>
            </a:r>
            <a:br>
              <a:rPr kumimoji="0" lang="en-US" altLang="en-US" sz="1200" b="0" i="0" u="none" strike="noStrike" cap="none" normalizeH="0" baseline="0" dirty="0">
                <a:ln>
                  <a:noFill/>
                </a:ln>
                <a:solidFill>
                  <a:srgbClr val="080808"/>
                </a:solidFill>
                <a:effectLst/>
                <a:latin typeface="JetBrains Mono"/>
              </a:rPr>
            </a:br>
            <a:r>
              <a:rPr kumimoji="0" lang="en-US" altLang="en-US" sz="1200" b="0" i="0" u="none" strike="noStrike" cap="none" normalizeH="0" baseline="0" dirty="0">
                <a:ln>
                  <a:noFill/>
                </a:ln>
                <a:solidFill>
                  <a:srgbClr val="080808"/>
                </a:solidFill>
                <a:effectLst/>
                <a:latin typeface="JetBrains Mono"/>
              </a:rPr>
              <a:t>        </a:t>
            </a:r>
            <a:r>
              <a:rPr kumimoji="0" lang="en-US" altLang="en-US" sz="1200" b="0" i="0" u="none" strike="noStrike" cap="none" normalizeH="0" baseline="0" dirty="0" err="1">
                <a:ln>
                  <a:noFill/>
                </a:ln>
                <a:solidFill>
                  <a:srgbClr val="94558D"/>
                </a:solidFill>
                <a:effectLst/>
                <a:latin typeface="JetBrains Mono"/>
              </a:rPr>
              <a:t>self</a:t>
            </a:r>
            <a:r>
              <a:rPr kumimoji="0" lang="en-US" altLang="en-US" sz="1200" b="0" i="0" u="none" strike="noStrike" cap="none" normalizeH="0" baseline="0" dirty="0" err="1">
                <a:ln>
                  <a:noFill/>
                </a:ln>
                <a:solidFill>
                  <a:srgbClr val="080808"/>
                </a:solidFill>
                <a:effectLst/>
                <a:latin typeface="JetBrains Mono"/>
              </a:rPr>
              <a:t>.fname</a:t>
            </a:r>
            <a:r>
              <a:rPr kumimoji="0" lang="en-US" altLang="en-US" sz="1200" b="0" i="0" u="none" strike="noStrike" cap="none" normalizeH="0" baseline="0" dirty="0">
                <a:ln>
                  <a:noFill/>
                </a:ln>
                <a:solidFill>
                  <a:srgbClr val="080808"/>
                </a:solidFill>
                <a:effectLst/>
                <a:latin typeface="JetBrains Mono"/>
              </a:rPr>
              <a:t>=</a:t>
            </a:r>
            <a:r>
              <a:rPr kumimoji="0" lang="en-US" altLang="en-US" sz="1200" b="0" i="0" u="none" strike="noStrike" cap="none" normalizeH="0" baseline="0" dirty="0" err="1">
                <a:ln>
                  <a:noFill/>
                </a:ln>
                <a:solidFill>
                  <a:srgbClr val="080808"/>
                </a:solidFill>
                <a:effectLst/>
                <a:latin typeface="JetBrains Mono"/>
              </a:rPr>
              <a:t>names.split</a:t>
            </a:r>
            <a:r>
              <a:rPr kumimoji="0" lang="en-US" altLang="en-US" sz="1200" b="0" i="0" u="none" strike="noStrike" cap="none" normalizeH="0" baseline="0" dirty="0">
                <a:ln>
                  <a:noFill/>
                </a:ln>
                <a:solidFill>
                  <a:srgbClr val="080808"/>
                </a:solidFill>
                <a:effectLst/>
                <a:latin typeface="JetBrains Mono"/>
              </a:rPr>
              <a:t>(</a:t>
            </a:r>
            <a:r>
              <a:rPr kumimoji="0" lang="en-US" altLang="en-US" sz="1200" b="1" i="0" u="none" strike="noStrike" cap="none" normalizeH="0" baseline="0" dirty="0">
                <a:ln>
                  <a:noFill/>
                </a:ln>
                <a:solidFill>
                  <a:srgbClr val="008080"/>
                </a:solidFill>
                <a:effectLst/>
                <a:latin typeface="JetBrains Mono"/>
              </a:rPr>
              <a:t>"."</a:t>
            </a:r>
            <a:r>
              <a:rPr kumimoji="0" lang="en-US" altLang="en-US" sz="1200" b="0" i="0" u="none" strike="noStrike" cap="none" normalizeH="0" baseline="0" dirty="0">
                <a:ln>
                  <a:noFill/>
                </a:ln>
                <a:solidFill>
                  <a:srgbClr val="080808"/>
                </a:solidFill>
                <a:effectLst/>
                <a:latin typeface="JetBrains Mono"/>
              </a:rPr>
              <a:t>)[</a:t>
            </a:r>
            <a:r>
              <a:rPr kumimoji="0" lang="en-US" altLang="en-US" sz="1200" b="0" i="0" u="none" strike="noStrike" cap="none" normalizeH="0" baseline="0" dirty="0">
                <a:ln>
                  <a:noFill/>
                </a:ln>
                <a:solidFill>
                  <a:srgbClr val="1750EB"/>
                </a:solidFill>
                <a:effectLst/>
                <a:latin typeface="JetBrains Mono"/>
              </a:rPr>
              <a:t>0</a:t>
            </a:r>
            <a:r>
              <a:rPr kumimoji="0" lang="en-US" altLang="en-US" sz="1200" b="0" i="0" u="none" strike="noStrike" cap="none" normalizeH="0" baseline="0" dirty="0">
                <a:ln>
                  <a:noFill/>
                </a:ln>
                <a:solidFill>
                  <a:srgbClr val="080808"/>
                </a:solidFill>
                <a:effectLst/>
                <a:latin typeface="JetBrains Mono"/>
              </a:rPr>
              <a:t>]</a:t>
            </a:r>
            <a:br>
              <a:rPr kumimoji="0" lang="en-US" altLang="en-US" sz="1200" b="0" i="0" u="none" strike="noStrike" cap="none" normalizeH="0" baseline="0" dirty="0">
                <a:ln>
                  <a:noFill/>
                </a:ln>
                <a:solidFill>
                  <a:srgbClr val="080808"/>
                </a:solidFill>
                <a:effectLst/>
                <a:latin typeface="JetBrains Mono"/>
              </a:rPr>
            </a:br>
            <a:r>
              <a:rPr kumimoji="0" lang="en-US" altLang="en-US" sz="1200" b="0" i="0" u="none" strike="noStrike" cap="none" normalizeH="0" baseline="0" dirty="0">
                <a:ln>
                  <a:noFill/>
                </a:ln>
                <a:solidFill>
                  <a:srgbClr val="080808"/>
                </a:solidFill>
                <a:effectLst/>
                <a:latin typeface="JetBrains Mono"/>
              </a:rPr>
              <a:t>        </a:t>
            </a:r>
            <a:r>
              <a:rPr kumimoji="0" lang="en-US" altLang="en-US" sz="1200" b="0" i="0" u="none" strike="noStrike" cap="none" normalizeH="0" baseline="0" dirty="0" err="1">
                <a:ln>
                  <a:noFill/>
                </a:ln>
                <a:solidFill>
                  <a:srgbClr val="94558D"/>
                </a:solidFill>
                <a:effectLst/>
                <a:latin typeface="JetBrains Mono"/>
              </a:rPr>
              <a:t>self</a:t>
            </a:r>
            <a:r>
              <a:rPr kumimoji="0" lang="en-US" altLang="en-US" sz="1200" b="0" i="0" u="none" strike="noStrike" cap="none" normalizeH="0" baseline="0" dirty="0" err="1">
                <a:ln>
                  <a:noFill/>
                </a:ln>
                <a:solidFill>
                  <a:srgbClr val="080808"/>
                </a:solidFill>
                <a:effectLst/>
                <a:latin typeface="JetBrains Mono"/>
              </a:rPr>
              <a:t>.lname</a:t>
            </a:r>
            <a:r>
              <a:rPr kumimoji="0" lang="en-US" altLang="en-US" sz="1200" b="0" i="0" u="none" strike="noStrike" cap="none" normalizeH="0" baseline="0" dirty="0">
                <a:ln>
                  <a:noFill/>
                </a:ln>
                <a:solidFill>
                  <a:srgbClr val="080808"/>
                </a:solidFill>
                <a:effectLst/>
                <a:latin typeface="JetBrains Mono"/>
              </a:rPr>
              <a:t>=</a:t>
            </a:r>
            <a:r>
              <a:rPr kumimoji="0" lang="en-US" altLang="en-US" sz="1200" b="0" i="0" u="none" strike="noStrike" cap="none" normalizeH="0" baseline="0" dirty="0" err="1">
                <a:ln>
                  <a:noFill/>
                </a:ln>
                <a:solidFill>
                  <a:srgbClr val="080808"/>
                </a:solidFill>
                <a:effectLst/>
                <a:latin typeface="JetBrains Mono"/>
              </a:rPr>
              <a:t>names.split</a:t>
            </a:r>
            <a:r>
              <a:rPr kumimoji="0" lang="en-US" altLang="en-US" sz="1200" b="0" i="0" u="none" strike="noStrike" cap="none" normalizeH="0" baseline="0" dirty="0">
                <a:ln>
                  <a:noFill/>
                </a:ln>
                <a:solidFill>
                  <a:srgbClr val="080808"/>
                </a:solidFill>
                <a:effectLst/>
                <a:latin typeface="JetBrains Mono"/>
              </a:rPr>
              <a:t>(</a:t>
            </a:r>
            <a:r>
              <a:rPr kumimoji="0" lang="en-US" altLang="en-US" sz="1200" b="1" i="0" u="none" strike="noStrike" cap="none" normalizeH="0" baseline="0" dirty="0">
                <a:ln>
                  <a:noFill/>
                </a:ln>
                <a:solidFill>
                  <a:srgbClr val="008080"/>
                </a:solidFill>
                <a:effectLst/>
                <a:latin typeface="JetBrains Mono"/>
              </a:rPr>
              <a:t>"."</a:t>
            </a:r>
            <a:r>
              <a:rPr kumimoji="0" lang="en-US" altLang="en-US" sz="1200" b="0" i="0" u="none" strike="noStrike" cap="none" normalizeH="0" baseline="0" dirty="0">
                <a:ln>
                  <a:noFill/>
                </a:ln>
                <a:solidFill>
                  <a:srgbClr val="080808"/>
                </a:solidFill>
                <a:effectLst/>
                <a:latin typeface="JetBrains Mono"/>
              </a:rPr>
              <a:t>)[</a:t>
            </a:r>
            <a:r>
              <a:rPr kumimoji="0" lang="en-US" altLang="en-US" sz="1200" b="0" i="0" u="none" strike="noStrike" cap="none" normalizeH="0" baseline="0" dirty="0">
                <a:ln>
                  <a:noFill/>
                </a:ln>
                <a:solidFill>
                  <a:srgbClr val="1750EB"/>
                </a:solidFill>
                <a:effectLst/>
                <a:latin typeface="JetBrains Mono"/>
              </a:rPr>
              <a:t>1</a:t>
            </a:r>
            <a:r>
              <a:rPr kumimoji="0" lang="en-US" altLang="en-US" sz="1200" b="0" i="0" u="none" strike="noStrike" cap="none" normalizeH="0" baseline="0" dirty="0">
                <a:ln>
                  <a:noFill/>
                </a:ln>
                <a:solidFill>
                  <a:srgbClr val="080808"/>
                </a:solidFill>
                <a:effectLst/>
                <a:latin typeface="JetBrains Mono"/>
              </a:rPr>
              <a:t>]</a:t>
            </a:r>
            <a:br>
              <a:rPr kumimoji="0" lang="en-US" altLang="en-US" sz="1200" b="0" i="0" u="none" strike="noStrike" cap="none" normalizeH="0" baseline="0" dirty="0">
                <a:ln>
                  <a:noFill/>
                </a:ln>
                <a:solidFill>
                  <a:srgbClr val="080808"/>
                </a:solidFill>
                <a:effectLst/>
                <a:latin typeface="JetBrains Mono"/>
              </a:rPr>
            </a:br>
            <a:br>
              <a:rPr kumimoji="0" lang="en-US" altLang="en-US" sz="1200" b="0" i="0" u="none" strike="noStrike" cap="none" normalizeH="0" baseline="0" dirty="0">
                <a:ln>
                  <a:noFill/>
                </a:ln>
                <a:solidFill>
                  <a:srgbClr val="080808"/>
                </a:solidFill>
                <a:effectLst/>
                <a:latin typeface="JetBrains Mono"/>
              </a:rPr>
            </a:br>
            <a:r>
              <a:rPr kumimoji="0" lang="en-US" altLang="en-US" sz="1200" b="0" i="0" u="none" strike="noStrike" cap="none" normalizeH="0" baseline="0" dirty="0">
                <a:ln>
                  <a:noFill/>
                </a:ln>
                <a:solidFill>
                  <a:srgbClr val="080808"/>
                </a:solidFill>
                <a:effectLst/>
                <a:latin typeface="JetBrains Mono"/>
              </a:rPr>
              <a:t>    </a:t>
            </a:r>
            <a:r>
              <a:rPr kumimoji="0" lang="en-US" altLang="en-US" sz="1200" b="0" i="0" u="none" strike="noStrike" cap="none" normalizeH="0" baseline="0" dirty="0">
                <a:ln>
                  <a:noFill/>
                </a:ln>
                <a:solidFill>
                  <a:srgbClr val="0000B2"/>
                </a:solidFill>
                <a:effectLst/>
                <a:latin typeface="JetBrains Mono"/>
              </a:rPr>
              <a:t>@email.deleter</a:t>
            </a:r>
            <a:br>
              <a:rPr kumimoji="0" lang="en-US" altLang="en-US" sz="1200" b="0" i="0" u="none" strike="noStrike" cap="none" normalizeH="0" baseline="0" dirty="0">
                <a:ln>
                  <a:noFill/>
                </a:ln>
                <a:solidFill>
                  <a:srgbClr val="0000B2"/>
                </a:solidFill>
                <a:effectLst/>
                <a:latin typeface="JetBrains Mono"/>
              </a:rPr>
            </a:br>
            <a:r>
              <a:rPr kumimoji="0" lang="en-US" altLang="en-US" sz="1200" b="0" i="0" u="none" strike="noStrike" cap="none" normalizeH="0" baseline="0" dirty="0">
                <a:ln>
                  <a:noFill/>
                </a:ln>
                <a:solidFill>
                  <a:srgbClr val="0000B2"/>
                </a:solidFill>
                <a:effectLst/>
                <a:latin typeface="JetBrains Mono"/>
              </a:rPr>
              <a:t>    </a:t>
            </a:r>
            <a:r>
              <a:rPr kumimoji="0" lang="en-US" altLang="en-US" sz="1200" b="0" i="0" u="none" strike="noStrike" cap="none" normalizeH="0" baseline="0" dirty="0">
                <a:ln>
                  <a:noFill/>
                </a:ln>
                <a:solidFill>
                  <a:srgbClr val="0033B3"/>
                </a:solidFill>
                <a:effectLst/>
                <a:latin typeface="JetBrains Mono"/>
              </a:rPr>
              <a:t>def </a:t>
            </a:r>
            <a:r>
              <a:rPr kumimoji="0" lang="en-US" altLang="en-US" sz="1200" b="0" i="0" u="none" strike="noStrike" cap="none" normalizeH="0" baseline="0" dirty="0">
                <a:ln>
                  <a:noFill/>
                </a:ln>
                <a:solidFill>
                  <a:srgbClr val="000000"/>
                </a:solidFill>
                <a:effectLst/>
                <a:latin typeface="JetBrains Mono"/>
              </a:rPr>
              <a:t>email</a:t>
            </a:r>
            <a:r>
              <a:rPr kumimoji="0" lang="en-US" altLang="en-US" sz="1200" b="0" i="0" u="none" strike="noStrike" cap="none" normalizeH="0" baseline="0" dirty="0">
                <a:ln>
                  <a:noFill/>
                </a:ln>
                <a:solidFill>
                  <a:srgbClr val="080808"/>
                </a:solidFill>
                <a:effectLst/>
                <a:latin typeface="JetBrains Mono"/>
              </a:rPr>
              <a:t>(</a:t>
            </a:r>
            <a:r>
              <a:rPr kumimoji="0" lang="en-US" altLang="en-US" sz="1200" b="0" i="0" u="none" strike="noStrike" cap="none" normalizeH="0" baseline="0" dirty="0">
                <a:ln>
                  <a:noFill/>
                </a:ln>
                <a:solidFill>
                  <a:srgbClr val="94558D"/>
                </a:solidFill>
                <a:effectLst/>
                <a:latin typeface="JetBrains Mono"/>
              </a:rPr>
              <a:t>self</a:t>
            </a:r>
            <a:r>
              <a:rPr kumimoji="0" lang="en-US" altLang="en-US" sz="1200" b="0" i="0" u="none" strike="noStrike" cap="none" normalizeH="0" baseline="0" dirty="0">
                <a:ln>
                  <a:noFill/>
                </a:ln>
                <a:solidFill>
                  <a:srgbClr val="080808"/>
                </a:solidFill>
                <a:effectLst/>
                <a:latin typeface="JetBrains Mono"/>
              </a:rPr>
              <a:t>):</a:t>
            </a:r>
            <a:br>
              <a:rPr kumimoji="0" lang="en-US" altLang="en-US" sz="1200" b="0" i="0" u="none" strike="noStrike" cap="none" normalizeH="0" baseline="0" dirty="0">
                <a:ln>
                  <a:noFill/>
                </a:ln>
                <a:solidFill>
                  <a:srgbClr val="080808"/>
                </a:solidFill>
                <a:effectLst/>
                <a:latin typeface="JetBrains Mono"/>
              </a:rPr>
            </a:br>
            <a:r>
              <a:rPr kumimoji="0" lang="en-US" altLang="en-US" sz="1200" b="0" i="0" u="none" strike="noStrike" cap="none" normalizeH="0" baseline="0" dirty="0">
                <a:ln>
                  <a:noFill/>
                </a:ln>
                <a:solidFill>
                  <a:srgbClr val="080808"/>
                </a:solidFill>
                <a:effectLst/>
                <a:latin typeface="JetBrains Mono"/>
              </a:rPr>
              <a:t>        </a:t>
            </a:r>
            <a:r>
              <a:rPr kumimoji="0" lang="en-US" altLang="en-US" sz="1200" b="0" i="0" u="none" strike="noStrike" cap="none" normalizeH="0" baseline="0" dirty="0" err="1">
                <a:ln>
                  <a:noFill/>
                </a:ln>
                <a:solidFill>
                  <a:srgbClr val="94558D"/>
                </a:solidFill>
                <a:effectLst/>
                <a:latin typeface="JetBrains Mono"/>
              </a:rPr>
              <a:t>self</a:t>
            </a:r>
            <a:r>
              <a:rPr kumimoji="0" lang="en-US" altLang="en-US" sz="1200" b="0" i="0" u="none" strike="noStrike" cap="none" normalizeH="0" baseline="0" dirty="0" err="1">
                <a:ln>
                  <a:noFill/>
                </a:ln>
                <a:solidFill>
                  <a:srgbClr val="080808"/>
                </a:solidFill>
                <a:effectLst/>
                <a:latin typeface="JetBrains Mono"/>
              </a:rPr>
              <a:t>.fname</a:t>
            </a:r>
            <a:r>
              <a:rPr kumimoji="0" lang="en-US" altLang="en-US" sz="1200" b="0" i="0" u="none" strike="noStrike" cap="none" normalizeH="0" baseline="0" dirty="0">
                <a:ln>
                  <a:noFill/>
                </a:ln>
                <a:solidFill>
                  <a:srgbClr val="080808"/>
                </a:solidFill>
                <a:effectLst/>
                <a:latin typeface="JetBrains Mono"/>
              </a:rPr>
              <a:t>=</a:t>
            </a:r>
            <a:r>
              <a:rPr kumimoji="0" lang="en-US" altLang="en-US" sz="1200" b="0" i="0" u="none" strike="noStrike" cap="none" normalizeH="0" baseline="0" dirty="0">
                <a:ln>
                  <a:noFill/>
                </a:ln>
                <a:solidFill>
                  <a:srgbClr val="0033B3"/>
                </a:solidFill>
                <a:effectLst/>
                <a:latin typeface="JetBrains Mono"/>
              </a:rPr>
              <a:t>None</a:t>
            </a:r>
            <a:br>
              <a:rPr kumimoji="0" lang="en-US" altLang="en-US" sz="1200" b="0" i="0" u="none" strike="noStrike" cap="none" normalizeH="0" baseline="0" dirty="0">
                <a:ln>
                  <a:noFill/>
                </a:ln>
                <a:solidFill>
                  <a:srgbClr val="0033B3"/>
                </a:solidFill>
                <a:effectLst/>
                <a:latin typeface="JetBrains Mono"/>
              </a:rPr>
            </a:br>
            <a:r>
              <a:rPr kumimoji="0" lang="en-US" altLang="en-US" sz="1200" b="0" i="0" u="none" strike="noStrike" cap="none" normalizeH="0" baseline="0" dirty="0">
                <a:ln>
                  <a:noFill/>
                </a:ln>
                <a:solidFill>
                  <a:srgbClr val="0033B3"/>
                </a:solidFill>
                <a:effectLst/>
                <a:latin typeface="JetBrains Mono"/>
              </a:rPr>
              <a:t>        </a:t>
            </a:r>
            <a:r>
              <a:rPr kumimoji="0" lang="en-US" altLang="en-US" sz="1200" b="0" i="0" u="none" strike="noStrike" cap="none" normalizeH="0" baseline="0" dirty="0" err="1">
                <a:ln>
                  <a:noFill/>
                </a:ln>
                <a:solidFill>
                  <a:srgbClr val="94558D"/>
                </a:solidFill>
                <a:effectLst/>
                <a:latin typeface="JetBrains Mono"/>
              </a:rPr>
              <a:t>self</a:t>
            </a:r>
            <a:r>
              <a:rPr kumimoji="0" lang="en-US" altLang="en-US" sz="1200" b="0" i="0" u="none" strike="noStrike" cap="none" normalizeH="0" baseline="0" dirty="0" err="1">
                <a:ln>
                  <a:noFill/>
                </a:ln>
                <a:solidFill>
                  <a:srgbClr val="080808"/>
                </a:solidFill>
                <a:effectLst/>
                <a:latin typeface="JetBrains Mono"/>
              </a:rPr>
              <a:t>.lname</a:t>
            </a:r>
            <a:r>
              <a:rPr kumimoji="0" lang="en-US" altLang="en-US" sz="1200" b="0" i="0" u="none" strike="noStrike" cap="none" normalizeH="0" baseline="0" dirty="0">
                <a:ln>
                  <a:noFill/>
                </a:ln>
                <a:solidFill>
                  <a:srgbClr val="080808"/>
                </a:solidFill>
                <a:effectLst/>
                <a:latin typeface="JetBrains Mono"/>
              </a:rPr>
              <a:t>=</a:t>
            </a:r>
            <a:r>
              <a:rPr kumimoji="0" lang="en-US" altLang="en-US" sz="1200" b="0" i="0" u="none" strike="noStrike" cap="none" normalizeH="0" baseline="0" dirty="0">
                <a:ln>
                  <a:noFill/>
                </a:ln>
                <a:solidFill>
                  <a:srgbClr val="0033B3"/>
                </a:solidFill>
                <a:effectLst/>
                <a:latin typeface="JetBrains Mono"/>
              </a:rPr>
              <a:t>None</a:t>
            </a:r>
            <a:br>
              <a:rPr kumimoji="0" lang="en-US" altLang="en-US" sz="1200" b="0" i="0" u="none" strike="noStrike" cap="none" normalizeH="0" baseline="0" dirty="0">
                <a:ln>
                  <a:noFill/>
                </a:ln>
                <a:solidFill>
                  <a:srgbClr val="0033B3"/>
                </a:solidFill>
                <a:effectLst/>
                <a:latin typeface="JetBrains Mono"/>
              </a:rPr>
            </a:br>
            <a:br>
              <a:rPr kumimoji="0" lang="en-US" altLang="en-US" sz="1200" b="0" i="0" u="none" strike="noStrike" cap="none" normalizeH="0" baseline="0" dirty="0">
                <a:ln>
                  <a:noFill/>
                </a:ln>
                <a:solidFill>
                  <a:srgbClr val="0033B3"/>
                </a:solidFill>
                <a:effectLst/>
                <a:latin typeface="JetBrains Mono"/>
              </a:rPr>
            </a:b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
        <p:nvSpPr>
          <p:cNvPr id="6" name="TextBox 5">
            <a:extLst>
              <a:ext uri="{FF2B5EF4-FFF2-40B4-BE49-F238E27FC236}">
                <a16:creationId xmlns:a16="http://schemas.microsoft.com/office/drawing/2014/main" id="{FBFC3F29-3116-403F-9759-89C972947C3C}"/>
              </a:ext>
            </a:extLst>
          </p:cNvPr>
          <p:cNvSpPr txBox="1"/>
          <p:nvPr/>
        </p:nvSpPr>
        <p:spPr>
          <a:xfrm>
            <a:off x="5864442" y="754603"/>
            <a:ext cx="5283693" cy="6555641"/>
          </a:xfrm>
          <a:prstGeom prst="rect">
            <a:avLst/>
          </a:prstGeom>
          <a:noFill/>
        </p:spPr>
        <p:txBody>
          <a:bodyPr wrap="square">
            <a:spAutoFit/>
          </a:bodyPr>
          <a:lstStyle/>
          <a:p>
            <a:r>
              <a:rPr kumimoji="0" lang="en-US" altLang="en-US" sz="1400" b="0" i="0" u="none" strike="noStrike" cap="none" normalizeH="0" baseline="0" dirty="0">
                <a:ln>
                  <a:noFill/>
                </a:ln>
                <a:solidFill>
                  <a:srgbClr val="080808"/>
                </a:solidFill>
                <a:effectLst/>
                <a:latin typeface="JetBrains Mono"/>
              </a:rPr>
              <a:t>emp1=Employee(</a:t>
            </a:r>
            <a:r>
              <a:rPr kumimoji="0" lang="en-US" altLang="en-US" sz="1400" b="1" i="0" u="none" strike="noStrike" cap="none" normalizeH="0" baseline="0" dirty="0">
                <a:ln>
                  <a:noFill/>
                </a:ln>
                <a:solidFill>
                  <a:srgbClr val="008080"/>
                </a:solidFill>
                <a:effectLst/>
                <a:latin typeface="JetBrains Mono"/>
              </a:rPr>
              <a:t>"Harry"</a:t>
            </a:r>
            <a:r>
              <a:rPr kumimoji="0" lang="en-US" altLang="en-US" sz="1400" b="0" i="0" u="none" strike="noStrike" cap="none" normalizeH="0" baseline="0" dirty="0">
                <a:ln>
                  <a:noFill/>
                </a:ln>
                <a:solidFill>
                  <a:srgbClr val="080808"/>
                </a:solidFill>
                <a:effectLst/>
                <a:latin typeface="JetBrains Mono"/>
              </a:rPr>
              <a:t>,</a:t>
            </a:r>
            <a:r>
              <a:rPr kumimoji="0" lang="en-US" altLang="en-US" sz="1400" b="1" i="0" u="none" strike="noStrike" cap="none" normalizeH="0" baseline="0" dirty="0">
                <a:ln>
                  <a:noFill/>
                </a:ln>
                <a:solidFill>
                  <a:srgbClr val="008080"/>
                </a:solidFill>
                <a:effectLst/>
                <a:latin typeface="JetBrains Mono"/>
              </a:rPr>
              <a:t>"</a:t>
            </a:r>
            <a:r>
              <a:rPr kumimoji="0" lang="en-US" altLang="en-US" sz="1400" b="1" i="0" u="none" strike="noStrike" cap="none" normalizeH="0" baseline="0" dirty="0" err="1">
                <a:ln>
                  <a:noFill/>
                </a:ln>
                <a:solidFill>
                  <a:srgbClr val="008080"/>
                </a:solidFill>
                <a:effectLst/>
                <a:latin typeface="JetBrains Mono"/>
              </a:rPr>
              <a:t>DSouza</a:t>
            </a:r>
            <a:r>
              <a:rPr kumimoji="0" lang="en-US" altLang="en-US" sz="1400" b="1" i="0" u="none" strike="noStrike" cap="none" normalizeH="0" baseline="0" dirty="0">
                <a:ln>
                  <a:noFill/>
                </a:ln>
                <a:solidFill>
                  <a:srgbClr val="008080"/>
                </a:solidFill>
                <a:effectLst/>
                <a:latin typeface="JetBrains Mono"/>
              </a:rPr>
              <a:t>"</a:t>
            </a:r>
            <a:r>
              <a:rPr kumimoji="0" lang="en-US" altLang="en-US" sz="1400" b="0" i="0" u="none" strike="noStrike" cap="none" normalizeH="0" baseline="0" dirty="0">
                <a:ln>
                  <a:noFill/>
                </a:ln>
                <a:solidFill>
                  <a:srgbClr val="080808"/>
                </a:solidFill>
                <a:effectLst/>
                <a:latin typeface="JetBrains Mono"/>
              </a:rPr>
              <a:t>)</a:t>
            </a:r>
            <a:br>
              <a:rPr kumimoji="0" lang="en-US" altLang="en-US" sz="1400" b="0" i="0" u="none" strike="noStrike" cap="none" normalizeH="0" baseline="0" dirty="0">
                <a:ln>
                  <a:noFill/>
                </a:ln>
                <a:solidFill>
                  <a:srgbClr val="080808"/>
                </a:solidFill>
                <a:effectLst/>
                <a:latin typeface="JetBrains Mono"/>
              </a:rPr>
            </a:br>
            <a:r>
              <a:rPr kumimoji="0" lang="en-US" altLang="en-US" sz="1400" b="0" i="0" u="none" strike="noStrike" cap="none" normalizeH="0" baseline="0" dirty="0">
                <a:ln>
                  <a:noFill/>
                </a:ln>
                <a:solidFill>
                  <a:srgbClr val="000080"/>
                </a:solidFill>
                <a:effectLst/>
                <a:latin typeface="JetBrains Mono"/>
              </a:rPr>
              <a:t>print</a:t>
            </a:r>
            <a:r>
              <a:rPr kumimoji="0" lang="en-US" altLang="en-US" sz="1400" b="0" i="0" u="none" strike="noStrike" cap="none" normalizeH="0" baseline="0" dirty="0">
                <a:ln>
                  <a:noFill/>
                </a:ln>
                <a:solidFill>
                  <a:srgbClr val="080808"/>
                </a:solidFill>
                <a:effectLst/>
                <a:latin typeface="JetBrains Mono"/>
              </a:rPr>
              <a:t>(emp1.explain())</a:t>
            </a:r>
            <a:br>
              <a:rPr kumimoji="0" lang="en-US" altLang="en-US" sz="1400" b="0" i="0" u="none" strike="noStrike" cap="none" normalizeH="0" baseline="0" dirty="0">
                <a:ln>
                  <a:noFill/>
                </a:ln>
                <a:solidFill>
                  <a:srgbClr val="080808"/>
                </a:solidFill>
                <a:effectLst/>
                <a:latin typeface="JetBrains Mono"/>
              </a:rPr>
            </a:br>
            <a:r>
              <a:rPr kumimoji="0" lang="en-US" altLang="en-US" sz="1400" b="0" i="0" u="none" strike="noStrike" cap="none" normalizeH="0" baseline="0" dirty="0">
                <a:ln>
                  <a:noFill/>
                </a:ln>
                <a:solidFill>
                  <a:srgbClr val="000080"/>
                </a:solidFill>
                <a:effectLst/>
                <a:latin typeface="JetBrains Mono"/>
              </a:rPr>
              <a:t>print</a:t>
            </a:r>
            <a:r>
              <a:rPr kumimoji="0" lang="en-US" altLang="en-US" sz="1400" b="0" i="0" u="none" strike="noStrike" cap="none" normalizeH="0" baseline="0" dirty="0">
                <a:ln>
                  <a:noFill/>
                </a:ln>
                <a:solidFill>
                  <a:srgbClr val="080808"/>
                </a:solidFill>
                <a:effectLst/>
                <a:latin typeface="JetBrains Mono"/>
              </a:rPr>
              <a:t>(emp1.email)</a:t>
            </a:r>
            <a:br>
              <a:rPr kumimoji="0" lang="en-US" altLang="en-US" sz="1400" b="0" i="0" u="none" strike="noStrike" cap="none" normalizeH="0" baseline="0" dirty="0">
                <a:ln>
                  <a:noFill/>
                </a:ln>
                <a:solidFill>
                  <a:srgbClr val="080808"/>
                </a:solidFill>
                <a:effectLst/>
                <a:latin typeface="JetBrains Mono"/>
              </a:rPr>
            </a:br>
            <a:r>
              <a:rPr kumimoji="0" lang="en-US" altLang="en-US" sz="1400" b="0" i="1" u="none" strike="noStrike" cap="none" normalizeH="0" baseline="0" dirty="0">
                <a:ln>
                  <a:noFill/>
                </a:ln>
                <a:solidFill>
                  <a:srgbClr val="8C8C8C"/>
                </a:solidFill>
                <a:effectLst/>
                <a:latin typeface="JetBrains Mono"/>
              </a:rPr>
              <a:t>#Now if you change value of object</a:t>
            </a:r>
            <a:br>
              <a:rPr kumimoji="0" lang="en-US" altLang="en-US" sz="1400" b="0" i="1" u="none" strike="noStrike" cap="none" normalizeH="0" baseline="0" dirty="0">
                <a:ln>
                  <a:noFill/>
                </a:ln>
                <a:solidFill>
                  <a:srgbClr val="8C8C8C"/>
                </a:solidFill>
                <a:effectLst/>
                <a:latin typeface="JetBrains Mono"/>
              </a:rPr>
            </a:br>
            <a:r>
              <a:rPr kumimoji="0" lang="en-US" altLang="en-US" sz="1400" b="0" i="0" u="none" strike="noStrike" cap="none" normalizeH="0" baseline="0" dirty="0">
                <a:ln>
                  <a:noFill/>
                </a:ln>
                <a:solidFill>
                  <a:srgbClr val="080808"/>
                </a:solidFill>
                <a:effectLst/>
                <a:latin typeface="JetBrains Mono"/>
              </a:rPr>
              <a:t>emp1.fname=</a:t>
            </a:r>
            <a:r>
              <a:rPr kumimoji="0" lang="en-US" altLang="en-US" sz="1400" b="1" i="0" u="none" strike="noStrike" cap="none" normalizeH="0" baseline="0" dirty="0">
                <a:ln>
                  <a:noFill/>
                </a:ln>
                <a:solidFill>
                  <a:srgbClr val="008080"/>
                </a:solidFill>
                <a:effectLst/>
                <a:latin typeface="JetBrains Mono"/>
              </a:rPr>
              <a:t>"Hari"</a:t>
            </a:r>
            <a:br>
              <a:rPr kumimoji="0" lang="en-US" altLang="en-US" sz="1400" b="1" i="0" u="none" strike="noStrike" cap="none" normalizeH="0" baseline="0" dirty="0">
                <a:ln>
                  <a:noFill/>
                </a:ln>
                <a:solidFill>
                  <a:srgbClr val="008080"/>
                </a:solidFill>
                <a:effectLst/>
                <a:latin typeface="JetBrains Mono"/>
              </a:rPr>
            </a:br>
            <a:r>
              <a:rPr kumimoji="0" lang="en-US" altLang="en-US" sz="1400" b="0" i="1" u="none" strike="noStrike" cap="none" normalizeH="0" baseline="0" dirty="0">
                <a:ln>
                  <a:noFill/>
                </a:ln>
                <a:solidFill>
                  <a:srgbClr val="8C8C8C"/>
                </a:solidFill>
                <a:effectLst/>
                <a:latin typeface="JetBrains Mono"/>
              </a:rPr>
              <a:t># print(emp1.email()) #it </a:t>
            </a:r>
            <a:r>
              <a:rPr kumimoji="0" lang="en-US" altLang="en-US" sz="1400" b="0" i="1" u="none" strike="noStrike" cap="none" normalizeH="0" baseline="0" dirty="0" err="1">
                <a:ln>
                  <a:noFill/>
                </a:ln>
                <a:solidFill>
                  <a:srgbClr val="8C8C8C"/>
                </a:solidFill>
                <a:effectLst/>
                <a:latin typeface="JetBrains Mono"/>
              </a:rPr>
              <a:t>doesnt</a:t>
            </a:r>
            <a:r>
              <a:rPr kumimoji="0" lang="en-US" altLang="en-US" sz="1400" b="0" i="1" u="none" strike="noStrike" cap="none" normalizeH="0" baseline="0" dirty="0">
                <a:ln>
                  <a:noFill/>
                </a:ln>
                <a:solidFill>
                  <a:srgbClr val="8C8C8C"/>
                </a:solidFill>
                <a:effectLst/>
                <a:latin typeface="JetBrains Mono"/>
              </a:rPr>
              <a:t> change</a:t>
            </a:r>
            <a:br>
              <a:rPr kumimoji="0" lang="en-US" altLang="en-US" sz="1400" b="0" i="1" u="none" strike="noStrike" cap="none" normalizeH="0" baseline="0" dirty="0">
                <a:ln>
                  <a:noFill/>
                </a:ln>
                <a:solidFill>
                  <a:srgbClr val="8C8C8C"/>
                </a:solidFill>
                <a:effectLst/>
                <a:latin typeface="JetBrains Mono"/>
              </a:rPr>
            </a:br>
            <a:r>
              <a:rPr kumimoji="0" lang="en-US" altLang="en-US" sz="1400" b="0" i="1" u="none" strike="noStrike" cap="none" normalizeH="0" baseline="0" dirty="0">
                <a:ln>
                  <a:noFill/>
                </a:ln>
                <a:solidFill>
                  <a:srgbClr val="8C8C8C"/>
                </a:solidFill>
                <a:effectLst/>
                <a:latin typeface="JetBrains Mono"/>
              </a:rPr>
              <a:t>#this problem can be solved using setter methods</a:t>
            </a:r>
            <a:br>
              <a:rPr kumimoji="0" lang="en-US" altLang="en-US" sz="1400" b="0" i="1" u="none" strike="noStrike" cap="none" normalizeH="0" baseline="0" dirty="0">
                <a:ln>
                  <a:noFill/>
                </a:ln>
                <a:solidFill>
                  <a:srgbClr val="8C8C8C"/>
                </a:solidFill>
                <a:effectLst/>
                <a:latin typeface="JetBrains Mono"/>
              </a:rPr>
            </a:br>
            <a:r>
              <a:rPr kumimoji="0" lang="en-US" altLang="en-US" sz="1400" b="0" i="1" u="none" strike="noStrike" cap="none" normalizeH="0" baseline="0" dirty="0">
                <a:ln>
                  <a:noFill/>
                </a:ln>
                <a:solidFill>
                  <a:srgbClr val="8C8C8C"/>
                </a:solidFill>
                <a:effectLst/>
                <a:latin typeface="JetBrains Mono"/>
              </a:rPr>
              <a:t>#But now if you want to use email() as email </a:t>
            </a:r>
            <a:r>
              <a:rPr kumimoji="0" lang="en-US" altLang="en-US" sz="1400" b="0" i="1" u="none" strike="noStrike" cap="none" normalizeH="0" baseline="0" dirty="0" err="1">
                <a:ln>
                  <a:noFill/>
                </a:ln>
                <a:solidFill>
                  <a:srgbClr val="8C8C8C"/>
                </a:solidFill>
                <a:effectLst/>
                <a:latin typeface="JetBrains Mono"/>
              </a:rPr>
              <a:t>attribute,then</a:t>
            </a:r>
            <a:r>
              <a:rPr kumimoji="0" lang="en-US" altLang="en-US" sz="1400" b="0" i="1" u="none" strike="noStrike" cap="none" normalizeH="0" baseline="0" dirty="0">
                <a:ln>
                  <a:noFill/>
                </a:ln>
                <a:solidFill>
                  <a:srgbClr val="8C8C8C"/>
                </a:solidFill>
                <a:effectLst/>
                <a:latin typeface="JetBrains Mono"/>
              </a:rPr>
              <a:t> use decorator '@property' to email()</a:t>
            </a:r>
            <a:br>
              <a:rPr kumimoji="0" lang="en-US" altLang="en-US" sz="1400" b="0" i="1" u="none" strike="noStrike" cap="none" normalizeH="0" baseline="0" dirty="0">
                <a:ln>
                  <a:noFill/>
                </a:ln>
                <a:solidFill>
                  <a:srgbClr val="8C8C8C"/>
                </a:solidFill>
                <a:effectLst/>
                <a:latin typeface="JetBrains Mono"/>
              </a:rPr>
            </a:br>
            <a:r>
              <a:rPr kumimoji="0" lang="en-US" altLang="en-US" sz="1400" b="0" i="0" u="none" strike="noStrike" cap="none" normalizeH="0" baseline="0" dirty="0">
                <a:ln>
                  <a:noFill/>
                </a:ln>
                <a:solidFill>
                  <a:srgbClr val="000080"/>
                </a:solidFill>
                <a:effectLst/>
                <a:latin typeface="JetBrains Mono"/>
              </a:rPr>
              <a:t>print</a:t>
            </a:r>
            <a:r>
              <a:rPr kumimoji="0" lang="en-US" altLang="en-US" sz="1400" b="0" i="0" u="none" strike="noStrike" cap="none" normalizeH="0" baseline="0" dirty="0">
                <a:ln>
                  <a:noFill/>
                </a:ln>
                <a:solidFill>
                  <a:srgbClr val="080808"/>
                </a:solidFill>
                <a:effectLst/>
                <a:latin typeface="JetBrains Mono"/>
              </a:rPr>
              <a:t>(emp1.email)</a:t>
            </a:r>
            <a:br>
              <a:rPr kumimoji="0" lang="en-US" altLang="en-US" sz="1400" b="0" i="0" u="none" strike="noStrike" cap="none" normalizeH="0" baseline="0" dirty="0">
                <a:ln>
                  <a:noFill/>
                </a:ln>
                <a:solidFill>
                  <a:srgbClr val="080808"/>
                </a:solidFill>
                <a:effectLst/>
                <a:latin typeface="JetBrains Mono"/>
              </a:rPr>
            </a:br>
            <a:r>
              <a:rPr kumimoji="0" lang="en-US" altLang="en-US" sz="1400" b="0" i="1" u="none" strike="noStrike" cap="none" normalizeH="0" baseline="0" dirty="0">
                <a:ln>
                  <a:noFill/>
                </a:ln>
                <a:solidFill>
                  <a:srgbClr val="8C8C8C"/>
                </a:solidFill>
                <a:effectLst/>
                <a:latin typeface="JetBrains Mono"/>
              </a:rPr>
              <a:t>#Now if we try to change the email of user</a:t>
            </a:r>
            <a:br>
              <a:rPr kumimoji="0" lang="en-US" altLang="en-US" sz="1400" b="0" i="1" u="none" strike="noStrike" cap="none" normalizeH="0" baseline="0" dirty="0">
                <a:ln>
                  <a:noFill/>
                </a:ln>
                <a:solidFill>
                  <a:srgbClr val="8C8C8C"/>
                </a:solidFill>
                <a:effectLst/>
                <a:latin typeface="JetBrains Mono"/>
              </a:rPr>
            </a:br>
            <a:r>
              <a:rPr kumimoji="0" lang="en-US" altLang="en-US" sz="1400" b="0" i="0" u="none" strike="noStrike" cap="none" normalizeH="0" baseline="0" dirty="0">
                <a:ln>
                  <a:noFill/>
                </a:ln>
                <a:solidFill>
                  <a:srgbClr val="080808"/>
                </a:solidFill>
                <a:effectLst/>
                <a:latin typeface="JetBrains Mono"/>
              </a:rPr>
              <a:t>emp1.email=</a:t>
            </a:r>
            <a:r>
              <a:rPr kumimoji="0" lang="en-US" altLang="en-US" sz="1400" b="1" i="0" u="none" strike="noStrike" cap="none" normalizeH="0" baseline="0" dirty="0">
                <a:ln>
                  <a:noFill/>
                </a:ln>
                <a:solidFill>
                  <a:srgbClr val="008080"/>
                </a:solidFill>
                <a:effectLst/>
                <a:latin typeface="JetBrains Mono"/>
              </a:rPr>
              <a:t>"som.naik@gmail.com" </a:t>
            </a:r>
            <a:r>
              <a:rPr kumimoji="0" lang="en-US" altLang="en-US" sz="1400" b="0" i="1" u="none" strike="noStrike" cap="none" normalizeH="0" baseline="0" dirty="0">
                <a:ln>
                  <a:noFill/>
                </a:ln>
                <a:solidFill>
                  <a:srgbClr val="8C8C8C"/>
                </a:solidFill>
                <a:effectLst/>
                <a:latin typeface="JetBrains Mono"/>
              </a:rPr>
              <a:t># error, that's why create setter method of email property</a:t>
            </a:r>
            <a:br>
              <a:rPr kumimoji="0" lang="en-US" altLang="en-US" sz="1400" b="0" i="1" u="none" strike="noStrike" cap="none" normalizeH="0" baseline="0" dirty="0">
                <a:ln>
                  <a:noFill/>
                </a:ln>
                <a:solidFill>
                  <a:srgbClr val="8C8C8C"/>
                </a:solidFill>
                <a:effectLst/>
                <a:latin typeface="JetBrains Mono"/>
              </a:rPr>
            </a:br>
            <a:r>
              <a:rPr kumimoji="0" lang="en-US" altLang="en-US" sz="1400" b="0" i="0" u="none" strike="noStrike" cap="none" normalizeH="0" baseline="0" dirty="0">
                <a:ln>
                  <a:noFill/>
                </a:ln>
                <a:solidFill>
                  <a:srgbClr val="000080"/>
                </a:solidFill>
                <a:effectLst/>
                <a:latin typeface="JetBrains Mono"/>
              </a:rPr>
              <a:t>print</a:t>
            </a:r>
            <a:r>
              <a:rPr kumimoji="0" lang="en-US" altLang="en-US" sz="1400" b="0" i="0" u="none" strike="noStrike" cap="none" normalizeH="0" baseline="0" dirty="0">
                <a:ln>
                  <a:noFill/>
                </a:ln>
                <a:solidFill>
                  <a:srgbClr val="080808"/>
                </a:solidFill>
                <a:effectLst/>
                <a:latin typeface="JetBrains Mono"/>
              </a:rPr>
              <a:t>(emp1.fname)</a:t>
            </a:r>
            <a:br>
              <a:rPr kumimoji="0" lang="en-US" altLang="en-US" sz="1400" b="0" i="0" u="none" strike="noStrike" cap="none" normalizeH="0" baseline="0" dirty="0">
                <a:ln>
                  <a:noFill/>
                </a:ln>
                <a:solidFill>
                  <a:srgbClr val="080808"/>
                </a:solidFill>
                <a:effectLst/>
                <a:latin typeface="JetBrains Mono"/>
              </a:rPr>
            </a:br>
            <a:r>
              <a:rPr kumimoji="0" lang="en-US" altLang="en-US" sz="1400" b="0" i="0" u="none" strike="noStrike" cap="none" normalizeH="0" baseline="0" dirty="0">
                <a:ln>
                  <a:noFill/>
                </a:ln>
                <a:solidFill>
                  <a:srgbClr val="000080"/>
                </a:solidFill>
                <a:effectLst/>
                <a:latin typeface="JetBrains Mono"/>
              </a:rPr>
              <a:t>print</a:t>
            </a:r>
            <a:r>
              <a:rPr kumimoji="0" lang="en-US" altLang="en-US" sz="1400" b="0" i="0" u="none" strike="noStrike" cap="none" normalizeH="0" baseline="0" dirty="0">
                <a:ln>
                  <a:noFill/>
                </a:ln>
                <a:solidFill>
                  <a:srgbClr val="080808"/>
                </a:solidFill>
                <a:effectLst/>
                <a:latin typeface="JetBrains Mono"/>
              </a:rPr>
              <a:t>(emp1.lname)</a:t>
            </a:r>
            <a:br>
              <a:rPr kumimoji="0" lang="en-US" altLang="en-US" sz="1400" b="0" i="0" u="none" strike="noStrike" cap="none" normalizeH="0" baseline="0" dirty="0">
                <a:ln>
                  <a:noFill/>
                </a:ln>
                <a:solidFill>
                  <a:srgbClr val="080808"/>
                </a:solidFill>
                <a:effectLst/>
                <a:latin typeface="JetBrains Mono"/>
              </a:rPr>
            </a:br>
            <a:r>
              <a:rPr kumimoji="0" lang="en-US" altLang="en-US" sz="1400" b="0" i="0" u="none" strike="noStrike" cap="none" normalizeH="0" baseline="0" dirty="0">
                <a:ln>
                  <a:noFill/>
                </a:ln>
                <a:solidFill>
                  <a:srgbClr val="000080"/>
                </a:solidFill>
                <a:effectLst/>
                <a:latin typeface="JetBrains Mono"/>
              </a:rPr>
              <a:t>print</a:t>
            </a:r>
            <a:r>
              <a:rPr kumimoji="0" lang="en-US" altLang="en-US" sz="1400" b="0" i="0" u="none" strike="noStrike" cap="none" normalizeH="0" baseline="0" dirty="0">
                <a:ln>
                  <a:noFill/>
                </a:ln>
                <a:solidFill>
                  <a:srgbClr val="080808"/>
                </a:solidFill>
                <a:effectLst/>
                <a:latin typeface="JetBrains Mono"/>
              </a:rPr>
              <a:t>(emp1.email)</a:t>
            </a:r>
            <a:br>
              <a:rPr kumimoji="0" lang="en-US" altLang="en-US" sz="1400" b="0" i="0" u="none" strike="noStrike" cap="none" normalizeH="0" baseline="0" dirty="0">
                <a:ln>
                  <a:noFill/>
                </a:ln>
                <a:solidFill>
                  <a:srgbClr val="080808"/>
                </a:solidFill>
                <a:effectLst/>
                <a:latin typeface="JetBrains Mono"/>
              </a:rPr>
            </a:br>
            <a:r>
              <a:rPr kumimoji="0" lang="en-US" altLang="en-US" sz="1400" b="0" i="1" u="none" strike="noStrike" cap="none" normalizeH="0" baseline="0" dirty="0">
                <a:ln>
                  <a:noFill/>
                </a:ln>
                <a:solidFill>
                  <a:srgbClr val="8C8C8C"/>
                </a:solidFill>
                <a:effectLst/>
                <a:latin typeface="JetBrains Mono"/>
              </a:rPr>
              <a:t>#Now to delete email attribute, use </a:t>
            </a:r>
            <a:r>
              <a:rPr kumimoji="0" lang="en-US" altLang="en-US" sz="1400" b="0" i="1" u="none" strike="noStrike" cap="none" normalizeH="0" baseline="0" dirty="0" err="1">
                <a:ln>
                  <a:noFill/>
                </a:ln>
                <a:solidFill>
                  <a:srgbClr val="8C8C8C"/>
                </a:solidFill>
                <a:effectLst/>
                <a:latin typeface="JetBrains Mono"/>
              </a:rPr>
              <a:t>deleter</a:t>
            </a:r>
            <a:r>
              <a:rPr kumimoji="0" lang="en-US" altLang="en-US" sz="1400" b="0" i="1" u="none" strike="noStrike" cap="none" normalizeH="0" baseline="0" dirty="0">
                <a:ln>
                  <a:noFill/>
                </a:ln>
                <a:solidFill>
                  <a:srgbClr val="8C8C8C"/>
                </a:solidFill>
                <a:effectLst/>
                <a:latin typeface="JetBrains Mono"/>
              </a:rPr>
              <a:t> decorator above</a:t>
            </a:r>
            <a:br>
              <a:rPr kumimoji="0" lang="en-US" altLang="en-US" sz="1400" b="0" i="1" u="none" strike="noStrike" cap="none" normalizeH="0" baseline="0" dirty="0">
                <a:ln>
                  <a:noFill/>
                </a:ln>
                <a:solidFill>
                  <a:srgbClr val="8C8C8C"/>
                </a:solidFill>
                <a:effectLst/>
                <a:latin typeface="JetBrains Mono"/>
              </a:rPr>
            </a:br>
            <a:r>
              <a:rPr kumimoji="0" lang="en-US" altLang="en-US" sz="1400" b="0" i="0" u="none" strike="noStrike" cap="none" normalizeH="0" baseline="0" dirty="0">
                <a:ln>
                  <a:noFill/>
                </a:ln>
                <a:solidFill>
                  <a:srgbClr val="0033B3"/>
                </a:solidFill>
                <a:effectLst/>
                <a:latin typeface="JetBrains Mono"/>
              </a:rPr>
              <a:t>del </a:t>
            </a:r>
            <a:r>
              <a:rPr kumimoji="0" lang="en-US" altLang="en-US" sz="1400" b="0" i="0" u="none" strike="noStrike" cap="none" normalizeH="0" baseline="0" dirty="0">
                <a:ln>
                  <a:noFill/>
                </a:ln>
                <a:solidFill>
                  <a:srgbClr val="080808"/>
                </a:solidFill>
                <a:effectLst/>
                <a:latin typeface="JetBrains Mono"/>
              </a:rPr>
              <a:t>emp1.email</a:t>
            </a:r>
            <a:br>
              <a:rPr kumimoji="0" lang="en-US" altLang="en-US" sz="1400" b="0" i="0" u="none" strike="noStrike" cap="none" normalizeH="0" baseline="0" dirty="0">
                <a:ln>
                  <a:noFill/>
                </a:ln>
                <a:solidFill>
                  <a:srgbClr val="080808"/>
                </a:solidFill>
                <a:effectLst/>
                <a:latin typeface="JetBrains Mono"/>
              </a:rPr>
            </a:br>
            <a:r>
              <a:rPr kumimoji="0" lang="en-US" altLang="en-US" sz="1400" b="0" i="0" u="none" strike="noStrike" cap="none" normalizeH="0" baseline="0" dirty="0">
                <a:ln>
                  <a:noFill/>
                </a:ln>
                <a:solidFill>
                  <a:srgbClr val="000080"/>
                </a:solidFill>
                <a:effectLst/>
                <a:latin typeface="JetBrains Mono"/>
              </a:rPr>
              <a:t>print</a:t>
            </a:r>
            <a:r>
              <a:rPr kumimoji="0" lang="en-US" altLang="en-US" sz="1400" b="0" i="0" u="none" strike="noStrike" cap="none" normalizeH="0" baseline="0" dirty="0">
                <a:ln>
                  <a:noFill/>
                </a:ln>
                <a:solidFill>
                  <a:srgbClr val="080808"/>
                </a:solidFill>
                <a:effectLst/>
                <a:latin typeface="JetBrains Mono"/>
              </a:rPr>
              <a:t>(emp1.email)</a:t>
            </a:r>
            <a:br>
              <a:rPr kumimoji="0" lang="en-US" altLang="en-US" sz="1400" b="0" i="0" u="none" strike="noStrike" cap="none" normalizeH="0" baseline="0" dirty="0">
                <a:ln>
                  <a:noFill/>
                </a:ln>
                <a:solidFill>
                  <a:srgbClr val="080808"/>
                </a:solidFill>
                <a:effectLst/>
                <a:latin typeface="JetBrains Mono"/>
              </a:rPr>
            </a:br>
            <a:r>
              <a:rPr kumimoji="0" lang="en-US" altLang="en-US" sz="1400" b="0" i="1" u="none" strike="noStrike" cap="none" normalizeH="0" baseline="0" dirty="0">
                <a:ln>
                  <a:noFill/>
                </a:ln>
                <a:solidFill>
                  <a:srgbClr val="8C8C8C"/>
                </a:solidFill>
                <a:effectLst/>
                <a:latin typeface="JetBrains Mono"/>
              </a:rPr>
              <a:t>#it prints as </a:t>
            </a:r>
            <a:r>
              <a:rPr kumimoji="0" lang="en-US" altLang="en-US" sz="1400" b="0" i="1" u="none" strike="noStrike" cap="none" normalizeH="0" baseline="0" dirty="0" err="1">
                <a:ln>
                  <a:noFill/>
                </a:ln>
                <a:solidFill>
                  <a:srgbClr val="8C8C8C"/>
                </a:solidFill>
                <a:effectLst/>
                <a:latin typeface="JetBrains Mono"/>
              </a:rPr>
              <a:t>None.none</a:t>
            </a:r>
            <a:r>
              <a:rPr kumimoji="0" lang="en-US" altLang="en-US" sz="1400" b="0" i="1" u="none" strike="noStrike" cap="none" normalizeH="0" baseline="0" dirty="0">
                <a:ln>
                  <a:noFill/>
                </a:ln>
                <a:solidFill>
                  <a:srgbClr val="8C8C8C"/>
                </a:solidFill>
                <a:effectLst/>
                <a:latin typeface="JetBrains Mono"/>
              </a:rPr>
              <a:t>....which is not appropriate, so add condition above</a:t>
            </a:r>
            <a:br>
              <a:rPr kumimoji="0" lang="en-US" altLang="en-US" sz="1400" b="0" i="1" u="none" strike="noStrike" cap="none" normalizeH="0" baseline="0" dirty="0">
                <a:ln>
                  <a:noFill/>
                </a:ln>
                <a:solidFill>
                  <a:srgbClr val="8C8C8C"/>
                </a:solidFill>
                <a:effectLst/>
                <a:latin typeface="JetBrains Mono"/>
              </a:rPr>
            </a:br>
            <a:r>
              <a:rPr kumimoji="0" lang="en-US" altLang="en-US" sz="1400" b="0" i="0" u="none" strike="noStrike" cap="none" normalizeH="0" baseline="0" dirty="0">
                <a:ln>
                  <a:noFill/>
                </a:ln>
                <a:solidFill>
                  <a:srgbClr val="080808"/>
                </a:solidFill>
                <a:effectLst/>
                <a:latin typeface="JetBrains Mono"/>
              </a:rPr>
              <a:t>emp1.email=</a:t>
            </a:r>
            <a:r>
              <a:rPr kumimoji="0" lang="en-US" altLang="en-US" sz="1400" b="1" i="0" u="none" strike="noStrike" cap="none" normalizeH="0" baseline="0" dirty="0">
                <a:ln>
                  <a:noFill/>
                </a:ln>
                <a:solidFill>
                  <a:srgbClr val="008080"/>
                </a:solidFill>
                <a:effectLst/>
                <a:latin typeface="JetBrains Mono"/>
              </a:rPr>
              <a:t>"harry.dsouza@yahoo.com"</a:t>
            </a:r>
            <a:br>
              <a:rPr kumimoji="0" lang="en-US" altLang="en-US" sz="1400" b="1" i="0" u="none" strike="noStrike" cap="none" normalizeH="0" baseline="0" dirty="0">
                <a:ln>
                  <a:noFill/>
                </a:ln>
                <a:solidFill>
                  <a:srgbClr val="008080"/>
                </a:solidFill>
                <a:effectLst/>
                <a:latin typeface="JetBrains Mono"/>
              </a:rPr>
            </a:br>
            <a:r>
              <a:rPr kumimoji="0" lang="en-US" altLang="en-US" sz="1400" b="0" i="0" u="none" strike="noStrike" cap="none" normalizeH="0" baseline="0" dirty="0">
                <a:ln>
                  <a:noFill/>
                </a:ln>
                <a:solidFill>
                  <a:srgbClr val="000080"/>
                </a:solidFill>
                <a:effectLst/>
                <a:latin typeface="JetBrains Mono"/>
              </a:rPr>
              <a:t>print</a:t>
            </a:r>
            <a:r>
              <a:rPr kumimoji="0" lang="en-US" altLang="en-US" sz="1400" b="0" i="0" u="none" strike="noStrike" cap="none" normalizeH="0" baseline="0" dirty="0">
                <a:ln>
                  <a:noFill/>
                </a:ln>
                <a:solidFill>
                  <a:srgbClr val="080808"/>
                </a:solidFill>
                <a:effectLst/>
                <a:latin typeface="JetBrains Mono"/>
              </a:rPr>
              <a:t>(emp1.email)</a:t>
            </a:r>
            <a:br>
              <a:rPr kumimoji="0" lang="en-US" altLang="en-US" sz="1400" b="0" i="0" u="none" strike="noStrike" cap="none" normalizeH="0" baseline="0" dirty="0">
                <a:ln>
                  <a:noFill/>
                </a:ln>
                <a:solidFill>
                  <a:srgbClr val="080808"/>
                </a:solidFill>
                <a:effectLst/>
                <a:latin typeface="JetBrains Mono"/>
              </a:rPr>
            </a:br>
            <a:br>
              <a:rPr kumimoji="0" lang="en-US" altLang="en-US" sz="1400" b="0" i="0" u="none" strike="noStrike" cap="none" normalizeH="0" baseline="0" dirty="0">
                <a:ln>
                  <a:noFill/>
                </a:ln>
                <a:solidFill>
                  <a:srgbClr val="080808"/>
                </a:solidFill>
                <a:effectLst/>
                <a:latin typeface="JetBrains Mono"/>
              </a:rPr>
            </a:br>
            <a:r>
              <a:rPr kumimoji="0" lang="en-US" altLang="en-US" sz="1400" b="0" i="1" u="none" strike="noStrike" cap="none" normalizeH="0" baseline="0" dirty="0">
                <a:ln>
                  <a:noFill/>
                </a:ln>
                <a:solidFill>
                  <a:srgbClr val="8C8C8C"/>
                </a:solidFill>
                <a:effectLst/>
                <a:latin typeface="JetBrains Mono"/>
              </a:rPr>
              <a:t>#To do object introspection</a:t>
            </a:r>
            <a:br>
              <a:rPr kumimoji="0" lang="en-US" altLang="en-US" sz="1400" b="0" i="1" u="none" strike="noStrike" cap="none" normalizeH="0" baseline="0" dirty="0">
                <a:ln>
                  <a:noFill/>
                </a:ln>
                <a:solidFill>
                  <a:srgbClr val="8C8C8C"/>
                </a:solidFill>
                <a:effectLst/>
                <a:latin typeface="JetBrains Mono"/>
              </a:rPr>
            </a:br>
            <a:r>
              <a:rPr kumimoji="0" lang="en-US" altLang="en-US" sz="1400" b="0" i="0" u="none" strike="noStrike" cap="none" normalizeH="0" baseline="0" dirty="0">
                <a:ln>
                  <a:noFill/>
                </a:ln>
                <a:solidFill>
                  <a:srgbClr val="000080"/>
                </a:solidFill>
                <a:effectLst/>
                <a:latin typeface="JetBrains Mono"/>
              </a:rPr>
              <a:t>print</a:t>
            </a:r>
            <a:r>
              <a:rPr kumimoji="0" lang="en-US" altLang="en-US" sz="1400" b="0" i="0" u="none" strike="noStrike" cap="none" normalizeH="0" baseline="0" dirty="0">
                <a:ln>
                  <a:noFill/>
                </a:ln>
                <a:solidFill>
                  <a:srgbClr val="080808"/>
                </a:solidFill>
                <a:effectLst/>
                <a:latin typeface="JetBrains Mono"/>
              </a:rPr>
              <a:t>(</a:t>
            </a:r>
            <a:r>
              <a:rPr kumimoji="0" lang="en-US" altLang="en-US" sz="1400" b="0" i="0" u="none" strike="noStrike" cap="none" normalizeH="0" baseline="0" dirty="0">
                <a:ln>
                  <a:noFill/>
                </a:ln>
                <a:solidFill>
                  <a:srgbClr val="000080"/>
                </a:solidFill>
                <a:effectLst/>
                <a:latin typeface="JetBrains Mono"/>
              </a:rPr>
              <a:t>type</a:t>
            </a:r>
            <a:r>
              <a:rPr kumimoji="0" lang="en-US" altLang="en-US" sz="1400" b="0" i="0" u="none" strike="noStrike" cap="none" normalizeH="0" baseline="0" dirty="0">
                <a:ln>
                  <a:noFill/>
                </a:ln>
                <a:solidFill>
                  <a:srgbClr val="080808"/>
                </a:solidFill>
                <a:effectLst/>
                <a:latin typeface="JetBrains Mono"/>
              </a:rPr>
              <a:t>(emp1))</a:t>
            </a:r>
            <a:br>
              <a:rPr kumimoji="0" lang="en-US" altLang="en-US" sz="1400" b="0" i="0" u="none" strike="noStrike" cap="none" normalizeH="0" baseline="0" dirty="0">
                <a:ln>
                  <a:noFill/>
                </a:ln>
                <a:solidFill>
                  <a:srgbClr val="080808"/>
                </a:solidFill>
                <a:effectLst/>
                <a:latin typeface="JetBrains Mono"/>
              </a:rPr>
            </a:br>
            <a:r>
              <a:rPr kumimoji="0" lang="en-US" altLang="en-US" sz="1400" b="0" i="0" u="none" strike="noStrike" cap="none" normalizeH="0" baseline="0" dirty="0">
                <a:ln>
                  <a:noFill/>
                </a:ln>
                <a:solidFill>
                  <a:srgbClr val="000080"/>
                </a:solidFill>
                <a:effectLst/>
                <a:latin typeface="JetBrains Mono"/>
              </a:rPr>
              <a:t>print</a:t>
            </a:r>
            <a:r>
              <a:rPr kumimoji="0" lang="en-US" altLang="en-US" sz="1400" b="0" i="0" u="none" strike="noStrike" cap="none" normalizeH="0" baseline="0" dirty="0">
                <a:ln>
                  <a:noFill/>
                </a:ln>
                <a:solidFill>
                  <a:srgbClr val="080808"/>
                </a:solidFill>
                <a:effectLst/>
                <a:latin typeface="JetBrains Mono"/>
              </a:rPr>
              <a:t>(</a:t>
            </a:r>
            <a:r>
              <a:rPr kumimoji="0" lang="en-US" altLang="en-US" sz="1400" b="0" i="0" u="none" strike="noStrike" cap="none" normalizeH="0" baseline="0" dirty="0">
                <a:ln>
                  <a:noFill/>
                </a:ln>
                <a:solidFill>
                  <a:srgbClr val="000080"/>
                </a:solidFill>
                <a:effectLst/>
                <a:latin typeface="JetBrains Mono"/>
              </a:rPr>
              <a:t>id</a:t>
            </a:r>
            <a:r>
              <a:rPr kumimoji="0" lang="en-US" altLang="en-US" sz="1400" b="0" i="0" u="none" strike="noStrike" cap="none" normalizeH="0" baseline="0" dirty="0">
                <a:ln>
                  <a:noFill/>
                </a:ln>
                <a:solidFill>
                  <a:srgbClr val="080808"/>
                </a:solidFill>
                <a:effectLst/>
                <a:latin typeface="JetBrains Mono"/>
              </a:rPr>
              <a:t>(</a:t>
            </a:r>
            <a:r>
              <a:rPr kumimoji="0" lang="en-US" altLang="en-US" sz="1400" b="1" i="0" u="none" strike="noStrike" cap="none" normalizeH="0" baseline="0" dirty="0">
                <a:ln>
                  <a:noFill/>
                </a:ln>
                <a:solidFill>
                  <a:srgbClr val="008080"/>
                </a:solidFill>
                <a:effectLst/>
                <a:latin typeface="JetBrains Mono"/>
              </a:rPr>
              <a:t>"this is string"</a:t>
            </a:r>
            <a:r>
              <a:rPr kumimoji="0" lang="en-US" altLang="en-US" sz="1400" b="0" i="0" u="none" strike="noStrike" cap="none" normalizeH="0" baseline="0" dirty="0">
                <a:ln>
                  <a:noFill/>
                </a:ln>
                <a:solidFill>
                  <a:srgbClr val="080808"/>
                </a:solidFill>
                <a:effectLst/>
                <a:latin typeface="JetBrains Mono"/>
              </a:rPr>
              <a:t>))</a:t>
            </a:r>
            <a:br>
              <a:rPr kumimoji="0" lang="en-US" altLang="en-US" sz="1400" b="0" i="0" u="none" strike="noStrike" cap="none" normalizeH="0" baseline="0" dirty="0">
                <a:ln>
                  <a:noFill/>
                </a:ln>
                <a:solidFill>
                  <a:srgbClr val="080808"/>
                </a:solidFill>
                <a:effectLst/>
                <a:latin typeface="JetBrains Mono"/>
              </a:rPr>
            </a:br>
            <a:r>
              <a:rPr kumimoji="0" lang="en-US" altLang="en-US" sz="1400" b="0" i="0" u="none" strike="noStrike" cap="none" normalizeH="0" baseline="0" dirty="0">
                <a:ln>
                  <a:noFill/>
                </a:ln>
                <a:solidFill>
                  <a:srgbClr val="000080"/>
                </a:solidFill>
                <a:effectLst/>
                <a:latin typeface="JetBrains Mono"/>
              </a:rPr>
              <a:t>print</a:t>
            </a:r>
            <a:r>
              <a:rPr kumimoji="0" lang="en-US" altLang="en-US" sz="1400" b="0" i="0" u="none" strike="noStrike" cap="none" normalizeH="0" baseline="0" dirty="0">
                <a:ln>
                  <a:noFill/>
                </a:ln>
                <a:solidFill>
                  <a:srgbClr val="080808"/>
                </a:solidFill>
                <a:effectLst/>
                <a:latin typeface="JetBrains Mono"/>
              </a:rPr>
              <a:t>(</a:t>
            </a:r>
            <a:r>
              <a:rPr kumimoji="0" lang="en-US" altLang="en-US" sz="1400" b="0" i="0" u="none" strike="noStrike" cap="none" normalizeH="0" baseline="0" dirty="0" err="1">
                <a:ln>
                  <a:noFill/>
                </a:ln>
                <a:solidFill>
                  <a:srgbClr val="000080"/>
                </a:solidFill>
                <a:effectLst/>
                <a:latin typeface="JetBrains Mono"/>
              </a:rPr>
              <a:t>dir</a:t>
            </a:r>
            <a:r>
              <a:rPr kumimoji="0" lang="en-US" altLang="en-US" sz="1400" b="0" i="0" u="none" strike="noStrike" cap="none" normalizeH="0" baseline="0" dirty="0">
                <a:ln>
                  <a:noFill/>
                </a:ln>
                <a:solidFill>
                  <a:srgbClr val="080808"/>
                </a:solidFill>
                <a:effectLst/>
                <a:latin typeface="JetBrains Mono"/>
              </a:rPr>
              <a:t>(emp1))</a:t>
            </a:r>
            <a:br>
              <a:rPr kumimoji="0" lang="en-US" altLang="en-US" sz="1400" b="0" i="0" u="none" strike="noStrike" cap="none" normalizeH="0" baseline="0" dirty="0">
                <a:ln>
                  <a:noFill/>
                </a:ln>
                <a:solidFill>
                  <a:srgbClr val="080808"/>
                </a:solidFill>
                <a:effectLst/>
                <a:latin typeface="JetBrains Mono"/>
              </a:rPr>
            </a:br>
            <a:endParaRPr lang="en-IN" sz="1400" dirty="0"/>
          </a:p>
        </p:txBody>
      </p:sp>
      <p:cxnSp>
        <p:nvCxnSpPr>
          <p:cNvPr id="8" name="Straight Connector 7">
            <a:extLst>
              <a:ext uri="{FF2B5EF4-FFF2-40B4-BE49-F238E27FC236}">
                <a16:creationId xmlns:a16="http://schemas.microsoft.com/office/drawing/2014/main" id="{F7332BFA-28F6-4A00-9C88-226CB882313E}"/>
              </a:ext>
            </a:extLst>
          </p:cNvPr>
          <p:cNvCxnSpPr/>
          <p:nvPr/>
        </p:nvCxnSpPr>
        <p:spPr>
          <a:xfrm>
            <a:off x="4944862" y="878889"/>
            <a:ext cx="0" cy="5979111"/>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4879817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B9AE52-8311-4E52-A8F4-FC74FFEBFADE}"/>
              </a:ext>
            </a:extLst>
          </p:cNvPr>
          <p:cNvSpPr>
            <a:spLocks noGrp="1"/>
          </p:cNvSpPr>
          <p:nvPr>
            <p:ph type="title"/>
          </p:nvPr>
        </p:nvSpPr>
        <p:spPr>
          <a:xfrm>
            <a:off x="838200" y="365125"/>
            <a:ext cx="3449715" cy="451621"/>
          </a:xfrm>
        </p:spPr>
        <p:txBody>
          <a:bodyPr>
            <a:normAutofit fontScale="90000"/>
          </a:bodyPr>
          <a:lstStyle/>
          <a:p>
            <a:r>
              <a:rPr lang="en-US" dirty="0"/>
              <a:t>What is Class ?</a:t>
            </a:r>
            <a:endParaRPr lang="en-IN" dirty="0"/>
          </a:p>
        </p:txBody>
      </p:sp>
      <p:sp>
        <p:nvSpPr>
          <p:cNvPr id="4" name="Rectangle: Rounded Corners 3">
            <a:extLst>
              <a:ext uri="{FF2B5EF4-FFF2-40B4-BE49-F238E27FC236}">
                <a16:creationId xmlns:a16="http://schemas.microsoft.com/office/drawing/2014/main" id="{7336D2D9-5AAC-435C-88A8-514EBCD6FCAC}"/>
              </a:ext>
            </a:extLst>
          </p:cNvPr>
          <p:cNvSpPr/>
          <p:nvPr/>
        </p:nvSpPr>
        <p:spPr>
          <a:xfrm>
            <a:off x="1100831" y="1562470"/>
            <a:ext cx="8437179" cy="395056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5" name="TextBox 4">
            <a:extLst>
              <a:ext uri="{FF2B5EF4-FFF2-40B4-BE49-F238E27FC236}">
                <a16:creationId xmlns:a16="http://schemas.microsoft.com/office/drawing/2014/main" id="{F7032158-DB63-47B2-87A2-A0B42AA08E45}"/>
              </a:ext>
            </a:extLst>
          </p:cNvPr>
          <p:cNvSpPr txBox="1"/>
          <p:nvPr/>
        </p:nvSpPr>
        <p:spPr>
          <a:xfrm>
            <a:off x="4705165" y="1774972"/>
            <a:ext cx="1265090" cy="523220"/>
          </a:xfrm>
          <a:prstGeom prst="rect">
            <a:avLst/>
          </a:prstGeom>
          <a:noFill/>
        </p:spPr>
        <p:txBody>
          <a:bodyPr wrap="none" rtlCol="0">
            <a:spAutoFit/>
          </a:bodyPr>
          <a:lstStyle/>
          <a:p>
            <a:r>
              <a:rPr lang="en-US" sz="2800" b="1" dirty="0">
                <a:solidFill>
                  <a:srgbClr val="0070C0"/>
                </a:solidFill>
              </a:rPr>
              <a:t>Human</a:t>
            </a:r>
            <a:endParaRPr lang="en-IN" sz="2800" b="1" dirty="0">
              <a:solidFill>
                <a:srgbClr val="0070C0"/>
              </a:solidFill>
            </a:endParaRPr>
          </a:p>
        </p:txBody>
      </p:sp>
      <p:cxnSp>
        <p:nvCxnSpPr>
          <p:cNvPr id="7" name="Straight Arrow Connector 6">
            <a:extLst>
              <a:ext uri="{FF2B5EF4-FFF2-40B4-BE49-F238E27FC236}">
                <a16:creationId xmlns:a16="http://schemas.microsoft.com/office/drawing/2014/main" id="{FC9E0661-7BA8-40A2-AB19-90881365C783}"/>
              </a:ext>
            </a:extLst>
          </p:cNvPr>
          <p:cNvCxnSpPr>
            <a:cxnSpLocks/>
          </p:cNvCxnSpPr>
          <p:nvPr/>
        </p:nvCxnSpPr>
        <p:spPr>
          <a:xfrm flipH="1">
            <a:off x="5477522" y="1255629"/>
            <a:ext cx="618478" cy="59980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2" name="TextBox 11">
            <a:extLst>
              <a:ext uri="{FF2B5EF4-FFF2-40B4-BE49-F238E27FC236}">
                <a16:creationId xmlns:a16="http://schemas.microsoft.com/office/drawing/2014/main" id="{2593FAF0-4E07-464B-8BA3-0C9D3A495980}"/>
              </a:ext>
            </a:extLst>
          </p:cNvPr>
          <p:cNvSpPr txBox="1"/>
          <p:nvPr/>
        </p:nvSpPr>
        <p:spPr>
          <a:xfrm>
            <a:off x="5970255" y="971024"/>
            <a:ext cx="625492" cy="369332"/>
          </a:xfrm>
          <a:prstGeom prst="rect">
            <a:avLst/>
          </a:prstGeom>
          <a:noFill/>
        </p:spPr>
        <p:txBody>
          <a:bodyPr wrap="none" rtlCol="0">
            <a:spAutoFit/>
          </a:bodyPr>
          <a:lstStyle/>
          <a:p>
            <a:r>
              <a:rPr lang="en-US" dirty="0">
                <a:solidFill>
                  <a:srgbClr val="FF0000"/>
                </a:solidFill>
              </a:rPr>
              <a:t>class</a:t>
            </a:r>
            <a:endParaRPr lang="en-IN" dirty="0">
              <a:solidFill>
                <a:srgbClr val="FF0000"/>
              </a:solidFill>
            </a:endParaRPr>
          </a:p>
        </p:txBody>
      </p:sp>
      <p:sp>
        <p:nvSpPr>
          <p:cNvPr id="13" name="TextBox 12">
            <a:extLst>
              <a:ext uri="{FF2B5EF4-FFF2-40B4-BE49-F238E27FC236}">
                <a16:creationId xmlns:a16="http://schemas.microsoft.com/office/drawing/2014/main" id="{E3333CF6-D9F0-421C-B589-20552470E214}"/>
              </a:ext>
            </a:extLst>
          </p:cNvPr>
          <p:cNvSpPr txBox="1"/>
          <p:nvPr/>
        </p:nvSpPr>
        <p:spPr>
          <a:xfrm>
            <a:off x="1964924" y="3482266"/>
            <a:ext cx="1378134" cy="1015663"/>
          </a:xfrm>
          <a:prstGeom prst="rect">
            <a:avLst/>
          </a:prstGeom>
          <a:noFill/>
        </p:spPr>
        <p:txBody>
          <a:bodyPr wrap="none" rtlCol="0">
            <a:spAutoFit/>
          </a:bodyPr>
          <a:lstStyle/>
          <a:p>
            <a:r>
              <a:rPr lang="en-US" sz="2000" dirty="0">
                <a:solidFill>
                  <a:srgbClr val="0070C0"/>
                </a:solidFill>
              </a:rPr>
              <a:t>Name</a:t>
            </a:r>
          </a:p>
          <a:p>
            <a:r>
              <a:rPr lang="en-US" sz="2000" dirty="0">
                <a:solidFill>
                  <a:srgbClr val="0070C0"/>
                </a:solidFill>
              </a:rPr>
              <a:t>Gender</a:t>
            </a:r>
          </a:p>
          <a:p>
            <a:r>
              <a:rPr lang="en-US" sz="2000" dirty="0">
                <a:solidFill>
                  <a:srgbClr val="0070C0"/>
                </a:solidFill>
              </a:rPr>
              <a:t>Occupation</a:t>
            </a:r>
            <a:endParaRPr lang="en-IN" sz="2000" dirty="0">
              <a:solidFill>
                <a:srgbClr val="0070C0"/>
              </a:solidFill>
            </a:endParaRPr>
          </a:p>
        </p:txBody>
      </p:sp>
      <p:cxnSp>
        <p:nvCxnSpPr>
          <p:cNvPr id="15" name="Straight Arrow Connector 14">
            <a:extLst>
              <a:ext uri="{FF2B5EF4-FFF2-40B4-BE49-F238E27FC236}">
                <a16:creationId xmlns:a16="http://schemas.microsoft.com/office/drawing/2014/main" id="{AF4187AA-E828-4DDC-A10D-79FCA50DC352}"/>
              </a:ext>
            </a:extLst>
          </p:cNvPr>
          <p:cNvCxnSpPr>
            <a:cxnSpLocks/>
          </p:cNvCxnSpPr>
          <p:nvPr/>
        </p:nvCxnSpPr>
        <p:spPr>
          <a:xfrm flipH="1">
            <a:off x="2338833" y="3066955"/>
            <a:ext cx="630315" cy="52378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7" name="TextBox 16">
            <a:extLst>
              <a:ext uri="{FF2B5EF4-FFF2-40B4-BE49-F238E27FC236}">
                <a16:creationId xmlns:a16="http://schemas.microsoft.com/office/drawing/2014/main" id="{85A54F89-DCB4-4B1F-94AD-A47F1483FFDE}"/>
              </a:ext>
            </a:extLst>
          </p:cNvPr>
          <p:cNvSpPr txBox="1"/>
          <p:nvPr/>
        </p:nvSpPr>
        <p:spPr>
          <a:xfrm>
            <a:off x="2653990" y="2763753"/>
            <a:ext cx="1157176" cy="369332"/>
          </a:xfrm>
          <a:prstGeom prst="rect">
            <a:avLst/>
          </a:prstGeom>
          <a:noFill/>
        </p:spPr>
        <p:txBody>
          <a:bodyPr wrap="none" rtlCol="0">
            <a:spAutoFit/>
          </a:bodyPr>
          <a:lstStyle/>
          <a:p>
            <a:r>
              <a:rPr lang="en-US" dirty="0">
                <a:solidFill>
                  <a:srgbClr val="FF0000"/>
                </a:solidFill>
              </a:rPr>
              <a:t>properties</a:t>
            </a:r>
            <a:endParaRPr lang="en-IN" dirty="0">
              <a:solidFill>
                <a:srgbClr val="FF0000"/>
              </a:solidFill>
            </a:endParaRPr>
          </a:p>
        </p:txBody>
      </p:sp>
      <p:sp>
        <p:nvSpPr>
          <p:cNvPr id="18" name="TextBox 17">
            <a:extLst>
              <a:ext uri="{FF2B5EF4-FFF2-40B4-BE49-F238E27FC236}">
                <a16:creationId xmlns:a16="http://schemas.microsoft.com/office/drawing/2014/main" id="{885EDF9C-264B-49E0-8FA5-74EED36BC8D0}"/>
              </a:ext>
            </a:extLst>
          </p:cNvPr>
          <p:cNvSpPr txBox="1"/>
          <p:nvPr/>
        </p:nvSpPr>
        <p:spPr>
          <a:xfrm>
            <a:off x="7390660" y="3492176"/>
            <a:ext cx="1092415" cy="1015663"/>
          </a:xfrm>
          <a:prstGeom prst="rect">
            <a:avLst/>
          </a:prstGeom>
          <a:noFill/>
        </p:spPr>
        <p:txBody>
          <a:bodyPr wrap="none" rtlCol="0">
            <a:spAutoFit/>
          </a:bodyPr>
          <a:lstStyle/>
          <a:p>
            <a:r>
              <a:rPr lang="en-US" sz="2000" dirty="0">
                <a:solidFill>
                  <a:srgbClr val="0070C0"/>
                </a:solidFill>
              </a:rPr>
              <a:t>Speaks</a:t>
            </a:r>
          </a:p>
          <a:p>
            <a:r>
              <a:rPr lang="en-US" sz="2000" dirty="0">
                <a:solidFill>
                  <a:srgbClr val="0070C0"/>
                </a:solidFill>
              </a:rPr>
              <a:t>Do Work</a:t>
            </a:r>
          </a:p>
          <a:p>
            <a:r>
              <a:rPr lang="en-US" sz="2000" dirty="0">
                <a:solidFill>
                  <a:srgbClr val="0070C0"/>
                </a:solidFill>
              </a:rPr>
              <a:t>Sleeps</a:t>
            </a:r>
            <a:endParaRPr lang="en-IN" sz="2000" dirty="0">
              <a:solidFill>
                <a:srgbClr val="0070C0"/>
              </a:solidFill>
            </a:endParaRPr>
          </a:p>
        </p:txBody>
      </p:sp>
      <p:cxnSp>
        <p:nvCxnSpPr>
          <p:cNvPr id="19" name="Straight Arrow Connector 18">
            <a:extLst>
              <a:ext uri="{FF2B5EF4-FFF2-40B4-BE49-F238E27FC236}">
                <a16:creationId xmlns:a16="http://schemas.microsoft.com/office/drawing/2014/main" id="{EA3F0AF5-1343-4F23-B7B2-A4013C928BB1}"/>
              </a:ext>
            </a:extLst>
          </p:cNvPr>
          <p:cNvCxnSpPr>
            <a:cxnSpLocks/>
          </p:cNvCxnSpPr>
          <p:nvPr/>
        </p:nvCxnSpPr>
        <p:spPr>
          <a:xfrm flipH="1">
            <a:off x="7764569" y="3076865"/>
            <a:ext cx="630315" cy="52378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0" name="TextBox 19">
            <a:extLst>
              <a:ext uri="{FF2B5EF4-FFF2-40B4-BE49-F238E27FC236}">
                <a16:creationId xmlns:a16="http://schemas.microsoft.com/office/drawing/2014/main" id="{5C74CC47-2F24-4E3C-AB6A-9A31AEC51AF5}"/>
              </a:ext>
            </a:extLst>
          </p:cNvPr>
          <p:cNvSpPr txBox="1"/>
          <p:nvPr/>
        </p:nvSpPr>
        <p:spPr>
          <a:xfrm>
            <a:off x="8079726" y="2773663"/>
            <a:ext cx="925638" cy="369332"/>
          </a:xfrm>
          <a:prstGeom prst="rect">
            <a:avLst/>
          </a:prstGeom>
          <a:noFill/>
        </p:spPr>
        <p:txBody>
          <a:bodyPr wrap="none" rtlCol="0">
            <a:spAutoFit/>
          </a:bodyPr>
          <a:lstStyle/>
          <a:p>
            <a:r>
              <a:rPr lang="en-US" dirty="0">
                <a:solidFill>
                  <a:srgbClr val="FF0000"/>
                </a:solidFill>
              </a:rPr>
              <a:t>method</a:t>
            </a:r>
            <a:endParaRPr lang="en-IN" dirty="0">
              <a:solidFill>
                <a:srgbClr val="FF0000"/>
              </a:solidFill>
            </a:endParaRPr>
          </a:p>
        </p:txBody>
      </p:sp>
    </p:spTree>
    <p:extLst>
      <p:ext uri="{BB962C8B-B14F-4D97-AF65-F5344CB8AC3E}">
        <p14:creationId xmlns:p14="http://schemas.microsoft.com/office/powerpoint/2010/main" val="25090180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B2CF2AA5-AF47-4AF4-BE8C-50EB3B9C38A0}"/>
              </a:ext>
            </a:extLst>
          </p:cNvPr>
          <p:cNvSpPr/>
          <p:nvPr/>
        </p:nvSpPr>
        <p:spPr>
          <a:xfrm>
            <a:off x="1010986" y="1233995"/>
            <a:ext cx="4279037" cy="466077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pic>
        <p:nvPicPr>
          <p:cNvPr id="1026" name="Picture 2">
            <a:extLst>
              <a:ext uri="{FF2B5EF4-FFF2-40B4-BE49-F238E27FC236}">
                <a16:creationId xmlns:a16="http://schemas.microsoft.com/office/drawing/2014/main" id="{3546333E-6F12-428D-B4A6-39FFB058D99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29647" y="1420426"/>
            <a:ext cx="1451499" cy="1451499"/>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Rounded Corners 5">
            <a:extLst>
              <a:ext uri="{FF2B5EF4-FFF2-40B4-BE49-F238E27FC236}">
                <a16:creationId xmlns:a16="http://schemas.microsoft.com/office/drawing/2014/main" id="{333DD86D-601D-4DA2-9073-F7D04DF54A14}"/>
              </a:ext>
            </a:extLst>
          </p:cNvPr>
          <p:cNvSpPr/>
          <p:nvPr/>
        </p:nvSpPr>
        <p:spPr>
          <a:xfrm>
            <a:off x="7059228" y="1233996"/>
            <a:ext cx="4279037" cy="466077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pic>
        <p:nvPicPr>
          <p:cNvPr id="1028" name="Picture 4">
            <a:extLst>
              <a:ext uri="{FF2B5EF4-FFF2-40B4-BE49-F238E27FC236}">
                <a16:creationId xmlns:a16="http://schemas.microsoft.com/office/drawing/2014/main" id="{671EE3ED-BBDB-49E5-9A73-37A41AF3F90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00252" y="1420426"/>
            <a:ext cx="1996348" cy="1380760"/>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Arrow Connector 6">
            <a:extLst>
              <a:ext uri="{FF2B5EF4-FFF2-40B4-BE49-F238E27FC236}">
                <a16:creationId xmlns:a16="http://schemas.microsoft.com/office/drawing/2014/main" id="{DBABCD59-05B9-463D-836C-76053F64836C}"/>
              </a:ext>
            </a:extLst>
          </p:cNvPr>
          <p:cNvCxnSpPr>
            <a:cxnSpLocks/>
            <a:endCxn id="4" idx="0"/>
          </p:cNvCxnSpPr>
          <p:nvPr/>
        </p:nvCxnSpPr>
        <p:spPr>
          <a:xfrm>
            <a:off x="3150504" y="736846"/>
            <a:ext cx="1" cy="49714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1" name="TextBox 10">
            <a:extLst>
              <a:ext uri="{FF2B5EF4-FFF2-40B4-BE49-F238E27FC236}">
                <a16:creationId xmlns:a16="http://schemas.microsoft.com/office/drawing/2014/main" id="{84CB43E2-9F38-49C9-8254-6DED34AE2450}"/>
              </a:ext>
            </a:extLst>
          </p:cNvPr>
          <p:cNvSpPr txBox="1"/>
          <p:nvPr/>
        </p:nvSpPr>
        <p:spPr>
          <a:xfrm>
            <a:off x="2547475" y="441212"/>
            <a:ext cx="2467342" cy="369332"/>
          </a:xfrm>
          <a:prstGeom prst="rect">
            <a:avLst/>
          </a:prstGeom>
          <a:noFill/>
        </p:spPr>
        <p:txBody>
          <a:bodyPr wrap="none" rtlCol="0">
            <a:spAutoFit/>
          </a:bodyPr>
          <a:lstStyle/>
          <a:p>
            <a:r>
              <a:rPr lang="en-US" dirty="0">
                <a:solidFill>
                  <a:srgbClr val="FF0000"/>
                </a:solidFill>
              </a:rPr>
              <a:t>Object of class “Human”</a:t>
            </a:r>
            <a:endParaRPr lang="en-IN" dirty="0">
              <a:solidFill>
                <a:srgbClr val="FF0000"/>
              </a:solidFill>
            </a:endParaRPr>
          </a:p>
        </p:txBody>
      </p:sp>
      <p:cxnSp>
        <p:nvCxnSpPr>
          <p:cNvPr id="14" name="Straight Arrow Connector 13">
            <a:extLst>
              <a:ext uri="{FF2B5EF4-FFF2-40B4-BE49-F238E27FC236}">
                <a16:creationId xmlns:a16="http://schemas.microsoft.com/office/drawing/2014/main" id="{4CC64485-3975-4C8B-91C1-18F6E9A4E84D}"/>
              </a:ext>
            </a:extLst>
          </p:cNvPr>
          <p:cNvCxnSpPr>
            <a:cxnSpLocks/>
          </p:cNvCxnSpPr>
          <p:nvPr/>
        </p:nvCxnSpPr>
        <p:spPr>
          <a:xfrm>
            <a:off x="9085973" y="736847"/>
            <a:ext cx="1" cy="49714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5" name="TextBox 14">
            <a:extLst>
              <a:ext uri="{FF2B5EF4-FFF2-40B4-BE49-F238E27FC236}">
                <a16:creationId xmlns:a16="http://schemas.microsoft.com/office/drawing/2014/main" id="{0B6CB97B-2EFE-4E03-818F-E78680D2F4C6}"/>
              </a:ext>
            </a:extLst>
          </p:cNvPr>
          <p:cNvSpPr txBox="1"/>
          <p:nvPr/>
        </p:nvSpPr>
        <p:spPr>
          <a:xfrm>
            <a:off x="8410854" y="441212"/>
            <a:ext cx="2467342" cy="369332"/>
          </a:xfrm>
          <a:prstGeom prst="rect">
            <a:avLst/>
          </a:prstGeom>
          <a:noFill/>
        </p:spPr>
        <p:txBody>
          <a:bodyPr wrap="none" rtlCol="0">
            <a:spAutoFit/>
          </a:bodyPr>
          <a:lstStyle/>
          <a:p>
            <a:r>
              <a:rPr lang="en-US" dirty="0">
                <a:solidFill>
                  <a:srgbClr val="FF0000"/>
                </a:solidFill>
              </a:rPr>
              <a:t>Object of class “Human”</a:t>
            </a:r>
            <a:endParaRPr lang="en-IN" dirty="0">
              <a:solidFill>
                <a:srgbClr val="FF0000"/>
              </a:solidFill>
            </a:endParaRPr>
          </a:p>
        </p:txBody>
      </p:sp>
      <p:sp>
        <p:nvSpPr>
          <p:cNvPr id="12" name="TextBox 11">
            <a:extLst>
              <a:ext uri="{FF2B5EF4-FFF2-40B4-BE49-F238E27FC236}">
                <a16:creationId xmlns:a16="http://schemas.microsoft.com/office/drawing/2014/main" id="{090E9884-9E7D-40F6-8845-169CCBE27F5B}"/>
              </a:ext>
            </a:extLst>
          </p:cNvPr>
          <p:cNvSpPr txBox="1"/>
          <p:nvPr/>
        </p:nvSpPr>
        <p:spPr>
          <a:xfrm>
            <a:off x="1574131" y="3102719"/>
            <a:ext cx="1946687" cy="923330"/>
          </a:xfrm>
          <a:prstGeom prst="rect">
            <a:avLst/>
          </a:prstGeom>
          <a:noFill/>
        </p:spPr>
        <p:txBody>
          <a:bodyPr wrap="none" rtlCol="0">
            <a:spAutoFit/>
          </a:bodyPr>
          <a:lstStyle/>
          <a:p>
            <a:r>
              <a:rPr lang="en-US" dirty="0">
                <a:solidFill>
                  <a:schemeClr val="accent1"/>
                </a:solidFill>
              </a:rPr>
              <a:t>Name</a:t>
            </a:r>
            <a:r>
              <a:rPr lang="en-US" dirty="0"/>
              <a:t> : Tom Cruise</a:t>
            </a:r>
          </a:p>
          <a:p>
            <a:r>
              <a:rPr lang="en-US" dirty="0">
                <a:solidFill>
                  <a:schemeClr val="accent1"/>
                </a:solidFill>
              </a:rPr>
              <a:t>Gender</a:t>
            </a:r>
            <a:r>
              <a:rPr lang="en-US" dirty="0"/>
              <a:t> : Male</a:t>
            </a:r>
          </a:p>
          <a:p>
            <a:r>
              <a:rPr lang="en-US" dirty="0">
                <a:solidFill>
                  <a:schemeClr val="accent1"/>
                </a:solidFill>
              </a:rPr>
              <a:t>Occupation</a:t>
            </a:r>
            <a:r>
              <a:rPr lang="en-US" dirty="0"/>
              <a:t> : Actor</a:t>
            </a:r>
            <a:endParaRPr lang="en-IN" dirty="0"/>
          </a:p>
        </p:txBody>
      </p:sp>
      <p:cxnSp>
        <p:nvCxnSpPr>
          <p:cNvPr id="16" name="Straight Arrow Connector 15">
            <a:extLst>
              <a:ext uri="{FF2B5EF4-FFF2-40B4-BE49-F238E27FC236}">
                <a16:creationId xmlns:a16="http://schemas.microsoft.com/office/drawing/2014/main" id="{1AD1B676-2395-4F67-85EB-AF60D406D3C8}"/>
              </a:ext>
            </a:extLst>
          </p:cNvPr>
          <p:cNvCxnSpPr>
            <a:endCxn id="12" idx="3"/>
          </p:cNvCxnSpPr>
          <p:nvPr/>
        </p:nvCxnSpPr>
        <p:spPr>
          <a:xfrm flipH="1">
            <a:off x="3520818" y="3429000"/>
            <a:ext cx="660565" cy="13538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7" name="TextBox 16">
            <a:extLst>
              <a:ext uri="{FF2B5EF4-FFF2-40B4-BE49-F238E27FC236}">
                <a16:creationId xmlns:a16="http://schemas.microsoft.com/office/drawing/2014/main" id="{9B4CA497-D690-43FA-92B0-5CD129B219BC}"/>
              </a:ext>
            </a:extLst>
          </p:cNvPr>
          <p:cNvSpPr txBox="1"/>
          <p:nvPr/>
        </p:nvSpPr>
        <p:spPr>
          <a:xfrm>
            <a:off x="4011873" y="3138457"/>
            <a:ext cx="1153970" cy="369332"/>
          </a:xfrm>
          <a:prstGeom prst="rect">
            <a:avLst/>
          </a:prstGeom>
          <a:noFill/>
        </p:spPr>
        <p:txBody>
          <a:bodyPr wrap="none" rtlCol="0">
            <a:spAutoFit/>
          </a:bodyPr>
          <a:lstStyle/>
          <a:p>
            <a:r>
              <a:rPr lang="en-US" dirty="0">
                <a:solidFill>
                  <a:srgbClr val="FF0000"/>
                </a:solidFill>
              </a:rPr>
              <a:t>Properties</a:t>
            </a:r>
            <a:endParaRPr lang="en-IN" dirty="0">
              <a:solidFill>
                <a:srgbClr val="FF0000"/>
              </a:solidFill>
            </a:endParaRPr>
          </a:p>
        </p:txBody>
      </p:sp>
      <p:sp>
        <p:nvSpPr>
          <p:cNvPr id="20" name="TextBox 19">
            <a:extLst>
              <a:ext uri="{FF2B5EF4-FFF2-40B4-BE49-F238E27FC236}">
                <a16:creationId xmlns:a16="http://schemas.microsoft.com/office/drawing/2014/main" id="{953416ED-43F3-4576-AD17-7FFBF2848BF9}"/>
              </a:ext>
            </a:extLst>
          </p:cNvPr>
          <p:cNvSpPr txBox="1"/>
          <p:nvPr/>
        </p:nvSpPr>
        <p:spPr>
          <a:xfrm>
            <a:off x="7517212" y="3128013"/>
            <a:ext cx="2647584" cy="923330"/>
          </a:xfrm>
          <a:prstGeom prst="rect">
            <a:avLst/>
          </a:prstGeom>
          <a:noFill/>
        </p:spPr>
        <p:txBody>
          <a:bodyPr wrap="none" rtlCol="0">
            <a:spAutoFit/>
          </a:bodyPr>
          <a:lstStyle/>
          <a:p>
            <a:r>
              <a:rPr lang="en-US" dirty="0">
                <a:solidFill>
                  <a:schemeClr val="accent1"/>
                </a:solidFill>
              </a:rPr>
              <a:t>Name</a:t>
            </a:r>
            <a:r>
              <a:rPr lang="en-US" dirty="0"/>
              <a:t> : Maria Sharapova</a:t>
            </a:r>
          </a:p>
          <a:p>
            <a:r>
              <a:rPr lang="en-US" dirty="0">
                <a:solidFill>
                  <a:schemeClr val="accent1"/>
                </a:solidFill>
              </a:rPr>
              <a:t>Gender</a:t>
            </a:r>
            <a:r>
              <a:rPr lang="en-US" dirty="0"/>
              <a:t> : Female</a:t>
            </a:r>
          </a:p>
          <a:p>
            <a:r>
              <a:rPr lang="en-US" dirty="0">
                <a:solidFill>
                  <a:schemeClr val="accent1"/>
                </a:solidFill>
              </a:rPr>
              <a:t>Occupation</a:t>
            </a:r>
            <a:r>
              <a:rPr lang="en-US" dirty="0"/>
              <a:t> : Tennis Player</a:t>
            </a:r>
            <a:endParaRPr lang="en-IN" dirty="0"/>
          </a:p>
        </p:txBody>
      </p:sp>
      <p:cxnSp>
        <p:nvCxnSpPr>
          <p:cNvPr id="21" name="Straight Arrow Connector 20">
            <a:extLst>
              <a:ext uri="{FF2B5EF4-FFF2-40B4-BE49-F238E27FC236}">
                <a16:creationId xmlns:a16="http://schemas.microsoft.com/office/drawing/2014/main" id="{2D93C889-2E9C-474F-99CE-F82F30466212}"/>
              </a:ext>
            </a:extLst>
          </p:cNvPr>
          <p:cNvCxnSpPr>
            <a:cxnSpLocks/>
            <a:endCxn id="20" idx="3"/>
          </p:cNvCxnSpPr>
          <p:nvPr/>
        </p:nvCxnSpPr>
        <p:spPr>
          <a:xfrm flipH="1">
            <a:off x="10164796" y="3429000"/>
            <a:ext cx="453073" cy="16067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2" name="TextBox 21">
            <a:extLst>
              <a:ext uri="{FF2B5EF4-FFF2-40B4-BE49-F238E27FC236}">
                <a16:creationId xmlns:a16="http://schemas.microsoft.com/office/drawing/2014/main" id="{FA65CB3B-9149-44DE-885E-D126B8B70344}"/>
              </a:ext>
            </a:extLst>
          </p:cNvPr>
          <p:cNvSpPr txBox="1"/>
          <p:nvPr/>
        </p:nvSpPr>
        <p:spPr>
          <a:xfrm>
            <a:off x="10194044" y="3127360"/>
            <a:ext cx="1153970" cy="369332"/>
          </a:xfrm>
          <a:prstGeom prst="rect">
            <a:avLst/>
          </a:prstGeom>
          <a:noFill/>
        </p:spPr>
        <p:txBody>
          <a:bodyPr wrap="none" rtlCol="0">
            <a:spAutoFit/>
          </a:bodyPr>
          <a:lstStyle/>
          <a:p>
            <a:r>
              <a:rPr lang="en-US" dirty="0">
                <a:solidFill>
                  <a:srgbClr val="FF0000"/>
                </a:solidFill>
              </a:rPr>
              <a:t>Properties</a:t>
            </a:r>
            <a:endParaRPr lang="en-IN" dirty="0">
              <a:solidFill>
                <a:srgbClr val="FF0000"/>
              </a:solidFill>
            </a:endParaRPr>
          </a:p>
        </p:txBody>
      </p:sp>
      <p:sp>
        <p:nvSpPr>
          <p:cNvPr id="25" name="TextBox 24">
            <a:extLst>
              <a:ext uri="{FF2B5EF4-FFF2-40B4-BE49-F238E27FC236}">
                <a16:creationId xmlns:a16="http://schemas.microsoft.com/office/drawing/2014/main" id="{BDE7A86F-C386-4DD6-9DB9-4E0984C2E10C}"/>
              </a:ext>
            </a:extLst>
          </p:cNvPr>
          <p:cNvSpPr txBox="1"/>
          <p:nvPr/>
        </p:nvSpPr>
        <p:spPr>
          <a:xfrm>
            <a:off x="1514713" y="4352330"/>
            <a:ext cx="3782190" cy="923330"/>
          </a:xfrm>
          <a:prstGeom prst="rect">
            <a:avLst/>
          </a:prstGeom>
          <a:noFill/>
        </p:spPr>
        <p:txBody>
          <a:bodyPr wrap="square" rtlCol="0">
            <a:spAutoFit/>
          </a:bodyPr>
          <a:lstStyle/>
          <a:p>
            <a:r>
              <a:rPr lang="en-US" dirty="0">
                <a:solidFill>
                  <a:schemeClr val="accent1"/>
                </a:solidFill>
              </a:rPr>
              <a:t>Speaks</a:t>
            </a:r>
            <a:r>
              <a:rPr lang="en-US" dirty="0"/>
              <a:t> : I am Ethan hunt of Mission Impossible</a:t>
            </a:r>
          </a:p>
          <a:p>
            <a:r>
              <a:rPr lang="en-US" dirty="0">
                <a:solidFill>
                  <a:schemeClr val="accent1"/>
                </a:solidFill>
              </a:rPr>
              <a:t>Do Work</a:t>
            </a:r>
            <a:r>
              <a:rPr lang="en-US" dirty="0"/>
              <a:t> : Shoot Movie</a:t>
            </a:r>
          </a:p>
        </p:txBody>
      </p:sp>
      <p:cxnSp>
        <p:nvCxnSpPr>
          <p:cNvPr id="26" name="Straight Arrow Connector 25">
            <a:extLst>
              <a:ext uri="{FF2B5EF4-FFF2-40B4-BE49-F238E27FC236}">
                <a16:creationId xmlns:a16="http://schemas.microsoft.com/office/drawing/2014/main" id="{F7C374ED-29F3-4DD6-91B4-340375587CC5}"/>
              </a:ext>
            </a:extLst>
          </p:cNvPr>
          <p:cNvCxnSpPr>
            <a:cxnSpLocks/>
          </p:cNvCxnSpPr>
          <p:nvPr/>
        </p:nvCxnSpPr>
        <p:spPr>
          <a:xfrm flipH="1">
            <a:off x="3520818" y="4327036"/>
            <a:ext cx="740464" cy="51583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7" name="TextBox 26">
            <a:extLst>
              <a:ext uri="{FF2B5EF4-FFF2-40B4-BE49-F238E27FC236}">
                <a16:creationId xmlns:a16="http://schemas.microsoft.com/office/drawing/2014/main" id="{021718A4-7B54-4240-A37B-C66C37CF98F0}"/>
              </a:ext>
            </a:extLst>
          </p:cNvPr>
          <p:cNvSpPr txBox="1"/>
          <p:nvPr/>
        </p:nvSpPr>
        <p:spPr>
          <a:xfrm>
            <a:off x="4137613" y="4051343"/>
            <a:ext cx="1028230" cy="369332"/>
          </a:xfrm>
          <a:prstGeom prst="rect">
            <a:avLst/>
          </a:prstGeom>
          <a:noFill/>
        </p:spPr>
        <p:txBody>
          <a:bodyPr wrap="none" rtlCol="0">
            <a:spAutoFit/>
          </a:bodyPr>
          <a:lstStyle/>
          <a:p>
            <a:r>
              <a:rPr lang="en-US" dirty="0">
                <a:solidFill>
                  <a:srgbClr val="FF0000"/>
                </a:solidFill>
              </a:rPr>
              <a:t>Methods</a:t>
            </a:r>
            <a:endParaRPr lang="en-IN" dirty="0">
              <a:solidFill>
                <a:srgbClr val="FF0000"/>
              </a:solidFill>
            </a:endParaRPr>
          </a:p>
        </p:txBody>
      </p:sp>
      <p:sp>
        <p:nvSpPr>
          <p:cNvPr id="30" name="TextBox 29">
            <a:extLst>
              <a:ext uri="{FF2B5EF4-FFF2-40B4-BE49-F238E27FC236}">
                <a16:creationId xmlns:a16="http://schemas.microsoft.com/office/drawing/2014/main" id="{17A343E1-DA6C-4D44-8AC8-6CB643624C6A}"/>
              </a:ext>
            </a:extLst>
          </p:cNvPr>
          <p:cNvSpPr txBox="1"/>
          <p:nvPr/>
        </p:nvSpPr>
        <p:spPr>
          <a:xfrm>
            <a:off x="7470401" y="4377517"/>
            <a:ext cx="3782190" cy="646331"/>
          </a:xfrm>
          <a:prstGeom prst="rect">
            <a:avLst/>
          </a:prstGeom>
          <a:noFill/>
        </p:spPr>
        <p:txBody>
          <a:bodyPr wrap="square" rtlCol="0">
            <a:spAutoFit/>
          </a:bodyPr>
          <a:lstStyle/>
          <a:p>
            <a:r>
              <a:rPr lang="en-US" dirty="0">
                <a:solidFill>
                  <a:schemeClr val="accent1"/>
                </a:solidFill>
              </a:rPr>
              <a:t>Speaks</a:t>
            </a:r>
            <a:r>
              <a:rPr lang="en-US" dirty="0"/>
              <a:t> : I won 5 grand slams</a:t>
            </a:r>
          </a:p>
          <a:p>
            <a:r>
              <a:rPr lang="en-US" dirty="0">
                <a:solidFill>
                  <a:schemeClr val="accent1"/>
                </a:solidFill>
              </a:rPr>
              <a:t>Do Work</a:t>
            </a:r>
            <a:r>
              <a:rPr lang="en-US" dirty="0"/>
              <a:t> : Play tennis</a:t>
            </a:r>
          </a:p>
        </p:txBody>
      </p:sp>
      <p:cxnSp>
        <p:nvCxnSpPr>
          <p:cNvPr id="31" name="Straight Arrow Connector 30">
            <a:extLst>
              <a:ext uri="{FF2B5EF4-FFF2-40B4-BE49-F238E27FC236}">
                <a16:creationId xmlns:a16="http://schemas.microsoft.com/office/drawing/2014/main" id="{9FD57F4E-07AE-4CA1-A74E-3497B749B502}"/>
              </a:ext>
            </a:extLst>
          </p:cNvPr>
          <p:cNvCxnSpPr>
            <a:cxnSpLocks/>
          </p:cNvCxnSpPr>
          <p:nvPr/>
        </p:nvCxnSpPr>
        <p:spPr>
          <a:xfrm flipH="1">
            <a:off x="10011361" y="4289076"/>
            <a:ext cx="740464" cy="51583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2" name="TextBox 31">
            <a:extLst>
              <a:ext uri="{FF2B5EF4-FFF2-40B4-BE49-F238E27FC236}">
                <a16:creationId xmlns:a16="http://schemas.microsoft.com/office/drawing/2014/main" id="{E4678D69-E723-4C28-AE0E-683EDC25DAFC}"/>
              </a:ext>
            </a:extLst>
          </p:cNvPr>
          <p:cNvSpPr txBox="1"/>
          <p:nvPr/>
        </p:nvSpPr>
        <p:spPr>
          <a:xfrm>
            <a:off x="10381593" y="4051343"/>
            <a:ext cx="1028230" cy="369332"/>
          </a:xfrm>
          <a:prstGeom prst="rect">
            <a:avLst/>
          </a:prstGeom>
          <a:noFill/>
        </p:spPr>
        <p:txBody>
          <a:bodyPr wrap="none" rtlCol="0">
            <a:spAutoFit/>
          </a:bodyPr>
          <a:lstStyle/>
          <a:p>
            <a:r>
              <a:rPr lang="en-US" dirty="0">
                <a:solidFill>
                  <a:srgbClr val="FF0000"/>
                </a:solidFill>
              </a:rPr>
              <a:t>Methods</a:t>
            </a:r>
            <a:endParaRPr lang="en-IN" dirty="0">
              <a:solidFill>
                <a:srgbClr val="FF0000"/>
              </a:solidFill>
            </a:endParaRPr>
          </a:p>
        </p:txBody>
      </p:sp>
    </p:spTree>
    <p:extLst>
      <p:ext uri="{BB962C8B-B14F-4D97-AF65-F5344CB8AC3E}">
        <p14:creationId xmlns:p14="http://schemas.microsoft.com/office/powerpoint/2010/main" val="2096026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6AB4DF-FB10-475B-B73F-02C718A7345D}"/>
              </a:ext>
            </a:extLst>
          </p:cNvPr>
          <p:cNvSpPr>
            <a:spLocks noGrp="1"/>
          </p:cNvSpPr>
          <p:nvPr>
            <p:ph type="title"/>
          </p:nvPr>
        </p:nvSpPr>
        <p:spPr>
          <a:xfrm>
            <a:off x="838200" y="365126"/>
            <a:ext cx="10515600" cy="522642"/>
          </a:xfrm>
        </p:spPr>
        <p:txBody>
          <a:bodyPr>
            <a:normAutofit fontScale="90000"/>
          </a:bodyPr>
          <a:lstStyle/>
          <a:p>
            <a:r>
              <a:rPr lang="en-US" dirty="0"/>
              <a:t>Example</a:t>
            </a:r>
            <a:endParaRPr lang="en-IN" dirty="0"/>
          </a:p>
        </p:txBody>
      </p:sp>
      <p:sp>
        <p:nvSpPr>
          <p:cNvPr id="5" name="TextBox 4">
            <a:extLst>
              <a:ext uri="{FF2B5EF4-FFF2-40B4-BE49-F238E27FC236}">
                <a16:creationId xmlns:a16="http://schemas.microsoft.com/office/drawing/2014/main" id="{EF806FD1-90FE-4859-B05A-ABB261BE42B4}"/>
              </a:ext>
            </a:extLst>
          </p:cNvPr>
          <p:cNvSpPr txBox="1"/>
          <p:nvPr/>
        </p:nvSpPr>
        <p:spPr>
          <a:xfrm>
            <a:off x="4352278" y="365126"/>
            <a:ext cx="6094520" cy="5909310"/>
          </a:xfrm>
          <a:prstGeom prst="rect">
            <a:avLst/>
          </a:prstGeom>
          <a:noFill/>
        </p:spPr>
        <p:txBody>
          <a:bodyPr wrap="square">
            <a:spAutoFit/>
          </a:bodyPr>
          <a:lstStyle/>
          <a:p>
            <a:r>
              <a:rPr lang="en-IN" dirty="0"/>
              <a:t>class Human:</a:t>
            </a:r>
          </a:p>
          <a:p>
            <a:r>
              <a:rPr lang="en-IN" dirty="0"/>
              <a:t>    def __</a:t>
            </a:r>
            <a:r>
              <a:rPr lang="en-IN" dirty="0" err="1"/>
              <a:t>init</a:t>
            </a:r>
            <a:r>
              <a:rPr lang="en-IN" dirty="0"/>
              <a:t>__(</a:t>
            </a:r>
            <a:r>
              <a:rPr lang="en-IN" dirty="0" err="1"/>
              <a:t>self,n,o</a:t>
            </a:r>
            <a:r>
              <a:rPr lang="en-IN" dirty="0"/>
              <a:t>):</a:t>
            </a:r>
          </a:p>
          <a:p>
            <a:r>
              <a:rPr lang="en-IN" dirty="0"/>
              <a:t>        self.name=n</a:t>
            </a:r>
          </a:p>
          <a:p>
            <a:r>
              <a:rPr lang="en-IN" dirty="0"/>
              <a:t>        </a:t>
            </a:r>
            <a:r>
              <a:rPr lang="en-IN" dirty="0" err="1"/>
              <a:t>self.occupation</a:t>
            </a:r>
            <a:r>
              <a:rPr lang="en-IN" dirty="0"/>
              <a:t>=o</a:t>
            </a:r>
          </a:p>
          <a:p>
            <a:endParaRPr lang="en-IN" dirty="0"/>
          </a:p>
          <a:p>
            <a:r>
              <a:rPr lang="en-IN" dirty="0"/>
              <a:t>    def </a:t>
            </a:r>
            <a:r>
              <a:rPr lang="en-IN" dirty="0" err="1"/>
              <a:t>do_work</a:t>
            </a:r>
            <a:r>
              <a:rPr lang="en-IN" dirty="0"/>
              <a:t>(self):</a:t>
            </a:r>
          </a:p>
          <a:p>
            <a:r>
              <a:rPr lang="en-IN" dirty="0"/>
              <a:t>        if </a:t>
            </a:r>
            <a:r>
              <a:rPr lang="en-IN" dirty="0" err="1"/>
              <a:t>self.occupation</a:t>
            </a:r>
            <a:r>
              <a:rPr lang="en-IN" dirty="0"/>
              <a:t> == "Tennis Player":</a:t>
            </a:r>
          </a:p>
          <a:p>
            <a:r>
              <a:rPr lang="en-IN" dirty="0"/>
              <a:t>            print(self.name, " plays tennis")</a:t>
            </a:r>
          </a:p>
          <a:p>
            <a:r>
              <a:rPr lang="en-IN" dirty="0"/>
              <a:t>        </a:t>
            </a:r>
            <a:r>
              <a:rPr lang="en-IN" dirty="0" err="1"/>
              <a:t>elif</a:t>
            </a:r>
            <a:r>
              <a:rPr lang="en-IN" dirty="0"/>
              <a:t> </a:t>
            </a:r>
            <a:r>
              <a:rPr lang="en-IN" dirty="0" err="1"/>
              <a:t>self.occupation</a:t>
            </a:r>
            <a:r>
              <a:rPr lang="en-IN" dirty="0"/>
              <a:t> == "Actor":</a:t>
            </a:r>
          </a:p>
          <a:p>
            <a:r>
              <a:rPr lang="en-IN" dirty="0"/>
              <a:t>            print(self.name," shoots a film")</a:t>
            </a:r>
          </a:p>
          <a:p>
            <a:endParaRPr lang="en-IN" dirty="0"/>
          </a:p>
          <a:p>
            <a:r>
              <a:rPr lang="en-IN" dirty="0"/>
              <a:t>    def speaks(self):</a:t>
            </a:r>
          </a:p>
          <a:p>
            <a:r>
              <a:rPr lang="en-IN" dirty="0"/>
              <a:t>        print(self.name ," says how are you?")</a:t>
            </a:r>
          </a:p>
          <a:p>
            <a:endParaRPr lang="en-IN" dirty="0"/>
          </a:p>
          <a:p>
            <a:r>
              <a:rPr lang="en-IN" dirty="0"/>
              <a:t>tom = Human("Tom </a:t>
            </a:r>
            <a:r>
              <a:rPr lang="en-IN" dirty="0" err="1"/>
              <a:t>Cruise","Actor</a:t>
            </a:r>
            <a:r>
              <a:rPr lang="en-IN" dirty="0"/>
              <a:t>")</a:t>
            </a:r>
          </a:p>
          <a:p>
            <a:r>
              <a:rPr lang="en-IN" dirty="0" err="1"/>
              <a:t>tom.do_work</a:t>
            </a:r>
            <a:r>
              <a:rPr lang="en-IN" dirty="0"/>
              <a:t>()</a:t>
            </a:r>
          </a:p>
          <a:p>
            <a:r>
              <a:rPr lang="en-IN" dirty="0" err="1"/>
              <a:t>tom.speaks</a:t>
            </a:r>
            <a:r>
              <a:rPr lang="en-IN" dirty="0"/>
              <a:t>()</a:t>
            </a:r>
          </a:p>
          <a:p>
            <a:endParaRPr lang="en-IN" dirty="0"/>
          </a:p>
          <a:p>
            <a:r>
              <a:rPr lang="en-IN" dirty="0"/>
              <a:t>maria=Human("Maria </a:t>
            </a:r>
            <a:r>
              <a:rPr lang="en-IN" dirty="0" err="1"/>
              <a:t>Sharapova","Tennis</a:t>
            </a:r>
            <a:r>
              <a:rPr lang="en-IN" dirty="0"/>
              <a:t> Player")</a:t>
            </a:r>
          </a:p>
          <a:p>
            <a:r>
              <a:rPr lang="en-IN" dirty="0" err="1"/>
              <a:t>maria.do_work</a:t>
            </a:r>
            <a:r>
              <a:rPr lang="en-IN" dirty="0"/>
              <a:t>()</a:t>
            </a:r>
          </a:p>
          <a:p>
            <a:r>
              <a:rPr lang="en-IN" dirty="0" err="1"/>
              <a:t>maria.speaks</a:t>
            </a:r>
            <a:r>
              <a:rPr lang="en-IN" dirty="0"/>
              <a:t>()</a:t>
            </a:r>
          </a:p>
        </p:txBody>
      </p:sp>
    </p:spTree>
    <p:extLst>
      <p:ext uri="{BB962C8B-B14F-4D97-AF65-F5344CB8AC3E}">
        <p14:creationId xmlns:p14="http://schemas.microsoft.com/office/powerpoint/2010/main" val="36736550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83CB97-7033-4E11-AA5C-81A808FE410A}"/>
              </a:ext>
            </a:extLst>
          </p:cNvPr>
          <p:cNvSpPr>
            <a:spLocks noGrp="1"/>
          </p:cNvSpPr>
          <p:nvPr>
            <p:ph type="title"/>
          </p:nvPr>
        </p:nvSpPr>
        <p:spPr>
          <a:xfrm>
            <a:off x="838200" y="365125"/>
            <a:ext cx="10515600" cy="664685"/>
          </a:xfrm>
        </p:spPr>
        <p:txBody>
          <a:bodyPr>
            <a:normAutofit fontScale="90000"/>
          </a:bodyPr>
          <a:lstStyle/>
          <a:p>
            <a:r>
              <a:rPr lang="en-US" dirty="0"/>
              <a:t>Classes</a:t>
            </a:r>
            <a:endParaRPr lang="en-IN" dirty="0"/>
          </a:p>
        </p:txBody>
      </p:sp>
      <p:sp>
        <p:nvSpPr>
          <p:cNvPr id="4" name="Rectangle: Rounded Corners 3">
            <a:extLst>
              <a:ext uri="{FF2B5EF4-FFF2-40B4-BE49-F238E27FC236}">
                <a16:creationId xmlns:a16="http://schemas.microsoft.com/office/drawing/2014/main" id="{DFC3ADB5-32D6-494B-9F47-8FD0E7F2BFC5}"/>
              </a:ext>
            </a:extLst>
          </p:cNvPr>
          <p:cNvSpPr/>
          <p:nvPr/>
        </p:nvSpPr>
        <p:spPr>
          <a:xfrm>
            <a:off x="2024109" y="1216241"/>
            <a:ext cx="6462943" cy="53266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Class is a template/ blueprint for real world entities.</a:t>
            </a:r>
            <a:endParaRPr lang="en-IN" dirty="0"/>
          </a:p>
        </p:txBody>
      </p:sp>
      <p:pic>
        <p:nvPicPr>
          <p:cNvPr id="6" name="Picture 5">
            <a:extLst>
              <a:ext uri="{FF2B5EF4-FFF2-40B4-BE49-F238E27FC236}">
                <a16:creationId xmlns:a16="http://schemas.microsoft.com/office/drawing/2014/main" id="{C833D676-1103-46BD-B1F4-8F171695D5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54179" y="1935333"/>
            <a:ext cx="1245604" cy="1207362"/>
          </a:xfrm>
          <a:prstGeom prst="rect">
            <a:avLst/>
          </a:prstGeom>
        </p:spPr>
      </p:pic>
      <p:cxnSp>
        <p:nvCxnSpPr>
          <p:cNvPr id="8" name="Straight Connector 7">
            <a:extLst>
              <a:ext uri="{FF2B5EF4-FFF2-40B4-BE49-F238E27FC236}">
                <a16:creationId xmlns:a16="http://schemas.microsoft.com/office/drawing/2014/main" id="{128A8FCD-F550-4D82-8528-18F1CD2A6375}"/>
              </a:ext>
            </a:extLst>
          </p:cNvPr>
          <p:cNvCxnSpPr/>
          <p:nvPr/>
        </p:nvCxnSpPr>
        <p:spPr>
          <a:xfrm>
            <a:off x="2530136" y="3429000"/>
            <a:ext cx="5193437" cy="0"/>
          </a:xfrm>
          <a:prstGeom prst="line">
            <a:avLst/>
          </a:prstGeom>
        </p:spPr>
        <p:style>
          <a:lnRef idx="1">
            <a:schemeClr val="dk1"/>
          </a:lnRef>
          <a:fillRef idx="0">
            <a:schemeClr val="dk1"/>
          </a:fillRef>
          <a:effectRef idx="0">
            <a:schemeClr val="dk1"/>
          </a:effectRef>
          <a:fontRef idx="minor">
            <a:schemeClr val="tx1"/>
          </a:fontRef>
        </p:style>
      </p:cxnSp>
      <p:cxnSp>
        <p:nvCxnSpPr>
          <p:cNvPr id="10" name="Straight Arrow Connector 9">
            <a:extLst>
              <a:ext uri="{FF2B5EF4-FFF2-40B4-BE49-F238E27FC236}">
                <a16:creationId xmlns:a16="http://schemas.microsoft.com/office/drawing/2014/main" id="{431DA938-999F-40D4-A7E6-9BEDF8548FFC}"/>
              </a:ext>
            </a:extLst>
          </p:cNvPr>
          <p:cNvCxnSpPr/>
          <p:nvPr/>
        </p:nvCxnSpPr>
        <p:spPr>
          <a:xfrm>
            <a:off x="2521258" y="3429000"/>
            <a:ext cx="0" cy="83228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 name="Straight Arrow Connector 10">
            <a:extLst>
              <a:ext uri="{FF2B5EF4-FFF2-40B4-BE49-F238E27FC236}">
                <a16:creationId xmlns:a16="http://schemas.microsoft.com/office/drawing/2014/main" id="{D3912020-0806-4D91-BF53-5BB421830474}"/>
              </a:ext>
            </a:extLst>
          </p:cNvPr>
          <p:cNvCxnSpPr/>
          <p:nvPr/>
        </p:nvCxnSpPr>
        <p:spPr>
          <a:xfrm>
            <a:off x="7723573" y="3429000"/>
            <a:ext cx="0" cy="83228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2" name="Rectangle: Rounded Corners 11">
            <a:extLst>
              <a:ext uri="{FF2B5EF4-FFF2-40B4-BE49-F238E27FC236}">
                <a16:creationId xmlns:a16="http://schemas.microsoft.com/office/drawing/2014/main" id="{341A5757-1D88-4E9D-8B89-1E7E77A5F85F}"/>
              </a:ext>
            </a:extLst>
          </p:cNvPr>
          <p:cNvSpPr/>
          <p:nvPr/>
        </p:nvSpPr>
        <p:spPr>
          <a:xfrm>
            <a:off x="1615736" y="4261282"/>
            <a:ext cx="1935326" cy="532649"/>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Properties</a:t>
            </a:r>
            <a:endParaRPr lang="en-IN" dirty="0"/>
          </a:p>
        </p:txBody>
      </p:sp>
      <p:sp>
        <p:nvSpPr>
          <p:cNvPr id="14" name="Rectangle: Rounded Corners 13">
            <a:extLst>
              <a:ext uri="{FF2B5EF4-FFF2-40B4-BE49-F238E27FC236}">
                <a16:creationId xmlns:a16="http://schemas.microsoft.com/office/drawing/2014/main" id="{6945EAE6-8018-420B-986B-78C0510DC2B3}"/>
              </a:ext>
            </a:extLst>
          </p:cNvPr>
          <p:cNvSpPr/>
          <p:nvPr/>
        </p:nvSpPr>
        <p:spPr>
          <a:xfrm>
            <a:off x="6755910" y="4261282"/>
            <a:ext cx="1935326" cy="532649"/>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Behavior</a:t>
            </a:r>
            <a:endParaRPr lang="en-IN" dirty="0"/>
          </a:p>
        </p:txBody>
      </p:sp>
      <p:sp>
        <p:nvSpPr>
          <p:cNvPr id="15" name="Rectangle: Rounded Corners 14">
            <a:extLst>
              <a:ext uri="{FF2B5EF4-FFF2-40B4-BE49-F238E27FC236}">
                <a16:creationId xmlns:a16="http://schemas.microsoft.com/office/drawing/2014/main" id="{C85948B8-9441-4EF4-90E5-1BF3AA55E8D2}"/>
              </a:ext>
            </a:extLst>
          </p:cNvPr>
          <p:cNvSpPr/>
          <p:nvPr/>
        </p:nvSpPr>
        <p:spPr>
          <a:xfrm>
            <a:off x="1615736" y="4980373"/>
            <a:ext cx="1935326" cy="1560249"/>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marL="285750" indent="-285750">
              <a:buFont typeface="Arial" panose="020B0604020202020204" pitchFamily="34" charset="0"/>
              <a:buChar char="•"/>
            </a:pPr>
            <a:r>
              <a:rPr lang="en-US" dirty="0"/>
              <a:t>Cost</a:t>
            </a:r>
          </a:p>
          <a:p>
            <a:pPr marL="285750" indent="-285750">
              <a:buFont typeface="Arial" panose="020B0604020202020204" pitchFamily="34" charset="0"/>
              <a:buChar char="•"/>
            </a:pPr>
            <a:r>
              <a:rPr lang="en-US" dirty="0"/>
              <a:t>Color</a:t>
            </a:r>
          </a:p>
          <a:p>
            <a:pPr marL="285750" indent="-285750">
              <a:buFont typeface="Arial" panose="020B0604020202020204" pitchFamily="34" charset="0"/>
              <a:buChar char="•"/>
            </a:pPr>
            <a:r>
              <a:rPr lang="en-US" dirty="0"/>
              <a:t>Battery life</a:t>
            </a:r>
            <a:endParaRPr lang="en-IN" dirty="0"/>
          </a:p>
        </p:txBody>
      </p:sp>
      <p:sp>
        <p:nvSpPr>
          <p:cNvPr id="19" name="Rectangle: Rounded Corners 18">
            <a:extLst>
              <a:ext uri="{FF2B5EF4-FFF2-40B4-BE49-F238E27FC236}">
                <a16:creationId xmlns:a16="http://schemas.microsoft.com/office/drawing/2014/main" id="{67FD0E2C-958E-4134-AA1B-493D41C39E30}"/>
              </a:ext>
            </a:extLst>
          </p:cNvPr>
          <p:cNvSpPr/>
          <p:nvPr/>
        </p:nvSpPr>
        <p:spPr>
          <a:xfrm>
            <a:off x="6755910" y="4980373"/>
            <a:ext cx="1935326" cy="1560249"/>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marL="285750" indent="-285750">
              <a:buFont typeface="Arial" panose="020B0604020202020204" pitchFamily="34" charset="0"/>
              <a:buChar char="•"/>
            </a:pPr>
            <a:r>
              <a:rPr lang="en-US" dirty="0"/>
              <a:t>Make calls</a:t>
            </a:r>
          </a:p>
          <a:p>
            <a:pPr marL="285750" indent="-285750">
              <a:buFont typeface="Arial" panose="020B0604020202020204" pitchFamily="34" charset="0"/>
              <a:buChar char="•"/>
            </a:pPr>
            <a:r>
              <a:rPr lang="en-US" dirty="0"/>
              <a:t>Watch Videos</a:t>
            </a:r>
          </a:p>
          <a:p>
            <a:pPr marL="285750" indent="-285750">
              <a:buFont typeface="Arial" panose="020B0604020202020204" pitchFamily="34" charset="0"/>
              <a:buChar char="•"/>
            </a:pPr>
            <a:r>
              <a:rPr lang="en-US" dirty="0"/>
              <a:t>Play Games</a:t>
            </a:r>
            <a:endParaRPr lang="en-IN" dirty="0"/>
          </a:p>
        </p:txBody>
      </p:sp>
    </p:spTree>
    <p:extLst>
      <p:ext uri="{BB962C8B-B14F-4D97-AF65-F5344CB8AC3E}">
        <p14:creationId xmlns:p14="http://schemas.microsoft.com/office/powerpoint/2010/main" val="24498948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70EA56-19CF-425A-83D3-0002DD91B544}"/>
              </a:ext>
            </a:extLst>
          </p:cNvPr>
          <p:cNvSpPr>
            <a:spLocks noGrp="1"/>
          </p:cNvSpPr>
          <p:nvPr>
            <p:ph type="title"/>
          </p:nvPr>
        </p:nvSpPr>
        <p:spPr>
          <a:xfrm>
            <a:off x="838200" y="365125"/>
            <a:ext cx="10515600" cy="868871"/>
          </a:xfrm>
        </p:spPr>
        <p:txBody>
          <a:bodyPr/>
          <a:lstStyle/>
          <a:p>
            <a:r>
              <a:rPr lang="en-US" dirty="0"/>
              <a:t>Class in Python</a:t>
            </a:r>
            <a:endParaRPr lang="en-IN" dirty="0"/>
          </a:p>
        </p:txBody>
      </p:sp>
      <p:sp>
        <p:nvSpPr>
          <p:cNvPr id="4" name="Rectangle: Rounded Corners 3">
            <a:extLst>
              <a:ext uri="{FF2B5EF4-FFF2-40B4-BE49-F238E27FC236}">
                <a16:creationId xmlns:a16="http://schemas.microsoft.com/office/drawing/2014/main" id="{3C7FA8F7-45B2-4A2A-BEF6-6AEBC463E936}"/>
              </a:ext>
            </a:extLst>
          </p:cNvPr>
          <p:cNvSpPr/>
          <p:nvPr/>
        </p:nvSpPr>
        <p:spPr>
          <a:xfrm>
            <a:off x="2059619" y="1296140"/>
            <a:ext cx="6542843" cy="523782"/>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Class is a user-defined data type</a:t>
            </a:r>
            <a:endParaRPr lang="en-IN" dirty="0"/>
          </a:p>
        </p:txBody>
      </p:sp>
      <p:pic>
        <p:nvPicPr>
          <p:cNvPr id="6" name="Picture 5">
            <a:extLst>
              <a:ext uri="{FF2B5EF4-FFF2-40B4-BE49-F238E27FC236}">
                <a16:creationId xmlns:a16="http://schemas.microsoft.com/office/drawing/2014/main" id="{AE5A59A6-862A-4C2C-9D81-0D77251E8F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0721" y="2270463"/>
            <a:ext cx="3565089" cy="3455634"/>
          </a:xfrm>
          <a:prstGeom prst="rect">
            <a:avLst/>
          </a:prstGeom>
        </p:spPr>
      </p:pic>
      <p:sp>
        <p:nvSpPr>
          <p:cNvPr id="8" name="Thought Bubble: Cloud 7">
            <a:extLst>
              <a:ext uri="{FF2B5EF4-FFF2-40B4-BE49-F238E27FC236}">
                <a16:creationId xmlns:a16="http://schemas.microsoft.com/office/drawing/2014/main" id="{E93A8BC9-449C-4D98-9666-E795626D5CAE}"/>
              </a:ext>
            </a:extLst>
          </p:cNvPr>
          <p:cNvSpPr/>
          <p:nvPr/>
        </p:nvSpPr>
        <p:spPr>
          <a:xfrm>
            <a:off x="3249226" y="1882066"/>
            <a:ext cx="2846774" cy="1322773"/>
          </a:xfrm>
          <a:prstGeom prst="cloudCallout">
            <a:avLst>
              <a:gd name="adj1" fmla="val -46405"/>
              <a:gd name="adj2" fmla="val 69883"/>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I am user-defined data type</a:t>
            </a:r>
            <a:endParaRPr lang="en-IN" dirty="0"/>
          </a:p>
        </p:txBody>
      </p:sp>
      <p:sp>
        <p:nvSpPr>
          <p:cNvPr id="9" name="Rectangle: Rounded Corners 8">
            <a:extLst>
              <a:ext uri="{FF2B5EF4-FFF2-40B4-BE49-F238E27FC236}">
                <a16:creationId xmlns:a16="http://schemas.microsoft.com/office/drawing/2014/main" id="{737DC24F-6824-48FB-8302-B331EB30B60C}"/>
              </a:ext>
            </a:extLst>
          </p:cNvPr>
          <p:cNvSpPr/>
          <p:nvPr/>
        </p:nvSpPr>
        <p:spPr>
          <a:xfrm>
            <a:off x="7350711" y="2512381"/>
            <a:ext cx="754602" cy="523782"/>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 int</a:t>
            </a:r>
            <a:endParaRPr lang="en-IN" dirty="0"/>
          </a:p>
        </p:txBody>
      </p:sp>
      <p:sp>
        <p:nvSpPr>
          <p:cNvPr id="11" name="Rectangle: Rounded Corners 10">
            <a:extLst>
              <a:ext uri="{FF2B5EF4-FFF2-40B4-BE49-F238E27FC236}">
                <a16:creationId xmlns:a16="http://schemas.microsoft.com/office/drawing/2014/main" id="{61A20ADA-C34C-40D7-B72C-98AD99EA1E01}"/>
              </a:ext>
            </a:extLst>
          </p:cNvPr>
          <p:cNvSpPr/>
          <p:nvPr/>
        </p:nvSpPr>
        <p:spPr>
          <a:xfrm>
            <a:off x="9207624" y="2512381"/>
            <a:ext cx="754602" cy="523782"/>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 float</a:t>
            </a:r>
            <a:endParaRPr lang="en-IN" dirty="0"/>
          </a:p>
        </p:txBody>
      </p:sp>
      <p:sp>
        <p:nvSpPr>
          <p:cNvPr id="13" name="Rectangle: Rounded Corners 12">
            <a:extLst>
              <a:ext uri="{FF2B5EF4-FFF2-40B4-BE49-F238E27FC236}">
                <a16:creationId xmlns:a16="http://schemas.microsoft.com/office/drawing/2014/main" id="{A5BEEA94-A482-4963-B39E-E7A23F8D7C5B}"/>
              </a:ext>
            </a:extLst>
          </p:cNvPr>
          <p:cNvSpPr/>
          <p:nvPr/>
        </p:nvSpPr>
        <p:spPr>
          <a:xfrm>
            <a:off x="7350711" y="3559947"/>
            <a:ext cx="754602" cy="523782"/>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 bool</a:t>
            </a:r>
            <a:endParaRPr lang="en-IN" dirty="0"/>
          </a:p>
        </p:txBody>
      </p:sp>
      <p:sp>
        <p:nvSpPr>
          <p:cNvPr id="15" name="Rectangle: Rounded Corners 14">
            <a:extLst>
              <a:ext uri="{FF2B5EF4-FFF2-40B4-BE49-F238E27FC236}">
                <a16:creationId xmlns:a16="http://schemas.microsoft.com/office/drawing/2014/main" id="{F890C1ED-B8A9-4929-9BFA-D686C60BF76B}"/>
              </a:ext>
            </a:extLst>
          </p:cNvPr>
          <p:cNvSpPr/>
          <p:nvPr/>
        </p:nvSpPr>
        <p:spPr>
          <a:xfrm>
            <a:off x="9207624" y="3559947"/>
            <a:ext cx="754602" cy="523782"/>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 str</a:t>
            </a:r>
            <a:endParaRPr lang="en-IN" dirty="0"/>
          </a:p>
        </p:txBody>
      </p:sp>
      <p:sp>
        <p:nvSpPr>
          <p:cNvPr id="16" name="Rectangle: Rounded Corners 15">
            <a:extLst>
              <a:ext uri="{FF2B5EF4-FFF2-40B4-BE49-F238E27FC236}">
                <a16:creationId xmlns:a16="http://schemas.microsoft.com/office/drawing/2014/main" id="{BE353B99-A83E-4349-867C-A1B92F105EC8}"/>
              </a:ext>
            </a:extLst>
          </p:cNvPr>
          <p:cNvSpPr/>
          <p:nvPr/>
        </p:nvSpPr>
        <p:spPr>
          <a:xfrm>
            <a:off x="1713390" y="5939161"/>
            <a:ext cx="1349406" cy="40837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Mobile</a:t>
            </a:r>
            <a:endParaRPr lang="en-IN" dirty="0"/>
          </a:p>
        </p:txBody>
      </p:sp>
    </p:spTree>
    <p:extLst>
      <p:ext uri="{BB962C8B-B14F-4D97-AF65-F5344CB8AC3E}">
        <p14:creationId xmlns:p14="http://schemas.microsoft.com/office/powerpoint/2010/main" val="17704741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10FBBA-53AB-4C1E-BFAE-7B06CC40DBD4}"/>
              </a:ext>
            </a:extLst>
          </p:cNvPr>
          <p:cNvSpPr>
            <a:spLocks noGrp="1"/>
          </p:cNvSpPr>
          <p:nvPr>
            <p:ph type="title"/>
          </p:nvPr>
        </p:nvSpPr>
        <p:spPr>
          <a:xfrm>
            <a:off x="838200" y="365125"/>
            <a:ext cx="10515600" cy="824483"/>
          </a:xfrm>
        </p:spPr>
        <p:txBody>
          <a:bodyPr/>
          <a:lstStyle/>
          <a:p>
            <a:r>
              <a:rPr lang="en-US" dirty="0"/>
              <a:t>Attributes and Methods</a:t>
            </a:r>
            <a:endParaRPr lang="en-IN" dirty="0"/>
          </a:p>
        </p:txBody>
      </p:sp>
      <p:pic>
        <p:nvPicPr>
          <p:cNvPr id="5" name="Picture 4">
            <a:extLst>
              <a:ext uri="{FF2B5EF4-FFF2-40B4-BE49-F238E27FC236}">
                <a16:creationId xmlns:a16="http://schemas.microsoft.com/office/drawing/2014/main" id="{26DF6200-C2C6-45ED-AAC0-13A13D0415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04730" y="1622393"/>
            <a:ext cx="4095566" cy="3969824"/>
          </a:xfrm>
          <a:prstGeom prst="rect">
            <a:avLst/>
          </a:prstGeom>
        </p:spPr>
      </p:pic>
      <p:sp>
        <p:nvSpPr>
          <p:cNvPr id="6" name="Rectangle: Rounded Corners 5">
            <a:extLst>
              <a:ext uri="{FF2B5EF4-FFF2-40B4-BE49-F238E27FC236}">
                <a16:creationId xmlns:a16="http://schemas.microsoft.com/office/drawing/2014/main" id="{D07D9CD0-2795-4CBF-885F-E3B674FCE5D1}"/>
              </a:ext>
            </a:extLst>
          </p:cNvPr>
          <p:cNvSpPr/>
          <p:nvPr/>
        </p:nvSpPr>
        <p:spPr>
          <a:xfrm>
            <a:off x="4015665" y="2414726"/>
            <a:ext cx="745724" cy="28408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Color</a:t>
            </a:r>
            <a:endParaRPr lang="en-IN" dirty="0">
              <a:ln w="0"/>
              <a:solidFill>
                <a:schemeClr val="tx1"/>
              </a:solidFill>
              <a:effectLst>
                <a:outerShdw blurRad="38100" dist="19050" dir="2700000" algn="tl" rotWithShape="0">
                  <a:schemeClr val="dk1">
                    <a:alpha val="40000"/>
                  </a:schemeClr>
                </a:outerShdw>
              </a:effectLst>
            </a:endParaRPr>
          </a:p>
        </p:txBody>
      </p:sp>
      <p:sp>
        <p:nvSpPr>
          <p:cNvPr id="8" name="Rectangle: Rounded Corners 7">
            <a:extLst>
              <a:ext uri="{FF2B5EF4-FFF2-40B4-BE49-F238E27FC236}">
                <a16:creationId xmlns:a16="http://schemas.microsoft.com/office/drawing/2014/main" id="{557C37E5-AFB0-4183-B0DE-CB2552FED382}"/>
              </a:ext>
            </a:extLst>
          </p:cNvPr>
          <p:cNvSpPr/>
          <p:nvPr/>
        </p:nvSpPr>
        <p:spPr>
          <a:xfrm>
            <a:off x="4015665" y="2854167"/>
            <a:ext cx="745724" cy="28408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Cost</a:t>
            </a:r>
            <a:endParaRPr lang="en-IN" dirty="0">
              <a:ln w="0"/>
              <a:solidFill>
                <a:schemeClr val="tx1"/>
              </a:solidFill>
              <a:effectLst>
                <a:outerShdw blurRad="38100" dist="19050" dir="2700000" algn="tl" rotWithShape="0">
                  <a:schemeClr val="dk1">
                    <a:alpha val="40000"/>
                  </a:schemeClr>
                </a:outerShdw>
              </a:effectLst>
            </a:endParaRPr>
          </a:p>
        </p:txBody>
      </p:sp>
      <p:sp>
        <p:nvSpPr>
          <p:cNvPr id="9" name="Rectangle: Rounded Corners 8">
            <a:extLst>
              <a:ext uri="{FF2B5EF4-FFF2-40B4-BE49-F238E27FC236}">
                <a16:creationId xmlns:a16="http://schemas.microsoft.com/office/drawing/2014/main" id="{AC56C58E-F479-4D6B-9646-78FC35A1BA9B}"/>
              </a:ext>
            </a:extLst>
          </p:cNvPr>
          <p:cNvSpPr/>
          <p:nvPr/>
        </p:nvSpPr>
        <p:spPr>
          <a:xfrm>
            <a:off x="4163627" y="3728621"/>
            <a:ext cx="1278385" cy="284085"/>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Play Game</a:t>
            </a:r>
            <a:endParaRPr lang="en-IN" dirty="0">
              <a:ln w="0"/>
              <a:solidFill>
                <a:schemeClr val="tx1"/>
              </a:solidFill>
              <a:effectLst>
                <a:outerShdw blurRad="38100" dist="19050" dir="2700000" algn="tl" rotWithShape="0">
                  <a:schemeClr val="dk1">
                    <a:alpha val="40000"/>
                  </a:schemeClr>
                </a:outerShdw>
              </a:effectLst>
            </a:endParaRPr>
          </a:p>
        </p:txBody>
      </p:sp>
      <p:sp>
        <p:nvSpPr>
          <p:cNvPr id="11" name="Rectangle: Rounded Corners 10">
            <a:extLst>
              <a:ext uri="{FF2B5EF4-FFF2-40B4-BE49-F238E27FC236}">
                <a16:creationId xmlns:a16="http://schemas.microsoft.com/office/drawing/2014/main" id="{993C8015-6536-47DA-BD9A-0FA46B6C97D2}"/>
              </a:ext>
            </a:extLst>
          </p:cNvPr>
          <p:cNvSpPr/>
          <p:nvPr/>
        </p:nvSpPr>
        <p:spPr>
          <a:xfrm>
            <a:off x="4163626" y="4161406"/>
            <a:ext cx="1278385" cy="284085"/>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Make Call</a:t>
            </a:r>
            <a:endParaRPr lang="en-IN" dirty="0">
              <a:ln w="0"/>
              <a:solidFill>
                <a:schemeClr val="tx1"/>
              </a:solidFill>
              <a:effectLst>
                <a:outerShdw blurRad="38100" dist="19050" dir="2700000" algn="tl" rotWithShape="0">
                  <a:schemeClr val="dk1">
                    <a:alpha val="40000"/>
                  </a:schemeClr>
                </a:outerShdw>
              </a:effectLst>
            </a:endParaRPr>
          </a:p>
        </p:txBody>
      </p:sp>
      <p:cxnSp>
        <p:nvCxnSpPr>
          <p:cNvPr id="13" name="Straight Connector 12">
            <a:extLst>
              <a:ext uri="{FF2B5EF4-FFF2-40B4-BE49-F238E27FC236}">
                <a16:creationId xmlns:a16="http://schemas.microsoft.com/office/drawing/2014/main" id="{52EE8854-B903-46A3-843A-982006A7C50C}"/>
              </a:ext>
            </a:extLst>
          </p:cNvPr>
          <p:cNvCxnSpPr>
            <a:cxnSpLocks/>
          </p:cNvCxnSpPr>
          <p:nvPr/>
        </p:nvCxnSpPr>
        <p:spPr>
          <a:xfrm flipH="1">
            <a:off x="2823099" y="2414726"/>
            <a:ext cx="1003177" cy="0"/>
          </a:xfrm>
          <a:prstGeom prst="line">
            <a:avLst/>
          </a:prstGeom>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C733C3CC-11DD-4F71-BD3F-096A9432F8D4}"/>
              </a:ext>
            </a:extLst>
          </p:cNvPr>
          <p:cNvCxnSpPr/>
          <p:nvPr/>
        </p:nvCxnSpPr>
        <p:spPr>
          <a:xfrm>
            <a:off x="2805344" y="2414726"/>
            <a:ext cx="0" cy="648070"/>
          </a:xfrm>
          <a:prstGeom prst="line">
            <a:avLst/>
          </a:prstGeom>
        </p:spPr>
        <p:style>
          <a:lnRef idx="1">
            <a:schemeClr val="dk1"/>
          </a:lnRef>
          <a:fillRef idx="0">
            <a:schemeClr val="dk1"/>
          </a:fillRef>
          <a:effectRef idx="0">
            <a:schemeClr val="dk1"/>
          </a:effectRef>
          <a:fontRef idx="minor">
            <a:schemeClr val="tx1"/>
          </a:fontRef>
        </p:style>
      </p:cxnSp>
      <p:cxnSp>
        <p:nvCxnSpPr>
          <p:cNvPr id="17" name="Straight Connector 16">
            <a:extLst>
              <a:ext uri="{FF2B5EF4-FFF2-40B4-BE49-F238E27FC236}">
                <a16:creationId xmlns:a16="http://schemas.microsoft.com/office/drawing/2014/main" id="{3ADAFE4C-40B7-4D34-98DC-13293A38A230}"/>
              </a:ext>
            </a:extLst>
          </p:cNvPr>
          <p:cNvCxnSpPr>
            <a:cxnSpLocks/>
          </p:cNvCxnSpPr>
          <p:nvPr/>
        </p:nvCxnSpPr>
        <p:spPr>
          <a:xfrm>
            <a:off x="2823099" y="3071674"/>
            <a:ext cx="1003177" cy="0"/>
          </a:xfrm>
          <a:prstGeom prst="line">
            <a:avLst/>
          </a:prstGeom>
        </p:spPr>
        <p:style>
          <a:lnRef idx="1">
            <a:schemeClr val="dk1"/>
          </a:lnRef>
          <a:fillRef idx="0">
            <a:schemeClr val="dk1"/>
          </a:fillRef>
          <a:effectRef idx="0">
            <a:schemeClr val="dk1"/>
          </a:effectRef>
          <a:fontRef idx="minor">
            <a:schemeClr val="tx1"/>
          </a:fontRef>
        </p:style>
      </p:cxnSp>
      <p:cxnSp>
        <p:nvCxnSpPr>
          <p:cNvPr id="21" name="Straight Arrow Connector 20">
            <a:extLst>
              <a:ext uri="{FF2B5EF4-FFF2-40B4-BE49-F238E27FC236}">
                <a16:creationId xmlns:a16="http://schemas.microsoft.com/office/drawing/2014/main" id="{590ACE61-D533-4D2E-80FD-3093D13E9DDF}"/>
              </a:ext>
            </a:extLst>
          </p:cNvPr>
          <p:cNvCxnSpPr/>
          <p:nvPr/>
        </p:nvCxnSpPr>
        <p:spPr>
          <a:xfrm flipH="1">
            <a:off x="2361460" y="2698811"/>
            <a:ext cx="44388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2" name="TextBox 21">
            <a:extLst>
              <a:ext uri="{FF2B5EF4-FFF2-40B4-BE49-F238E27FC236}">
                <a16:creationId xmlns:a16="http://schemas.microsoft.com/office/drawing/2014/main" id="{0F2BB0C0-2185-48BA-9E56-680BD0BAC9D8}"/>
              </a:ext>
            </a:extLst>
          </p:cNvPr>
          <p:cNvSpPr txBox="1"/>
          <p:nvPr/>
        </p:nvSpPr>
        <p:spPr>
          <a:xfrm>
            <a:off x="1146577" y="2514145"/>
            <a:ext cx="1118832" cy="369332"/>
          </a:xfrm>
          <a:prstGeom prst="rect">
            <a:avLst/>
          </a:prstGeom>
          <a:noFill/>
        </p:spPr>
        <p:txBody>
          <a:bodyPr wrap="none" rtlCol="0">
            <a:spAutoFit/>
          </a:bodyPr>
          <a:lstStyle/>
          <a:p>
            <a:r>
              <a:rPr lang="en-US" dirty="0"/>
              <a:t>Attributes</a:t>
            </a:r>
            <a:endParaRPr lang="en-IN" dirty="0"/>
          </a:p>
        </p:txBody>
      </p:sp>
      <p:cxnSp>
        <p:nvCxnSpPr>
          <p:cNvPr id="24" name="Straight Connector 23">
            <a:extLst>
              <a:ext uri="{FF2B5EF4-FFF2-40B4-BE49-F238E27FC236}">
                <a16:creationId xmlns:a16="http://schemas.microsoft.com/office/drawing/2014/main" id="{52316811-DACE-48D0-A97C-47186AB4B9AE}"/>
              </a:ext>
            </a:extLst>
          </p:cNvPr>
          <p:cNvCxnSpPr/>
          <p:nvPr/>
        </p:nvCxnSpPr>
        <p:spPr>
          <a:xfrm>
            <a:off x="5717219" y="3870663"/>
            <a:ext cx="861134" cy="0"/>
          </a:xfrm>
          <a:prstGeom prst="line">
            <a:avLst/>
          </a:prstGeom>
        </p:spPr>
        <p:style>
          <a:lnRef idx="1">
            <a:schemeClr val="dk1"/>
          </a:lnRef>
          <a:fillRef idx="0">
            <a:schemeClr val="dk1"/>
          </a:fillRef>
          <a:effectRef idx="0">
            <a:schemeClr val="dk1"/>
          </a:effectRef>
          <a:fontRef idx="minor">
            <a:schemeClr val="tx1"/>
          </a:fontRef>
        </p:style>
      </p:cxnSp>
      <p:cxnSp>
        <p:nvCxnSpPr>
          <p:cNvPr id="26" name="Straight Connector 25">
            <a:extLst>
              <a:ext uri="{FF2B5EF4-FFF2-40B4-BE49-F238E27FC236}">
                <a16:creationId xmlns:a16="http://schemas.microsoft.com/office/drawing/2014/main" id="{ABEB0769-280A-4C5C-A0D7-6103B9B49D9D}"/>
              </a:ext>
            </a:extLst>
          </p:cNvPr>
          <p:cNvCxnSpPr/>
          <p:nvPr/>
        </p:nvCxnSpPr>
        <p:spPr>
          <a:xfrm>
            <a:off x="5699464" y="4303448"/>
            <a:ext cx="905522" cy="0"/>
          </a:xfrm>
          <a:prstGeom prst="line">
            <a:avLst/>
          </a:prstGeom>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id="{C971CF8E-1DD5-4906-8BE1-18D4EE243559}"/>
              </a:ext>
            </a:extLst>
          </p:cNvPr>
          <p:cNvCxnSpPr/>
          <p:nvPr/>
        </p:nvCxnSpPr>
        <p:spPr>
          <a:xfrm>
            <a:off x="6578353" y="3870663"/>
            <a:ext cx="0" cy="432785"/>
          </a:xfrm>
          <a:prstGeom prst="line">
            <a:avLst/>
          </a:prstGeom>
        </p:spPr>
        <p:style>
          <a:lnRef idx="1">
            <a:schemeClr val="dk1"/>
          </a:lnRef>
          <a:fillRef idx="0">
            <a:schemeClr val="dk1"/>
          </a:fillRef>
          <a:effectRef idx="0">
            <a:schemeClr val="dk1"/>
          </a:effectRef>
          <a:fontRef idx="minor">
            <a:schemeClr val="tx1"/>
          </a:fontRef>
        </p:style>
      </p:cxnSp>
      <p:cxnSp>
        <p:nvCxnSpPr>
          <p:cNvPr id="30" name="Straight Arrow Connector 29">
            <a:extLst>
              <a:ext uri="{FF2B5EF4-FFF2-40B4-BE49-F238E27FC236}">
                <a16:creationId xmlns:a16="http://schemas.microsoft.com/office/drawing/2014/main" id="{3DB9FA44-B157-447E-9DEB-A3D651B402F8}"/>
              </a:ext>
            </a:extLst>
          </p:cNvPr>
          <p:cNvCxnSpPr/>
          <p:nvPr/>
        </p:nvCxnSpPr>
        <p:spPr>
          <a:xfrm>
            <a:off x="6604986" y="4012706"/>
            <a:ext cx="58592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1" name="TextBox 30">
            <a:extLst>
              <a:ext uri="{FF2B5EF4-FFF2-40B4-BE49-F238E27FC236}">
                <a16:creationId xmlns:a16="http://schemas.microsoft.com/office/drawing/2014/main" id="{EB737376-A705-44AD-83C6-9EDCB1FB5547}"/>
              </a:ext>
            </a:extLst>
          </p:cNvPr>
          <p:cNvSpPr txBox="1"/>
          <p:nvPr/>
        </p:nvSpPr>
        <p:spPr>
          <a:xfrm>
            <a:off x="7239617" y="3828040"/>
            <a:ext cx="1028230" cy="369332"/>
          </a:xfrm>
          <a:prstGeom prst="rect">
            <a:avLst/>
          </a:prstGeom>
          <a:noFill/>
        </p:spPr>
        <p:txBody>
          <a:bodyPr wrap="none" rtlCol="0">
            <a:spAutoFit/>
          </a:bodyPr>
          <a:lstStyle/>
          <a:p>
            <a:r>
              <a:rPr lang="en-US" dirty="0"/>
              <a:t>Methods</a:t>
            </a:r>
            <a:endParaRPr lang="en-IN" dirty="0"/>
          </a:p>
        </p:txBody>
      </p:sp>
    </p:spTree>
    <p:extLst>
      <p:ext uri="{BB962C8B-B14F-4D97-AF65-F5344CB8AC3E}">
        <p14:creationId xmlns:p14="http://schemas.microsoft.com/office/powerpoint/2010/main" val="13660039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621</TotalTime>
  <Words>4401</Words>
  <Application>Microsoft Office PowerPoint</Application>
  <PresentationFormat>Widescreen</PresentationFormat>
  <Paragraphs>552</Paragraphs>
  <Slides>35</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35</vt:i4>
      </vt:variant>
    </vt:vector>
  </HeadingPairs>
  <TitlesOfParts>
    <vt:vector size="45" baseType="lpstr">
      <vt:lpstr>Arial</vt:lpstr>
      <vt:lpstr>Calibri</vt:lpstr>
      <vt:lpstr>Calibri Light</vt:lpstr>
      <vt:lpstr>Courier New</vt:lpstr>
      <vt:lpstr>EB Garamond</vt:lpstr>
      <vt:lpstr>Helvetica Neue</vt:lpstr>
      <vt:lpstr>JetBrains Mono</vt:lpstr>
      <vt:lpstr>poppins</vt:lpstr>
      <vt:lpstr>roboto</vt:lpstr>
      <vt:lpstr>Office Theme</vt:lpstr>
      <vt:lpstr>Object Oriented Programming in Python</vt:lpstr>
      <vt:lpstr>Object Oriented Programming Theory</vt:lpstr>
      <vt:lpstr>Class in OOP</vt:lpstr>
      <vt:lpstr>What is Class ?</vt:lpstr>
      <vt:lpstr>PowerPoint Presentation</vt:lpstr>
      <vt:lpstr>Example</vt:lpstr>
      <vt:lpstr>Classes</vt:lpstr>
      <vt:lpstr>Class in Python</vt:lpstr>
      <vt:lpstr>Attributes and Methods</vt:lpstr>
      <vt:lpstr>Attributes in OOP</vt:lpstr>
      <vt:lpstr>Objects</vt:lpstr>
      <vt:lpstr>Objects in Python</vt:lpstr>
      <vt:lpstr>Objects in OOP</vt:lpstr>
      <vt:lpstr>Methods in OOP</vt:lpstr>
      <vt:lpstr>Practical Implementation of OOP  in Python </vt:lpstr>
      <vt:lpstr>Object –Oriented Programming</vt:lpstr>
      <vt:lpstr>OOP in Python</vt:lpstr>
      <vt:lpstr>What is a Class and an Object? </vt:lpstr>
      <vt:lpstr>Creating the first Class</vt:lpstr>
      <vt:lpstr>Example:</vt:lpstr>
      <vt:lpstr>Example…</vt:lpstr>
      <vt:lpstr>Adding Parameters to class method</vt:lpstr>
      <vt:lpstr>Object Creation</vt:lpstr>
      <vt:lpstr>Class Methods As Alternative Constructor</vt:lpstr>
      <vt:lpstr>Python __init__ and self in class</vt:lpstr>
      <vt:lpstr>PowerPoint Presentation</vt:lpstr>
      <vt:lpstr>Encapsulation </vt:lpstr>
      <vt:lpstr>Using __&lt;variablename&gt; to make Private</vt:lpstr>
      <vt:lpstr>Private Method</vt:lpstr>
      <vt:lpstr>PowerPoint Presentation</vt:lpstr>
      <vt:lpstr>Public ,Protected &amp; Private specifiers</vt:lpstr>
      <vt:lpstr>Python Operator Overloading &amp; Dunder Methods</vt:lpstr>
      <vt:lpstr>Example</vt:lpstr>
      <vt:lpstr>Example…</vt:lpstr>
      <vt:lpstr>Setter Methods &amp; Object Introspection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 Oriented Programming Theory</dc:title>
  <dc:creator>Sunanda Naik</dc:creator>
  <cp:lastModifiedBy>Sunanda Naik</cp:lastModifiedBy>
  <cp:revision>87</cp:revision>
  <dcterms:created xsi:type="dcterms:W3CDTF">2020-11-10T13:24:08Z</dcterms:created>
  <dcterms:modified xsi:type="dcterms:W3CDTF">2021-08-12T12:03:10Z</dcterms:modified>
</cp:coreProperties>
</file>