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74" r:id="rId4"/>
    <p:sldId id="288" r:id="rId5"/>
    <p:sldId id="290" r:id="rId6"/>
    <p:sldId id="321" r:id="rId7"/>
    <p:sldId id="322" r:id="rId8"/>
    <p:sldId id="275" r:id="rId9"/>
    <p:sldId id="276" r:id="rId10"/>
    <p:sldId id="291" r:id="rId11"/>
    <p:sldId id="323" r:id="rId12"/>
    <p:sldId id="277" r:id="rId13"/>
    <p:sldId id="278" r:id="rId14"/>
    <p:sldId id="292" r:id="rId15"/>
    <p:sldId id="293" r:id="rId16"/>
    <p:sldId id="324" r:id="rId17"/>
    <p:sldId id="294" r:id="rId18"/>
    <p:sldId id="295" r:id="rId19"/>
    <p:sldId id="296" r:id="rId20"/>
    <p:sldId id="325" r:id="rId21"/>
    <p:sldId id="297" r:id="rId22"/>
    <p:sldId id="298" r:id="rId23"/>
    <p:sldId id="299" r:id="rId24"/>
    <p:sldId id="300" r:id="rId25"/>
    <p:sldId id="273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26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DAE6-71B5-4ACB-A740-B338AE6A0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E537F-92C8-487B-AA67-CC067A8A3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1742E-47CE-4D7F-8432-4BD20C07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B23-C87A-4B1A-B9C4-FCFE62F4D25E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A3AEC-56C2-40DA-88D8-038877AE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AF20-C6CD-474E-A2B3-8BA1FD9E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7FC0-10BC-47D5-A63D-503BEFAE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85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ABED-BCDC-42CB-94BC-ED1A9D4D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536A0-67E0-40C5-9D96-333E285F7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AFBCC-112C-48F3-967E-D80A3A6A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B23-C87A-4B1A-B9C4-FCFE62F4D25E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FA7A8-4555-48F3-9743-25CAC27A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1885-2EE3-4732-BA68-2FFFD20F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7FC0-10BC-47D5-A63D-503BEFAE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13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28743-47BF-4B5C-AEC4-5FAC6A08A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03C00-B2A7-4ECB-BF57-7200A3DE2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D7B6D-D653-4125-B304-99EA75B5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B23-C87A-4B1A-B9C4-FCFE62F4D25E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7BFC3-66C9-44A8-B31A-B669E3A6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33A70-8249-4A18-94D9-338F4102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7FC0-10BC-47D5-A63D-503BEFAE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5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10B4-9D87-4204-AEEF-A48107BA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6733-36B0-4F48-9272-2DC2C35A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84B8C-74A5-48D5-8A97-3325D2F5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B23-C87A-4B1A-B9C4-FCFE62F4D25E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33DFC-56C2-40D5-AA9F-BFF96B29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A69BC-55B0-4FF8-B9DB-6BC983F7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7FC0-10BC-47D5-A63D-503BEFAE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10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4E7A-3832-48FA-A608-36D0B8D4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06403-7EF1-4B70-9463-57E7BF0D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B63A-4DB3-470E-B3A3-6C4ADF3C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B23-C87A-4B1A-B9C4-FCFE62F4D25E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FF013-A7C3-4E96-9040-0D0ED32F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0BBA-B2BA-4CD1-8DEB-5588CBBA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7FC0-10BC-47D5-A63D-503BEFAE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32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6BD3-6CF6-4E00-9B1B-A994BD67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55861-64D4-44A6-BEBD-1A98762AE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E9DA4-2535-4264-A6E6-3806CB9F8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4B9BC-C6AD-4EFF-A9C4-0A99AFF5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B23-C87A-4B1A-B9C4-FCFE62F4D25E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F27F5-D6CD-411E-A4F1-4D410230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B050C-402D-442F-B5A7-20DB0E9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7FC0-10BC-47D5-A63D-503BEFAE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97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E156-185C-4935-AC39-4264E5DC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C1278-BCD6-4393-A0ED-042C316C3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684E9-4CA8-4678-8495-8E87BDF1C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3135F-4B03-49D8-BF75-8DE9BC0CF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025C7-EE38-482F-9DAE-D12E3FE19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02CE6-B2C4-4637-A06F-97DED975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B23-C87A-4B1A-B9C4-FCFE62F4D25E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1968B-0C5C-4317-9794-74ABDC42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9EC32-F643-4175-98E0-52EB2CA7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7FC0-10BC-47D5-A63D-503BEFAE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07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7EDB-EE95-4E40-8105-C715003E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A1905-FF17-4B11-BF28-734441D3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B23-C87A-4B1A-B9C4-FCFE62F4D25E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E40A8-8B28-4280-9A51-9BD246E5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0FFAF-9DEB-42B0-93A2-E0005771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7FC0-10BC-47D5-A63D-503BEFAE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00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C4DB-FD1E-4F4E-92CF-D81B4B2D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B23-C87A-4B1A-B9C4-FCFE62F4D25E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F76ED-A6FF-4F87-9846-DD529714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2E9AC-F25F-4094-8C8F-51255B65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7FC0-10BC-47D5-A63D-503BEFAE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42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79D3-BEC2-496E-8A08-37811150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C4C5-3200-499B-96EE-EA28520D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1FF2B-BFD4-4A2E-96CC-3CF8A316F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C1537-37CD-47B8-BD2B-98A46B88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B23-C87A-4B1A-B9C4-FCFE62F4D25E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4F72A-277B-4383-A5EB-C095814A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B40D5-EA3B-4121-B524-6E0B14B7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7FC0-10BC-47D5-A63D-503BEFAE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9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6799-F4F2-4399-947C-891770D2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89DD8-C4AC-4C3F-85CF-8E222EB2C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376C-E458-4816-AEA3-BD9D15AAB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6E7F3-DADB-419D-9E07-EB034A43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B23-C87A-4B1A-B9C4-FCFE62F4D25E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B95D0-483C-46DD-99A5-F51E1643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310C4-0501-483F-8FB7-42045D3A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7FC0-10BC-47D5-A63D-503BEFAE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42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E38ED-61F4-473A-AFA3-C5D54073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25349-E72C-40BA-AE98-6E5D9EAD6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DA710-0787-47E1-87CE-3E9080F14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BB23-C87A-4B1A-B9C4-FCFE62F4D25E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96BF3-ED29-488F-B831-C9D7E5EEF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1E9C6-505B-4939-8561-1C7A8EA02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B7FC0-10BC-47D5-A63D-503BEFAE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76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list#list-comprehension" TargetMode="External"/><Relationship Id="rId2" Type="http://schemas.openxmlformats.org/officeDocument/2006/relationships/hyperlink" Target="https://www.programiz.com/python-programming/anonymous-func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tuple" TargetMode="External"/><Relationship Id="rId2" Type="http://schemas.openxmlformats.org/officeDocument/2006/relationships/hyperlink" Target="https://www.programiz.com/python-programming/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gramiz.com/python-programming/strin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clas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B9DD-74BA-499D-9903-02672491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414" y="2211681"/>
            <a:ext cx="4536489" cy="1325563"/>
          </a:xfrm>
        </p:spPr>
        <p:txBody>
          <a:bodyPr>
            <a:noAutofit/>
          </a:bodyPr>
          <a:lstStyle/>
          <a:p>
            <a:r>
              <a:rPr lang="en-US" sz="6000" dirty="0"/>
              <a:t>   Python Advanced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77315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ADF0-FCB1-4D55-BADB-FCB91D4C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835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E9374-38E8-4425-9860-D345B68B174E}"/>
              </a:ext>
            </a:extLst>
          </p:cNvPr>
          <p:cNvSpPr txBox="1"/>
          <p:nvPr/>
        </p:nvSpPr>
        <p:spPr>
          <a:xfrm>
            <a:off x="481612" y="1217745"/>
            <a:ext cx="60701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#Implementing generators in python</a:t>
            </a:r>
          </a:p>
          <a:p>
            <a:r>
              <a:rPr lang="en-IN" dirty="0"/>
              <a:t>def </a:t>
            </a:r>
            <a:r>
              <a:rPr lang="en-IN" dirty="0" err="1"/>
              <a:t>even_generator</a:t>
            </a:r>
            <a:r>
              <a:rPr lang="en-IN" dirty="0"/>
              <a:t>():</a:t>
            </a:r>
          </a:p>
          <a:p>
            <a:r>
              <a:rPr lang="en-IN" dirty="0"/>
              <a:t>    n=0</a:t>
            </a:r>
          </a:p>
          <a:p>
            <a:r>
              <a:rPr lang="en-IN" dirty="0"/>
              <a:t>    n+=2</a:t>
            </a:r>
          </a:p>
          <a:p>
            <a:r>
              <a:rPr lang="en-IN" dirty="0"/>
              <a:t>    yield n </a:t>
            </a:r>
            <a:r>
              <a:rPr lang="en-IN" sz="1400" dirty="0">
                <a:solidFill>
                  <a:srgbClr val="00B050"/>
                </a:solidFill>
              </a:rPr>
              <a:t># 'yield' pauses by saving all its </a:t>
            </a:r>
            <a:r>
              <a:rPr lang="en-IN" sz="1400" dirty="0" err="1">
                <a:solidFill>
                  <a:srgbClr val="00B050"/>
                </a:solidFill>
              </a:rPr>
              <a:t>statments</a:t>
            </a:r>
            <a:r>
              <a:rPr lang="en-IN" sz="1400" dirty="0">
                <a:solidFill>
                  <a:srgbClr val="00B050"/>
                </a:solidFill>
              </a:rPr>
              <a:t> for its next successive call</a:t>
            </a:r>
          </a:p>
          <a:p>
            <a:endParaRPr lang="en-IN" dirty="0"/>
          </a:p>
          <a:p>
            <a:r>
              <a:rPr lang="en-IN" dirty="0"/>
              <a:t>    n+=2</a:t>
            </a:r>
          </a:p>
          <a:p>
            <a:r>
              <a:rPr lang="en-IN" dirty="0"/>
              <a:t>    yield n</a:t>
            </a:r>
          </a:p>
          <a:p>
            <a:endParaRPr lang="en-IN" dirty="0"/>
          </a:p>
          <a:p>
            <a:r>
              <a:rPr lang="en-IN" dirty="0"/>
              <a:t>    n+=2</a:t>
            </a:r>
          </a:p>
          <a:p>
            <a:r>
              <a:rPr lang="en-IN" dirty="0"/>
              <a:t>    yield n</a:t>
            </a:r>
          </a:p>
          <a:p>
            <a:endParaRPr lang="en-IN" dirty="0"/>
          </a:p>
          <a:p>
            <a:r>
              <a:rPr lang="en-IN" dirty="0" err="1"/>
              <a:t>num</a:t>
            </a:r>
            <a:r>
              <a:rPr lang="en-IN" dirty="0"/>
              <a:t>=</a:t>
            </a:r>
            <a:r>
              <a:rPr lang="en-IN" dirty="0" err="1"/>
              <a:t>even_generator</a:t>
            </a:r>
            <a:r>
              <a:rPr lang="en-IN" dirty="0"/>
              <a:t>()</a:t>
            </a:r>
          </a:p>
          <a:p>
            <a:r>
              <a:rPr lang="en-IN" dirty="0"/>
              <a:t>print(next(</a:t>
            </a:r>
            <a:r>
              <a:rPr lang="en-IN" dirty="0" err="1"/>
              <a:t>num</a:t>
            </a:r>
            <a:r>
              <a:rPr lang="en-IN" dirty="0"/>
              <a:t>))</a:t>
            </a:r>
          </a:p>
          <a:p>
            <a:r>
              <a:rPr lang="en-IN" dirty="0"/>
              <a:t>print(next(</a:t>
            </a:r>
            <a:r>
              <a:rPr lang="en-IN" dirty="0" err="1"/>
              <a:t>num</a:t>
            </a:r>
            <a:r>
              <a:rPr lang="en-IN" dirty="0"/>
              <a:t>))</a:t>
            </a:r>
          </a:p>
          <a:p>
            <a:r>
              <a:rPr lang="en-IN" dirty="0"/>
              <a:t>print(next(</a:t>
            </a:r>
            <a:r>
              <a:rPr lang="en-IN" dirty="0" err="1"/>
              <a:t>num</a:t>
            </a:r>
            <a:r>
              <a:rPr lang="en-IN" dirty="0"/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362A3-193C-4059-B06F-6B15084FCA01}"/>
              </a:ext>
            </a:extLst>
          </p:cNvPr>
          <p:cNvSpPr txBox="1"/>
          <p:nvPr/>
        </p:nvSpPr>
        <p:spPr>
          <a:xfrm>
            <a:off x="7031114" y="1272515"/>
            <a:ext cx="47295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#Now implementing generator using loop</a:t>
            </a:r>
          </a:p>
          <a:p>
            <a:r>
              <a:rPr lang="en-IN" dirty="0"/>
              <a:t>def </a:t>
            </a:r>
            <a:r>
              <a:rPr lang="en-IN" dirty="0" err="1"/>
              <a:t>even_gen_loop</a:t>
            </a:r>
            <a:r>
              <a:rPr lang="en-IN" dirty="0"/>
              <a:t>(max):</a:t>
            </a:r>
          </a:p>
          <a:p>
            <a:r>
              <a:rPr lang="en-IN" dirty="0"/>
              <a:t>    n=2</a:t>
            </a:r>
          </a:p>
          <a:p>
            <a:r>
              <a:rPr lang="en-IN" dirty="0"/>
              <a:t>    while n&lt;=max:</a:t>
            </a:r>
          </a:p>
          <a:p>
            <a:r>
              <a:rPr lang="en-IN" dirty="0"/>
              <a:t>        yield n</a:t>
            </a:r>
          </a:p>
          <a:p>
            <a:r>
              <a:rPr lang="en-IN" dirty="0"/>
              <a:t>        n+=2</a:t>
            </a:r>
          </a:p>
          <a:p>
            <a:endParaRPr lang="en-IN" dirty="0"/>
          </a:p>
          <a:p>
            <a:r>
              <a:rPr lang="en-IN" dirty="0"/>
              <a:t>even= </a:t>
            </a:r>
            <a:r>
              <a:rPr lang="en-IN" dirty="0" err="1"/>
              <a:t>even_gen_loop</a:t>
            </a:r>
            <a:r>
              <a:rPr lang="en-IN" dirty="0"/>
              <a:t>(4)</a:t>
            </a:r>
          </a:p>
          <a:p>
            <a:r>
              <a:rPr lang="en-IN" dirty="0"/>
              <a:t>print(next(even))</a:t>
            </a:r>
          </a:p>
          <a:p>
            <a:r>
              <a:rPr lang="en-IN" dirty="0"/>
              <a:t>print(next(even))</a:t>
            </a:r>
          </a:p>
          <a:p>
            <a:r>
              <a:rPr lang="en-IN" dirty="0"/>
              <a:t>print(next(even))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FECCFF-152B-4ED2-A531-C16DCD3BFADF}"/>
              </a:ext>
            </a:extLst>
          </p:cNvPr>
          <p:cNvCxnSpPr/>
          <p:nvPr/>
        </p:nvCxnSpPr>
        <p:spPr>
          <a:xfrm>
            <a:off x="6791417" y="133020"/>
            <a:ext cx="0" cy="6693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2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FB80-5483-41E3-B499-6F70F6DA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835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3BC65-1F5F-4BB8-B9B9-993685861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48453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000" dirty="0"/>
              <a:t>def </a:t>
            </a:r>
            <a:r>
              <a:rPr lang="en-US" sz="2000" dirty="0" err="1"/>
              <a:t>remote_control_next</a:t>
            </a:r>
            <a:r>
              <a:rPr lang="en-US" sz="2000" dirty="0"/>
              <a:t>():</a:t>
            </a:r>
          </a:p>
          <a:p>
            <a:pPr marL="457200" lvl="1" indent="0">
              <a:buNone/>
            </a:pPr>
            <a:r>
              <a:rPr lang="en-US" sz="1600" dirty="0"/>
              <a:t>    yield “</a:t>
            </a:r>
            <a:r>
              <a:rPr lang="en-US" sz="1600" dirty="0" err="1"/>
              <a:t>cnn</a:t>
            </a:r>
            <a:r>
              <a:rPr lang="en-US" sz="1600" dirty="0"/>
              <a:t>”</a:t>
            </a:r>
          </a:p>
          <a:p>
            <a:pPr marL="457200" lvl="1" indent="0">
              <a:buNone/>
            </a:pPr>
            <a:r>
              <a:rPr lang="en-US" sz="1600" dirty="0"/>
              <a:t>    yield “</a:t>
            </a:r>
            <a:r>
              <a:rPr lang="en-US" sz="1600" dirty="0" err="1"/>
              <a:t>abp</a:t>
            </a:r>
            <a:r>
              <a:rPr lang="en-US" sz="1600" dirty="0"/>
              <a:t>”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Itr</a:t>
            </a:r>
            <a:r>
              <a:rPr lang="en-US" sz="2000" dirty="0"/>
              <a:t>=</a:t>
            </a:r>
            <a:r>
              <a:rPr lang="en-US" sz="2000" dirty="0" err="1"/>
              <a:t>remote_control_next</a:t>
            </a:r>
            <a:r>
              <a:rPr lang="en-US" sz="2000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print(</a:t>
            </a:r>
            <a:r>
              <a:rPr lang="en-US" sz="2000" dirty="0" err="1"/>
              <a:t>itr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print(next(</a:t>
            </a:r>
            <a:r>
              <a:rPr lang="en-US" sz="2000" dirty="0" err="1"/>
              <a:t>itr</a:t>
            </a:r>
            <a:r>
              <a:rPr lang="en-US" sz="2000" dirty="0"/>
              <a:t>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b="1" dirty="0"/>
              <a:t>#or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for c in </a:t>
            </a:r>
            <a:r>
              <a:rPr lang="en-US" sz="2000" dirty="0" err="1"/>
              <a:t>remote_control_next</a:t>
            </a:r>
            <a:r>
              <a:rPr lang="en-US" sz="2000" dirty="0"/>
              <a:t>():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     print(c)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8956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3A55-8480-4E09-906C-43C7C3CC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EF63-059F-4EF8-BD2C-5D26B920F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51" y="1251752"/>
            <a:ext cx="3485225" cy="49074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def </a:t>
            </a:r>
            <a:r>
              <a:rPr lang="en-US" sz="2000" dirty="0" err="1"/>
              <a:t>myfunc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    n=1</a:t>
            </a:r>
          </a:p>
          <a:p>
            <a:pPr marL="0" indent="0">
              <a:buNone/>
            </a:pPr>
            <a:r>
              <a:rPr lang="en-US" sz="2000" dirty="0"/>
              <a:t>      yield n</a:t>
            </a:r>
          </a:p>
          <a:p>
            <a:pPr marL="0" indent="0">
              <a:buNone/>
            </a:pPr>
            <a:r>
              <a:rPr lang="en-US" sz="2000" dirty="0"/>
              <a:t>      n+=1</a:t>
            </a:r>
          </a:p>
          <a:p>
            <a:pPr marL="0" indent="0">
              <a:buNone/>
            </a:pPr>
            <a:r>
              <a:rPr lang="en-US" sz="2000" dirty="0"/>
              <a:t>      yield n</a:t>
            </a:r>
          </a:p>
          <a:p>
            <a:pPr marL="0" indent="0">
              <a:buNone/>
            </a:pPr>
            <a:r>
              <a:rPr lang="en-US" sz="2000" dirty="0"/>
              <a:t>      n+=1</a:t>
            </a:r>
          </a:p>
          <a:p>
            <a:pPr marL="0" indent="0">
              <a:buNone/>
            </a:pPr>
            <a:r>
              <a:rPr lang="en-US" sz="2000" dirty="0"/>
              <a:t> x=</a:t>
            </a:r>
            <a:r>
              <a:rPr lang="en-US" sz="2000" dirty="0" err="1"/>
              <a:t>myfunc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 print(next(x))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6B777-A322-4DB5-8137-8A0C43597C4D}"/>
              </a:ext>
            </a:extLst>
          </p:cNvPr>
          <p:cNvSpPr txBox="1"/>
          <p:nvPr/>
        </p:nvSpPr>
        <p:spPr>
          <a:xfrm>
            <a:off x="3874971" y="1251752"/>
            <a:ext cx="28425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#Using for loop</a:t>
            </a:r>
          </a:p>
          <a:p>
            <a:r>
              <a:rPr lang="en-US" sz="2400" dirty="0"/>
              <a:t> </a:t>
            </a:r>
            <a:r>
              <a:rPr lang="en-US" sz="2000" dirty="0"/>
              <a:t>def </a:t>
            </a:r>
            <a:r>
              <a:rPr lang="en-US" sz="2000" dirty="0" err="1"/>
              <a:t>myfunc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 for </a:t>
            </a:r>
            <a:r>
              <a:rPr lang="en-US" sz="2000" dirty="0" err="1"/>
              <a:t>i</a:t>
            </a:r>
            <a:r>
              <a:rPr lang="en-US" sz="2000" dirty="0"/>
              <a:t> in range(5):</a:t>
            </a:r>
          </a:p>
          <a:p>
            <a:r>
              <a:rPr lang="en-US" sz="2000" dirty="0"/>
              <a:t>             print(‘-------------’,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yield </a:t>
            </a:r>
            <a:r>
              <a:rPr lang="en-US" sz="2000" dirty="0" err="1"/>
              <a:t>i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x=</a:t>
            </a:r>
            <a:r>
              <a:rPr lang="en-US" sz="2000" dirty="0" err="1"/>
              <a:t>myfunc</a:t>
            </a:r>
            <a:r>
              <a:rPr lang="en-US" sz="2000" dirty="0"/>
              <a:t>()</a:t>
            </a:r>
          </a:p>
          <a:p>
            <a:r>
              <a:rPr lang="en-US" sz="2000" dirty="0"/>
              <a:t>  print(next(x))</a:t>
            </a:r>
            <a:endParaRPr lang="en-IN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D04C61-5BB0-4D04-8436-065892D9F289}"/>
              </a:ext>
            </a:extLst>
          </p:cNvPr>
          <p:cNvCxnSpPr/>
          <p:nvPr/>
        </p:nvCxnSpPr>
        <p:spPr>
          <a:xfrm>
            <a:off x="3589508" y="168676"/>
            <a:ext cx="0" cy="6374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57A996-F2C1-4C24-A412-27DEBE53C14E}"/>
              </a:ext>
            </a:extLst>
          </p:cNvPr>
          <p:cNvCxnSpPr/>
          <p:nvPr/>
        </p:nvCxnSpPr>
        <p:spPr>
          <a:xfrm>
            <a:off x="7172625" y="168676"/>
            <a:ext cx="0" cy="6560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B3F581-7C2A-41F0-B084-D640EED844FE}"/>
              </a:ext>
            </a:extLst>
          </p:cNvPr>
          <p:cNvSpPr txBox="1"/>
          <p:nvPr/>
        </p:nvSpPr>
        <p:spPr>
          <a:xfrm>
            <a:off x="7301663" y="997230"/>
            <a:ext cx="460582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#Using generator function displaying power of two</a:t>
            </a:r>
          </a:p>
          <a:p>
            <a:r>
              <a:rPr lang="en-IN" sz="1600" dirty="0"/>
              <a:t>def </a:t>
            </a:r>
            <a:r>
              <a:rPr lang="en-IN" sz="1600" dirty="0" err="1"/>
              <a:t>PowTwoGen</a:t>
            </a:r>
            <a:r>
              <a:rPr lang="en-IN" sz="1600" dirty="0"/>
              <a:t>(max=0):</a:t>
            </a:r>
          </a:p>
          <a:p>
            <a:r>
              <a:rPr lang="en-IN" sz="1600" dirty="0"/>
              <a:t>    n = 0</a:t>
            </a:r>
          </a:p>
          <a:p>
            <a:r>
              <a:rPr lang="en-IN" sz="1600" dirty="0"/>
              <a:t>    while n &lt; max:</a:t>
            </a:r>
          </a:p>
          <a:p>
            <a:r>
              <a:rPr lang="en-IN" sz="1600" dirty="0"/>
              <a:t>        yield 2 ** n</a:t>
            </a:r>
          </a:p>
          <a:p>
            <a:r>
              <a:rPr lang="en-IN" sz="1600" dirty="0"/>
              <a:t>        n += 1</a:t>
            </a:r>
          </a:p>
          <a:p>
            <a:r>
              <a:rPr lang="en-IN" sz="1600" dirty="0"/>
              <a:t># create an object</a:t>
            </a:r>
          </a:p>
          <a:p>
            <a:r>
              <a:rPr lang="en-IN" sz="1600" dirty="0"/>
              <a:t>numbers = </a:t>
            </a:r>
            <a:r>
              <a:rPr lang="en-IN" sz="1600" dirty="0" err="1"/>
              <a:t>PowTwoGen</a:t>
            </a:r>
            <a:r>
              <a:rPr lang="en-IN" sz="1600" dirty="0"/>
              <a:t>(3)</a:t>
            </a:r>
          </a:p>
          <a:p>
            <a:endParaRPr lang="en-IN" sz="1600" dirty="0"/>
          </a:p>
          <a:p>
            <a:r>
              <a:rPr lang="en-IN" sz="1600" dirty="0"/>
              <a:t># create an </a:t>
            </a:r>
            <a:r>
              <a:rPr lang="en-IN" sz="1600" dirty="0" err="1"/>
              <a:t>iterable</a:t>
            </a:r>
            <a:r>
              <a:rPr lang="en-IN" sz="1600" dirty="0"/>
              <a:t> from the object</a:t>
            </a:r>
          </a:p>
          <a:p>
            <a:r>
              <a:rPr lang="en-IN" sz="1600" dirty="0" err="1"/>
              <a:t>i</a:t>
            </a:r>
            <a:r>
              <a:rPr lang="en-IN" sz="1600" dirty="0"/>
              <a:t> = </a:t>
            </a:r>
            <a:r>
              <a:rPr lang="en-IN" sz="1600" dirty="0" err="1"/>
              <a:t>iter</a:t>
            </a:r>
            <a:r>
              <a:rPr lang="en-IN" sz="1600" dirty="0"/>
              <a:t>(numbers)</a:t>
            </a:r>
          </a:p>
          <a:p>
            <a:endParaRPr lang="en-IN" sz="1600" dirty="0"/>
          </a:p>
          <a:p>
            <a:r>
              <a:rPr lang="en-IN" sz="1600" dirty="0"/>
              <a:t># Using next to get to the next iterator element</a:t>
            </a:r>
          </a:p>
          <a:p>
            <a:r>
              <a:rPr lang="en-IN" sz="1600" dirty="0"/>
              <a:t>print(next(</a:t>
            </a:r>
            <a:r>
              <a:rPr lang="en-IN" sz="1600" dirty="0" err="1"/>
              <a:t>i</a:t>
            </a:r>
            <a:r>
              <a:rPr lang="en-IN" sz="1600" dirty="0"/>
              <a:t>))</a:t>
            </a:r>
          </a:p>
          <a:p>
            <a:r>
              <a:rPr lang="en-IN" sz="1600" dirty="0"/>
              <a:t>print(next(</a:t>
            </a:r>
            <a:r>
              <a:rPr lang="en-IN" sz="1600" dirty="0" err="1"/>
              <a:t>i</a:t>
            </a:r>
            <a:r>
              <a:rPr lang="en-IN" sz="1600" dirty="0"/>
              <a:t>))</a:t>
            </a:r>
          </a:p>
          <a:p>
            <a:r>
              <a:rPr lang="en-IN" sz="1600" dirty="0"/>
              <a:t>print(next(</a:t>
            </a:r>
            <a:r>
              <a:rPr lang="en-IN" sz="1600" dirty="0" err="1"/>
              <a:t>i</a:t>
            </a:r>
            <a:r>
              <a:rPr lang="en-IN" sz="16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50637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EDE1-5584-43B2-8D5F-EBF06F69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Custom Generator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48997-A50E-4EE7-BEBD-A19948B3C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118"/>
            <a:ext cx="10515600" cy="5788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#generators.py</a:t>
            </a:r>
          </a:p>
          <a:p>
            <a:pPr marL="0" indent="0">
              <a:buNone/>
            </a:pPr>
            <a:r>
              <a:rPr lang="en-US" sz="2000" dirty="0"/>
              <a:t>def</a:t>
            </a:r>
            <a:r>
              <a:rPr lang="en-US" dirty="0"/>
              <a:t> </a:t>
            </a:r>
            <a:r>
              <a:rPr lang="en-US" sz="2000" dirty="0" err="1"/>
              <a:t>list_iterator</a:t>
            </a:r>
            <a:r>
              <a:rPr lang="en-US" sz="2000" dirty="0"/>
              <a:t>(list):</a:t>
            </a:r>
          </a:p>
          <a:p>
            <a:pPr marL="0" indent="0">
              <a:buNone/>
            </a:pPr>
            <a:r>
              <a:rPr lang="en-US" sz="2000" dirty="0"/>
              <a:t>       for </a:t>
            </a:r>
            <a:r>
              <a:rPr lang="en-US" sz="2000" dirty="0" err="1"/>
              <a:t>i</a:t>
            </a:r>
            <a:r>
              <a:rPr lang="en-US" sz="2000" dirty="0"/>
              <a:t> in list:</a:t>
            </a:r>
          </a:p>
          <a:p>
            <a:pPr marL="0" indent="0">
              <a:buNone/>
            </a:pPr>
            <a:r>
              <a:rPr lang="en-US" sz="2000" dirty="0"/>
              <a:t>          print(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#create 	object	</a:t>
            </a:r>
            <a:r>
              <a:rPr lang="en-US" sz="2000" dirty="0"/>
              <a:t>				     </a:t>
            </a:r>
          </a:p>
          <a:p>
            <a:pPr marL="0" indent="0">
              <a:buNone/>
            </a:pPr>
            <a:r>
              <a:rPr lang="en-US" sz="2000" dirty="0"/>
              <a:t>a=[1,2,3,6,5,4] </a:t>
            </a:r>
          </a:p>
          <a:p>
            <a:pPr marL="0" indent="0">
              <a:buNone/>
            </a:pPr>
            <a:r>
              <a:rPr lang="en-US" sz="2000" dirty="0" err="1"/>
              <a:t>mylist</a:t>
            </a:r>
            <a:r>
              <a:rPr lang="en-US" sz="2000" dirty="0"/>
              <a:t>=</a:t>
            </a:r>
            <a:r>
              <a:rPr lang="en-US" sz="2000" dirty="0" err="1"/>
              <a:t>list_iterator</a:t>
            </a:r>
            <a:r>
              <a:rPr lang="en-US" sz="2000" dirty="0"/>
              <a:t>(a)</a:t>
            </a:r>
          </a:p>
          <a:p>
            <a:pPr marL="0" indent="0">
              <a:buNone/>
            </a:pPr>
            <a:r>
              <a:rPr lang="en-US" sz="2000" dirty="0"/>
              <a:t>print(next(</a:t>
            </a:r>
            <a:r>
              <a:rPr lang="en-US" sz="2000" dirty="0" err="1"/>
              <a:t>mylist</a:t>
            </a:r>
            <a:r>
              <a:rPr lang="en-US" sz="2000" dirty="0"/>
              <a:t>))   </a:t>
            </a:r>
          </a:p>
          <a:p>
            <a:pPr marL="0" indent="0">
              <a:buNone/>
            </a:pPr>
            <a:r>
              <a:rPr lang="en-US" sz="2000" dirty="0"/>
              <a:t>..so on </a:t>
            </a:r>
          </a:p>
          <a:p>
            <a:pPr marL="0" indent="0">
              <a:buNone/>
            </a:pPr>
            <a:r>
              <a:rPr lang="en-US" sz="2000" b="1" dirty="0"/>
              <a:t>#or use for loop</a:t>
            </a:r>
          </a:p>
          <a:p>
            <a:pPr marL="0" indent="0">
              <a:buNone/>
            </a:pPr>
            <a:r>
              <a:rPr lang="en-US" sz="2000" dirty="0"/>
              <a:t> for x in </a:t>
            </a:r>
            <a:r>
              <a:rPr lang="en-US" sz="2000" dirty="0" err="1"/>
              <a:t>mylist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print(x)</a:t>
            </a:r>
            <a:endParaRPr lang="en-IN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F7AB49-E86C-42DF-AF64-9E7531A4A69F}"/>
              </a:ext>
            </a:extLst>
          </p:cNvPr>
          <p:cNvCxnSpPr/>
          <p:nvPr/>
        </p:nvCxnSpPr>
        <p:spPr>
          <a:xfrm>
            <a:off x="5202315" y="949912"/>
            <a:ext cx="0" cy="590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1D32BB-7DC2-47EA-97DC-9ED73C167757}"/>
              </a:ext>
            </a:extLst>
          </p:cNvPr>
          <p:cNvSpPr txBox="1"/>
          <p:nvPr/>
        </p:nvSpPr>
        <p:spPr>
          <a:xfrm>
            <a:off x="5435353" y="1225118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Let's take an example of a generator that reverses a string.</a:t>
            </a:r>
          </a:p>
          <a:p>
            <a:endParaRPr lang="en-IN" b="1" dirty="0"/>
          </a:p>
          <a:p>
            <a:r>
              <a:rPr lang="en-IN" dirty="0"/>
              <a:t>def </a:t>
            </a:r>
            <a:r>
              <a:rPr lang="en-IN" dirty="0" err="1"/>
              <a:t>rev_str</a:t>
            </a:r>
            <a:r>
              <a:rPr lang="en-IN" dirty="0"/>
              <a:t>(</a:t>
            </a:r>
            <a:r>
              <a:rPr lang="en-IN" dirty="0" err="1"/>
              <a:t>my_str</a:t>
            </a:r>
            <a:r>
              <a:rPr lang="en-IN" dirty="0"/>
              <a:t>):</a:t>
            </a:r>
          </a:p>
          <a:p>
            <a:r>
              <a:rPr lang="en-IN" dirty="0"/>
              <a:t>    length = 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my_str</a:t>
            </a:r>
            <a:r>
              <a:rPr lang="en-IN" dirty="0"/>
              <a:t>)</a:t>
            </a:r>
          </a:p>
          <a:p>
            <a:r>
              <a:rPr lang="en-IN" dirty="0"/>
              <a:t>    for </a:t>
            </a:r>
            <a:r>
              <a:rPr lang="en-IN" dirty="0" err="1"/>
              <a:t>i</a:t>
            </a:r>
            <a:r>
              <a:rPr lang="en-IN" dirty="0"/>
              <a:t> in range(length - 1, -1, -1):</a:t>
            </a:r>
          </a:p>
          <a:p>
            <a:r>
              <a:rPr lang="en-IN" dirty="0"/>
              <a:t>        yield </a:t>
            </a:r>
            <a:r>
              <a:rPr lang="en-IN" dirty="0" err="1"/>
              <a:t>my_str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endParaRPr lang="en-IN" dirty="0"/>
          </a:p>
          <a:p>
            <a:r>
              <a:rPr lang="en-IN"/>
              <a:t>//OR</a:t>
            </a:r>
            <a:endParaRPr lang="en-IN" dirty="0"/>
          </a:p>
          <a:p>
            <a:r>
              <a:rPr lang="en-IN" b="1" dirty="0"/>
              <a:t># For loop to reverse the string</a:t>
            </a:r>
          </a:p>
          <a:p>
            <a:r>
              <a:rPr lang="en-IN" dirty="0"/>
              <a:t>for char in </a:t>
            </a:r>
            <a:r>
              <a:rPr lang="en-IN" dirty="0" err="1"/>
              <a:t>rev_str</a:t>
            </a:r>
            <a:r>
              <a:rPr lang="en-IN" dirty="0"/>
              <a:t>("hello"):</a:t>
            </a:r>
          </a:p>
          <a:p>
            <a:r>
              <a:rPr lang="en-IN" dirty="0"/>
              <a:t>    print(char)</a:t>
            </a:r>
          </a:p>
        </p:txBody>
      </p:sp>
    </p:spTree>
    <p:extLst>
      <p:ext uri="{BB962C8B-B14F-4D97-AF65-F5344CB8AC3E}">
        <p14:creationId xmlns:p14="http://schemas.microsoft.com/office/powerpoint/2010/main" val="499017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9629-56EE-433A-9435-01CC7756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rmAutofit fontScale="90000"/>
          </a:bodyPr>
          <a:lstStyle/>
          <a:p>
            <a:r>
              <a:rPr lang="en-US" dirty="0"/>
              <a:t>Infinite Stream of Data With Generators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0562-B68B-49F2-AFB1-388C9F42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677"/>
            <a:ext cx="10515600" cy="4351338"/>
          </a:xfrm>
        </p:spPr>
        <p:txBody>
          <a:bodyPr/>
          <a:lstStyle/>
          <a:p>
            <a:r>
              <a:rPr lang="en-US" dirty="0"/>
              <a:t>Iterators and generators are literally used to handle large streams of data, theoretically even an infinite stream of data.</a:t>
            </a:r>
          </a:p>
          <a:p>
            <a:r>
              <a:rPr lang="en-US" dirty="0"/>
              <a:t>These large stream of data cannot be stored in memory at once.</a:t>
            </a:r>
          </a:p>
          <a:p>
            <a:r>
              <a:rPr lang="en-US" dirty="0"/>
              <a:t>To handle this, we can use generator to handle only one memory at a time.</a:t>
            </a:r>
          </a:p>
          <a:p>
            <a:r>
              <a:rPr lang="en-US" dirty="0"/>
              <a:t>Lets build a generator to produce infinite stream of Fibonacci numbers.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371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57D4-11E7-4CD3-93D4-CED592FB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869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E8BD9-EFF9-40F1-AEA7-360D8BC670C4}"/>
              </a:ext>
            </a:extLst>
          </p:cNvPr>
          <p:cNvSpPr txBox="1"/>
          <p:nvPr/>
        </p:nvSpPr>
        <p:spPr>
          <a:xfrm>
            <a:off x="496240" y="1246041"/>
            <a:ext cx="491026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#to implement infinite stream of </a:t>
            </a:r>
            <a:r>
              <a:rPr lang="en-IN" b="1" dirty="0" err="1"/>
              <a:t>fibonacci</a:t>
            </a:r>
            <a:r>
              <a:rPr lang="en-IN" b="1" dirty="0"/>
              <a:t> series</a:t>
            </a:r>
          </a:p>
          <a:p>
            <a:r>
              <a:rPr lang="en-IN" dirty="0"/>
              <a:t>def </a:t>
            </a:r>
            <a:r>
              <a:rPr lang="en-IN" dirty="0" err="1"/>
              <a:t>generate_fibo</a:t>
            </a:r>
            <a:r>
              <a:rPr lang="en-IN" dirty="0"/>
              <a:t>():</a:t>
            </a:r>
          </a:p>
          <a:p>
            <a:r>
              <a:rPr lang="en-IN" dirty="0"/>
              <a:t>    n1=0</a:t>
            </a:r>
          </a:p>
          <a:p>
            <a:r>
              <a:rPr lang="en-IN" dirty="0"/>
              <a:t>    n2=1</a:t>
            </a:r>
          </a:p>
          <a:p>
            <a:r>
              <a:rPr lang="en-IN" dirty="0"/>
              <a:t>    while True:</a:t>
            </a:r>
          </a:p>
          <a:p>
            <a:r>
              <a:rPr lang="en-IN" dirty="0"/>
              <a:t>        yield n1</a:t>
            </a:r>
          </a:p>
          <a:p>
            <a:r>
              <a:rPr lang="en-IN" dirty="0"/>
              <a:t>        n1,n2=n2, n1+n2</a:t>
            </a:r>
          </a:p>
          <a:p>
            <a:endParaRPr lang="en-IN" dirty="0"/>
          </a:p>
          <a:p>
            <a:r>
              <a:rPr lang="en-IN" dirty="0" err="1"/>
              <a:t>fibo</a:t>
            </a:r>
            <a:r>
              <a:rPr lang="en-IN" dirty="0"/>
              <a:t>=</a:t>
            </a:r>
            <a:r>
              <a:rPr lang="en-IN" dirty="0" err="1"/>
              <a:t>generate_fibo</a:t>
            </a:r>
            <a:r>
              <a:rPr lang="en-IN" dirty="0"/>
              <a:t>()</a:t>
            </a:r>
          </a:p>
          <a:p>
            <a:r>
              <a:rPr lang="en-IN" dirty="0"/>
              <a:t>print(next(</a:t>
            </a:r>
            <a:r>
              <a:rPr lang="en-IN" dirty="0" err="1"/>
              <a:t>fibo</a:t>
            </a:r>
            <a:r>
              <a:rPr lang="en-IN" dirty="0"/>
              <a:t>))</a:t>
            </a:r>
          </a:p>
          <a:p>
            <a:r>
              <a:rPr lang="en-IN" dirty="0"/>
              <a:t>print(next(</a:t>
            </a:r>
            <a:r>
              <a:rPr lang="en-IN" dirty="0" err="1"/>
              <a:t>fibo</a:t>
            </a:r>
            <a:r>
              <a:rPr lang="en-IN" dirty="0"/>
              <a:t>))</a:t>
            </a:r>
          </a:p>
          <a:p>
            <a:r>
              <a:rPr lang="en-IN" dirty="0"/>
              <a:t>print(next(</a:t>
            </a:r>
            <a:r>
              <a:rPr lang="en-IN" dirty="0" err="1"/>
              <a:t>fibo</a:t>
            </a:r>
            <a:r>
              <a:rPr lang="en-IN" dirty="0"/>
              <a:t>))</a:t>
            </a:r>
          </a:p>
          <a:p>
            <a:r>
              <a:rPr lang="en-IN" dirty="0"/>
              <a:t>print(next(</a:t>
            </a:r>
            <a:r>
              <a:rPr lang="en-IN" dirty="0" err="1"/>
              <a:t>fibo</a:t>
            </a:r>
            <a:r>
              <a:rPr lang="en-IN" dirty="0"/>
              <a:t>))</a:t>
            </a:r>
          </a:p>
          <a:p>
            <a:r>
              <a:rPr lang="en-IN" dirty="0"/>
              <a:t>print(next(</a:t>
            </a:r>
            <a:r>
              <a:rPr lang="en-IN" dirty="0" err="1"/>
              <a:t>fibo</a:t>
            </a:r>
            <a:r>
              <a:rPr lang="en-IN" dirty="0"/>
              <a:t>))</a:t>
            </a:r>
          </a:p>
          <a:p>
            <a:r>
              <a:rPr lang="en-IN" dirty="0"/>
              <a:t> </a:t>
            </a:r>
            <a:r>
              <a:rPr lang="en-IN" b="1" dirty="0"/>
              <a:t>#or</a:t>
            </a:r>
          </a:p>
          <a:p>
            <a:r>
              <a:rPr lang="en-IN" dirty="0"/>
              <a:t> for f in </a:t>
            </a:r>
            <a:r>
              <a:rPr lang="en-IN" dirty="0" err="1"/>
              <a:t>generate_fibo</a:t>
            </a:r>
            <a:r>
              <a:rPr lang="en-IN" dirty="0"/>
              <a:t>():</a:t>
            </a:r>
          </a:p>
          <a:p>
            <a:r>
              <a:rPr lang="en-IN" dirty="0"/>
              <a:t>     if f&gt;50:</a:t>
            </a:r>
          </a:p>
          <a:p>
            <a:r>
              <a:rPr lang="en-IN" dirty="0"/>
              <a:t>        break</a:t>
            </a:r>
          </a:p>
          <a:p>
            <a:r>
              <a:rPr lang="en-IN" dirty="0"/>
              <a:t>    print(f)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819778-32A8-42C9-BCE6-C9540FB20D8A}"/>
              </a:ext>
            </a:extLst>
          </p:cNvPr>
          <p:cNvCxnSpPr/>
          <p:nvPr/>
        </p:nvCxnSpPr>
        <p:spPr>
          <a:xfrm>
            <a:off x="5788241" y="97654"/>
            <a:ext cx="0" cy="6760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AD7AA1-CBEA-4CC1-B247-6930473C5A7A}"/>
              </a:ext>
            </a:extLst>
          </p:cNvPr>
          <p:cNvSpPr txBox="1"/>
          <p:nvPr/>
        </p:nvSpPr>
        <p:spPr>
          <a:xfrm>
            <a:off x="5959135" y="1246041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following generator function can generate all the even numbers (at least in theory).</a:t>
            </a:r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all_even</a:t>
            </a:r>
            <a:r>
              <a:rPr lang="en-IN" dirty="0"/>
              <a:t>():</a:t>
            </a:r>
          </a:p>
          <a:p>
            <a:r>
              <a:rPr lang="en-IN" dirty="0"/>
              <a:t>    n = 0</a:t>
            </a:r>
          </a:p>
          <a:p>
            <a:r>
              <a:rPr lang="en-IN" dirty="0"/>
              <a:t>    while True:</a:t>
            </a:r>
          </a:p>
          <a:p>
            <a:r>
              <a:rPr lang="en-IN" dirty="0"/>
              <a:t>        yield n</a:t>
            </a:r>
          </a:p>
          <a:p>
            <a:r>
              <a:rPr lang="en-IN" dirty="0"/>
              <a:t>        n += 2</a:t>
            </a:r>
          </a:p>
          <a:p>
            <a:r>
              <a:rPr lang="en-IN" dirty="0"/>
              <a:t>Even=</a:t>
            </a:r>
            <a:r>
              <a:rPr lang="en-IN" dirty="0" err="1"/>
              <a:t>all_even</a:t>
            </a:r>
            <a:r>
              <a:rPr lang="en-IN" dirty="0"/>
              <a:t>()</a:t>
            </a:r>
          </a:p>
          <a:p>
            <a:r>
              <a:rPr lang="en-IN" dirty="0"/>
              <a:t>Print(next(even))</a:t>
            </a:r>
          </a:p>
          <a:p>
            <a:r>
              <a:rPr lang="en-IN" dirty="0"/>
              <a:t>Print(next(even))</a:t>
            </a:r>
          </a:p>
          <a:p>
            <a:r>
              <a:rPr lang="en-IN" dirty="0"/>
              <a:t>Print(next(even))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104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8F2A-38AA-4FD9-BB16-60DBE371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Generators over class-based iterator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E893A-4C37-4ADF-99BA-E1E9D4F3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032" y="1500326"/>
            <a:ext cx="10412767" cy="4676637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You don’t need to define iter() and next() methods.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You don’t need to raise StopIteration exception.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Generator objects generates values on the fly, so that we can save RAM, because we don’t want to store in memory. </a:t>
            </a:r>
            <a:r>
              <a:rPr lang="en-US" sz="2800" dirty="0" err="1"/>
              <a:t>Eg.</a:t>
            </a:r>
            <a:r>
              <a:rPr lang="en-US" sz="2800" dirty="0"/>
              <a:t> Yield is a generator object.</a:t>
            </a:r>
          </a:p>
          <a:p>
            <a:pPr marL="514350" indent="-514350">
              <a:buFont typeface="+mj-lt"/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67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CD7C-EBA9-4A38-AB65-B479F7AB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Generator Expression/Comprehension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4BA7-A8C8-4FE0-B43B-67CECBD97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algn="l"/>
            <a:r>
              <a:rPr lang="en-US" sz="2000" b="0" i="0" dirty="0">
                <a:effectLst/>
                <a:latin typeface="euclid_circular_a"/>
              </a:rPr>
              <a:t>Simple generators can be easily created on the fly using generator expressions. It makes building generators easy.</a:t>
            </a:r>
          </a:p>
          <a:p>
            <a:pPr algn="l"/>
            <a:r>
              <a:rPr lang="en-US" sz="2000" b="0" i="0" dirty="0">
                <a:effectLst/>
                <a:latin typeface="euclid_circular_a"/>
              </a:rPr>
              <a:t>Similar to the lambda functions which create </a:t>
            </a:r>
            <a:r>
              <a:rPr lang="en-US" sz="2000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anonymous functions</a:t>
            </a:r>
            <a:r>
              <a:rPr lang="en-US" sz="2000" b="0" i="0" dirty="0">
                <a:effectLst/>
                <a:latin typeface="euclid_circular_a"/>
              </a:rPr>
              <a:t>, generator expressions create anonymous generator functions.</a:t>
            </a:r>
          </a:p>
          <a:p>
            <a:pPr algn="l"/>
            <a:r>
              <a:rPr lang="en-US" sz="2000" b="0" i="0" dirty="0">
                <a:effectLst/>
                <a:latin typeface="euclid_circular_a"/>
              </a:rPr>
              <a:t>The syntax for generator expression is similar to that of a </a:t>
            </a:r>
            <a:r>
              <a:rPr lang="en-US" sz="2000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3"/>
              </a:rPr>
              <a:t>list comprehension in Python</a:t>
            </a:r>
            <a:r>
              <a:rPr lang="en-US" sz="2000" b="0" i="0" dirty="0">
                <a:effectLst/>
                <a:latin typeface="euclid_circular_a"/>
              </a:rPr>
              <a:t>. But the square brackets are replaced with round parentheses.</a:t>
            </a:r>
          </a:p>
          <a:p>
            <a:pPr algn="l"/>
            <a:r>
              <a:rPr lang="en-US" sz="2000" b="0" i="0" dirty="0">
                <a:effectLst/>
                <a:latin typeface="euclid_circular_a"/>
              </a:rPr>
              <a:t>The major difference between a list comprehension and a generator expression is that a list comprehension produces the entire list while the generator expression produces one item at a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10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1018-5DC1-40BC-AF76-FA627D10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0" y="326766"/>
            <a:ext cx="5845945" cy="54763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Generator Comprehension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C7C40-F61F-440C-B94F-E338EDB061AE}"/>
              </a:ext>
            </a:extLst>
          </p:cNvPr>
          <p:cNvSpPr txBox="1"/>
          <p:nvPr/>
        </p:nvSpPr>
        <p:spPr>
          <a:xfrm>
            <a:off x="687648" y="874399"/>
            <a:ext cx="56069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# Initialize the list</a:t>
            </a:r>
          </a:p>
          <a:p>
            <a:r>
              <a:rPr lang="en-IN" dirty="0" err="1"/>
              <a:t>my_list</a:t>
            </a:r>
            <a:r>
              <a:rPr lang="en-IN" dirty="0"/>
              <a:t> = [1, 3, 6, 10]</a:t>
            </a:r>
          </a:p>
          <a:p>
            <a:endParaRPr lang="en-IN" dirty="0"/>
          </a:p>
          <a:p>
            <a:r>
              <a:rPr lang="en-IN" b="1" dirty="0"/>
              <a:t># square each term using list comprehension</a:t>
            </a:r>
          </a:p>
          <a:p>
            <a:r>
              <a:rPr lang="en-IN" dirty="0"/>
              <a:t>list_ = [x**2 for x in </a:t>
            </a:r>
            <a:r>
              <a:rPr lang="en-IN" dirty="0" err="1"/>
              <a:t>my_list</a:t>
            </a:r>
            <a:r>
              <a:rPr lang="en-IN" dirty="0"/>
              <a:t>]</a:t>
            </a:r>
          </a:p>
          <a:p>
            <a:endParaRPr lang="en-IN" dirty="0"/>
          </a:p>
          <a:p>
            <a:r>
              <a:rPr lang="en-IN" b="1" dirty="0"/>
              <a:t># same thing can be done using a generator expression</a:t>
            </a:r>
          </a:p>
          <a:p>
            <a:r>
              <a:rPr lang="en-IN" b="1" dirty="0"/>
              <a:t># generator expressions are surrounded by parenthesis ()</a:t>
            </a:r>
          </a:p>
          <a:p>
            <a:r>
              <a:rPr lang="en-IN" dirty="0"/>
              <a:t>generator = (x**2 for x in </a:t>
            </a:r>
            <a:r>
              <a:rPr lang="en-IN" dirty="0" err="1"/>
              <a:t>my_list</a:t>
            </a:r>
            <a:r>
              <a:rPr lang="en-IN" dirty="0"/>
              <a:t>)</a:t>
            </a:r>
          </a:p>
          <a:p>
            <a:r>
              <a:rPr lang="en-IN" dirty="0"/>
              <a:t>print(list_)</a:t>
            </a:r>
          </a:p>
          <a:p>
            <a:r>
              <a:rPr lang="en-IN" dirty="0"/>
              <a:t>print(generator)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9F201-4F9B-42D0-ADCF-EC0D34673A6D}"/>
              </a:ext>
            </a:extLst>
          </p:cNvPr>
          <p:cNvSpPr txBox="1"/>
          <p:nvPr/>
        </p:nvSpPr>
        <p:spPr>
          <a:xfrm>
            <a:off x="687648" y="3926935"/>
            <a:ext cx="3290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Output:</a:t>
            </a:r>
          </a:p>
          <a:p>
            <a:r>
              <a:rPr lang="en-IN" sz="1200" dirty="0"/>
              <a:t>[1, 9, 36, 100]</a:t>
            </a:r>
          </a:p>
          <a:p>
            <a:r>
              <a:rPr lang="en-IN" sz="1200" dirty="0"/>
              <a:t>&lt;generator object &lt;</a:t>
            </a:r>
            <a:r>
              <a:rPr lang="en-IN" sz="1200" dirty="0" err="1"/>
              <a:t>genexpr</a:t>
            </a:r>
            <a:r>
              <a:rPr lang="en-IN" sz="1200" dirty="0"/>
              <a:t>&gt; at 0x7f5d4eb4bf50&gt;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7AE7A-DCEC-4C2D-9100-044C31F2D2B7}"/>
              </a:ext>
            </a:extLst>
          </p:cNvPr>
          <p:cNvSpPr txBox="1"/>
          <p:nvPr/>
        </p:nvSpPr>
        <p:spPr>
          <a:xfrm>
            <a:off x="7361809" y="1023994"/>
            <a:ext cx="340680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Initialize the list</a:t>
            </a:r>
          </a:p>
          <a:p>
            <a:r>
              <a:rPr lang="en-IN" dirty="0" err="1"/>
              <a:t>my_list</a:t>
            </a:r>
            <a:r>
              <a:rPr lang="en-IN" dirty="0"/>
              <a:t> = [1, 3, 6, 10]</a:t>
            </a:r>
          </a:p>
          <a:p>
            <a:endParaRPr lang="en-IN" dirty="0"/>
          </a:p>
          <a:p>
            <a:r>
              <a:rPr lang="en-IN" dirty="0"/>
              <a:t>a = (x**2 for x in </a:t>
            </a:r>
            <a:r>
              <a:rPr lang="en-IN" dirty="0" err="1"/>
              <a:t>my_list</a:t>
            </a:r>
            <a:r>
              <a:rPr lang="en-IN" dirty="0"/>
              <a:t>)</a:t>
            </a:r>
          </a:p>
          <a:p>
            <a:r>
              <a:rPr lang="en-IN" dirty="0"/>
              <a:t>print(next(a))</a:t>
            </a:r>
          </a:p>
          <a:p>
            <a:endParaRPr lang="en-IN" dirty="0"/>
          </a:p>
          <a:p>
            <a:r>
              <a:rPr lang="en-IN" dirty="0"/>
              <a:t>print(next(a))</a:t>
            </a:r>
          </a:p>
          <a:p>
            <a:endParaRPr lang="en-IN" dirty="0"/>
          </a:p>
          <a:p>
            <a:r>
              <a:rPr lang="en-IN" dirty="0"/>
              <a:t>print(next(a))</a:t>
            </a:r>
          </a:p>
          <a:p>
            <a:endParaRPr lang="en-IN" dirty="0"/>
          </a:p>
          <a:p>
            <a:r>
              <a:rPr lang="en-IN" dirty="0"/>
              <a:t>print(next(a))</a:t>
            </a:r>
          </a:p>
          <a:p>
            <a:endParaRPr lang="en-IN" dirty="0"/>
          </a:p>
          <a:p>
            <a:r>
              <a:rPr lang="en-IN" dirty="0"/>
              <a:t>next(a)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EE13EF-5D04-4E83-8B2A-886E68F13598}"/>
              </a:ext>
            </a:extLst>
          </p:cNvPr>
          <p:cNvCxnSpPr/>
          <p:nvPr/>
        </p:nvCxnSpPr>
        <p:spPr>
          <a:xfrm>
            <a:off x="6755907" y="62144"/>
            <a:ext cx="0" cy="670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59CA4F33-8D7C-4D01-8F69-DF8A1462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47" y="4696023"/>
            <a:ext cx="462119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#Generator Comprehension Example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evens=(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(evens))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(evens)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evens.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evens.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evens.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#so on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#OR using for loop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item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evens: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(item)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087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D6FD-3D44-40B1-B0C5-F582DF01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Decorators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C7AE-13D0-4DD1-9EA4-5C0FFEA0B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55938"/>
            <a:ext cx="10439399" cy="4721025"/>
          </a:xfrm>
        </p:spPr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A decorator takes in a function, adds some functionality and returns </a:t>
            </a:r>
            <a:r>
              <a:rPr lang="en-US" dirty="0">
                <a:latin typeface="euclid_circular_a"/>
              </a:rPr>
              <a:t>the original function</a:t>
            </a:r>
            <a:r>
              <a:rPr lang="en-US" b="0" i="0" dirty="0">
                <a:effectLst/>
                <a:latin typeface="euclid_circular_a"/>
              </a:rPr>
              <a:t>.</a:t>
            </a:r>
          </a:p>
          <a:p>
            <a:r>
              <a:rPr lang="en-US" dirty="0">
                <a:latin typeface="euclid_circular_a"/>
              </a:rPr>
              <a:t>Everything in Python is an object including classes and functions.</a:t>
            </a:r>
          </a:p>
          <a:p>
            <a:r>
              <a:rPr lang="en-US" dirty="0">
                <a:latin typeface="euclid_circular_a"/>
              </a:rPr>
              <a:t>Variables are simply identifiers bound to these object.</a:t>
            </a:r>
          </a:p>
          <a:p>
            <a:r>
              <a:rPr lang="en-US" dirty="0">
                <a:latin typeface="euclid_circular_a"/>
              </a:rPr>
              <a:t>Since functions are also objects, we can also pass functions as arguments to other functions.</a:t>
            </a:r>
          </a:p>
          <a:p>
            <a:r>
              <a:rPr lang="en-US" dirty="0">
                <a:latin typeface="euclid_circular_a"/>
              </a:rPr>
              <a:t>In Python, we can also define function inside a function.</a:t>
            </a:r>
          </a:p>
          <a:p>
            <a:r>
              <a:rPr lang="en-US" dirty="0">
                <a:latin typeface="euclid_circular_a"/>
              </a:rPr>
              <a:t>Functions can also return another function as a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31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4DE6-DA57-46A6-BFCE-CA5ECF45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Iterables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B5B67-29A4-47CE-85CB-704AD913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/>
          <a:lstStyle/>
          <a:p>
            <a:r>
              <a:rPr lang="en-US" sz="2400" dirty="0">
                <a:latin typeface="euclid_circular_a"/>
              </a:rPr>
              <a:t>In Python, an object that implements the __iter__() method is called an </a:t>
            </a:r>
            <a:r>
              <a:rPr lang="en-US" sz="2400" b="1" dirty="0" err="1">
                <a:latin typeface="euclid_circular_a"/>
              </a:rPr>
              <a:t>iterable</a:t>
            </a:r>
            <a:r>
              <a:rPr lang="en-US" sz="2400" dirty="0">
                <a:latin typeface="euclid_circular_a"/>
              </a:rPr>
              <a:t>.</a:t>
            </a:r>
          </a:p>
          <a:p>
            <a:r>
              <a:rPr lang="en-US" sz="2400" b="0" i="0" dirty="0">
                <a:effectLst/>
                <a:latin typeface="euclid_circular_a"/>
              </a:rPr>
              <a:t>Most built-in containers in Python like: </a:t>
            </a:r>
            <a:r>
              <a:rPr lang="en-US" sz="2400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list</a:t>
            </a:r>
            <a:r>
              <a:rPr lang="en-US" sz="2400" b="0" i="0" dirty="0">
                <a:effectLst/>
                <a:latin typeface="euclid_circular_a"/>
              </a:rPr>
              <a:t>, </a:t>
            </a:r>
            <a:r>
              <a:rPr lang="en-US" sz="2400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3"/>
              </a:rPr>
              <a:t>tuple</a:t>
            </a:r>
            <a:r>
              <a:rPr lang="en-US" sz="2400" b="0" i="0" dirty="0">
                <a:effectLst/>
                <a:latin typeface="euclid_circular_a"/>
              </a:rPr>
              <a:t>, </a:t>
            </a:r>
            <a:r>
              <a:rPr lang="en-US" sz="2400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4"/>
              </a:rPr>
              <a:t>string</a:t>
            </a:r>
            <a:r>
              <a:rPr lang="en-US" sz="2400" b="0" i="0" dirty="0">
                <a:effectLst/>
                <a:latin typeface="euclid_circular_a"/>
              </a:rPr>
              <a:t> etc. are </a:t>
            </a:r>
            <a:r>
              <a:rPr lang="en-US" sz="2400" b="0" i="0" dirty="0" err="1">
                <a:effectLst/>
                <a:latin typeface="euclid_circular_a"/>
              </a:rPr>
              <a:t>iterables</a:t>
            </a:r>
            <a:r>
              <a:rPr lang="en-US" sz="2400" b="0" i="0" dirty="0">
                <a:effectLst/>
                <a:latin typeface="euclid_circular_a"/>
              </a:rPr>
              <a:t>.</a:t>
            </a:r>
          </a:p>
          <a:p>
            <a:r>
              <a:rPr lang="en-US" sz="2400" b="1" i="0" dirty="0">
                <a:effectLst/>
                <a:latin typeface="euclid_circular_a"/>
              </a:rPr>
              <a:t>Example :</a:t>
            </a:r>
          </a:p>
          <a:p>
            <a:pPr marL="457200" lvl="1" indent="0">
              <a:buNone/>
            </a:pPr>
            <a:r>
              <a:rPr lang="en-US" sz="2000" b="0" i="0" dirty="0">
                <a:effectLst/>
                <a:latin typeface="euclid_circular_a"/>
              </a:rPr>
              <a:t>n = [1, 4, 9]</a:t>
            </a:r>
          </a:p>
          <a:p>
            <a:pPr marL="457200" lvl="1" indent="0">
              <a:buNone/>
            </a:pPr>
            <a:r>
              <a:rPr lang="en-US" sz="2000" b="0" i="0" dirty="0">
                <a:effectLst/>
                <a:latin typeface="euclid_circular_a"/>
              </a:rPr>
              <a:t>print(</a:t>
            </a:r>
            <a:r>
              <a:rPr lang="en-US" sz="2000" b="0" i="0" dirty="0" err="1">
                <a:effectLst/>
                <a:latin typeface="euclid_circular_a"/>
              </a:rPr>
              <a:t>dir</a:t>
            </a:r>
            <a:r>
              <a:rPr lang="en-US" sz="2000" b="0" i="0" dirty="0">
                <a:effectLst/>
                <a:latin typeface="euclid_circular_a"/>
              </a:rPr>
              <a:t>(n))</a:t>
            </a:r>
          </a:p>
          <a:p>
            <a:pPr marL="457200" lvl="1" indent="0">
              <a:buNone/>
            </a:pPr>
            <a:r>
              <a:rPr lang="en-US" sz="2000" dirty="0">
                <a:latin typeface="euclid_circular_a"/>
              </a:rPr>
              <a:t>value=</a:t>
            </a:r>
            <a:r>
              <a:rPr lang="en-US" sz="2000" dirty="0" err="1">
                <a:latin typeface="euclid_circular_a"/>
              </a:rPr>
              <a:t>n.__iter</a:t>
            </a:r>
            <a:r>
              <a:rPr lang="en-US" sz="2000" dirty="0">
                <a:latin typeface="euclid_circular_a"/>
              </a:rPr>
              <a:t>__()</a:t>
            </a:r>
          </a:p>
          <a:p>
            <a:pPr marL="457200" lvl="1" indent="0">
              <a:buNone/>
            </a:pPr>
            <a:r>
              <a:rPr lang="en-US" sz="2000" dirty="0">
                <a:latin typeface="euclid_circular_a"/>
              </a:rPr>
              <a:t>p</a:t>
            </a:r>
            <a:r>
              <a:rPr lang="en-US" sz="2000" b="0" i="0" dirty="0">
                <a:effectLst/>
                <a:latin typeface="euclid_circular_a"/>
              </a:rPr>
              <a:t>rint(Value) </a:t>
            </a:r>
            <a:r>
              <a:rPr lang="en-US" sz="2000" dirty="0">
                <a:solidFill>
                  <a:srgbClr val="FF0000"/>
                </a:solidFill>
                <a:latin typeface="euclid_circular_a"/>
              </a:rPr>
              <a:t> #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euclid_circular_a"/>
              </a:rPr>
              <a:t>it gives the memory location of iterator object.</a:t>
            </a:r>
          </a:p>
          <a:p>
            <a:endParaRPr lang="en-US" sz="2400" b="0" i="0" dirty="0">
              <a:effectLst/>
              <a:latin typeface="euclid_circular_a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25452C-0DD3-4069-8E0C-4A2F680DB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262" y="4294475"/>
            <a:ext cx="490047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#EXAMPLE: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"harry"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(name[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(name))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#OR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(name.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(name)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#so on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#Since string is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iterable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but int is not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iterable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23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3CEE-8C52-4092-B6AB-EC79ED38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38" y="240838"/>
            <a:ext cx="10515600" cy="43386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6A31-C811-4BCC-9DF6-40CC91AD2238}"/>
              </a:ext>
            </a:extLst>
          </p:cNvPr>
          <p:cNvSpPr txBox="1"/>
          <p:nvPr/>
        </p:nvSpPr>
        <p:spPr>
          <a:xfrm>
            <a:off x="490992" y="871078"/>
            <a:ext cx="570335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def function1():</a:t>
            </a:r>
          </a:p>
          <a:p>
            <a:r>
              <a:rPr lang="en-US" sz="1400" dirty="0"/>
              <a:t>    print("Subscribe Now")</a:t>
            </a:r>
          </a:p>
          <a:p>
            <a:endParaRPr lang="en-US" sz="1400" dirty="0"/>
          </a:p>
          <a:p>
            <a:r>
              <a:rPr lang="en-US" sz="1400" dirty="0" err="1">
                <a:solidFill>
                  <a:srgbClr val="00B050"/>
                </a:solidFill>
              </a:rPr>
              <a:t>varfunc</a:t>
            </a:r>
            <a:r>
              <a:rPr lang="en-US" sz="1400" dirty="0">
                <a:solidFill>
                  <a:srgbClr val="00B050"/>
                </a:solidFill>
              </a:rPr>
              <a:t>=function1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#instead of calling function here,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#we initialize function to a var(</a:t>
            </a:r>
            <a:r>
              <a:rPr lang="en-US" sz="1400" dirty="0" err="1">
                <a:solidFill>
                  <a:srgbClr val="FF0000"/>
                </a:solidFill>
              </a:rPr>
              <a:t>i.e</a:t>
            </a:r>
            <a:r>
              <a:rPr lang="en-US" sz="1400" dirty="0">
                <a:solidFill>
                  <a:srgbClr val="FF0000"/>
                </a:solidFill>
              </a:rPr>
              <a:t> making copy of the function1) and call var</a:t>
            </a:r>
          </a:p>
          <a:p>
            <a:r>
              <a:rPr lang="en-US" sz="1400" b="1" dirty="0"/>
              <a:t>del</a:t>
            </a:r>
            <a:r>
              <a:rPr lang="en-US" sz="1400" dirty="0"/>
              <a:t> function1</a:t>
            </a:r>
          </a:p>
          <a:p>
            <a:r>
              <a:rPr lang="en-US" sz="1400" dirty="0" err="1"/>
              <a:t>varfunc</a:t>
            </a:r>
            <a:r>
              <a:rPr lang="en-US" sz="1400" dirty="0"/>
              <a:t>() </a:t>
            </a:r>
            <a:r>
              <a:rPr lang="en-US" sz="1400" dirty="0">
                <a:solidFill>
                  <a:srgbClr val="FF0000"/>
                </a:solidFill>
              </a:rPr>
              <a:t>#prints output even after deleting function1 above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489DC-68C9-44F6-95AC-9E3A1DBB2D64}"/>
              </a:ext>
            </a:extLst>
          </p:cNvPr>
          <p:cNvSpPr txBox="1"/>
          <p:nvPr/>
        </p:nvSpPr>
        <p:spPr>
          <a:xfrm>
            <a:off x="541538" y="2768352"/>
            <a:ext cx="43552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#Here through a function we can return another function</a:t>
            </a:r>
          </a:p>
          <a:p>
            <a:r>
              <a:rPr lang="en-US" sz="1400" dirty="0"/>
              <a:t>def </a:t>
            </a:r>
            <a:r>
              <a:rPr lang="en-US" sz="1400" b="1" dirty="0" err="1"/>
              <a:t>funcret</a:t>
            </a:r>
            <a:r>
              <a:rPr lang="en-US" sz="1400" dirty="0"/>
              <a:t>(num):</a:t>
            </a:r>
          </a:p>
          <a:p>
            <a:r>
              <a:rPr lang="en-US" sz="1400" dirty="0"/>
              <a:t>    if num==0:</a:t>
            </a:r>
          </a:p>
          <a:p>
            <a:r>
              <a:rPr lang="en-US" sz="1400" dirty="0"/>
              <a:t>        return </a:t>
            </a:r>
            <a:r>
              <a:rPr lang="en-US" sz="1400" b="1" dirty="0"/>
              <a:t>print</a:t>
            </a:r>
          </a:p>
          <a:p>
            <a:r>
              <a:rPr lang="en-US" sz="1400" dirty="0"/>
              <a:t>    if num==1:</a:t>
            </a:r>
          </a:p>
          <a:p>
            <a:r>
              <a:rPr lang="en-US" sz="1400" dirty="0"/>
              <a:t>        return </a:t>
            </a:r>
            <a:r>
              <a:rPr lang="en-US" sz="1400" b="1" dirty="0"/>
              <a:t>int</a:t>
            </a:r>
          </a:p>
          <a:p>
            <a:r>
              <a:rPr lang="en-US" sz="1400" dirty="0"/>
              <a:t>    if num==2:</a:t>
            </a:r>
          </a:p>
          <a:p>
            <a:r>
              <a:rPr lang="en-US" sz="1400" dirty="0"/>
              <a:t>        return </a:t>
            </a:r>
            <a:r>
              <a:rPr lang="en-US" sz="1400" b="1" dirty="0"/>
              <a:t>sum</a:t>
            </a:r>
          </a:p>
          <a:p>
            <a:r>
              <a:rPr lang="en-US" sz="1400" dirty="0">
                <a:solidFill>
                  <a:srgbClr val="00B050"/>
                </a:solidFill>
              </a:rPr>
              <a:t>var1=</a:t>
            </a:r>
            <a:r>
              <a:rPr lang="en-US" sz="1400" dirty="0" err="1">
                <a:solidFill>
                  <a:srgbClr val="00B050"/>
                </a:solidFill>
              </a:rPr>
              <a:t>funcret</a:t>
            </a:r>
            <a:r>
              <a:rPr lang="en-US" sz="1400" dirty="0">
                <a:solidFill>
                  <a:srgbClr val="00B050"/>
                </a:solidFill>
              </a:rPr>
              <a:t>(2)</a:t>
            </a:r>
          </a:p>
          <a:p>
            <a:r>
              <a:rPr lang="en-US" sz="1400" dirty="0"/>
              <a:t>print(var1)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1BAFB-932B-4A33-ACD3-323C0E2699EF}"/>
              </a:ext>
            </a:extLst>
          </p:cNvPr>
          <p:cNvSpPr txBox="1"/>
          <p:nvPr/>
        </p:nvSpPr>
        <p:spPr>
          <a:xfrm>
            <a:off x="373468" y="5311958"/>
            <a:ext cx="56538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7030A0"/>
                </a:solidFill>
              </a:rPr>
              <a:t>#Here Passing function as an argument of a function</a:t>
            </a:r>
          </a:p>
          <a:p>
            <a:r>
              <a:rPr lang="en-IN" sz="1400" dirty="0"/>
              <a:t>def </a:t>
            </a:r>
            <a:r>
              <a:rPr lang="en-IN" sz="1400" b="1" dirty="0" err="1"/>
              <a:t>funcparam</a:t>
            </a:r>
            <a:r>
              <a:rPr lang="en-IN" sz="1400" dirty="0"/>
              <a:t>(</a:t>
            </a:r>
            <a:r>
              <a:rPr lang="en-IN" sz="1400" b="1" dirty="0" err="1"/>
              <a:t>func</a:t>
            </a:r>
            <a:r>
              <a:rPr lang="en-IN" sz="1400" dirty="0"/>
              <a:t>):</a:t>
            </a:r>
          </a:p>
          <a:p>
            <a:r>
              <a:rPr lang="en-IN" sz="1400" dirty="0"/>
              <a:t>    </a:t>
            </a:r>
            <a:r>
              <a:rPr lang="en-IN" sz="1400" b="1" dirty="0" err="1"/>
              <a:t>func</a:t>
            </a:r>
            <a:r>
              <a:rPr lang="en-IN" sz="1400" dirty="0"/>
              <a:t>("Hello")</a:t>
            </a:r>
          </a:p>
          <a:p>
            <a:r>
              <a:rPr lang="en-IN" sz="1400" b="1" dirty="0" err="1"/>
              <a:t>funcparam</a:t>
            </a:r>
            <a:r>
              <a:rPr lang="en-IN" sz="1400" dirty="0"/>
              <a:t>(</a:t>
            </a:r>
            <a:r>
              <a:rPr lang="en-IN" sz="1400" b="1" dirty="0"/>
              <a:t>print</a:t>
            </a:r>
            <a:r>
              <a:rPr lang="en-IN" sz="1400" dirty="0"/>
              <a:t>) </a:t>
            </a:r>
            <a:r>
              <a:rPr lang="en-IN" sz="1400" dirty="0">
                <a:solidFill>
                  <a:srgbClr val="FF0000"/>
                </a:solidFill>
              </a:rPr>
              <a:t>#print is the function passed as argument to a function.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76158-3927-492E-9333-A676A3E64D90}"/>
              </a:ext>
            </a:extLst>
          </p:cNvPr>
          <p:cNvSpPr txBox="1"/>
          <p:nvPr/>
        </p:nvSpPr>
        <p:spPr>
          <a:xfrm>
            <a:off x="7570209" y="457770"/>
            <a:ext cx="272347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7030A0"/>
                </a:solidFill>
              </a:rPr>
              <a:t>#Next</a:t>
            </a:r>
          </a:p>
          <a:p>
            <a:r>
              <a:rPr lang="en-IN" sz="1400" dirty="0"/>
              <a:t>def </a:t>
            </a:r>
            <a:r>
              <a:rPr lang="en-IN" sz="1400" b="1" dirty="0"/>
              <a:t>dec1</a:t>
            </a:r>
            <a:r>
              <a:rPr lang="en-IN" sz="1400" dirty="0"/>
              <a:t>(</a:t>
            </a:r>
            <a:r>
              <a:rPr lang="en-IN" sz="1400" dirty="0">
                <a:solidFill>
                  <a:srgbClr val="7030A0"/>
                </a:solidFill>
              </a:rPr>
              <a:t>func1</a:t>
            </a:r>
            <a:r>
              <a:rPr lang="en-IN" sz="1400" dirty="0"/>
              <a:t>):</a:t>
            </a:r>
          </a:p>
          <a:p>
            <a:r>
              <a:rPr lang="en-IN" sz="1400" dirty="0"/>
              <a:t>    def </a:t>
            </a:r>
            <a:r>
              <a:rPr lang="en-IN" sz="1400" dirty="0" err="1"/>
              <a:t>nowexec</a:t>
            </a:r>
            <a:r>
              <a:rPr lang="en-IN" sz="1400" dirty="0"/>
              <a:t>():</a:t>
            </a:r>
          </a:p>
          <a:p>
            <a:r>
              <a:rPr lang="en-IN" sz="1400" dirty="0"/>
              <a:t>        print("Executing now..")</a:t>
            </a:r>
          </a:p>
          <a:p>
            <a:r>
              <a:rPr lang="en-IN" sz="1400" dirty="0"/>
              <a:t>        func1()</a:t>
            </a:r>
          </a:p>
          <a:p>
            <a:r>
              <a:rPr lang="en-IN" sz="1400" dirty="0"/>
              <a:t>        print("Executed...")</a:t>
            </a:r>
          </a:p>
          <a:p>
            <a:r>
              <a:rPr lang="en-IN" sz="1400" dirty="0"/>
              <a:t>    return </a:t>
            </a:r>
            <a:r>
              <a:rPr lang="en-IN" sz="1400" dirty="0" err="1"/>
              <a:t>nowexec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def </a:t>
            </a:r>
            <a:r>
              <a:rPr lang="en-IN" sz="1400" dirty="0" err="1"/>
              <a:t>printname</a:t>
            </a:r>
            <a:r>
              <a:rPr lang="en-IN" sz="1400" dirty="0"/>
              <a:t>():</a:t>
            </a:r>
          </a:p>
          <a:p>
            <a:r>
              <a:rPr lang="en-IN" sz="1400" dirty="0"/>
              <a:t>    print("I am Harry")</a:t>
            </a:r>
          </a:p>
          <a:p>
            <a:endParaRPr lang="en-IN" sz="1400" dirty="0"/>
          </a:p>
          <a:p>
            <a:r>
              <a:rPr lang="en-IN" sz="1400" b="1" dirty="0" err="1"/>
              <a:t>printname</a:t>
            </a:r>
            <a:r>
              <a:rPr lang="en-IN" sz="1400" b="1" dirty="0"/>
              <a:t>=dec1(</a:t>
            </a:r>
            <a:r>
              <a:rPr lang="en-IN" sz="1400" b="1" dirty="0" err="1"/>
              <a:t>printname</a:t>
            </a:r>
            <a:r>
              <a:rPr lang="en-IN" sz="1400" b="1" dirty="0"/>
              <a:t>)</a:t>
            </a:r>
          </a:p>
          <a:p>
            <a:r>
              <a:rPr lang="en-IN" sz="1400" dirty="0" err="1"/>
              <a:t>printname</a:t>
            </a:r>
            <a:r>
              <a:rPr lang="en-IN" sz="1400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8CEE2-9DC4-4C6F-848B-D0BE7DB02B57}"/>
              </a:ext>
            </a:extLst>
          </p:cNvPr>
          <p:cNvSpPr txBox="1"/>
          <p:nvPr/>
        </p:nvSpPr>
        <p:spPr>
          <a:xfrm>
            <a:off x="7474536" y="3803852"/>
            <a:ext cx="47973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7030A0"/>
                </a:solidFill>
              </a:rPr>
              <a:t>#Next using '@' symbol</a:t>
            </a:r>
          </a:p>
          <a:p>
            <a:r>
              <a:rPr lang="en-IN" sz="1400" dirty="0"/>
              <a:t>def </a:t>
            </a:r>
            <a:r>
              <a:rPr lang="en-IN" sz="1400" b="1" dirty="0"/>
              <a:t>dec1</a:t>
            </a:r>
            <a:r>
              <a:rPr lang="en-IN" sz="1400" dirty="0"/>
              <a:t>(func1):</a:t>
            </a:r>
          </a:p>
          <a:p>
            <a:r>
              <a:rPr lang="en-IN" sz="1400" dirty="0"/>
              <a:t>    def </a:t>
            </a:r>
            <a:r>
              <a:rPr lang="en-IN" sz="1400" dirty="0" err="1"/>
              <a:t>nowexec</a:t>
            </a:r>
            <a:r>
              <a:rPr lang="en-IN" sz="1400" dirty="0"/>
              <a:t>():</a:t>
            </a:r>
          </a:p>
          <a:p>
            <a:r>
              <a:rPr lang="en-IN" sz="1400" dirty="0"/>
              <a:t>        print("Executing now..")</a:t>
            </a:r>
          </a:p>
          <a:p>
            <a:r>
              <a:rPr lang="en-IN" sz="1400" dirty="0"/>
              <a:t>        func1()</a:t>
            </a:r>
          </a:p>
          <a:p>
            <a:r>
              <a:rPr lang="en-IN" sz="1400" dirty="0"/>
              <a:t>        print("Executed...")</a:t>
            </a:r>
          </a:p>
          <a:p>
            <a:r>
              <a:rPr lang="en-IN" sz="1400" dirty="0"/>
              <a:t>    return </a:t>
            </a:r>
            <a:r>
              <a:rPr lang="en-IN" sz="1400" dirty="0" err="1"/>
              <a:t>nowexec</a:t>
            </a:r>
            <a:endParaRPr lang="en-IN" sz="1400" dirty="0"/>
          </a:p>
          <a:p>
            <a:endParaRPr lang="en-IN" sz="1400" dirty="0"/>
          </a:p>
          <a:p>
            <a:r>
              <a:rPr lang="en-IN" sz="1400" b="1" dirty="0"/>
              <a:t>@dec1 </a:t>
            </a:r>
            <a:r>
              <a:rPr lang="en-IN" sz="1400" dirty="0">
                <a:solidFill>
                  <a:srgbClr val="FF0000"/>
                </a:solidFill>
              </a:rPr>
              <a:t># alternate way of writing : </a:t>
            </a:r>
            <a:r>
              <a:rPr lang="en-IN" sz="1400" dirty="0" err="1">
                <a:solidFill>
                  <a:srgbClr val="FF0000"/>
                </a:solidFill>
              </a:rPr>
              <a:t>printname</a:t>
            </a:r>
            <a:r>
              <a:rPr lang="en-IN" sz="1400" dirty="0">
                <a:solidFill>
                  <a:srgbClr val="FF0000"/>
                </a:solidFill>
              </a:rPr>
              <a:t>=dec1(</a:t>
            </a:r>
            <a:r>
              <a:rPr lang="en-IN" sz="1400" dirty="0" err="1">
                <a:solidFill>
                  <a:srgbClr val="FF0000"/>
                </a:solidFill>
              </a:rPr>
              <a:t>printname</a:t>
            </a:r>
            <a:r>
              <a:rPr lang="en-IN" sz="1400" dirty="0">
                <a:solidFill>
                  <a:srgbClr val="FF0000"/>
                </a:solidFill>
              </a:rPr>
              <a:t>)</a:t>
            </a:r>
          </a:p>
          <a:p>
            <a:r>
              <a:rPr lang="en-IN" sz="1400" dirty="0"/>
              <a:t>def </a:t>
            </a:r>
            <a:r>
              <a:rPr lang="en-IN" sz="1400" dirty="0" err="1"/>
              <a:t>printname</a:t>
            </a:r>
            <a:r>
              <a:rPr lang="en-IN" sz="1400" dirty="0"/>
              <a:t>():</a:t>
            </a:r>
          </a:p>
          <a:p>
            <a:r>
              <a:rPr lang="en-IN" sz="1400" dirty="0"/>
              <a:t>    print("I am Harry")</a:t>
            </a:r>
          </a:p>
          <a:p>
            <a:r>
              <a:rPr lang="en-IN" sz="1400" dirty="0" err="1"/>
              <a:t>printname</a:t>
            </a:r>
            <a:r>
              <a:rPr lang="en-IN" sz="1400" dirty="0"/>
              <a:t>()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60A014-63D7-4EC9-8B8C-B0BD0090D755}"/>
              </a:ext>
            </a:extLst>
          </p:cNvPr>
          <p:cNvCxnSpPr/>
          <p:nvPr/>
        </p:nvCxnSpPr>
        <p:spPr>
          <a:xfrm>
            <a:off x="712876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604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401D-AE28-43B6-95AF-0B78861D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059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0F479-E0E8-403D-B70A-0FDBC301F82C}"/>
              </a:ext>
            </a:extLst>
          </p:cNvPr>
          <p:cNvSpPr txBox="1"/>
          <p:nvPr/>
        </p:nvSpPr>
        <p:spPr>
          <a:xfrm>
            <a:off x="605530" y="1071699"/>
            <a:ext cx="61840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def </a:t>
            </a:r>
            <a:r>
              <a:rPr lang="en-US" dirty="0" err="1">
                <a:highlight>
                  <a:srgbClr val="00FF00"/>
                </a:highlight>
              </a:rPr>
              <a:t>inc</a:t>
            </a:r>
            <a:r>
              <a:rPr lang="en-US" dirty="0">
                <a:highlight>
                  <a:srgbClr val="00FF00"/>
                </a:highlight>
              </a:rPr>
              <a:t>(x):</a:t>
            </a:r>
          </a:p>
          <a:p>
            <a:r>
              <a:rPr lang="en-US" dirty="0"/>
              <a:t>      return x+1</a:t>
            </a:r>
          </a:p>
          <a:p>
            <a:r>
              <a:rPr lang="en-US" dirty="0"/>
              <a:t>def </a:t>
            </a:r>
            <a:r>
              <a:rPr lang="en-US" dirty="0">
                <a:highlight>
                  <a:srgbClr val="FFFF00"/>
                </a:highlight>
              </a:rPr>
              <a:t>operate(</a:t>
            </a:r>
            <a:r>
              <a:rPr lang="en-US" dirty="0" err="1">
                <a:highlight>
                  <a:srgbClr val="FFFF00"/>
                </a:highlight>
              </a:rPr>
              <a:t>func</a:t>
            </a:r>
            <a:r>
              <a:rPr lang="en-US" dirty="0">
                <a:highlight>
                  <a:srgbClr val="FFFF00"/>
                </a:highlight>
              </a:rPr>
              <a:t>, x):</a:t>
            </a:r>
          </a:p>
          <a:p>
            <a:r>
              <a:rPr lang="en-US" dirty="0"/>
              <a:t>       result=</a:t>
            </a:r>
            <a:r>
              <a:rPr lang="en-US" dirty="0" err="1">
                <a:highlight>
                  <a:srgbClr val="00FF00"/>
                </a:highlight>
              </a:rPr>
              <a:t>func</a:t>
            </a:r>
            <a:r>
              <a:rPr lang="en-US" dirty="0">
                <a:highlight>
                  <a:srgbClr val="00FF00"/>
                </a:highlight>
              </a:rPr>
              <a:t>(x)</a:t>
            </a:r>
          </a:p>
          <a:p>
            <a:r>
              <a:rPr lang="en-US" dirty="0"/>
              <a:t>       return result</a:t>
            </a:r>
          </a:p>
          <a:p>
            <a:endParaRPr lang="en-US" dirty="0"/>
          </a:p>
          <a:p>
            <a:r>
              <a:rPr lang="en-US" dirty="0"/>
              <a:t>print(operate(inc,3)) </a:t>
            </a:r>
            <a:r>
              <a:rPr lang="en-US" dirty="0">
                <a:solidFill>
                  <a:srgbClr val="FF0000"/>
                </a:solidFill>
              </a:rPr>
              <a:t>#function calling with function as argument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A836D-6132-4DCF-A90C-470073ED4C16}"/>
              </a:ext>
            </a:extLst>
          </p:cNvPr>
          <p:cNvSpPr txBox="1"/>
          <p:nvPr/>
        </p:nvSpPr>
        <p:spPr>
          <a:xfrm>
            <a:off x="985421" y="3799643"/>
            <a:ext cx="57579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def </a:t>
            </a:r>
            <a:r>
              <a:rPr lang="en-US" dirty="0" err="1">
                <a:highlight>
                  <a:srgbClr val="FFFF00"/>
                </a:highlight>
              </a:rPr>
              <a:t>print_msg</a:t>
            </a:r>
            <a:r>
              <a:rPr lang="en-US" dirty="0">
                <a:highlight>
                  <a:srgbClr val="FFFF00"/>
                </a:highlight>
              </a:rPr>
              <a:t>(message):</a:t>
            </a:r>
          </a:p>
          <a:p>
            <a:r>
              <a:rPr lang="en-US" dirty="0"/>
              <a:t>        greeting=“Hello”</a:t>
            </a:r>
          </a:p>
          <a:p>
            <a:r>
              <a:rPr lang="en-US" dirty="0"/>
              <a:t>        def </a:t>
            </a:r>
            <a:r>
              <a:rPr lang="en-US" dirty="0">
                <a:highlight>
                  <a:srgbClr val="00FF00"/>
                </a:highlight>
              </a:rPr>
              <a:t>printer():</a:t>
            </a:r>
          </a:p>
          <a:p>
            <a:r>
              <a:rPr lang="en-US" dirty="0"/>
              <a:t>              print(</a:t>
            </a:r>
            <a:r>
              <a:rPr lang="en-US" dirty="0" err="1"/>
              <a:t>greeting,message</a:t>
            </a:r>
            <a:r>
              <a:rPr lang="en-US" dirty="0"/>
              <a:t>)</a:t>
            </a:r>
          </a:p>
          <a:p>
            <a:r>
              <a:rPr lang="en-US" dirty="0"/>
              <a:t>        printer()</a:t>
            </a:r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print_msg</a:t>
            </a:r>
            <a:r>
              <a:rPr lang="en-US" dirty="0">
                <a:highlight>
                  <a:srgbClr val="FFFF00"/>
                </a:highlight>
              </a:rPr>
              <a:t>(“Python is awesome”) </a:t>
            </a:r>
            <a:r>
              <a:rPr lang="en-US" dirty="0">
                <a:solidFill>
                  <a:srgbClr val="FF0000"/>
                </a:solidFill>
              </a:rPr>
              <a:t># function calling with </a:t>
            </a:r>
            <a:r>
              <a:rPr lang="en-US" dirty="0" err="1">
                <a:solidFill>
                  <a:srgbClr val="FF0000"/>
                </a:solidFill>
              </a:rPr>
              <a:t>arg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8E3635-F4AB-4B5A-91CC-D41118014614}"/>
              </a:ext>
            </a:extLst>
          </p:cNvPr>
          <p:cNvCxnSpPr/>
          <p:nvPr/>
        </p:nvCxnSpPr>
        <p:spPr>
          <a:xfrm>
            <a:off x="337351" y="3429000"/>
            <a:ext cx="67203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804F2E-8882-456E-90BF-FC58D1638B8D}"/>
              </a:ext>
            </a:extLst>
          </p:cNvPr>
          <p:cNvCxnSpPr/>
          <p:nvPr/>
        </p:nvCxnSpPr>
        <p:spPr>
          <a:xfrm>
            <a:off x="7039992" y="46608"/>
            <a:ext cx="0" cy="6764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B8E89D-FD08-467F-AE59-F0E1718EAB44}"/>
              </a:ext>
            </a:extLst>
          </p:cNvPr>
          <p:cNvSpPr txBox="1"/>
          <p:nvPr/>
        </p:nvSpPr>
        <p:spPr>
          <a:xfrm>
            <a:off x="7057748" y="675533"/>
            <a:ext cx="47673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>
                <a:highlight>
                  <a:srgbClr val="FFFF00"/>
                </a:highlight>
              </a:rPr>
              <a:t>print_msg</a:t>
            </a:r>
            <a:r>
              <a:rPr lang="en-US" dirty="0">
                <a:highlight>
                  <a:srgbClr val="FFFF00"/>
                </a:highlight>
              </a:rPr>
              <a:t>(message):</a:t>
            </a:r>
          </a:p>
          <a:p>
            <a:r>
              <a:rPr lang="en-US" dirty="0"/>
              <a:t>        greeting=“Hello”</a:t>
            </a:r>
          </a:p>
          <a:p>
            <a:r>
              <a:rPr lang="en-US" dirty="0"/>
              <a:t>        def </a:t>
            </a:r>
            <a:r>
              <a:rPr lang="en-US" dirty="0">
                <a:highlight>
                  <a:srgbClr val="00FF00"/>
                </a:highlight>
              </a:rPr>
              <a:t>printer():</a:t>
            </a:r>
          </a:p>
          <a:p>
            <a:r>
              <a:rPr lang="en-US" dirty="0"/>
              <a:t>              print(</a:t>
            </a:r>
            <a:r>
              <a:rPr lang="en-US" dirty="0" err="1"/>
              <a:t>greeting,message</a:t>
            </a:r>
            <a:r>
              <a:rPr lang="en-US" dirty="0"/>
              <a:t>)</a:t>
            </a:r>
          </a:p>
          <a:p>
            <a:r>
              <a:rPr lang="en-US" dirty="0"/>
              <a:t>        return </a:t>
            </a:r>
            <a:r>
              <a:rPr lang="en-US" dirty="0">
                <a:highlight>
                  <a:srgbClr val="00FF00"/>
                </a:highlight>
              </a:rPr>
              <a:t>printer </a:t>
            </a:r>
            <a:r>
              <a:rPr lang="en-US" dirty="0">
                <a:solidFill>
                  <a:srgbClr val="FF0000"/>
                </a:solidFill>
              </a:rPr>
              <a:t># returning function</a:t>
            </a:r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func</a:t>
            </a:r>
            <a:r>
              <a:rPr lang="en-US" dirty="0">
                <a:highlight>
                  <a:srgbClr val="FFFF00"/>
                </a:highlight>
              </a:rPr>
              <a:t>=</a:t>
            </a:r>
            <a:r>
              <a:rPr lang="en-US" dirty="0" err="1">
                <a:highlight>
                  <a:srgbClr val="FFFF00"/>
                </a:highlight>
              </a:rPr>
              <a:t>print_msg</a:t>
            </a:r>
            <a:r>
              <a:rPr lang="en-US" dirty="0">
                <a:highlight>
                  <a:srgbClr val="FFFF00"/>
                </a:highlight>
              </a:rPr>
              <a:t>(“Python is awesome”)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func</a:t>
            </a:r>
            <a:r>
              <a:rPr lang="en-US" dirty="0">
                <a:highlight>
                  <a:srgbClr val="FFFF00"/>
                </a:highlight>
              </a:rPr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258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E6BC-8390-4F24-8B96-E3809BFF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- Decorator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D0EFB-EE60-47BB-A22C-E8933A9390AD}"/>
              </a:ext>
            </a:extLst>
          </p:cNvPr>
          <p:cNvSpPr txBox="1"/>
          <p:nvPr/>
        </p:nvSpPr>
        <p:spPr>
          <a:xfrm>
            <a:off x="669525" y="889843"/>
            <a:ext cx="376365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#Without using @ symbol </a:t>
            </a:r>
          </a:p>
          <a:p>
            <a:r>
              <a:rPr lang="en-US" dirty="0">
                <a:solidFill>
                  <a:srgbClr val="FF0000"/>
                </a:solidFill>
              </a:rPr>
              <a:t>def printer():</a:t>
            </a:r>
          </a:p>
          <a:p>
            <a:r>
              <a:rPr lang="en-US" dirty="0"/>
              <a:t>       print(“Hello World”)</a:t>
            </a:r>
          </a:p>
          <a:p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def </a:t>
            </a:r>
            <a:r>
              <a:rPr lang="en-US" dirty="0" err="1">
                <a:highlight>
                  <a:srgbClr val="FFFF00"/>
                </a:highlight>
              </a:rPr>
              <a:t>display_info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func</a:t>
            </a:r>
            <a:r>
              <a:rPr lang="en-US" dirty="0">
                <a:highlight>
                  <a:srgbClr val="FFFF00"/>
                </a:highlight>
              </a:rPr>
              <a:t>):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rgbClr val="00B050"/>
                </a:solidFill>
              </a:rPr>
              <a:t>def inner():</a:t>
            </a:r>
          </a:p>
          <a:p>
            <a:pPr lvl="1"/>
            <a:r>
              <a:rPr lang="en-US" dirty="0"/>
              <a:t>       print(“*****************”)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       </a:t>
            </a:r>
            <a:r>
              <a:rPr lang="en-US" dirty="0" err="1">
                <a:solidFill>
                  <a:srgbClr val="FF0000"/>
                </a:solidFill>
              </a:rPr>
              <a:t>func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/>
              <a:t>       print(“*****************”)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return inner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Decorated_func</a:t>
            </a:r>
            <a:r>
              <a:rPr lang="en-US" dirty="0"/>
              <a:t>=</a:t>
            </a:r>
            <a:r>
              <a:rPr lang="en-US" dirty="0" err="1">
                <a:highlight>
                  <a:srgbClr val="FFFF00"/>
                </a:highlight>
              </a:rPr>
              <a:t>display_info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printer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r>
              <a:rPr lang="en-US" dirty="0" err="1">
                <a:solidFill>
                  <a:srgbClr val="0070C0"/>
                </a:solidFill>
              </a:rPr>
              <a:t>Decorated_func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endParaRPr lang="en-US" dirty="0"/>
          </a:p>
          <a:p>
            <a:r>
              <a:rPr lang="en-US" dirty="0"/>
              <a:t>***********************</a:t>
            </a:r>
          </a:p>
          <a:p>
            <a:r>
              <a:rPr lang="en-US" dirty="0"/>
              <a:t>Hello World</a:t>
            </a:r>
          </a:p>
          <a:p>
            <a:r>
              <a:rPr lang="en-US" dirty="0"/>
              <a:t>***********************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06F39C-AF0B-4871-A0EE-7AA502DDDB36}"/>
              </a:ext>
            </a:extLst>
          </p:cNvPr>
          <p:cNvCxnSpPr>
            <a:cxnSpLocks/>
          </p:cNvCxnSpPr>
          <p:nvPr/>
        </p:nvCxnSpPr>
        <p:spPr>
          <a:xfrm>
            <a:off x="5841507" y="62144"/>
            <a:ext cx="0" cy="6693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122FC9-B5CE-414D-902C-87294955AC7C}"/>
              </a:ext>
            </a:extLst>
          </p:cNvPr>
          <p:cNvSpPr txBox="1"/>
          <p:nvPr/>
        </p:nvSpPr>
        <p:spPr>
          <a:xfrm>
            <a:off x="6188478" y="870012"/>
            <a:ext cx="48183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# Using @ symbol</a:t>
            </a:r>
          </a:p>
          <a:p>
            <a:r>
              <a:rPr lang="en-US" dirty="0"/>
              <a:t>def </a:t>
            </a:r>
            <a:r>
              <a:rPr lang="en-US" dirty="0" err="1">
                <a:highlight>
                  <a:srgbClr val="FFFF00"/>
                </a:highlight>
              </a:rPr>
              <a:t>display_info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   def inner():</a:t>
            </a:r>
          </a:p>
          <a:p>
            <a:pPr lvl="1"/>
            <a:r>
              <a:rPr lang="en-US" dirty="0"/>
              <a:t>       print(“*****************”)</a:t>
            </a:r>
          </a:p>
          <a:p>
            <a:pPr lvl="1"/>
            <a:r>
              <a:rPr lang="en-US" dirty="0"/>
              <a:t>       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       print(“*****************”)</a:t>
            </a:r>
          </a:p>
          <a:p>
            <a:pPr lvl="1"/>
            <a:r>
              <a:rPr lang="en-US" dirty="0"/>
              <a:t>       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r>
              <a:rPr lang="en-US" dirty="0"/>
              <a:t>        return inner</a:t>
            </a:r>
          </a:p>
          <a:p>
            <a:endParaRPr lang="en-US" dirty="0"/>
          </a:p>
          <a:p>
            <a:r>
              <a:rPr lang="en-US" dirty="0">
                <a:highlight>
                  <a:srgbClr val="FF00FF"/>
                </a:highlight>
              </a:rPr>
              <a:t>@display_info</a:t>
            </a:r>
          </a:p>
          <a:p>
            <a:r>
              <a:rPr lang="en-US" dirty="0"/>
              <a:t>def printer():</a:t>
            </a:r>
          </a:p>
          <a:p>
            <a:r>
              <a:rPr lang="en-US" dirty="0"/>
              <a:t>       print(“Hello World”)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printer() </a:t>
            </a:r>
            <a:r>
              <a:rPr lang="en-US" dirty="0">
                <a:solidFill>
                  <a:srgbClr val="C00000"/>
                </a:solidFill>
              </a:rPr>
              <a:t># function calling directly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56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7214-466C-4D7A-A22C-87908EA0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US" dirty="0"/>
              <a:t>Decorator functions with parameters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8830B-0793-483A-9614-180612F0343E}"/>
              </a:ext>
            </a:extLst>
          </p:cNvPr>
          <p:cNvSpPr txBox="1"/>
          <p:nvPr/>
        </p:nvSpPr>
        <p:spPr>
          <a:xfrm>
            <a:off x="1083075" y="1137563"/>
            <a:ext cx="366792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#Using @ symbol</a:t>
            </a:r>
          </a:p>
          <a:p>
            <a:r>
              <a:rPr lang="en-US" dirty="0"/>
              <a:t>def </a:t>
            </a:r>
            <a:r>
              <a:rPr lang="en-US" dirty="0" err="1"/>
              <a:t>smart_divide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IN" dirty="0"/>
              <a:t>       def inner(</a:t>
            </a:r>
            <a:r>
              <a:rPr lang="en-IN" dirty="0" err="1"/>
              <a:t>a,b</a:t>
            </a:r>
            <a:r>
              <a:rPr lang="en-IN" dirty="0"/>
              <a:t>):</a:t>
            </a:r>
          </a:p>
          <a:p>
            <a:r>
              <a:rPr lang="en-IN" dirty="0"/>
              <a:t>              print(“Dividing “, a ,”by”, b)</a:t>
            </a:r>
          </a:p>
          <a:p>
            <a:r>
              <a:rPr lang="en-IN" dirty="0"/>
              <a:t>              if b==0:</a:t>
            </a:r>
          </a:p>
          <a:p>
            <a:r>
              <a:rPr lang="en-IN" dirty="0"/>
              <a:t>                  print(“Cannot divide by 0”)</a:t>
            </a:r>
          </a:p>
          <a:p>
            <a:r>
              <a:rPr lang="en-IN" dirty="0"/>
              <a:t>              else:</a:t>
            </a:r>
          </a:p>
          <a:p>
            <a:r>
              <a:rPr lang="en-IN" dirty="0"/>
              <a:t>                 return </a:t>
            </a:r>
            <a:r>
              <a:rPr lang="en-IN" dirty="0" err="1"/>
              <a:t>func</a:t>
            </a:r>
            <a:r>
              <a:rPr lang="en-IN" dirty="0"/>
              <a:t>(</a:t>
            </a:r>
            <a:r>
              <a:rPr lang="en-IN" dirty="0" err="1"/>
              <a:t>a,b</a:t>
            </a:r>
            <a:r>
              <a:rPr lang="en-IN" dirty="0"/>
              <a:t>)</a:t>
            </a:r>
          </a:p>
          <a:p>
            <a:r>
              <a:rPr lang="en-IN" dirty="0"/>
              <a:t>        return inner</a:t>
            </a:r>
          </a:p>
          <a:p>
            <a:endParaRPr lang="en-IN" dirty="0"/>
          </a:p>
          <a:p>
            <a:r>
              <a:rPr lang="en-IN" dirty="0">
                <a:highlight>
                  <a:srgbClr val="FF00FF"/>
                </a:highlight>
              </a:rPr>
              <a:t>@smart_divide</a:t>
            </a:r>
          </a:p>
          <a:p>
            <a:r>
              <a:rPr lang="en-IN" dirty="0"/>
              <a:t>Def divide(</a:t>
            </a:r>
            <a:r>
              <a:rPr lang="en-IN" dirty="0" err="1"/>
              <a:t>a,b</a:t>
            </a:r>
            <a:r>
              <a:rPr lang="en-IN" dirty="0"/>
              <a:t>):</a:t>
            </a:r>
          </a:p>
          <a:p>
            <a:r>
              <a:rPr lang="en-IN" dirty="0"/>
              <a:t>        return a/b</a:t>
            </a:r>
          </a:p>
          <a:p>
            <a:endParaRPr lang="en-IN" dirty="0"/>
          </a:p>
          <a:p>
            <a:r>
              <a:rPr lang="en-IN" dirty="0"/>
              <a:t> value1 =divide(15 , 3)</a:t>
            </a:r>
          </a:p>
          <a:p>
            <a:r>
              <a:rPr lang="en-IN" dirty="0"/>
              <a:t> print(value1)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value2 = divide(5 , 0)</a:t>
            </a:r>
          </a:p>
          <a:p>
            <a:r>
              <a:rPr lang="en-IN" dirty="0"/>
              <a:t> print(value2)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DDAC8-6506-401A-A218-5A7E044B9D04}"/>
              </a:ext>
            </a:extLst>
          </p:cNvPr>
          <p:cNvSpPr txBox="1"/>
          <p:nvPr/>
        </p:nvSpPr>
        <p:spPr>
          <a:xfrm>
            <a:off x="6947517" y="976544"/>
            <a:ext cx="416140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#Without Using @ symbol</a:t>
            </a:r>
          </a:p>
          <a:p>
            <a:r>
              <a:rPr lang="en-IN" dirty="0"/>
              <a:t>def divide(</a:t>
            </a:r>
            <a:r>
              <a:rPr lang="en-IN" dirty="0" err="1"/>
              <a:t>a,b</a:t>
            </a:r>
            <a:r>
              <a:rPr lang="en-IN" dirty="0"/>
              <a:t>):</a:t>
            </a:r>
          </a:p>
          <a:p>
            <a:r>
              <a:rPr lang="en-IN" dirty="0"/>
              <a:t>        return a/b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smart_divide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IN" dirty="0"/>
              <a:t>       def inner(</a:t>
            </a:r>
            <a:r>
              <a:rPr lang="en-IN" dirty="0" err="1"/>
              <a:t>a,b</a:t>
            </a:r>
            <a:r>
              <a:rPr lang="en-IN" dirty="0"/>
              <a:t>):</a:t>
            </a:r>
          </a:p>
          <a:p>
            <a:r>
              <a:rPr lang="en-IN" dirty="0"/>
              <a:t>              print(“Dividing “, a ,”by”, b)</a:t>
            </a:r>
          </a:p>
          <a:p>
            <a:r>
              <a:rPr lang="en-IN" dirty="0"/>
              <a:t>              if b==0:</a:t>
            </a:r>
          </a:p>
          <a:p>
            <a:r>
              <a:rPr lang="en-IN" dirty="0"/>
              <a:t>                  print(“Cannot divide by 0”)</a:t>
            </a:r>
          </a:p>
          <a:p>
            <a:r>
              <a:rPr lang="en-IN" dirty="0"/>
              <a:t>              else:</a:t>
            </a:r>
          </a:p>
          <a:p>
            <a:r>
              <a:rPr lang="en-IN" dirty="0"/>
              <a:t>                 return </a:t>
            </a:r>
            <a:r>
              <a:rPr lang="en-IN" dirty="0" err="1"/>
              <a:t>func</a:t>
            </a:r>
            <a:r>
              <a:rPr lang="en-IN" dirty="0"/>
              <a:t>(</a:t>
            </a:r>
            <a:r>
              <a:rPr lang="en-IN" dirty="0" err="1"/>
              <a:t>a,b</a:t>
            </a:r>
            <a:r>
              <a:rPr lang="en-IN" dirty="0"/>
              <a:t>)</a:t>
            </a:r>
          </a:p>
          <a:p>
            <a:r>
              <a:rPr lang="en-IN" dirty="0"/>
              <a:t>        return inner</a:t>
            </a:r>
          </a:p>
          <a:p>
            <a:endParaRPr lang="en-IN" dirty="0"/>
          </a:p>
          <a:p>
            <a:r>
              <a:rPr lang="en-IN" dirty="0"/>
              <a:t>Dec_func1=</a:t>
            </a:r>
            <a:r>
              <a:rPr lang="en-IN" dirty="0" err="1"/>
              <a:t>smart_divide</a:t>
            </a:r>
            <a:r>
              <a:rPr lang="en-IN" dirty="0"/>
              <a:t>(divide)</a:t>
            </a:r>
          </a:p>
          <a:p>
            <a:r>
              <a:rPr lang="en-IN" dirty="0"/>
              <a:t>Dec_func1(15, 3)</a:t>
            </a:r>
          </a:p>
          <a:p>
            <a:endParaRPr lang="en-IN" dirty="0"/>
          </a:p>
          <a:p>
            <a:r>
              <a:rPr lang="en-IN" dirty="0"/>
              <a:t>Dec_func2=</a:t>
            </a:r>
            <a:r>
              <a:rPr lang="en-IN" dirty="0" err="1"/>
              <a:t>smart_divide</a:t>
            </a:r>
            <a:r>
              <a:rPr lang="en-IN" dirty="0"/>
              <a:t>(divide)</a:t>
            </a:r>
          </a:p>
          <a:p>
            <a:r>
              <a:rPr lang="en-IN" dirty="0"/>
              <a:t>Dec_func2(15, 0)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48F0A-7125-48A0-A412-5485E1FCD4C7}"/>
              </a:ext>
            </a:extLst>
          </p:cNvPr>
          <p:cNvCxnSpPr/>
          <p:nvPr/>
        </p:nvCxnSpPr>
        <p:spPr>
          <a:xfrm>
            <a:off x="5637320" y="914400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365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BFC3-5BFC-4EFF-A3EB-711831CC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86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C41BE-4C3E-481A-898C-FD6B3BFF5E3E}"/>
              </a:ext>
            </a:extLst>
          </p:cNvPr>
          <p:cNvSpPr txBox="1"/>
          <p:nvPr/>
        </p:nvSpPr>
        <p:spPr>
          <a:xfrm>
            <a:off x="838200" y="889843"/>
            <a:ext cx="266130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#Using @symbol </a:t>
            </a:r>
          </a:p>
          <a:p>
            <a:r>
              <a:rPr lang="en-US" dirty="0"/>
              <a:t>def star(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    def inner(</a:t>
            </a:r>
            <a:r>
              <a:rPr lang="en-US" dirty="0" err="1"/>
              <a:t>arg</a:t>
            </a:r>
            <a:r>
              <a:rPr lang="en-US" dirty="0"/>
              <a:t>):</a:t>
            </a:r>
          </a:p>
          <a:p>
            <a:r>
              <a:rPr lang="en-US" dirty="0"/>
              <a:t>             print(“*”*30)</a:t>
            </a:r>
          </a:p>
          <a:p>
            <a:r>
              <a:rPr lang="en-US" dirty="0"/>
              <a:t>             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             print(“*”*30)</a:t>
            </a:r>
          </a:p>
          <a:p>
            <a:r>
              <a:rPr lang="en-US" dirty="0"/>
              <a:t>       return inner</a:t>
            </a:r>
          </a:p>
          <a:p>
            <a:endParaRPr lang="en-US" dirty="0"/>
          </a:p>
          <a:p>
            <a:r>
              <a:rPr lang="en-US" dirty="0"/>
              <a:t>def percent(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    def inner(</a:t>
            </a:r>
            <a:r>
              <a:rPr lang="en-US" dirty="0" err="1"/>
              <a:t>arg</a:t>
            </a:r>
            <a:r>
              <a:rPr lang="en-US" dirty="0"/>
              <a:t>):</a:t>
            </a:r>
          </a:p>
          <a:p>
            <a:r>
              <a:rPr lang="en-US" dirty="0"/>
              <a:t>             print(“%”*30)</a:t>
            </a:r>
          </a:p>
          <a:p>
            <a:r>
              <a:rPr lang="en-US" dirty="0"/>
              <a:t>             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             print(“%”*30)</a:t>
            </a:r>
          </a:p>
          <a:p>
            <a:r>
              <a:rPr lang="en-US" dirty="0"/>
              <a:t>       return inner</a:t>
            </a:r>
          </a:p>
          <a:p>
            <a:r>
              <a:rPr lang="en-US" dirty="0">
                <a:highlight>
                  <a:srgbClr val="FF00FF"/>
                </a:highlight>
              </a:rPr>
              <a:t>@star</a:t>
            </a:r>
          </a:p>
          <a:p>
            <a:r>
              <a:rPr lang="en-US" dirty="0">
                <a:highlight>
                  <a:srgbClr val="FF00FF"/>
                </a:highlight>
              </a:rPr>
              <a:t>@percent</a:t>
            </a:r>
          </a:p>
          <a:p>
            <a:r>
              <a:rPr lang="en-US" dirty="0"/>
              <a:t> def printer(msg):</a:t>
            </a:r>
          </a:p>
          <a:p>
            <a:r>
              <a:rPr lang="en-US" dirty="0"/>
              <a:t>      print(“Good Morning”)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51ED1-0BAB-415C-AA77-B00AD07C8353}"/>
              </a:ext>
            </a:extLst>
          </p:cNvPr>
          <p:cNvSpPr txBox="1"/>
          <p:nvPr/>
        </p:nvSpPr>
        <p:spPr>
          <a:xfrm>
            <a:off x="7294521" y="798990"/>
            <a:ext cx="321806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#Without Using @symbol </a:t>
            </a:r>
          </a:p>
          <a:p>
            <a:r>
              <a:rPr lang="en-US" dirty="0"/>
              <a:t>def star(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    def inner(</a:t>
            </a:r>
            <a:r>
              <a:rPr lang="en-US" dirty="0" err="1"/>
              <a:t>arg</a:t>
            </a:r>
            <a:r>
              <a:rPr lang="en-US" dirty="0"/>
              <a:t>):</a:t>
            </a:r>
          </a:p>
          <a:p>
            <a:r>
              <a:rPr lang="en-US" dirty="0"/>
              <a:t>             print(“*”*30)</a:t>
            </a:r>
          </a:p>
          <a:p>
            <a:r>
              <a:rPr lang="en-US" dirty="0"/>
              <a:t>             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             print(“*”*30)</a:t>
            </a:r>
          </a:p>
          <a:p>
            <a:r>
              <a:rPr lang="en-US" dirty="0"/>
              <a:t>       return inner</a:t>
            </a:r>
          </a:p>
          <a:p>
            <a:endParaRPr lang="en-US" dirty="0"/>
          </a:p>
          <a:p>
            <a:r>
              <a:rPr lang="en-US" dirty="0"/>
              <a:t>def percent(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    def inner(</a:t>
            </a:r>
            <a:r>
              <a:rPr lang="en-US" dirty="0" err="1"/>
              <a:t>arg</a:t>
            </a:r>
            <a:r>
              <a:rPr lang="en-US" dirty="0"/>
              <a:t>):</a:t>
            </a:r>
          </a:p>
          <a:p>
            <a:r>
              <a:rPr lang="en-US" dirty="0"/>
              <a:t>             print(“%”*30)</a:t>
            </a:r>
          </a:p>
          <a:p>
            <a:r>
              <a:rPr lang="en-US" dirty="0"/>
              <a:t>             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             print(“%”*30)</a:t>
            </a:r>
          </a:p>
          <a:p>
            <a:r>
              <a:rPr lang="en-US" dirty="0"/>
              <a:t>       return inner</a:t>
            </a:r>
          </a:p>
          <a:p>
            <a:endParaRPr lang="en-US" dirty="0"/>
          </a:p>
          <a:p>
            <a:r>
              <a:rPr lang="en-US" dirty="0"/>
              <a:t>def printer(msg):</a:t>
            </a:r>
          </a:p>
          <a:p>
            <a:r>
              <a:rPr lang="en-US" dirty="0"/>
              <a:t>      print(msg)</a:t>
            </a:r>
          </a:p>
          <a:p>
            <a:endParaRPr lang="en-US" dirty="0"/>
          </a:p>
          <a:p>
            <a:r>
              <a:rPr lang="en-US" dirty="0">
                <a:highlight>
                  <a:srgbClr val="FF00FF"/>
                </a:highlight>
              </a:rPr>
              <a:t> </a:t>
            </a:r>
            <a:r>
              <a:rPr lang="en-US" dirty="0" err="1">
                <a:highlight>
                  <a:srgbClr val="FF00FF"/>
                </a:highlight>
              </a:rPr>
              <a:t>dec_func</a:t>
            </a:r>
            <a:r>
              <a:rPr lang="en-US" dirty="0">
                <a:highlight>
                  <a:srgbClr val="FF00FF"/>
                </a:highlight>
              </a:rPr>
              <a:t>=star(percent(printer))</a:t>
            </a:r>
          </a:p>
          <a:p>
            <a:r>
              <a:rPr lang="en-US" dirty="0">
                <a:highlight>
                  <a:srgbClr val="FF00FF"/>
                </a:highlight>
              </a:rPr>
              <a:t> </a:t>
            </a:r>
            <a:r>
              <a:rPr lang="en-US" dirty="0" err="1">
                <a:highlight>
                  <a:srgbClr val="FF00FF"/>
                </a:highlight>
              </a:rPr>
              <a:t>dec_func</a:t>
            </a:r>
            <a:r>
              <a:rPr lang="en-US" dirty="0">
                <a:highlight>
                  <a:srgbClr val="FF00FF"/>
                </a:highlight>
              </a:rPr>
              <a:t>()</a:t>
            </a:r>
            <a:endParaRPr lang="en-IN" dirty="0">
              <a:highlight>
                <a:srgbClr val="FF00FF"/>
              </a:highligh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967C39-4EB9-4C3C-8571-3A277B408506}"/>
              </a:ext>
            </a:extLst>
          </p:cNvPr>
          <p:cNvCxnSpPr/>
          <p:nvPr/>
        </p:nvCxnSpPr>
        <p:spPr>
          <a:xfrm>
            <a:off x="5335480" y="88777"/>
            <a:ext cx="0" cy="658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67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3C0B-32FC-4E8B-A735-D9D4E7C3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Decorators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2798-B62B-4142-AA7C-7C20E5B2E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6861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Decorators wraps a function and modify its behavior in one way or the another without having to directly change the source code of the function being decorated.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#decorators.py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decorator_func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def </a:t>
            </a:r>
            <a:r>
              <a:rPr lang="en-US" dirty="0" err="1"/>
              <a:t>wrapper_func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            print(‘X’ *20)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      print(‘Y’ *20)</a:t>
            </a:r>
          </a:p>
          <a:p>
            <a:pPr marL="0" indent="0">
              <a:buNone/>
            </a:pPr>
            <a:r>
              <a:rPr lang="en-US" dirty="0"/>
              <a:t>             return </a:t>
            </a:r>
            <a:r>
              <a:rPr lang="en-US" dirty="0" err="1"/>
              <a:t>wrapper_func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 def </a:t>
            </a:r>
            <a:r>
              <a:rPr lang="en-IN" dirty="0" err="1"/>
              <a:t>say_hello</a:t>
            </a:r>
            <a:r>
              <a:rPr lang="en-IN" dirty="0"/>
              <a:t>():</a:t>
            </a:r>
          </a:p>
          <a:p>
            <a:pPr marL="0" indent="0">
              <a:buNone/>
            </a:pPr>
            <a:r>
              <a:rPr lang="en-IN" dirty="0"/>
              <a:t>        print(“Hello World”)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hello=</a:t>
            </a:r>
            <a:r>
              <a:rPr lang="en-IN" dirty="0" err="1"/>
              <a:t>decorator_func</a:t>
            </a:r>
            <a:r>
              <a:rPr lang="en-IN" dirty="0"/>
              <a:t>(</a:t>
            </a:r>
            <a:r>
              <a:rPr lang="en-IN" dirty="0" err="1"/>
              <a:t>say_hello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hello()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539CC-044C-4C8A-81E5-86A5A56FCDA8}"/>
              </a:ext>
            </a:extLst>
          </p:cNvPr>
          <p:cNvSpPr/>
          <p:nvPr/>
        </p:nvSpPr>
        <p:spPr>
          <a:xfrm>
            <a:off x="5353234" y="1953086"/>
            <a:ext cx="5655077" cy="4447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en-US" b="1" dirty="0"/>
              <a:t>#decorators.py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decorator_func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def </a:t>
            </a:r>
            <a:r>
              <a:rPr lang="en-US" dirty="0" err="1"/>
              <a:t>wrapper_func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            print(‘X’ *20)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      print(‘Y’ *20)</a:t>
            </a:r>
          </a:p>
          <a:p>
            <a:pPr marL="0" indent="0">
              <a:buNone/>
            </a:pPr>
            <a:r>
              <a:rPr lang="en-US" dirty="0"/>
              <a:t>             return </a:t>
            </a:r>
            <a:r>
              <a:rPr lang="en-US" dirty="0" err="1"/>
              <a:t>wrapper_func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@decorator_func</a:t>
            </a:r>
          </a:p>
          <a:p>
            <a:pPr marL="0" indent="0">
              <a:buNone/>
            </a:pPr>
            <a:r>
              <a:rPr lang="en-IN" dirty="0"/>
              <a:t> def </a:t>
            </a:r>
            <a:r>
              <a:rPr lang="en-IN" dirty="0" err="1"/>
              <a:t>say_hello</a:t>
            </a:r>
            <a:r>
              <a:rPr lang="en-IN" dirty="0"/>
              <a:t>():</a:t>
            </a:r>
          </a:p>
          <a:p>
            <a:pPr marL="0" indent="0">
              <a:buNone/>
            </a:pPr>
            <a:r>
              <a:rPr lang="en-IN" dirty="0"/>
              <a:t>        print(“Hello World”)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say_hello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06369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5157-38B8-4AEA-8D27-C6DCE7E7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</a:t>
            </a:r>
            <a:r>
              <a:rPr lang="en-US" dirty="0" err="1"/>
              <a:t>RegEx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F01C-58AD-432D-9178-0545ECE5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22" y="1251751"/>
            <a:ext cx="10448278" cy="4925212"/>
          </a:xfrm>
        </p:spPr>
        <p:txBody>
          <a:bodyPr>
            <a:normAutofit/>
          </a:bodyPr>
          <a:lstStyle/>
          <a:p>
            <a:r>
              <a:rPr lang="en-US" sz="2400" dirty="0"/>
              <a:t>A Regular Expression (</a:t>
            </a:r>
            <a:r>
              <a:rPr lang="en-US" sz="2400" dirty="0" err="1"/>
              <a:t>RegEx</a:t>
            </a:r>
            <a:r>
              <a:rPr lang="en-US" sz="2400" dirty="0"/>
              <a:t>) is a sequence of characters that defines a search pattern. For example,</a:t>
            </a:r>
          </a:p>
          <a:p>
            <a:pPr marL="457200" lvl="1" indent="0">
              <a:buNone/>
            </a:pPr>
            <a:r>
              <a:rPr lang="en-US" dirty="0"/>
              <a:t>^a...s$</a:t>
            </a:r>
          </a:p>
          <a:p>
            <a:r>
              <a:rPr lang="en-US" sz="2400" b="0" i="0" dirty="0">
                <a:effectLst/>
                <a:latin typeface="euclid_circular_a"/>
              </a:rPr>
              <a:t>The pattern is: </a:t>
            </a:r>
            <a:r>
              <a:rPr lang="en-US" sz="2400" b="1" i="0" dirty="0">
                <a:effectLst/>
                <a:latin typeface="euclid_circular_a"/>
              </a:rPr>
              <a:t>any five letter string starting with </a:t>
            </a:r>
            <a:r>
              <a:rPr lang="en-US" sz="2400" b="1" i="0" dirty="0">
                <a:effectLst/>
                <a:latin typeface="Droid Sans Mono"/>
              </a:rPr>
              <a:t>a</a:t>
            </a:r>
            <a:r>
              <a:rPr lang="en-US" sz="2400" b="1" i="0" dirty="0">
                <a:effectLst/>
                <a:latin typeface="euclid_circular_a"/>
              </a:rPr>
              <a:t> and ending with </a:t>
            </a:r>
            <a:r>
              <a:rPr lang="en-US" sz="2400" b="1" i="0" dirty="0">
                <a:effectLst/>
                <a:latin typeface="Droid Sans Mono"/>
              </a:rPr>
              <a:t>s</a:t>
            </a:r>
            <a:r>
              <a:rPr lang="en-US" sz="2400" b="0" i="0" dirty="0">
                <a:effectLst/>
                <a:latin typeface="euclid_circular_a"/>
              </a:rPr>
              <a:t>.</a:t>
            </a:r>
          </a:p>
          <a:p>
            <a:r>
              <a:rPr lang="en-US" sz="2400" b="1" dirty="0">
                <a:latin typeface="euclid_circular_a"/>
              </a:rPr>
              <a:t>Example:</a:t>
            </a:r>
            <a:endParaRPr lang="en-IN" sz="2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8F247D-A80C-41DE-AFC1-CC5A71DC1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62534"/>
              </p:ext>
            </p:extLst>
          </p:nvPr>
        </p:nvGraphicFramePr>
        <p:xfrm>
          <a:off x="3386682" y="3501293"/>
          <a:ext cx="6004560" cy="2743200"/>
        </p:xfrm>
        <a:graphic>
          <a:graphicData uri="http://schemas.openxmlformats.org/drawingml/2006/table">
            <a:tbl>
              <a:tblPr/>
              <a:tblGrid>
                <a:gridCol w="2001520">
                  <a:extLst>
                    <a:ext uri="{9D8B030D-6E8A-4147-A177-3AD203B41FA5}">
                      <a16:colId xmlns:a16="http://schemas.microsoft.com/office/drawing/2014/main" val="2284009957"/>
                    </a:ext>
                  </a:extLst>
                </a:gridCol>
                <a:gridCol w="2001520">
                  <a:extLst>
                    <a:ext uri="{9D8B030D-6E8A-4147-A177-3AD203B41FA5}">
                      <a16:colId xmlns:a16="http://schemas.microsoft.com/office/drawing/2014/main" val="2556416867"/>
                    </a:ext>
                  </a:extLst>
                </a:gridCol>
                <a:gridCol w="2001520">
                  <a:extLst>
                    <a:ext uri="{9D8B030D-6E8A-4147-A177-3AD203B41FA5}">
                      <a16:colId xmlns:a16="http://schemas.microsoft.com/office/drawing/2014/main" val="4230180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Expression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</a:rPr>
                        <a:t>String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Matched?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31282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^a...s$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abs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7203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alias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586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abyss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2534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Alias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5017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An abacus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046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748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3488-26F3-450E-B531-BCEBD89A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723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F6A51-D6B2-4E38-9591-0CCC06C1EB69}"/>
              </a:ext>
            </a:extLst>
          </p:cNvPr>
          <p:cNvSpPr txBox="1"/>
          <p:nvPr/>
        </p:nvSpPr>
        <p:spPr>
          <a:xfrm>
            <a:off x="907740" y="1069655"/>
            <a:ext cx="84404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Python has a module named re to work with </a:t>
            </a:r>
            <a:r>
              <a:rPr lang="en-IN" dirty="0" err="1"/>
              <a:t>RegEx</a:t>
            </a:r>
            <a:r>
              <a:rPr lang="en-IN" dirty="0"/>
              <a:t>. Here's an example:</a:t>
            </a:r>
          </a:p>
          <a:p>
            <a:endParaRPr lang="en-IN" dirty="0"/>
          </a:p>
          <a:p>
            <a:r>
              <a:rPr lang="en-IN" dirty="0">
                <a:highlight>
                  <a:srgbClr val="FF00FF"/>
                </a:highlight>
              </a:rPr>
              <a:t>import re</a:t>
            </a:r>
          </a:p>
          <a:p>
            <a:endParaRPr lang="en-IN" dirty="0"/>
          </a:p>
          <a:p>
            <a:r>
              <a:rPr lang="en-IN" dirty="0"/>
              <a:t>pattern = '^a...s$'</a:t>
            </a:r>
          </a:p>
          <a:p>
            <a:r>
              <a:rPr lang="en-IN" dirty="0" err="1"/>
              <a:t>test_string</a:t>
            </a:r>
            <a:r>
              <a:rPr lang="en-IN" dirty="0"/>
              <a:t> = 'abyss'</a:t>
            </a:r>
          </a:p>
          <a:p>
            <a:r>
              <a:rPr lang="en-IN" dirty="0"/>
              <a:t>result = </a:t>
            </a:r>
            <a:r>
              <a:rPr lang="en-IN" dirty="0" err="1"/>
              <a:t>re.match</a:t>
            </a:r>
            <a:r>
              <a:rPr lang="en-IN" dirty="0"/>
              <a:t>(pattern, </a:t>
            </a:r>
            <a:r>
              <a:rPr lang="en-IN" dirty="0" err="1"/>
              <a:t>test_string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if result:</a:t>
            </a:r>
          </a:p>
          <a:p>
            <a:r>
              <a:rPr lang="en-IN" dirty="0"/>
              <a:t>  print("Search successful.")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  print("Search unsuccessful.")	</a:t>
            </a:r>
          </a:p>
        </p:txBody>
      </p:sp>
    </p:spTree>
    <p:extLst>
      <p:ext uri="{BB962C8B-B14F-4D97-AF65-F5344CB8AC3E}">
        <p14:creationId xmlns:p14="http://schemas.microsoft.com/office/powerpoint/2010/main" val="1049216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98F8-3480-49C3-9247-3D7B23AC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4823"/>
            <a:ext cx="10515600" cy="336210"/>
          </a:xfrm>
        </p:spPr>
        <p:txBody>
          <a:bodyPr>
            <a:normAutofit fontScale="90000"/>
          </a:bodyPr>
          <a:lstStyle/>
          <a:p>
            <a:r>
              <a:rPr lang="en-IN" i="0" dirty="0">
                <a:effectLst/>
                <a:cs typeface="Calibri" panose="020F0502020204030204" pitchFamily="34" charset="0"/>
              </a:rPr>
              <a:t>Specify Pattern Using </a:t>
            </a:r>
            <a:r>
              <a:rPr lang="en-IN" i="0" dirty="0" err="1">
                <a:effectLst/>
                <a:cs typeface="Calibri" panose="020F0502020204030204" pitchFamily="34" charset="0"/>
              </a:rPr>
              <a:t>RegEx</a:t>
            </a:r>
            <a:br>
              <a:rPr lang="en-IN" i="0" dirty="0">
                <a:effectLst/>
                <a:cs typeface="Calibri" panose="020F0502020204030204" pitchFamily="34" charset="0"/>
              </a:rPr>
            </a:br>
            <a:endParaRPr lang="en-IN" dirty="0"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BC32-E5C9-4B67-A613-53315DFCE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55" y="1313896"/>
            <a:ext cx="11259845" cy="5477522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euclid_circular_a"/>
              </a:rPr>
              <a:t>To specify regular expressions, metacharacters are used. ^ and $ are metacharacters.</a:t>
            </a:r>
          </a:p>
          <a:p>
            <a:pPr algn="l"/>
            <a:r>
              <a:rPr lang="en-US" sz="2400" b="0" i="0" dirty="0">
                <a:effectLst/>
                <a:latin typeface="euclid_circular_a"/>
              </a:rPr>
              <a:t>Metacharacters are characters that are interpreted in a special way by a </a:t>
            </a:r>
            <a:r>
              <a:rPr lang="en-US" sz="2400" b="0" i="0" dirty="0" err="1">
                <a:effectLst/>
                <a:latin typeface="euclid_circular_a"/>
              </a:rPr>
              <a:t>RegEx</a:t>
            </a:r>
            <a:r>
              <a:rPr lang="en-US" sz="2400" b="0" i="0" dirty="0">
                <a:effectLst/>
                <a:latin typeface="euclid_circular_a"/>
              </a:rPr>
              <a:t> engine. Here's a list of metacharacters:</a:t>
            </a:r>
          </a:p>
          <a:p>
            <a:pPr algn="l"/>
            <a:r>
              <a:rPr lang="en-US" sz="2400" b="1" i="0" dirty="0">
                <a:effectLst/>
                <a:latin typeface="euclid_circular_a"/>
              </a:rPr>
              <a:t>[]</a:t>
            </a:r>
            <a:r>
              <a:rPr lang="en-US" sz="2400" b="0" i="0" dirty="0">
                <a:effectLst/>
                <a:latin typeface="euclid_circular_a"/>
              </a:rPr>
              <a:t> </a:t>
            </a:r>
            <a:r>
              <a:rPr lang="en-US" sz="2400" b="1" i="0" dirty="0">
                <a:effectLst/>
                <a:latin typeface="euclid_circular_a"/>
              </a:rPr>
              <a:t>.</a:t>
            </a:r>
            <a:r>
              <a:rPr lang="en-US" sz="2400" b="0" i="0" dirty="0">
                <a:effectLst/>
                <a:latin typeface="euclid_circular_a"/>
              </a:rPr>
              <a:t> </a:t>
            </a:r>
            <a:r>
              <a:rPr lang="en-US" sz="2400" b="1" i="0" dirty="0">
                <a:effectLst/>
                <a:latin typeface="euclid_circular_a"/>
              </a:rPr>
              <a:t>^</a:t>
            </a:r>
            <a:r>
              <a:rPr lang="en-US" sz="2400" b="0" i="0" dirty="0">
                <a:effectLst/>
                <a:latin typeface="euclid_circular_a"/>
              </a:rPr>
              <a:t> </a:t>
            </a:r>
            <a:r>
              <a:rPr lang="en-US" sz="2400" b="1" i="0" dirty="0">
                <a:effectLst/>
                <a:latin typeface="euclid_circular_a"/>
              </a:rPr>
              <a:t>$</a:t>
            </a:r>
            <a:r>
              <a:rPr lang="en-US" sz="2400" b="0" i="0" dirty="0">
                <a:effectLst/>
                <a:latin typeface="euclid_circular_a"/>
              </a:rPr>
              <a:t> </a:t>
            </a:r>
            <a:r>
              <a:rPr lang="en-US" sz="2400" b="1" i="0" dirty="0">
                <a:effectLst/>
                <a:latin typeface="euclid_circular_a"/>
              </a:rPr>
              <a:t>*</a:t>
            </a:r>
            <a:r>
              <a:rPr lang="en-US" sz="2400" b="0" i="0" dirty="0">
                <a:effectLst/>
                <a:latin typeface="euclid_circular_a"/>
              </a:rPr>
              <a:t> </a:t>
            </a:r>
            <a:r>
              <a:rPr lang="en-US" sz="2400" b="1" i="0" dirty="0">
                <a:effectLst/>
                <a:latin typeface="euclid_circular_a"/>
              </a:rPr>
              <a:t>+</a:t>
            </a:r>
            <a:r>
              <a:rPr lang="en-US" sz="2400" b="0" i="0" dirty="0">
                <a:effectLst/>
                <a:latin typeface="euclid_circular_a"/>
              </a:rPr>
              <a:t> </a:t>
            </a:r>
            <a:r>
              <a:rPr lang="en-US" sz="2400" b="1" i="0" dirty="0">
                <a:effectLst/>
                <a:latin typeface="euclid_circular_a"/>
              </a:rPr>
              <a:t>?</a:t>
            </a:r>
            <a:r>
              <a:rPr lang="en-US" sz="2400" b="0" i="0" dirty="0">
                <a:effectLst/>
                <a:latin typeface="euclid_circular_a"/>
              </a:rPr>
              <a:t> </a:t>
            </a:r>
            <a:r>
              <a:rPr lang="en-US" sz="2400" b="1" i="0" dirty="0">
                <a:effectLst/>
                <a:latin typeface="euclid_circular_a"/>
              </a:rPr>
              <a:t>{}</a:t>
            </a:r>
            <a:r>
              <a:rPr lang="en-US" sz="2400" b="0" i="0" dirty="0">
                <a:effectLst/>
                <a:latin typeface="euclid_circular_a"/>
              </a:rPr>
              <a:t> </a:t>
            </a:r>
            <a:r>
              <a:rPr lang="en-US" sz="2400" b="1" i="0" dirty="0">
                <a:effectLst/>
                <a:latin typeface="euclid_circular_a"/>
              </a:rPr>
              <a:t>()</a:t>
            </a:r>
            <a:r>
              <a:rPr lang="en-US" sz="2400" b="0" i="0" dirty="0">
                <a:effectLst/>
                <a:latin typeface="euclid_circular_a"/>
              </a:rPr>
              <a:t> </a:t>
            </a:r>
            <a:r>
              <a:rPr lang="en-US" sz="2400" b="1" i="0" dirty="0">
                <a:effectLst/>
                <a:latin typeface="euclid_circular_a"/>
              </a:rPr>
              <a:t>\</a:t>
            </a:r>
            <a:r>
              <a:rPr lang="en-US" sz="2400" b="0" i="0" dirty="0">
                <a:effectLst/>
                <a:latin typeface="euclid_circular_a"/>
              </a:rPr>
              <a:t> </a:t>
            </a:r>
            <a:r>
              <a:rPr lang="en-US" sz="2400" b="1" i="0" dirty="0">
                <a:effectLst/>
                <a:latin typeface="euclid_circular_a"/>
              </a:rPr>
              <a:t>|</a:t>
            </a:r>
            <a:endParaRPr lang="en-US" sz="2400" b="0" i="0" dirty="0">
              <a:effectLst/>
              <a:latin typeface="euclid_circular_a"/>
            </a:endParaRPr>
          </a:p>
          <a:p>
            <a:r>
              <a:rPr lang="en-US" sz="2400" b="1" dirty="0"/>
              <a:t>[] - Square brackets:</a:t>
            </a:r>
          </a:p>
          <a:p>
            <a:r>
              <a:rPr lang="en-US" sz="2400" dirty="0"/>
              <a:t>Square brackets specifies a set of characters you wish to match.</a:t>
            </a:r>
          </a:p>
          <a:p>
            <a:r>
              <a:rPr lang="en-US" sz="2400" dirty="0"/>
              <a:t>Here, [</a:t>
            </a:r>
            <a:r>
              <a:rPr lang="en-US" sz="2400" dirty="0" err="1"/>
              <a:t>abc</a:t>
            </a:r>
            <a:r>
              <a:rPr lang="en-US" sz="2400" dirty="0"/>
              <a:t>] will match if the string you are trying to match contains any of the a, b or c.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AB84B8-9C53-4EEF-85B7-55F7C7E62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45559"/>
              </p:ext>
            </p:extLst>
          </p:nvPr>
        </p:nvGraphicFramePr>
        <p:xfrm>
          <a:off x="2894120" y="4349742"/>
          <a:ext cx="5857931" cy="2286000"/>
        </p:xfrm>
        <a:graphic>
          <a:graphicData uri="http://schemas.openxmlformats.org/drawingml/2006/table">
            <a:tbl>
              <a:tblPr/>
              <a:tblGrid>
                <a:gridCol w="2077375">
                  <a:extLst>
                    <a:ext uri="{9D8B030D-6E8A-4147-A177-3AD203B41FA5}">
                      <a16:colId xmlns:a16="http://schemas.microsoft.com/office/drawing/2014/main" val="1553882302"/>
                    </a:ext>
                  </a:extLst>
                </a:gridCol>
                <a:gridCol w="1779036">
                  <a:extLst>
                    <a:ext uri="{9D8B030D-6E8A-4147-A177-3AD203B41FA5}">
                      <a16:colId xmlns:a16="http://schemas.microsoft.com/office/drawing/2014/main" val="292522951"/>
                    </a:ext>
                  </a:extLst>
                </a:gridCol>
                <a:gridCol w="2001520">
                  <a:extLst>
                    <a:ext uri="{9D8B030D-6E8A-4147-A177-3AD203B41FA5}">
                      <a16:colId xmlns:a16="http://schemas.microsoft.com/office/drawing/2014/main" val="28175267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Expression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String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Matched?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44998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[</a:t>
                      </a:r>
                      <a:r>
                        <a:rPr lang="en-IN" dirty="0" err="1">
                          <a:effectLst/>
                        </a:rPr>
                        <a:t>abc</a:t>
                      </a:r>
                      <a:r>
                        <a:rPr lang="en-IN" dirty="0">
                          <a:effectLst/>
                        </a:rPr>
                        <a:t>]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3413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ac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 matches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0649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Hey Jude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7509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abc</a:t>
                      </a:r>
                      <a:r>
                        <a:rPr lang="en-IN" dirty="0">
                          <a:effectLst/>
                        </a:rPr>
                        <a:t> de ca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5 matches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329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457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7F976-B375-49C3-B910-094E05D1D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60" y="523783"/>
            <a:ext cx="11523217" cy="6334217"/>
          </a:xfrm>
        </p:spPr>
        <p:txBody>
          <a:bodyPr>
            <a:normAutofit/>
          </a:bodyPr>
          <a:lstStyle/>
          <a:p>
            <a:r>
              <a:rPr lang="en-US" sz="2400" dirty="0"/>
              <a:t>You can also specify a range of characters using “-” inside square brackets.</a:t>
            </a:r>
          </a:p>
          <a:p>
            <a:pPr lvl="1"/>
            <a:r>
              <a:rPr lang="en-US" sz="2000" dirty="0"/>
              <a:t>[a-e] is the same as [</a:t>
            </a:r>
            <a:r>
              <a:rPr lang="en-US" sz="2000" dirty="0" err="1"/>
              <a:t>abcde</a:t>
            </a:r>
            <a:r>
              <a:rPr lang="en-US" sz="2000" dirty="0"/>
              <a:t>].</a:t>
            </a:r>
          </a:p>
          <a:p>
            <a:pPr lvl="1"/>
            <a:r>
              <a:rPr lang="en-US" sz="2000" dirty="0"/>
              <a:t>[1-4] is the same as [1234].</a:t>
            </a:r>
          </a:p>
          <a:p>
            <a:pPr lvl="1"/>
            <a:r>
              <a:rPr lang="en-US" sz="2000" dirty="0"/>
              <a:t>[0-39] is the same as [01239].</a:t>
            </a:r>
          </a:p>
          <a:p>
            <a:r>
              <a:rPr lang="en-US" sz="2400" dirty="0"/>
              <a:t>You can complement (invert) the character set by using caret ^ symbol at the start of a square-bracket.</a:t>
            </a:r>
          </a:p>
          <a:p>
            <a:pPr lvl="1"/>
            <a:r>
              <a:rPr lang="en-US" sz="2000" dirty="0"/>
              <a:t>[^</a:t>
            </a:r>
            <a:r>
              <a:rPr lang="en-US" sz="2000" dirty="0" err="1"/>
              <a:t>abc</a:t>
            </a:r>
            <a:r>
              <a:rPr lang="en-US" sz="2000" dirty="0"/>
              <a:t>] means any character except a or b or c.</a:t>
            </a:r>
          </a:p>
          <a:p>
            <a:pPr lvl="1"/>
            <a:r>
              <a:rPr lang="en-US" sz="2000" dirty="0"/>
              <a:t>[^0-9] means any non-digit character.</a:t>
            </a:r>
          </a:p>
          <a:p>
            <a:r>
              <a:rPr lang="en-US" sz="2000" dirty="0"/>
              <a:t>. - Period</a:t>
            </a:r>
          </a:p>
          <a:p>
            <a:r>
              <a:rPr lang="en-US" sz="2000" dirty="0"/>
              <a:t>A period matches any single character (except newline '\n').</a:t>
            </a:r>
            <a:endParaRPr lang="en-IN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EB14B6-788B-4088-8B82-ABBEA13A4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004114"/>
              </p:ext>
            </p:extLst>
          </p:nvPr>
        </p:nvGraphicFramePr>
        <p:xfrm>
          <a:off x="5202313" y="4209397"/>
          <a:ext cx="5885898" cy="2834640"/>
        </p:xfrm>
        <a:graphic>
          <a:graphicData uri="http://schemas.openxmlformats.org/drawingml/2006/table">
            <a:tbl>
              <a:tblPr/>
              <a:tblGrid>
                <a:gridCol w="1961966">
                  <a:extLst>
                    <a:ext uri="{9D8B030D-6E8A-4147-A177-3AD203B41FA5}">
                      <a16:colId xmlns:a16="http://schemas.microsoft.com/office/drawing/2014/main" val="3815849284"/>
                    </a:ext>
                  </a:extLst>
                </a:gridCol>
                <a:gridCol w="1961966">
                  <a:extLst>
                    <a:ext uri="{9D8B030D-6E8A-4147-A177-3AD203B41FA5}">
                      <a16:colId xmlns:a16="http://schemas.microsoft.com/office/drawing/2014/main" val="1654474"/>
                    </a:ext>
                  </a:extLst>
                </a:gridCol>
                <a:gridCol w="1961966">
                  <a:extLst>
                    <a:ext uri="{9D8B030D-6E8A-4147-A177-3AD203B41FA5}">
                      <a16:colId xmlns:a16="http://schemas.microsoft.com/office/drawing/2014/main" val="2629716750"/>
                    </a:ext>
                  </a:extLst>
                </a:gridCol>
              </a:tblGrid>
              <a:tr h="400704"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</a:rPr>
                        <a:t>Expression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String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Matched?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814943"/>
                  </a:ext>
                </a:extLst>
              </a:tr>
              <a:tr h="400704">
                <a:tc rowSpan="4"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..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271565"/>
                  </a:ext>
                </a:extLst>
              </a:tr>
              <a:tr h="40070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ac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10948"/>
                  </a:ext>
                </a:extLst>
              </a:tr>
              <a:tr h="40070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acd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115879"/>
                  </a:ext>
                </a:extLst>
              </a:tr>
              <a:tr h="8815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acde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 matches (contains 4 characters)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606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82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495B-7E5B-45AB-8E32-F34CC79F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36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Iterators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1692-5027-4E8C-90AD-AA7A650BE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4"/>
            <a:ext cx="11217676" cy="5948039"/>
          </a:xfrm>
        </p:spPr>
        <p:txBody>
          <a:bodyPr>
            <a:normAutofit/>
          </a:bodyPr>
          <a:lstStyle/>
          <a:p>
            <a:r>
              <a:rPr lang="en-US" sz="2000" dirty="0"/>
              <a:t>Iteration is an act of going over a collections such as list, tuples, dictionary ,sets.</a:t>
            </a:r>
          </a:p>
          <a:p>
            <a:r>
              <a:rPr lang="en-US" sz="2000" dirty="0"/>
              <a:t>Iterator is simply an object which can be used to iterate over the collections.</a:t>
            </a:r>
          </a:p>
          <a:p>
            <a:r>
              <a:rPr lang="en-US" sz="1900" b="0" i="0" dirty="0">
                <a:effectLst/>
                <a:latin typeface="euclid_circular_a"/>
              </a:rPr>
              <a:t>Iterator in Python is simply an </a:t>
            </a:r>
            <a:r>
              <a:rPr lang="en-US" sz="1900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object</a:t>
            </a:r>
            <a:r>
              <a:rPr lang="en-US" sz="1900" b="0" i="0" dirty="0">
                <a:effectLst/>
                <a:latin typeface="euclid_circular_a"/>
              </a:rPr>
              <a:t> that can be iterated upon. An object which will return data, one element at a time.</a:t>
            </a:r>
          </a:p>
          <a:p>
            <a:r>
              <a:rPr lang="en-US" sz="2000" dirty="0"/>
              <a:t>The iter() function (which in turn calls the __iter__() method) returns an iterator from them.</a:t>
            </a:r>
          </a:p>
          <a:p>
            <a:r>
              <a:rPr lang="en-US" sz="2000" dirty="0"/>
              <a:t>For an object to be an iterator, it must implement 2 methods: </a:t>
            </a:r>
          </a:p>
          <a:p>
            <a:r>
              <a:rPr lang="en-US" sz="2000" dirty="0">
                <a:solidFill>
                  <a:srgbClr val="00B050"/>
                </a:solidFill>
              </a:rPr>
              <a:t>__iter__() and __next__()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r>
              <a:rPr lang="en-US" b="1" dirty="0"/>
              <a:t>Iterating Through an Iterator:</a:t>
            </a:r>
          </a:p>
          <a:p>
            <a:r>
              <a:rPr lang="en-US" sz="2200" dirty="0"/>
              <a:t>We use the next() function to manually iterate through all the items of an iterator. </a:t>
            </a:r>
          </a:p>
          <a:p>
            <a:r>
              <a:rPr lang="en-US" sz="2200" dirty="0"/>
              <a:t>When we reach the end and there is no more data to be returned, it will raise the StopIteration Exception.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6092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E722-5F23-4BB6-9719-0AD54E6F8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113" y="807868"/>
            <a:ext cx="10563687" cy="5369095"/>
          </a:xfrm>
        </p:spPr>
        <p:txBody>
          <a:bodyPr/>
          <a:lstStyle/>
          <a:p>
            <a:r>
              <a:rPr lang="en-US" dirty="0"/>
              <a:t>^ - Caret</a:t>
            </a:r>
          </a:p>
          <a:p>
            <a:r>
              <a:rPr lang="en-US" dirty="0"/>
              <a:t>The caret symbol ^ is used to check if a string starts with a certain character.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D3C54F-E04B-407C-A70B-E8832FD50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470073"/>
              </p:ext>
            </p:extLst>
          </p:nvPr>
        </p:nvGraphicFramePr>
        <p:xfrm>
          <a:off x="2267357" y="2417517"/>
          <a:ext cx="8598171" cy="3030890"/>
        </p:xfrm>
        <a:graphic>
          <a:graphicData uri="http://schemas.openxmlformats.org/drawingml/2006/table">
            <a:tbl>
              <a:tblPr/>
              <a:tblGrid>
                <a:gridCol w="3041490">
                  <a:extLst>
                    <a:ext uri="{9D8B030D-6E8A-4147-A177-3AD203B41FA5}">
                      <a16:colId xmlns:a16="http://schemas.microsoft.com/office/drawing/2014/main" val="1072534000"/>
                    </a:ext>
                  </a:extLst>
                </a:gridCol>
                <a:gridCol w="2690624">
                  <a:extLst>
                    <a:ext uri="{9D8B030D-6E8A-4147-A177-3AD203B41FA5}">
                      <a16:colId xmlns:a16="http://schemas.microsoft.com/office/drawing/2014/main" val="268573779"/>
                    </a:ext>
                  </a:extLst>
                </a:gridCol>
                <a:gridCol w="2866057">
                  <a:extLst>
                    <a:ext uri="{9D8B030D-6E8A-4147-A177-3AD203B41FA5}">
                      <a16:colId xmlns:a16="http://schemas.microsoft.com/office/drawing/2014/main" val="518654898"/>
                    </a:ext>
                  </a:extLst>
                </a:gridCol>
              </a:tblGrid>
              <a:tr h="386675"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Expression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String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Matched?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874043"/>
                  </a:ext>
                </a:extLst>
              </a:tr>
              <a:tr h="386675">
                <a:tc rowSpan="3"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^a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784193"/>
                  </a:ext>
                </a:extLst>
              </a:tr>
              <a:tr h="3866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abc</a:t>
                      </a:r>
                      <a:endParaRPr lang="en-IN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031802"/>
                  </a:ext>
                </a:extLst>
              </a:tr>
              <a:tr h="3866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bac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815050"/>
                  </a:ext>
                </a:extLst>
              </a:tr>
              <a:tr h="386675">
                <a:tc rowSpan="2"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^ab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abc</a:t>
                      </a:r>
                      <a:endParaRPr lang="en-IN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160871"/>
                  </a:ext>
                </a:extLst>
              </a:tr>
              <a:tr h="74489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acb</a:t>
                      </a:r>
                      <a:endParaRPr lang="en-IN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 match (starts with a but not followed by b)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39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028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58F10-8C46-4EC4-874C-3408021E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5" y="1029810"/>
            <a:ext cx="10572565" cy="5147153"/>
          </a:xfrm>
        </p:spPr>
        <p:txBody>
          <a:bodyPr/>
          <a:lstStyle/>
          <a:p>
            <a:r>
              <a:rPr lang="en-US" dirty="0"/>
              <a:t>$ - Dollar</a:t>
            </a:r>
          </a:p>
          <a:p>
            <a:r>
              <a:rPr lang="en-US" dirty="0"/>
              <a:t>The dollar symbol $ is used to check if a string ends with a certain character.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2A7F3F-5BD2-461D-9E60-682EB1937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702097"/>
              </p:ext>
            </p:extLst>
          </p:nvPr>
        </p:nvGraphicFramePr>
        <p:xfrm>
          <a:off x="1815336" y="2514600"/>
          <a:ext cx="6004560" cy="1828800"/>
        </p:xfrm>
        <a:graphic>
          <a:graphicData uri="http://schemas.openxmlformats.org/drawingml/2006/table">
            <a:tbl>
              <a:tblPr/>
              <a:tblGrid>
                <a:gridCol w="2001520">
                  <a:extLst>
                    <a:ext uri="{9D8B030D-6E8A-4147-A177-3AD203B41FA5}">
                      <a16:colId xmlns:a16="http://schemas.microsoft.com/office/drawing/2014/main" val="3604941158"/>
                    </a:ext>
                  </a:extLst>
                </a:gridCol>
                <a:gridCol w="2001520">
                  <a:extLst>
                    <a:ext uri="{9D8B030D-6E8A-4147-A177-3AD203B41FA5}">
                      <a16:colId xmlns:a16="http://schemas.microsoft.com/office/drawing/2014/main" val="3133212425"/>
                    </a:ext>
                  </a:extLst>
                </a:gridCol>
                <a:gridCol w="2001520">
                  <a:extLst>
                    <a:ext uri="{9D8B030D-6E8A-4147-A177-3AD203B41FA5}">
                      <a16:colId xmlns:a16="http://schemas.microsoft.com/office/drawing/2014/main" val="13527625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Expression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String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Matched?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04627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a$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064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formula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2994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cab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517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197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FECC-D344-4166-9670-841EA49D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69" y="790113"/>
            <a:ext cx="10625831" cy="5386850"/>
          </a:xfrm>
        </p:spPr>
        <p:txBody>
          <a:bodyPr/>
          <a:lstStyle/>
          <a:p>
            <a:r>
              <a:rPr lang="en-US" dirty="0"/>
              <a:t>* - Star</a:t>
            </a:r>
          </a:p>
          <a:p>
            <a:r>
              <a:rPr lang="en-US" dirty="0"/>
              <a:t>The star symbol * matches zero or more occurrences of the pattern left to it.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601D0E-1083-4952-81A5-4060A969C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4307"/>
              </p:ext>
            </p:extLst>
          </p:nvPr>
        </p:nvGraphicFramePr>
        <p:xfrm>
          <a:off x="1606858" y="2266597"/>
          <a:ext cx="7874494" cy="3039256"/>
        </p:xfrm>
        <a:graphic>
          <a:graphicData uri="http://schemas.openxmlformats.org/drawingml/2006/table">
            <a:tbl>
              <a:tblPr/>
              <a:tblGrid>
                <a:gridCol w="2627692">
                  <a:extLst>
                    <a:ext uri="{9D8B030D-6E8A-4147-A177-3AD203B41FA5}">
                      <a16:colId xmlns:a16="http://schemas.microsoft.com/office/drawing/2014/main" val="1530167705"/>
                    </a:ext>
                  </a:extLst>
                </a:gridCol>
                <a:gridCol w="2623401">
                  <a:extLst>
                    <a:ext uri="{9D8B030D-6E8A-4147-A177-3AD203B41FA5}">
                      <a16:colId xmlns:a16="http://schemas.microsoft.com/office/drawing/2014/main" val="941476"/>
                    </a:ext>
                  </a:extLst>
                </a:gridCol>
                <a:gridCol w="2623401">
                  <a:extLst>
                    <a:ext uri="{9D8B030D-6E8A-4147-A177-3AD203B41FA5}">
                      <a16:colId xmlns:a16="http://schemas.microsoft.com/office/drawing/2014/main" val="140723355"/>
                    </a:ext>
                  </a:extLst>
                </a:gridCol>
              </a:tblGrid>
              <a:tr h="342389"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Expression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String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Matched?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734011"/>
                  </a:ext>
                </a:extLst>
              </a:tr>
              <a:tr h="342389">
                <a:tc rowSpan="5"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ma*n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mn</a:t>
                      </a:r>
                      <a:endParaRPr lang="en-IN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624916"/>
                  </a:ext>
                </a:extLst>
              </a:tr>
              <a:tr h="3423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man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67180"/>
                  </a:ext>
                </a:extLst>
              </a:tr>
              <a:tr h="3423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maaan</a:t>
                      </a:r>
                      <a:endParaRPr lang="en-IN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98994"/>
                  </a:ext>
                </a:extLst>
              </a:tr>
              <a:tr h="7532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main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 match (a is not followed by n)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72666"/>
                  </a:ext>
                </a:extLst>
              </a:tr>
              <a:tr h="3423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woman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19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392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B4ECF-3935-40A5-BC6A-ADDD408CF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0" y="754602"/>
            <a:ext cx="10590320" cy="5422361"/>
          </a:xfrm>
        </p:spPr>
        <p:txBody>
          <a:bodyPr/>
          <a:lstStyle/>
          <a:p>
            <a:r>
              <a:rPr lang="en-US" dirty="0"/>
              <a:t>+ - Plus</a:t>
            </a:r>
          </a:p>
          <a:p>
            <a:r>
              <a:rPr lang="en-US" dirty="0"/>
              <a:t>The plus symbol + matches one or more occurrences of the pattern left to it.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C19F03-3D07-4A0D-8E97-5B2716896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977853"/>
              </p:ext>
            </p:extLst>
          </p:nvPr>
        </p:nvGraphicFramePr>
        <p:xfrm>
          <a:off x="1602270" y="2209337"/>
          <a:ext cx="7106724" cy="3291840"/>
        </p:xfrm>
        <a:graphic>
          <a:graphicData uri="http://schemas.openxmlformats.org/drawingml/2006/table">
            <a:tbl>
              <a:tblPr/>
              <a:tblGrid>
                <a:gridCol w="2368908">
                  <a:extLst>
                    <a:ext uri="{9D8B030D-6E8A-4147-A177-3AD203B41FA5}">
                      <a16:colId xmlns:a16="http://schemas.microsoft.com/office/drawing/2014/main" val="3800226037"/>
                    </a:ext>
                  </a:extLst>
                </a:gridCol>
                <a:gridCol w="2368908">
                  <a:extLst>
                    <a:ext uri="{9D8B030D-6E8A-4147-A177-3AD203B41FA5}">
                      <a16:colId xmlns:a16="http://schemas.microsoft.com/office/drawing/2014/main" val="588207014"/>
                    </a:ext>
                  </a:extLst>
                </a:gridCol>
                <a:gridCol w="2368908">
                  <a:extLst>
                    <a:ext uri="{9D8B030D-6E8A-4147-A177-3AD203B41FA5}">
                      <a16:colId xmlns:a16="http://schemas.microsoft.com/office/drawing/2014/main" val="3323480300"/>
                    </a:ext>
                  </a:extLst>
                </a:gridCol>
              </a:tblGrid>
              <a:tr h="319978"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Expression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String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Matched?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501557"/>
                  </a:ext>
                </a:extLst>
              </a:tr>
              <a:tr h="511965">
                <a:tc rowSpan="5"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ma+n</a:t>
                      </a:r>
                      <a:endParaRPr lang="en-IN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mn</a:t>
                      </a:r>
                      <a:endParaRPr lang="en-IN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 match (no a character)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857523"/>
                  </a:ext>
                </a:extLst>
              </a:tr>
              <a:tr h="31997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man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18024"/>
                  </a:ext>
                </a:extLst>
              </a:tr>
              <a:tr h="31997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maaan</a:t>
                      </a:r>
                      <a:endParaRPr lang="en-IN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508802"/>
                  </a:ext>
                </a:extLst>
              </a:tr>
              <a:tr h="70395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main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 match (a is not followed by n)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475536"/>
                  </a:ext>
                </a:extLst>
              </a:tr>
              <a:tr h="31997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woman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9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022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B3979-4E07-4E38-AF92-2EDB062C0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5" y="754602"/>
            <a:ext cx="10572565" cy="5422361"/>
          </a:xfrm>
        </p:spPr>
        <p:txBody>
          <a:bodyPr/>
          <a:lstStyle/>
          <a:p>
            <a:r>
              <a:rPr lang="en-US" dirty="0"/>
              <a:t>? - Question Mark</a:t>
            </a:r>
          </a:p>
          <a:p>
            <a:r>
              <a:rPr lang="en-US" dirty="0"/>
              <a:t>The question mark symbol ? matches zero or one occurrence of the pattern left to it.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164B8A-8277-497C-A686-3A59DD649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34831"/>
              </p:ext>
            </p:extLst>
          </p:nvPr>
        </p:nvGraphicFramePr>
        <p:xfrm>
          <a:off x="1602271" y="2276362"/>
          <a:ext cx="7887957" cy="3714858"/>
        </p:xfrm>
        <a:graphic>
          <a:graphicData uri="http://schemas.openxmlformats.org/drawingml/2006/table">
            <a:tbl>
              <a:tblPr/>
              <a:tblGrid>
                <a:gridCol w="2629319">
                  <a:extLst>
                    <a:ext uri="{9D8B030D-6E8A-4147-A177-3AD203B41FA5}">
                      <a16:colId xmlns:a16="http://schemas.microsoft.com/office/drawing/2014/main" val="3485964107"/>
                    </a:ext>
                  </a:extLst>
                </a:gridCol>
                <a:gridCol w="2629319">
                  <a:extLst>
                    <a:ext uri="{9D8B030D-6E8A-4147-A177-3AD203B41FA5}">
                      <a16:colId xmlns:a16="http://schemas.microsoft.com/office/drawing/2014/main" val="3844003106"/>
                    </a:ext>
                  </a:extLst>
                </a:gridCol>
                <a:gridCol w="2629319">
                  <a:extLst>
                    <a:ext uri="{9D8B030D-6E8A-4147-A177-3AD203B41FA5}">
                      <a16:colId xmlns:a16="http://schemas.microsoft.com/office/drawing/2014/main" val="617158557"/>
                    </a:ext>
                  </a:extLst>
                </a:gridCol>
              </a:tblGrid>
              <a:tr h="428649"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Expression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String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Matched?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022156"/>
                  </a:ext>
                </a:extLst>
              </a:tr>
              <a:tr h="428649">
                <a:tc rowSpan="5"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ma?n</a:t>
                      </a:r>
                      <a:endParaRPr lang="en-IN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mn</a:t>
                      </a:r>
                      <a:endParaRPr lang="en-IN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303925"/>
                  </a:ext>
                </a:extLst>
              </a:tr>
              <a:tr h="4286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man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018450"/>
                  </a:ext>
                </a:extLst>
              </a:tr>
              <a:tr h="94302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maaan</a:t>
                      </a:r>
                      <a:endParaRPr lang="en-IN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 match (more than one a character)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174393"/>
                  </a:ext>
                </a:extLst>
              </a:tr>
              <a:tr h="94302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main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 match (a is not followed by n)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70266"/>
                  </a:ext>
                </a:extLst>
              </a:tr>
              <a:tr h="4286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woman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6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548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4482-130C-4FDA-8517-4F61E9006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772357"/>
            <a:ext cx="10492666" cy="5404606"/>
          </a:xfrm>
        </p:spPr>
        <p:txBody>
          <a:bodyPr/>
          <a:lstStyle/>
          <a:p>
            <a:r>
              <a:rPr lang="en-US" dirty="0"/>
              <a:t>{} – Braces {1,3}</a:t>
            </a:r>
          </a:p>
          <a:p>
            <a:r>
              <a:rPr lang="en-US" dirty="0"/>
              <a:t>Consider this code: {</a:t>
            </a:r>
            <a:r>
              <a:rPr lang="en-US" dirty="0" err="1"/>
              <a:t>n,m</a:t>
            </a:r>
            <a:r>
              <a:rPr lang="en-US" dirty="0"/>
              <a:t>}. This means at least n, and at most m repetitions of the pattern left to it.</a:t>
            </a:r>
          </a:p>
          <a:p>
            <a:r>
              <a:rPr lang="en-US" dirty="0"/>
              <a:t>This </a:t>
            </a:r>
            <a:r>
              <a:rPr lang="en-US" dirty="0" err="1"/>
              <a:t>RegEx</a:t>
            </a:r>
            <a:r>
              <a:rPr lang="en-US" dirty="0"/>
              <a:t> [0-9]{2, 4} matches at least 2 digits but not more than 4 digits.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D0CC62-2E8D-46FF-BEF2-B65A83B8C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767676"/>
              </p:ext>
            </p:extLst>
          </p:nvPr>
        </p:nvGraphicFramePr>
        <p:xfrm>
          <a:off x="2152686" y="3167681"/>
          <a:ext cx="7737036" cy="2377440"/>
        </p:xfrm>
        <a:graphic>
          <a:graphicData uri="http://schemas.openxmlformats.org/drawingml/2006/table">
            <a:tbl>
              <a:tblPr/>
              <a:tblGrid>
                <a:gridCol w="2579012">
                  <a:extLst>
                    <a:ext uri="{9D8B030D-6E8A-4147-A177-3AD203B41FA5}">
                      <a16:colId xmlns:a16="http://schemas.microsoft.com/office/drawing/2014/main" val="3468763936"/>
                    </a:ext>
                  </a:extLst>
                </a:gridCol>
                <a:gridCol w="2579012">
                  <a:extLst>
                    <a:ext uri="{9D8B030D-6E8A-4147-A177-3AD203B41FA5}">
                      <a16:colId xmlns:a16="http://schemas.microsoft.com/office/drawing/2014/main" val="334705478"/>
                    </a:ext>
                  </a:extLst>
                </a:gridCol>
                <a:gridCol w="2579012">
                  <a:extLst>
                    <a:ext uri="{9D8B030D-6E8A-4147-A177-3AD203B41FA5}">
                      <a16:colId xmlns:a16="http://schemas.microsoft.com/office/drawing/2014/main" val="2443577399"/>
                    </a:ext>
                  </a:extLst>
                </a:gridCol>
              </a:tblGrid>
              <a:tr h="439078"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Expression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String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Matched?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49746"/>
                  </a:ext>
                </a:extLst>
              </a:tr>
              <a:tr h="702526">
                <a:tc rowSpan="3"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[0-9]{2,4}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ab123csde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 match (match at ab</a:t>
                      </a:r>
                      <a:r>
                        <a:rPr lang="en-US" u="sng">
                          <a:effectLst/>
                        </a:rPr>
                        <a:t>123</a:t>
                      </a:r>
                      <a:r>
                        <a:rPr lang="en-US">
                          <a:effectLst/>
                        </a:rPr>
                        <a:t>csde)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695280"/>
                  </a:ext>
                </a:extLst>
              </a:tr>
              <a:tr h="70252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12 and 345673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 matches (</a:t>
                      </a:r>
                      <a:r>
                        <a:rPr lang="en-US" u="sng">
                          <a:effectLst/>
                        </a:rPr>
                        <a:t>12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 u="sng">
                          <a:effectLst/>
                        </a:rPr>
                        <a:t>3456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 u="sng">
                          <a:effectLst/>
                        </a:rPr>
                        <a:t>73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883437"/>
                  </a:ext>
                </a:extLst>
              </a:tr>
              <a:tr h="43907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 and 2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982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965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00F-F09B-47B8-9069-A1F2AE1FB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6" y="133166"/>
            <a:ext cx="10501544" cy="6043798"/>
          </a:xfrm>
        </p:spPr>
        <p:txBody>
          <a:bodyPr>
            <a:normAutofit/>
          </a:bodyPr>
          <a:lstStyle/>
          <a:p>
            <a:r>
              <a:rPr lang="en-US" sz="2400" b="1" dirty="0"/>
              <a:t>| - Alternation</a:t>
            </a:r>
          </a:p>
          <a:p>
            <a:r>
              <a:rPr lang="en-US" sz="2400" dirty="0"/>
              <a:t>Vertical bar | is used for alternation (or operator).</a:t>
            </a:r>
          </a:p>
          <a:p>
            <a:r>
              <a:rPr lang="en-US" sz="2400" dirty="0"/>
              <a:t>Here, </a:t>
            </a:r>
            <a:r>
              <a:rPr lang="en-US" sz="2400" dirty="0" err="1"/>
              <a:t>a|b</a:t>
            </a:r>
            <a:r>
              <a:rPr lang="en-US" sz="2400" dirty="0"/>
              <a:t> match an</a:t>
            </a:r>
          </a:p>
          <a:p>
            <a:r>
              <a:rPr lang="en-US" sz="2400" b="1" dirty="0"/>
              <a:t>() - Group</a:t>
            </a:r>
          </a:p>
          <a:p>
            <a:r>
              <a:rPr lang="en-US" sz="2400" dirty="0"/>
              <a:t>Parentheses () is used to group sub-patterns. For example, (</a:t>
            </a:r>
            <a:r>
              <a:rPr lang="en-US" sz="2400" dirty="0" err="1"/>
              <a:t>a|b|c</a:t>
            </a:r>
            <a:r>
              <a:rPr lang="en-US" sz="2400" dirty="0"/>
              <a:t>)</a:t>
            </a:r>
            <a:r>
              <a:rPr lang="en-US" sz="2400" dirty="0" err="1"/>
              <a:t>xz</a:t>
            </a:r>
            <a:r>
              <a:rPr lang="en-US" sz="2400" dirty="0"/>
              <a:t> match any string that matches either a or b or c followed by </a:t>
            </a:r>
            <a:r>
              <a:rPr lang="en-US" sz="2400" dirty="0" err="1"/>
              <a:t>xzy</a:t>
            </a:r>
            <a:r>
              <a:rPr lang="en-US" sz="2400" dirty="0"/>
              <a:t> string that contains either a or b.</a:t>
            </a:r>
          </a:p>
          <a:p>
            <a:endParaRPr lang="en-IN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FB5C18-D650-40BA-BC29-3F10F8B03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465897"/>
              </p:ext>
            </p:extLst>
          </p:nvPr>
        </p:nvGraphicFramePr>
        <p:xfrm>
          <a:off x="1769097" y="3109977"/>
          <a:ext cx="8511246" cy="2425250"/>
        </p:xfrm>
        <a:graphic>
          <a:graphicData uri="http://schemas.openxmlformats.org/drawingml/2006/table">
            <a:tbl>
              <a:tblPr/>
              <a:tblGrid>
                <a:gridCol w="2837082">
                  <a:extLst>
                    <a:ext uri="{9D8B030D-6E8A-4147-A177-3AD203B41FA5}">
                      <a16:colId xmlns:a16="http://schemas.microsoft.com/office/drawing/2014/main" val="3788046354"/>
                    </a:ext>
                  </a:extLst>
                </a:gridCol>
                <a:gridCol w="2837082">
                  <a:extLst>
                    <a:ext uri="{9D8B030D-6E8A-4147-A177-3AD203B41FA5}">
                      <a16:colId xmlns:a16="http://schemas.microsoft.com/office/drawing/2014/main" val="2297700104"/>
                    </a:ext>
                  </a:extLst>
                </a:gridCol>
                <a:gridCol w="2837082">
                  <a:extLst>
                    <a:ext uri="{9D8B030D-6E8A-4147-A177-3AD203B41FA5}">
                      <a16:colId xmlns:a16="http://schemas.microsoft.com/office/drawing/2014/main" val="3651150387"/>
                    </a:ext>
                  </a:extLst>
                </a:gridCol>
              </a:tblGrid>
              <a:tr h="466394"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Expression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String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Matched?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65471"/>
                  </a:ext>
                </a:extLst>
              </a:tr>
              <a:tr h="466394">
                <a:tc rowSpan="3"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(</a:t>
                      </a:r>
                      <a:r>
                        <a:rPr lang="en-IN" dirty="0" err="1">
                          <a:effectLst/>
                        </a:rPr>
                        <a:t>a|b|c</a:t>
                      </a:r>
                      <a:r>
                        <a:rPr lang="en-IN" dirty="0">
                          <a:effectLst/>
                        </a:rPr>
                        <a:t>)</a:t>
                      </a:r>
                      <a:r>
                        <a:rPr lang="en-IN" dirty="0" err="1">
                          <a:effectLst/>
                        </a:rPr>
                        <a:t>xz</a:t>
                      </a:r>
                      <a:endParaRPr lang="en-IN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ab </a:t>
                      </a:r>
                      <a:r>
                        <a:rPr lang="en-IN" dirty="0" err="1">
                          <a:effectLst/>
                        </a:rPr>
                        <a:t>xz</a:t>
                      </a:r>
                      <a:endParaRPr lang="en-IN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 match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58619"/>
                  </a:ext>
                </a:extLst>
              </a:tr>
              <a:tr h="7462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abxz</a:t>
                      </a:r>
                      <a:endParaRPr lang="en-IN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 match (match at </a:t>
                      </a:r>
                      <a:r>
                        <a:rPr lang="en-US" dirty="0" err="1">
                          <a:effectLst/>
                        </a:rPr>
                        <a:t>a</a:t>
                      </a:r>
                      <a:r>
                        <a:rPr lang="en-US" u="sng" dirty="0" err="1">
                          <a:effectLst/>
                        </a:rPr>
                        <a:t>bxz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10556"/>
                  </a:ext>
                </a:extLst>
              </a:tr>
              <a:tr h="7462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axz</a:t>
                      </a:r>
                      <a:r>
                        <a:rPr lang="en-IN" dirty="0">
                          <a:effectLst/>
                        </a:rPr>
                        <a:t> </a:t>
                      </a:r>
                      <a:r>
                        <a:rPr lang="en-IN" dirty="0" err="1">
                          <a:effectLst/>
                        </a:rPr>
                        <a:t>cabxz</a:t>
                      </a:r>
                      <a:endParaRPr lang="en-IN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 matches (at </a:t>
                      </a:r>
                      <a:r>
                        <a:rPr lang="en-US" u="sng" dirty="0" err="1">
                          <a:effectLst/>
                        </a:rPr>
                        <a:t>axz</a:t>
                      </a:r>
                      <a:r>
                        <a:rPr lang="en-US" dirty="0" err="1">
                          <a:effectLst/>
                        </a:rPr>
                        <a:t>bc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ca</a:t>
                      </a:r>
                      <a:r>
                        <a:rPr lang="en-US" u="sng" dirty="0" err="1">
                          <a:effectLst/>
                        </a:rPr>
                        <a:t>bxz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2422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800129C-9054-4AE7-AA85-0E2B01923083}"/>
              </a:ext>
            </a:extLst>
          </p:cNvPr>
          <p:cNvSpPr txBox="1"/>
          <p:nvPr/>
        </p:nvSpPr>
        <p:spPr>
          <a:xfrm>
            <a:off x="987861" y="5714027"/>
            <a:ext cx="8482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\ - Backslash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Backlash \ is used to escape various characters including all metacharacters.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14124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1D20-7CE8-4FE1-908B-740A709CA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301841"/>
            <a:ext cx="11490663" cy="662274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600" b="1" i="0" dirty="0">
                <a:effectLst/>
                <a:latin typeface="euclid_circular_a"/>
              </a:rPr>
              <a:t>Special Sequences</a:t>
            </a:r>
            <a:endParaRPr lang="en-US" sz="2600" b="0" i="0" dirty="0">
              <a:effectLst/>
              <a:latin typeface="euclid_circular_a"/>
            </a:endParaRPr>
          </a:p>
          <a:p>
            <a:pPr algn="l"/>
            <a:r>
              <a:rPr lang="en-US" sz="2000" b="0" i="0" dirty="0">
                <a:effectLst/>
                <a:latin typeface="euclid_circular_a"/>
              </a:rPr>
              <a:t>Special sequences make commonly used patterns easier to write. Here's a list of special sequences: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latin typeface="euclid_circular_a"/>
              </a:rPr>
              <a:t>\A - Matches if the specified characters are at the start of a string.</a:t>
            </a:r>
          </a:p>
          <a:p>
            <a:pPr marL="0" indent="0" algn="l">
              <a:buNone/>
            </a:pPr>
            <a:r>
              <a:rPr lang="en-US" sz="2000" b="1" i="0" dirty="0">
                <a:effectLst/>
                <a:latin typeface="euclid_circular_a"/>
              </a:rPr>
              <a:t>Example</a:t>
            </a:r>
            <a:r>
              <a:rPr lang="en-US" sz="2000" b="0" i="0" dirty="0">
                <a:effectLst/>
                <a:latin typeface="euclid_circular_a"/>
              </a:rPr>
              <a:t>: \</a:t>
            </a:r>
            <a:r>
              <a:rPr lang="en-US" sz="2000" b="0" i="0" dirty="0" err="1">
                <a:effectLst/>
                <a:latin typeface="euclid_circular_a"/>
              </a:rPr>
              <a:t>Asun</a:t>
            </a:r>
            <a:r>
              <a:rPr lang="en-US" sz="2000" b="0" i="0" dirty="0">
                <a:effectLst/>
                <a:latin typeface="euclid_circular_a"/>
              </a:rPr>
              <a:t> -&gt; “the sun is rising”-&gt;not matched</a:t>
            </a:r>
          </a:p>
          <a:p>
            <a:pPr marL="0" indent="0" algn="l">
              <a:buNone/>
            </a:pPr>
            <a:r>
              <a:rPr lang="en-US" sz="2000" dirty="0">
                <a:latin typeface="euclid_circular_a"/>
              </a:rPr>
              <a:t>2. \b - Matches if the specified characters are at the beginning or end of a word.</a:t>
            </a:r>
          </a:p>
          <a:p>
            <a:pPr marL="0" indent="0" algn="l">
              <a:buNone/>
            </a:pPr>
            <a:r>
              <a:rPr lang="en-US" sz="2000" b="1" i="0" dirty="0">
                <a:effectLst/>
                <a:latin typeface="euclid_circular_a"/>
              </a:rPr>
              <a:t>Example</a:t>
            </a:r>
            <a:r>
              <a:rPr lang="en-US" sz="2000" b="0" i="0" dirty="0">
                <a:effectLst/>
                <a:latin typeface="euclid_circular_a"/>
              </a:rPr>
              <a:t>: \</a:t>
            </a:r>
            <a:r>
              <a:rPr lang="en-US" sz="2000" b="0" i="0" dirty="0" err="1">
                <a:effectLst/>
                <a:latin typeface="euclid_circular_a"/>
              </a:rPr>
              <a:t>bfoo</a:t>
            </a:r>
            <a:r>
              <a:rPr lang="en-US" sz="2000" b="0" i="0" dirty="0">
                <a:effectLst/>
                <a:latin typeface="euclid_circular_a"/>
              </a:rPr>
              <a:t> -&gt;”football”-&gt; matched</a:t>
            </a:r>
          </a:p>
          <a:p>
            <a:pPr marL="0" indent="0" algn="l">
              <a:buNone/>
            </a:pPr>
            <a:r>
              <a:rPr lang="en-US" sz="2000" dirty="0">
                <a:latin typeface="euclid_circular_a"/>
              </a:rPr>
              <a:t>3. \B - Opposite of \b. Matches if the specified characters are not at the beginning or end of a word.</a:t>
            </a:r>
          </a:p>
          <a:p>
            <a:pPr marL="0" indent="0" algn="l">
              <a:buNone/>
            </a:pPr>
            <a:r>
              <a:rPr lang="en-US" sz="2000" b="1" i="0" dirty="0">
                <a:effectLst/>
                <a:latin typeface="euclid_circular_a"/>
              </a:rPr>
              <a:t>Example</a:t>
            </a:r>
            <a:r>
              <a:rPr lang="en-US" sz="2000" b="0" i="0" dirty="0">
                <a:effectLst/>
                <a:latin typeface="euclid_circular_a"/>
              </a:rPr>
              <a:t>: foo\B -&gt; “ the </a:t>
            </a:r>
            <a:r>
              <a:rPr lang="en-US" sz="2000" b="0" i="0" dirty="0" err="1">
                <a:effectLst/>
                <a:latin typeface="euclid_circular_a"/>
              </a:rPr>
              <a:t>afootest</a:t>
            </a:r>
            <a:r>
              <a:rPr lang="en-US" sz="2000" b="0" i="0" dirty="0">
                <a:effectLst/>
                <a:latin typeface="euclid_circular_a"/>
              </a:rPr>
              <a:t>” -&gt; matched</a:t>
            </a:r>
          </a:p>
          <a:p>
            <a:pPr marL="0" indent="0" algn="l">
              <a:buNone/>
            </a:pPr>
            <a:r>
              <a:rPr lang="en-US" sz="2000" dirty="0">
                <a:latin typeface="euclid_circular_a"/>
              </a:rPr>
              <a:t>4. \d - Matches any decimal digit. Equivalent to [0-9]</a:t>
            </a:r>
          </a:p>
          <a:p>
            <a:pPr marL="0" indent="0" algn="l">
              <a:buNone/>
            </a:pPr>
            <a:r>
              <a:rPr lang="en-US" sz="2000" b="1" i="0" dirty="0">
                <a:effectLst/>
                <a:latin typeface="euclid_circular_a"/>
              </a:rPr>
              <a:t>Example</a:t>
            </a:r>
            <a:r>
              <a:rPr lang="en-US" sz="2000" b="0" i="0" dirty="0">
                <a:effectLst/>
                <a:latin typeface="euclid_circular_a"/>
              </a:rPr>
              <a:t>: \d -&gt; “12abc3” -&gt; 3 digits matched</a:t>
            </a:r>
          </a:p>
          <a:p>
            <a:pPr marL="0" indent="0" algn="l">
              <a:buNone/>
            </a:pPr>
            <a:r>
              <a:rPr lang="en-US" sz="2000" dirty="0">
                <a:latin typeface="euclid_circular_a"/>
              </a:rPr>
              <a:t>5. \D - Matches any non-decimal digit. Equivalent to [^0-9]</a:t>
            </a:r>
          </a:p>
          <a:p>
            <a:pPr marL="0" indent="0" algn="l">
              <a:buNone/>
            </a:pPr>
            <a:r>
              <a:rPr lang="en-US" sz="2000" b="1" i="0" dirty="0">
                <a:effectLst/>
                <a:latin typeface="euclid_circular_a"/>
              </a:rPr>
              <a:t>Example</a:t>
            </a:r>
            <a:r>
              <a:rPr lang="en-US" sz="2000" b="0" i="0" dirty="0">
                <a:effectLst/>
                <a:latin typeface="euclid_circular_a"/>
              </a:rPr>
              <a:t>: \D -&gt;”1ab34c” -&gt; 3 non-digits matched</a:t>
            </a:r>
          </a:p>
          <a:p>
            <a:pPr marL="0" indent="0" algn="l">
              <a:buNone/>
            </a:pPr>
            <a:r>
              <a:rPr lang="en-US" sz="2000" dirty="0">
                <a:latin typeface="euclid_circular_a"/>
              </a:rPr>
              <a:t>6. \s - Matches where a string contains any whitespace character. </a:t>
            </a:r>
          </a:p>
          <a:p>
            <a:pPr marL="0" indent="0" algn="l">
              <a:buNone/>
            </a:pPr>
            <a:r>
              <a:rPr lang="en-US" sz="2000" b="1" i="0" dirty="0">
                <a:effectLst/>
                <a:latin typeface="euclid_circular_a"/>
              </a:rPr>
              <a:t>Example</a:t>
            </a:r>
            <a:r>
              <a:rPr lang="en-US" sz="2000" b="0" i="0" dirty="0">
                <a:effectLst/>
                <a:latin typeface="euclid_circular_a"/>
              </a:rPr>
              <a:t>: \s -&gt; “Hello world” -&gt; 1 space found</a:t>
            </a:r>
          </a:p>
          <a:p>
            <a:pPr marL="0" indent="0" algn="l">
              <a:buNone/>
            </a:pPr>
            <a:r>
              <a:rPr lang="en-US" sz="2000" dirty="0">
                <a:latin typeface="euclid_circular_a"/>
              </a:rPr>
              <a:t>7. \S - Matches where a string contains any non-whitespace character. </a:t>
            </a:r>
          </a:p>
          <a:p>
            <a:pPr marL="0" indent="0" algn="l">
              <a:buNone/>
            </a:pPr>
            <a:r>
              <a:rPr lang="en-US" sz="2000" b="1" i="0" dirty="0">
                <a:effectLst/>
                <a:latin typeface="euclid_circular_a"/>
              </a:rPr>
              <a:t>Example</a:t>
            </a:r>
            <a:r>
              <a:rPr lang="en-US" sz="2000" b="0" i="0" dirty="0">
                <a:effectLst/>
                <a:latin typeface="euclid_circular_a"/>
              </a:rPr>
              <a:t>:\S -&gt; “a b” -&gt; 2 chars found</a:t>
            </a:r>
          </a:p>
          <a:p>
            <a:pPr marL="0" indent="0" algn="l">
              <a:buNone/>
            </a:pPr>
            <a:r>
              <a:rPr lang="en-US" sz="2000" dirty="0">
                <a:latin typeface="euclid_circular_a"/>
              </a:rPr>
              <a:t>8. \w - Matches any alphanumeric character (digits and alphabets).</a:t>
            </a:r>
          </a:p>
          <a:p>
            <a:pPr marL="0" indent="0" algn="l">
              <a:buNone/>
            </a:pPr>
            <a:r>
              <a:rPr lang="en-US" sz="2000" b="1" i="0" dirty="0">
                <a:effectLst/>
                <a:latin typeface="euclid_circular_a"/>
              </a:rPr>
              <a:t>Example</a:t>
            </a:r>
            <a:r>
              <a:rPr lang="en-US" sz="2000" b="0" i="0" dirty="0">
                <a:effectLst/>
                <a:latin typeface="euclid_circular_a"/>
              </a:rPr>
              <a:t>:\w -&gt; </a:t>
            </a:r>
            <a:r>
              <a:rPr lang="en-IN" sz="21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12&amp;": ;c  -&gt;3 matched</a:t>
            </a:r>
          </a:p>
          <a:p>
            <a:pPr marL="0" indent="0" algn="l">
              <a:buNone/>
            </a:pPr>
            <a:r>
              <a:rPr lang="en-IN" sz="2100" dirty="0">
                <a:latin typeface="Calibri" panose="020F0502020204030204" pitchFamily="34" charset="0"/>
                <a:cs typeface="Calibri" panose="020F0502020204030204" pitchFamily="34" charset="0"/>
              </a:rPr>
              <a:t>9. 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\W - Matches any non-alphanumeric character. Equivalent to [^a-zA-Z0-9_]</a:t>
            </a:r>
            <a:endParaRPr lang="en-IN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1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IN" sz="21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\W -&gt; “12a%c” -&gt;1 matched</a:t>
            </a:r>
          </a:p>
          <a:p>
            <a:pPr marL="0" indent="0" algn="l">
              <a:buNone/>
            </a:pPr>
            <a:r>
              <a:rPr lang="en-IN" sz="2100" dirty="0">
                <a:latin typeface="Calibri" panose="020F0502020204030204" pitchFamily="34" charset="0"/>
                <a:cs typeface="Calibri" panose="020F0502020204030204" pitchFamily="34" charset="0"/>
              </a:rPr>
              <a:t>10. 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\Z - Matches if the specified characters are at the end of a string.</a:t>
            </a:r>
          </a:p>
          <a:p>
            <a:pPr marL="0" indent="0" algn="l">
              <a:buNone/>
            </a:pPr>
            <a:r>
              <a:rPr lang="en-US" sz="21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21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Python\Z -&gt;”Python programming” -&gt; no match.</a:t>
            </a:r>
          </a:p>
        </p:txBody>
      </p:sp>
    </p:spTree>
    <p:extLst>
      <p:ext uri="{BB962C8B-B14F-4D97-AF65-F5344CB8AC3E}">
        <p14:creationId xmlns:p14="http://schemas.microsoft.com/office/powerpoint/2010/main" val="481476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DDCB-F948-4894-B06C-B9C5C127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63CF55-0654-42CD-BC8A-506D9168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22" y="1079120"/>
            <a:ext cx="3302493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'''Tata Limited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Dr. David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Landsman,executive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director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18, Grosvenor Place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London SWIX 7HSc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Phone: +44 (20) 7235 8281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Fax: +44 (20) 7235 8727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Email: tata@tata.co.uk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Website: www.europe.tata.com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Directions: View map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Tata Sons, North America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1700 North Moore St, Suite 1520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Arlington, VA 22200-1911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USA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Phone: +1 (703) 243 9787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Fax: +1 (703) 243 9791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66-66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455-4545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Email: northamerica@tata.com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Website: www.northamerica.tata.com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Directions: View map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fass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python is awesome programming language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Please contact:+917972496401'''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DBC055-EC2A-43F1-9A5E-D7F348AC5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146" y="937613"/>
            <a:ext cx="4412202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#raw string example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r"\n"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this literally prints the \n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patt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re.compile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r'fass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')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patt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re.compile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(r'.') #matches for any character, '.' is metacharacter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patt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re.compile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r'^Tata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')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patt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re.compile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r'ge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$')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patt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re.compile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r'a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*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*')#any no of a and any no of 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patt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re.compile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r'com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+')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patt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re.compile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(r'(is){2}')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patt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re.compile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r'ai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{1}|Fax')#either or search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#special sequences example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patt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re.compile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(r'\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ATata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') #checks for string at start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#searches for digits in string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#patt =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re.compile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(r'\d{5}-\d{4}') #{} is no of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occurences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#match for the 10 digit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indian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phone number starting from +91 in the given string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patt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re.compile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r'\W{1}91\d{10}'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matches=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patt.finditer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matches: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print(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mystr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[447:451])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95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A47B-AE4A-4C06-8333-E5A5D5A2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</a:t>
            </a:r>
            <a:r>
              <a:rPr lang="en-US" dirty="0" err="1"/>
              <a:t>RegEx</a:t>
            </a:r>
            <a:r>
              <a:rPr lang="en-US" dirty="0"/>
              <a:t>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08FC6-E7BE-433A-A308-BB155EC8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889701"/>
          </a:xfrm>
        </p:spPr>
        <p:txBody>
          <a:bodyPr/>
          <a:lstStyle/>
          <a:p>
            <a:r>
              <a:rPr lang="en-US" dirty="0"/>
              <a:t>Python has a module named re to work with regular expressions. To use it, we need to import the module.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import re</a:t>
            </a:r>
          </a:p>
          <a:p>
            <a:r>
              <a:rPr lang="en-US" dirty="0"/>
              <a:t>The module defines several functions and constants to work with </a:t>
            </a:r>
            <a:r>
              <a:rPr lang="en-US" dirty="0" err="1"/>
              <a:t>RegEx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48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000F-2317-4880-B651-EDB2740AE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50" y="550416"/>
            <a:ext cx="11363417" cy="6307584"/>
          </a:xfrm>
        </p:spPr>
        <p:txBody>
          <a:bodyPr>
            <a:normAutofit/>
          </a:bodyPr>
          <a:lstStyle/>
          <a:p>
            <a:r>
              <a:rPr lang="en-IN" sz="2000" dirty="0"/>
              <a:t>The __next__() method returns the next value in the iteration and updates the state to the next value.</a:t>
            </a:r>
          </a:p>
          <a:p>
            <a:r>
              <a:rPr lang="en-IN" sz="2000" b="1" dirty="0"/>
              <a:t>Example :</a:t>
            </a:r>
          </a:p>
          <a:p>
            <a:pPr marL="457200" lvl="1" indent="0">
              <a:buNone/>
            </a:pPr>
            <a:r>
              <a:rPr lang="en-US" sz="1600" dirty="0"/>
              <a:t>numbers=[1,4,9]</a:t>
            </a:r>
          </a:p>
          <a:p>
            <a:pPr marL="457200" lvl="1" indent="0">
              <a:buNone/>
            </a:pPr>
            <a:r>
              <a:rPr lang="en-US" sz="1600" dirty="0"/>
              <a:t>#now we get iterator from this list using iter() method</a:t>
            </a:r>
          </a:p>
          <a:p>
            <a:pPr marL="457200" lvl="1" indent="0">
              <a:buNone/>
            </a:pPr>
            <a:r>
              <a:rPr lang="en-US" sz="1600" dirty="0"/>
              <a:t>value=</a:t>
            </a:r>
            <a:r>
              <a:rPr lang="en-US" sz="1600" dirty="0" err="1"/>
              <a:t>numbers.__iter</a:t>
            </a:r>
            <a:r>
              <a:rPr lang="en-US" sz="1600" dirty="0"/>
              <a:t>__()</a:t>
            </a:r>
          </a:p>
          <a:p>
            <a:pPr marL="457200" lvl="1" indent="0">
              <a:buNone/>
            </a:pPr>
            <a:r>
              <a:rPr lang="en-US" sz="1600" dirty="0"/>
              <a:t>item1=</a:t>
            </a:r>
            <a:r>
              <a:rPr lang="en-US" sz="1600" dirty="0" err="1"/>
              <a:t>value.__next</a:t>
            </a:r>
            <a:r>
              <a:rPr lang="en-US" sz="1600" dirty="0"/>
              <a:t>__()</a:t>
            </a:r>
          </a:p>
          <a:p>
            <a:pPr marL="457200" lvl="1" indent="0">
              <a:buNone/>
            </a:pPr>
            <a:r>
              <a:rPr lang="en-US" sz="1600" dirty="0"/>
              <a:t>print(item1)</a:t>
            </a:r>
          </a:p>
          <a:p>
            <a:pPr marL="457200" lvl="1" indent="0">
              <a:buNone/>
            </a:pPr>
            <a:r>
              <a:rPr lang="en-US" sz="1600" dirty="0"/>
              <a:t>item2=</a:t>
            </a:r>
            <a:r>
              <a:rPr lang="en-US" sz="1600" dirty="0" err="1"/>
              <a:t>value.__next</a:t>
            </a:r>
            <a:r>
              <a:rPr lang="en-US" sz="1600" dirty="0"/>
              <a:t>__()</a:t>
            </a:r>
          </a:p>
          <a:p>
            <a:pPr marL="457200" lvl="1" indent="0">
              <a:buNone/>
            </a:pPr>
            <a:r>
              <a:rPr lang="en-US" sz="1600" dirty="0"/>
              <a:t>print(item2)</a:t>
            </a:r>
          </a:p>
          <a:p>
            <a:pPr marL="457200" lvl="1" indent="0">
              <a:buNone/>
            </a:pPr>
            <a:r>
              <a:rPr lang="en-US" sz="1600" dirty="0"/>
              <a:t>item3=</a:t>
            </a:r>
            <a:r>
              <a:rPr lang="en-US" sz="1600" dirty="0" err="1"/>
              <a:t>value.__next</a:t>
            </a:r>
            <a:r>
              <a:rPr lang="en-US" sz="1600" dirty="0"/>
              <a:t>__()</a:t>
            </a:r>
          </a:p>
          <a:p>
            <a:pPr marL="457200" lvl="1" indent="0">
              <a:buNone/>
            </a:pPr>
            <a:r>
              <a:rPr lang="en-US" sz="1600" dirty="0"/>
              <a:t>print(item3)</a:t>
            </a:r>
          </a:p>
          <a:p>
            <a:pPr marL="0" indent="0">
              <a:buNone/>
            </a:pPr>
            <a:endParaRPr lang="en-IN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0A48EA-F24B-4705-A0A7-34F6685867E7}"/>
              </a:ext>
            </a:extLst>
          </p:cNvPr>
          <p:cNvCxnSpPr>
            <a:cxnSpLocks/>
          </p:cNvCxnSpPr>
          <p:nvPr/>
        </p:nvCxnSpPr>
        <p:spPr>
          <a:xfrm>
            <a:off x="5945079" y="905523"/>
            <a:ext cx="0" cy="5824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78054A-AD2E-4DC0-B2E9-3810B872271D}"/>
              </a:ext>
            </a:extLst>
          </p:cNvPr>
          <p:cNvSpPr txBox="1"/>
          <p:nvPr/>
        </p:nvSpPr>
        <p:spPr>
          <a:xfrm>
            <a:off x="6320901" y="905912"/>
            <a:ext cx="242380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#Example:</a:t>
            </a:r>
          </a:p>
          <a:p>
            <a:pPr marL="0" indent="0">
              <a:buNone/>
            </a:pPr>
            <a:r>
              <a:rPr lang="en-US" sz="1800" dirty="0"/>
              <a:t>#or more elegant way is</a:t>
            </a:r>
          </a:p>
          <a:p>
            <a:r>
              <a:rPr lang="en-US" sz="1800" dirty="0"/>
              <a:t>numbers=[1,4,9]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value=iter(numbers)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item1=next(value)</a:t>
            </a:r>
          </a:p>
          <a:p>
            <a:pPr marL="0" indent="0">
              <a:buNone/>
            </a:pPr>
            <a:r>
              <a:rPr lang="en-US" sz="1800" dirty="0"/>
              <a:t>print(item1)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item2=next(value)</a:t>
            </a:r>
          </a:p>
          <a:p>
            <a:pPr marL="0" indent="0">
              <a:buNone/>
            </a:pPr>
            <a:r>
              <a:rPr lang="en-US" sz="1800" dirty="0"/>
              <a:t>print(item2)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item3=next(value)</a:t>
            </a:r>
          </a:p>
          <a:p>
            <a:pPr marL="0" indent="0">
              <a:buNone/>
            </a:pPr>
            <a:r>
              <a:rPr lang="en-US" sz="1800" dirty="0"/>
              <a:t>print(item3)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1D151-D2F7-494F-AFA0-8E68F0FEDD73}"/>
              </a:ext>
            </a:extLst>
          </p:cNvPr>
          <p:cNvSpPr txBox="1"/>
          <p:nvPr/>
        </p:nvSpPr>
        <p:spPr>
          <a:xfrm>
            <a:off x="9726233" y="905523"/>
            <a:ext cx="24657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Example:</a:t>
            </a:r>
          </a:p>
          <a:p>
            <a:pPr marL="457200" lvl="1" indent="0">
              <a:buNone/>
            </a:pPr>
            <a:r>
              <a:rPr lang="en-US" sz="1600" dirty="0"/>
              <a:t> a=[1,2,3,4,5,9,7]</a:t>
            </a:r>
          </a:p>
          <a:p>
            <a:pPr marL="457200" lvl="1" indent="0">
              <a:buNone/>
            </a:pPr>
            <a:r>
              <a:rPr lang="en-US" sz="1600" dirty="0"/>
              <a:t> it=iter(a)</a:t>
            </a:r>
          </a:p>
          <a:p>
            <a:pPr marL="457200" lvl="1" indent="0">
              <a:buNone/>
            </a:pPr>
            <a:r>
              <a:rPr lang="en-US" sz="1600" dirty="0"/>
              <a:t> print(next(it))</a:t>
            </a:r>
          </a:p>
          <a:p>
            <a:pPr marL="457200" lvl="1" indent="0">
              <a:buNone/>
            </a:pPr>
            <a:r>
              <a:rPr lang="en-US" sz="1600" dirty="0"/>
              <a:t>Print(next(it))</a:t>
            </a:r>
          </a:p>
          <a:p>
            <a:pPr marL="457200" lvl="1" indent="0">
              <a:buNone/>
            </a:pPr>
            <a:r>
              <a:rPr lang="en-US" sz="1600" dirty="0"/>
              <a:t>Print(next(it))</a:t>
            </a:r>
          </a:p>
          <a:p>
            <a:pPr marL="0" indent="0">
              <a:buNone/>
            </a:pPr>
            <a:r>
              <a:rPr lang="en-US" sz="2000" dirty="0"/>
              <a:t>…..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EA7952-1ED8-48F4-A674-3E3F54A78A5C}"/>
              </a:ext>
            </a:extLst>
          </p:cNvPr>
          <p:cNvCxnSpPr>
            <a:cxnSpLocks/>
          </p:cNvCxnSpPr>
          <p:nvPr/>
        </p:nvCxnSpPr>
        <p:spPr>
          <a:xfrm>
            <a:off x="9533138" y="905523"/>
            <a:ext cx="0" cy="5824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25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42E1-AD12-4814-ABC6-02437BFD0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2" y="958788"/>
            <a:ext cx="10599198" cy="1012055"/>
          </a:xfrm>
        </p:spPr>
        <p:txBody>
          <a:bodyPr/>
          <a:lstStyle/>
          <a:p>
            <a:r>
              <a:rPr lang="en-US" b="1" dirty="0" err="1"/>
              <a:t>re.findall</a:t>
            </a:r>
            <a:r>
              <a:rPr lang="en-US" b="1" dirty="0"/>
              <a:t>()</a:t>
            </a:r>
          </a:p>
          <a:p>
            <a:r>
              <a:rPr lang="en-US" dirty="0"/>
              <a:t>The </a:t>
            </a:r>
            <a:r>
              <a:rPr lang="en-US" dirty="0" err="1"/>
              <a:t>re.findall</a:t>
            </a:r>
            <a:r>
              <a:rPr lang="en-US" dirty="0"/>
              <a:t>() method returns a list of strings containing all matches.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B9B71-E617-4FA0-BF97-BC8318BF3FEE}"/>
              </a:ext>
            </a:extLst>
          </p:cNvPr>
          <p:cNvSpPr txBox="1"/>
          <p:nvPr/>
        </p:nvSpPr>
        <p:spPr>
          <a:xfrm>
            <a:off x="978763" y="2205893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Example 1: </a:t>
            </a:r>
            <a:r>
              <a:rPr lang="en-IN" b="1" dirty="0" err="1"/>
              <a:t>re.findall</a:t>
            </a:r>
            <a:r>
              <a:rPr lang="en-IN" b="1" dirty="0"/>
              <a:t>()</a:t>
            </a:r>
          </a:p>
          <a:p>
            <a:endParaRPr lang="en-IN" dirty="0"/>
          </a:p>
          <a:p>
            <a:r>
              <a:rPr lang="en-IN" dirty="0"/>
              <a:t># Program to extract numbers from a string</a:t>
            </a:r>
          </a:p>
          <a:p>
            <a:endParaRPr lang="en-IN" dirty="0"/>
          </a:p>
          <a:p>
            <a:r>
              <a:rPr lang="en-IN" dirty="0"/>
              <a:t>import re</a:t>
            </a:r>
          </a:p>
          <a:p>
            <a:endParaRPr lang="en-IN" dirty="0"/>
          </a:p>
          <a:p>
            <a:r>
              <a:rPr lang="en-IN" dirty="0"/>
              <a:t>string = 'hello 12 hi 89. Howdy 34'</a:t>
            </a:r>
          </a:p>
          <a:p>
            <a:r>
              <a:rPr lang="en-IN" dirty="0"/>
              <a:t>pattern = '\d+'</a:t>
            </a:r>
          </a:p>
          <a:p>
            <a:endParaRPr lang="en-IN" dirty="0"/>
          </a:p>
          <a:p>
            <a:r>
              <a:rPr lang="en-IN" dirty="0"/>
              <a:t>result = </a:t>
            </a:r>
            <a:r>
              <a:rPr lang="en-IN" dirty="0" err="1"/>
              <a:t>re.findall</a:t>
            </a:r>
            <a:r>
              <a:rPr lang="en-IN" dirty="0"/>
              <a:t>(pattern, string) </a:t>
            </a:r>
          </a:p>
          <a:p>
            <a:r>
              <a:rPr lang="en-IN" dirty="0"/>
              <a:t>print(result)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# Output: ['12', '89', '34']</a:t>
            </a:r>
          </a:p>
        </p:txBody>
      </p:sp>
    </p:spTree>
    <p:extLst>
      <p:ext uri="{BB962C8B-B14F-4D97-AF65-F5344CB8AC3E}">
        <p14:creationId xmlns:p14="http://schemas.microsoft.com/office/powerpoint/2010/main" val="1480303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D6928-2C94-4F6E-869D-51C801503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78" y="763480"/>
            <a:ext cx="10510421" cy="5413483"/>
          </a:xfrm>
        </p:spPr>
        <p:txBody>
          <a:bodyPr/>
          <a:lstStyle/>
          <a:p>
            <a:r>
              <a:rPr lang="en-US" b="1" dirty="0" err="1"/>
              <a:t>re.split</a:t>
            </a:r>
            <a:r>
              <a:rPr lang="en-US" b="1" dirty="0"/>
              <a:t>()</a:t>
            </a:r>
          </a:p>
          <a:p>
            <a:r>
              <a:rPr lang="en-US" dirty="0"/>
              <a:t>The </a:t>
            </a:r>
            <a:r>
              <a:rPr lang="en-US" dirty="0" err="1"/>
              <a:t>re.split</a:t>
            </a:r>
            <a:r>
              <a:rPr lang="en-US" dirty="0"/>
              <a:t> method splits the string where there is a match and returns a list of strings where the splits have occurred.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56A66-4979-496C-A135-F13E16CEE09C}"/>
              </a:ext>
            </a:extLst>
          </p:cNvPr>
          <p:cNvSpPr txBox="1"/>
          <p:nvPr/>
        </p:nvSpPr>
        <p:spPr>
          <a:xfrm>
            <a:off x="1005395" y="2268139"/>
            <a:ext cx="917729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Example 2: </a:t>
            </a:r>
            <a:r>
              <a:rPr lang="en-IN" b="1" dirty="0" err="1"/>
              <a:t>re.split</a:t>
            </a:r>
            <a:r>
              <a:rPr lang="en-IN" b="1" dirty="0"/>
              <a:t>()</a:t>
            </a:r>
          </a:p>
          <a:p>
            <a:endParaRPr lang="en-IN" dirty="0"/>
          </a:p>
          <a:p>
            <a:r>
              <a:rPr lang="en-IN" dirty="0"/>
              <a:t>import re</a:t>
            </a:r>
          </a:p>
          <a:p>
            <a:endParaRPr lang="en-IN" dirty="0"/>
          </a:p>
          <a:p>
            <a:r>
              <a:rPr lang="en-IN" dirty="0"/>
              <a:t>string = 'Twelve:12 Eighty nine:89.'</a:t>
            </a:r>
          </a:p>
          <a:p>
            <a:r>
              <a:rPr lang="en-IN" dirty="0"/>
              <a:t>pattern = '\d+'</a:t>
            </a:r>
          </a:p>
          <a:p>
            <a:endParaRPr lang="en-IN" dirty="0"/>
          </a:p>
          <a:p>
            <a:r>
              <a:rPr lang="en-IN" dirty="0"/>
              <a:t>result = </a:t>
            </a:r>
            <a:r>
              <a:rPr lang="en-IN" dirty="0" err="1"/>
              <a:t>re.split</a:t>
            </a:r>
            <a:r>
              <a:rPr lang="en-IN" dirty="0"/>
              <a:t>(pattern, string) </a:t>
            </a:r>
          </a:p>
          <a:p>
            <a:r>
              <a:rPr lang="en-IN" dirty="0"/>
              <a:t>print(result)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# Output: ['Twelve:', ' Eighty nine:', '.’]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If the pattern is not found, </a:t>
            </a:r>
            <a:r>
              <a:rPr lang="en-IN" sz="2800" dirty="0" err="1"/>
              <a:t>re.split</a:t>
            </a:r>
            <a:r>
              <a:rPr lang="en-IN" sz="2800" dirty="0"/>
              <a:t>() returns a list containing the original string.</a:t>
            </a:r>
          </a:p>
        </p:txBody>
      </p:sp>
    </p:spTree>
    <p:extLst>
      <p:ext uri="{BB962C8B-B14F-4D97-AF65-F5344CB8AC3E}">
        <p14:creationId xmlns:p14="http://schemas.microsoft.com/office/powerpoint/2010/main" val="2300402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5775-5139-4AAB-BD9C-4DF70D27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665825"/>
            <a:ext cx="5956916" cy="5511138"/>
          </a:xfrm>
        </p:spPr>
        <p:txBody>
          <a:bodyPr/>
          <a:lstStyle/>
          <a:p>
            <a:r>
              <a:rPr lang="en-US" b="1" dirty="0" err="1"/>
              <a:t>re.sub</a:t>
            </a:r>
            <a:r>
              <a:rPr lang="en-US" b="1" dirty="0"/>
              <a:t>()</a:t>
            </a:r>
          </a:p>
          <a:p>
            <a:r>
              <a:rPr lang="en-US" sz="2000" dirty="0"/>
              <a:t>The syntax of </a:t>
            </a:r>
            <a:r>
              <a:rPr lang="en-US" sz="2000" dirty="0" err="1"/>
              <a:t>re.sub</a:t>
            </a:r>
            <a:r>
              <a:rPr lang="en-US" sz="2000" dirty="0"/>
              <a:t>() is:</a:t>
            </a:r>
          </a:p>
          <a:p>
            <a:pPr marL="457200" lvl="1" indent="0">
              <a:buNone/>
            </a:pPr>
            <a:r>
              <a:rPr lang="en-US" sz="2000" dirty="0" err="1">
                <a:highlight>
                  <a:srgbClr val="FFFF00"/>
                </a:highlight>
              </a:rPr>
              <a:t>re.sub</a:t>
            </a:r>
            <a:r>
              <a:rPr lang="en-US" sz="2000" dirty="0">
                <a:highlight>
                  <a:srgbClr val="FFFF00"/>
                </a:highlight>
              </a:rPr>
              <a:t>(pattern, replace, string)</a:t>
            </a:r>
          </a:p>
          <a:p>
            <a:r>
              <a:rPr lang="en-US" sz="2000" dirty="0"/>
              <a:t>The method returns a string where matched occurrences are replaced with the content of replace variable.</a:t>
            </a:r>
          </a:p>
          <a:p>
            <a:r>
              <a:rPr lang="en-IN" sz="2400" dirty="0"/>
              <a:t>If the pattern is not found, </a:t>
            </a:r>
            <a:r>
              <a:rPr lang="en-IN" sz="2400" dirty="0" err="1"/>
              <a:t>re.sub</a:t>
            </a:r>
            <a:r>
              <a:rPr lang="en-IN" sz="2400" dirty="0"/>
              <a:t>() returns the original string.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0C918-DF55-4956-9B9F-D155CA4C2BD0}"/>
              </a:ext>
            </a:extLst>
          </p:cNvPr>
          <p:cNvSpPr txBox="1"/>
          <p:nvPr/>
        </p:nvSpPr>
        <p:spPr>
          <a:xfrm>
            <a:off x="7397318" y="931865"/>
            <a:ext cx="462304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Example 3: </a:t>
            </a:r>
            <a:r>
              <a:rPr lang="en-IN" sz="2000" b="1" dirty="0" err="1"/>
              <a:t>re.sub</a:t>
            </a:r>
            <a:r>
              <a:rPr lang="en-IN" sz="2000" b="1" dirty="0"/>
              <a:t>()</a:t>
            </a:r>
          </a:p>
          <a:p>
            <a:endParaRPr lang="en-IN" sz="1600" dirty="0"/>
          </a:p>
          <a:p>
            <a:r>
              <a:rPr lang="en-IN" sz="1600" dirty="0"/>
              <a:t># Program to remove all whitespaces</a:t>
            </a:r>
          </a:p>
          <a:p>
            <a:r>
              <a:rPr lang="en-IN" sz="1600" dirty="0"/>
              <a:t>import re</a:t>
            </a:r>
          </a:p>
          <a:p>
            <a:endParaRPr lang="en-IN" sz="1600" dirty="0"/>
          </a:p>
          <a:p>
            <a:r>
              <a:rPr lang="en-IN" sz="1600" dirty="0"/>
              <a:t># multiline string</a:t>
            </a:r>
          </a:p>
          <a:p>
            <a:r>
              <a:rPr lang="en-IN" sz="1600" dirty="0"/>
              <a:t>string = '</a:t>
            </a:r>
            <a:r>
              <a:rPr lang="en-IN" sz="1600" dirty="0" err="1"/>
              <a:t>abc</a:t>
            </a:r>
            <a:r>
              <a:rPr lang="en-IN" sz="1600" dirty="0"/>
              <a:t> 12\</a:t>
            </a:r>
          </a:p>
          <a:p>
            <a:r>
              <a:rPr lang="en-IN" sz="1600" dirty="0"/>
              <a:t>de 23 \n  f45 6'</a:t>
            </a:r>
          </a:p>
          <a:p>
            <a:endParaRPr lang="en-IN" sz="1600" dirty="0"/>
          </a:p>
          <a:p>
            <a:r>
              <a:rPr lang="en-IN" sz="1600" dirty="0"/>
              <a:t># matches all whitespace characters</a:t>
            </a:r>
          </a:p>
          <a:p>
            <a:r>
              <a:rPr lang="en-IN" sz="1600" dirty="0"/>
              <a:t>pattern = '\s+'</a:t>
            </a:r>
          </a:p>
          <a:p>
            <a:endParaRPr lang="en-IN" sz="1600" dirty="0"/>
          </a:p>
          <a:p>
            <a:r>
              <a:rPr lang="en-IN" sz="1600" dirty="0"/>
              <a:t># empty string</a:t>
            </a:r>
          </a:p>
          <a:p>
            <a:r>
              <a:rPr lang="en-IN" sz="1600" dirty="0"/>
              <a:t>replace = ‘‘</a:t>
            </a:r>
          </a:p>
          <a:p>
            <a:endParaRPr lang="en-IN" sz="1600" dirty="0"/>
          </a:p>
          <a:p>
            <a:r>
              <a:rPr lang="en-IN" sz="1600" dirty="0" err="1"/>
              <a:t>new_string</a:t>
            </a:r>
            <a:r>
              <a:rPr lang="en-IN" sz="1600" dirty="0"/>
              <a:t> = </a:t>
            </a:r>
            <a:r>
              <a:rPr lang="en-IN" sz="1600" dirty="0" err="1"/>
              <a:t>re.sub</a:t>
            </a:r>
            <a:r>
              <a:rPr lang="en-IN" sz="1600" dirty="0"/>
              <a:t>(pattern, replace, string) </a:t>
            </a:r>
          </a:p>
          <a:p>
            <a:r>
              <a:rPr lang="en-IN" sz="1600" dirty="0"/>
              <a:t>print(</a:t>
            </a:r>
            <a:r>
              <a:rPr lang="en-IN" sz="1600" dirty="0" err="1"/>
              <a:t>new_string</a:t>
            </a:r>
            <a:r>
              <a:rPr lang="en-IN" sz="1600" dirty="0"/>
              <a:t>)</a:t>
            </a:r>
          </a:p>
          <a:p>
            <a:endParaRPr lang="en-IN" sz="1600" dirty="0"/>
          </a:p>
          <a:p>
            <a:r>
              <a:rPr lang="en-IN" sz="1600" dirty="0">
                <a:solidFill>
                  <a:srgbClr val="FF0000"/>
                </a:solidFill>
              </a:rPr>
              <a:t># Output: abc12de23f456</a:t>
            </a:r>
          </a:p>
        </p:txBody>
      </p:sp>
    </p:spTree>
    <p:extLst>
      <p:ext uri="{BB962C8B-B14F-4D97-AF65-F5344CB8AC3E}">
        <p14:creationId xmlns:p14="http://schemas.microsoft.com/office/powerpoint/2010/main" val="1798681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7E7B3-082E-4C26-8848-75BE80CB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2" y="594804"/>
            <a:ext cx="10599198" cy="5582159"/>
          </a:xfrm>
        </p:spPr>
        <p:txBody>
          <a:bodyPr/>
          <a:lstStyle/>
          <a:p>
            <a:r>
              <a:rPr lang="en-US" sz="2000" b="1" dirty="0" err="1"/>
              <a:t>re.search</a:t>
            </a:r>
            <a:r>
              <a:rPr lang="en-US" sz="2000" b="1" dirty="0"/>
              <a:t>()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re.search</a:t>
            </a:r>
            <a:r>
              <a:rPr lang="en-US" sz="2000" dirty="0"/>
              <a:t>() method takes two arguments: a pattern and a string. The method looks for the first location where the </a:t>
            </a:r>
            <a:r>
              <a:rPr lang="en-US" sz="2000" dirty="0" err="1"/>
              <a:t>RegEx</a:t>
            </a:r>
            <a:r>
              <a:rPr lang="en-US" sz="2000" dirty="0"/>
              <a:t> pattern produces a match with the string.</a:t>
            </a:r>
          </a:p>
          <a:p>
            <a:r>
              <a:rPr lang="en-US" sz="2000" dirty="0"/>
              <a:t>If the search is successful, </a:t>
            </a:r>
            <a:r>
              <a:rPr lang="en-US" sz="2000" dirty="0" err="1"/>
              <a:t>re.search</a:t>
            </a:r>
            <a:r>
              <a:rPr lang="en-US" sz="2000" dirty="0"/>
              <a:t>() returns a match object; if not, it returns None.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match = </a:t>
            </a:r>
            <a:r>
              <a:rPr lang="en-US" dirty="0" err="1">
                <a:highlight>
                  <a:srgbClr val="FFFF00"/>
                </a:highlight>
              </a:rPr>
              <a:t>re.search</a:t>
            </a:r>
            <a:r>
              <a:rPr lang="en-US" dirty="0">
                <a:highlight>
                  <a:srgbClr val="FFFF00"/>
                </a:highlight>
              </a:rPr>
              <a:t>(pattern, str)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0FBC-0AF6-4D2B-8634-F37F5FAA51AD}"/>
              </a:ext>
            </a:extLst>
          </p:cNvPr>
          <p:cNvSpPr txBox="1"/>
          <p:nvPr/>
        </p:nvSpPr>
        <p:spPr>
          <a:xfrm>
            <a:off x="6207711" y="2239717"/>
            <a:ext cx="60945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Example 5: </a:t>
            </a:r>
            <a:r>
              <a:rPr lang="en-IN" b="1" dirty="0" err="1"/>
              <a:t>re.search</a:t>
            </a:r>
            <a:r>
              <a:rPr lang="en-IN" b="1" dirty="0"/>
              <a:t>()</a:t>
            </a:r>
          </a:p>
          <a:p>
            <a:endParaRPr lang="en-IN" dirty="0"/>
          </a:p>
          <a:p>
            <a:r>
              <a:rPr lang="en-IN" dirty="0"/>
              <a:t>import re</a:t>
            </a:r>
          </a:p>
          <a:p>
            <a:endParaRPr lang="en-IN" dirty="0"/>
          </a:p>
          <a:p>
            <a:r>
              <a:rPr lang="en-IN" dirty="0"/>
              <a:t>string = "Python is fun"</a:t>
            </a:r>
          </a:p>
          <a:p>
            <a:endParaRPr lang="en-IN" dirty="0"/>
          </a:p>
          <a:p>
            <a:r>
              <a:rPr lang="en-IN" dirty="0"/>
              <a:t># check if 'Python' is at the beginning</a:t>
            </a:r>
          </a:p>
          <a:p>
            <a:r>
              <a:rPr lang="en-IN" dirty="0"/>
              <a:t>match = </a:t>
            </a:r>
            <a:r>
              <a:rPr lang="en-IN" dirty="0" err="1"/>
              <a:t>re.search</a:t>
            </a:r>
            <a:r>
              <a:rPr lang="en-IN" dirty="0"/>
              <a:t>('\</a:t>
            </a:r>
            <a:r>
              <a:rPr lang="en-IN" dirty="0" err="1"/>
              <a:t>APython</a:t>
            </a:r>
            <a:r>
              <a:rPr lang="en-IN" dirty="0"/>
              <a:t>', string)</a:t>
            </a:r>
          </a:p>
          <a:p>
            <a:endParaRPr lang="en-IN" dirty="0"/>
          </a:p>
          <a:p>
            <a:r>
              <a:rPr lang="en-IN" dirty="0"/>
              <a:t>if match:</a:t>
            </a:r>
          </a:p>
          <a:p>
            <a:r>
              <a:rPr lang="en-IN" dirty="0"/>
              <a:t>  print("pattern found inside the string")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  print("pattern not found")  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# Output: pattern found inside the string</a:t>
            </a:r>
          </a:p>
        </p:txBody>
      </p:sp>
    </p:spTree>
    <p:extLst>
      <p:ext uri="{BB962C8B-B14F-4D97-AF65-F5344CB8AC3E}">
        <p14:creationId xmlns:p14="http://schemas.microsoft.com/office/powerpoint/2010/main" val="3874331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4D36-6B3B-41FF-A9A3-9E5C4F69A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5" y="763480"/>
            <a:ext cx="10572565" cy="5413483"/>
          </a:xfrm>
        </p:spPr>
        <p:txBody>
          <a:bodyPr/>
          <a:lstStyle/>
          <a:p>
            <a:r>
              <a:rPr lang="en-US" b="1" dirty="0" err="1"/>
              <a:t>match.group</a:t>
            </a:r>
            <a:r>
              <a:rPr lang="en-US" b="1" dirty="0"/>
              <a:t>()</a:t>
            </a:r>
          </a:p>
          <a:p>
            <a:r>
              <a:rPr lang="en-US" sz="2400" dirty="0"/>
              <a:t>The group() method returns the part of the string where there is a match.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E65DF-4A3E-4D23-8972-DB91D2604069}"/>
              </a:ext>
            </a:extLst>
          </p:cNvPr>
          <p:cNvSpPr txBox="1"/>
          <p:nvPr/>
        </p:nvSpPr>
        <p:spPr>
          <a:xfrm>
            <a:off x="781234" y="1978681"/>
            <a:ext cx="675590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Example 6: Match object</a:t>
            </a:r>
          </a:p>
          <a:p>
            <a:endParaRPr lang="en-IN" sz="1600" dirty="0"/>
          </a:p>
          <a:p>
            <a:pPr lvl="1"/>
            <a:r>
              <a:rPr lang="en-IN" sz="1600" dirty="0"/>
              <a:t>import re</a:t>
            </a:r>
          </a:p>
          <a:p>
            <a:pPr lvl="1"/>
            <a:endParaRPr lang="en-IN" sz="1600" dirty="0"/>
          </a:p>
          <a:p>
            <a:pPr lvl="1"/>
            <a:r>
              <a:rPr lang="en-IN" sz="1600" dirty="0"/>
              <a:t>string = '39801 356, 2102 1111'</a:t>
            </a:r>
          </a:p>
          <a:p>
            <a:pPr lvl="1"/>
            <a:endParaRPr lang="en-IN" sz="1600" dirty="0"/>
          </a:p>
          <a:p>
            <a:pPr lvl="1"/>
            <a:r>
              <a:rPr lang="en-IN" sz="1600" dirty="0"/>
              <a:t># Three digit number followed by space followed by two digit number</a:t>
            </a:r>
          </a:p>
          <a:p>
            <a:pPr lvl="1"/>
            <a:r>
              <a:rPr lang="en-IN" sz="1600" dirty="0"/>
              <a:t>pattern = '(\d{3}) (\d{2})'</a:t>
            </a:r>
          </a:p>
          <a:p>
            <a:pPr lvl="1"/>
            <a:endParaRPr lang="en-IN" sz="1600" dirty="0"/>
          </a:p>
          <a:p>
            <a:pPr lvl="1"/>
            <a:r>
              <a:rPr lang="en-IN" sz="1600" dirty="0"/>
              <a:t># match variable contains a Match object.</a:t>
            </a:r>
          </a:p>
          <a:p>
            <a:pPr lvl="1"/>
            <a:r>
              <a:rPr lang="en-IN" sz="1600" dirty="0"/>
              <a:t>match = </a:t>
            </a:r>
            <a:r>
              <a:rPr lang="en-IN" sz="1600" dirty="0" err="1"/>
              <a:t>re.search</a:t>
            </a:r>
            <a:r>
              <a:rPr lang="en-IN" sz="1600" dirty="0"/>
              <a:t>(pattern, string) </a:t>
            </a:r>
          </a:p>
          <a:p>
            <a:pPr lvl="1"/>
            <a:endParaRPr lang="en-IN" sz="1600" dirty="0"/>
          </a:p>
          <a:p>
            <a:pPr lvl="1"/>
            <a:r>
              <a:rPr lang="en-IN" sz="1600" dirty="0"/>
              <a:t>if match:</a:t>
            </a:r>
          </a:p>
          <a:p>
            <a:pPr lvl="1"/>
            <a:r>
              <a:rPr lang="en-IN" sz="1600" dirty="0"/>
              <a:t>  print(</a:t>
            </a:r>
            <a:r>
              <a:rPr lang="en-IN" sz="1600" dirty="0" err="1"/>
              <a:t>re.match.group</a:t>
            </a:r>
            <a:r>
              <a:rPr lang="en-IN" sz="1600" dirty="0"/>
              <a:t>())</a:t>
            </a:r>
          </a:p>
          <a:p>
            <a:pPr lvl="1"/>
            <a:r>
              <a:rPr lang="en-IN" sz="1600" dirty="0"/>
              <a:t>else:</a:t>
            </a:r>
          </a:p>
          <a:p>
            <a:pPr lvl="1"/>
            <a:r>
              <a:rPr lang="en-IN" sz="1600" dirty="0"/>
              <a:t>  print("pattern not found")</a:t>
            </a:r>
          </a:p>
          <a:p>
            <a:endParaRPr lang="en-IN" sz="1600" dirty="0"/>
          </a:p>
          <a:p>
            <a:r>
              <a:rPr lang="en-IN" sz="1600" dirty="0">
                <a:solidFill>
                  <a:srgbClr val="FF0000"/>
                </a:solidFill>
              </a:rPr>
              <a:t># Output: 801 35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5A5AEC-0374-47B1-AC77-C7993B997C27}"/>
              </a:ext>
            </a:extLst>
          </p:cNvPr>
          <p:cNvCxnSpPr/>
          <p:nvPr/>
        </p:nvCxnSpPr>
        <p:spPr>
          <a:xfrm>
            <a:off x="3400148" y="3916818"/>
            <a:ext cx="3187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DCA2D5-A5E0-4A0F-9886-5250996443A6}"/>
              </a:ext>
            </a:extLst>
          </p:cNvPr>
          <p:cNvSpPr txBox="1"/>
          <p:nvPr/>
        </p:nvSpPr>
        <p:spPr>
          <a:xfrm>
            <a:off x="6587231" y="3732152"/>
            <a:ext cx="444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two sub groups : (\d{3}) and (\d{2})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063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34CB-C600-47B1-BFD9-2D6E5410D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6" y="781235"/>
            <a:ext cx="10537054" cy="5395728"/>
          </a:xfrm>
        </p:spPr>
        <p:txBody>
          <a:bodyPr>
            <a:normAutofit/>
          </a:bodyPr>
          <a:lstStyle/>
          <a:p>
            <a:r>
              <a:rPr lang="en-US" b="1" dirty="0" err="1"/>
              <a:t>match.start</a:t>
            </a:r>
            <a:r>
              <a:rPr lang="en-US" b="1" dirty="0"/>
              <a:t>(), </a:t>
            </a:r>
            <a:r>
              <a:rPr lang="en-US" b="1" dirty="0" err="1"/>
              <a:t>match.end</a:t>
            </a:r>
            <a:r>
              <a:rPr lang="en-US" b="1" dirty="0"/>
              <a:t>() and </a:t>
            </a:r>
            <a:r>
              <a:rPr lang="en-US" b="1" dirty="0" err="1"/>
              <a:t>match.span</a:t>
            </a:r>
            <a:r>
              <a:rPr lang="en-US" b="1" dirty="0"/>
              <a:t>()</a:t>
            </a:r>
          </a:p>
          <a:p>
            <a:r>
              <a:rPr lang="en-US" dirty="0"/>
              <a:t>The start() function returns the index of the start of the matched substring. Similarly, end() returns the end index of the matched substring.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match.start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2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match.end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8</a:t>
            </a:r>
          </a:p>
          <a:p>
            <a:r>
              <a:rPr lang="en-US" dirty="0"/>
              <a:t>The span() function returns a tuple containing start and end index of the matched part.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match.span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(2, 8)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947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2BA7-5CBB-4F8C-98B4-C7DFFC51C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0" y="523783"/>
            <a:ext cx="10590320" cy="5653180"/>
          </a:xfrm>
        </p:spPr>
        <p:txBody>
          <a:bodyPr/>
          <a:lstStyle/>
          <a:p>
            <a:r>
              <a:rPr lang="en-US" b="1" dirty="0"/>
              <a:t>Using r prefix before </a:t>
            </a:r>
            <a:r>
              <a:rPr lang="en-US" b="1" dirty="0" err="1"/>
              <a:t>RegEx</a:t>
            </a:r>
            <a:endParaRPr lang="en-US" b="1" dirty="0"/>
          </a:p>
          <a:p>
            <a:r>
              <a:rPr lang="en-US" sz="2000" dirty="0"/>
              <a:t>When r or R prefix is used before a regular expression, it means raw string. For example, '\n' is a new line whereas r'\n' means two characters: a backslash \ followed by n.</a:t>
            </a:r>
          </a:p>
          <a:p>
            <a:r>
              <a:rPr lang="en-US" sz="2000" dirty="0"/>
              <a:t>Backlash \ is used to escape various characters including all metacharacters. However, using r prefix makes \ treat as a normal character.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51B06-9A06-4E99-835C-F02005ABADEB}"/>
              </a:ext>
            </a:extLst>
          </p:cNvPr>
          <p:cNvSpPr txBox="1"/>
          <p:nvPr/>
        </p:nvSpPr>
        <p:spPr>
          <a:xfrm>
            <a:off x="961008" y="2568229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Example 7: Raw string using r prefix</a:t>
            </a:r>
          </a:p>
          <a:p>
            <a:endParaRPr lang="en-IN" dirty="0"/>
          </a:p>
          <a:p>
            <a:pPr lvl="1"/>
            <a:r>
              <a:rPr lang="en-IN" dirty="0"/>
              <a:t>import re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string = '\n and \r are escape sequences.\n'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result = </a:t>
            </a:r>
            <a:r>
              <a:rPr lang="en-IN" dirty="0" err="1"/>
              <a:t>re.findall</a:t>
            </a:r>
            <a:r>
              <a:rPr lang="en-IN" dirty="0"/>
              <a:t>(r'[\n\r]', string) </a:t>
            </a:r>
          </a:p>
          <a:p>
            <a:pPr lvl="1"/>
            <a:r>
              <a:rPr lang="en-IN" dirty="0"/>
              <a:t>print(result)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# Output: ['\n', '\r’,’\n’]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5D38B-3248-406E-9A0E-9ABDA5807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576" y="2568229"/>
            <a:ext cx="440332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#match for the 10 digit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indian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phone number starting from +91 in the given string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patt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re.compile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r'\W{1}91\d{10}'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matches=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patt.finditer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matches: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print(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mystr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[447:451])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F5ED7-0BF5-431F-9210-28615FE5D06F}"/>
              </a:ext>
            </a:extLst>
          </p:cNvPr>
          <p:cNvCxnSpPr/>
          <p:nvPr/>
        </p:nvCxnSpPr>
        <p:spPr>
          <a:xfrm>
            <a:off x="6096000" y="2157274"/>
            <a:ext cx="0" cy="4700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349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90FB-C467-44F4-8F98-10362072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Exercise: Email extractor /collector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1D2F-CAA3-4C82-8C84-495FDAB2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687" y="1162975"/>
            <a:ext cx="10652464" cy="5040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s=‘’’ add any random string consisting of email addresses  ‘’’</a:t>
            </a:r>
          </a:p>
          <a:p>
            <a:endParaRPr lang="en-IN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96DC4A-EAD8-4DA8-801B-95CDEDBF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512" y="1583710"/>
            <a:ext cx="859358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#example: abc123@gmail.com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email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re.findall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r"[0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9a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zA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Z._+%]+@[0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9a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zA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Z._+%]+[.][a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zA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Z.0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9]+"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(email)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5D7C197-D783-4E70-82EC-D40E6427C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512" y="2507040"/>
            <a:ext cx="6915705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e1=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re.findall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r'\w+@\S+\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w'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(e1)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e2=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re.findall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r'[A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Za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z]{3,20}@[a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z]{2,12}.[a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z]{2,4}'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(e2)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AF0075-8881-41DA-9020-3FB93104E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86" y="5397931"/>
            <a:ext cx="703999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#OR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e3=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re.findall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r'[a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zA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Z0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9_.-]+@[a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zA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Z0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9_.-]+\.[a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-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zA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Z]+'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(e3)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63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B2EE-4F1F-4ABD-9ACF-A9C560AA3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54" y="665825"/>
            <a:ext cx="10421645" cy="5511138"/>
          </a:xfrm>
        </p:spPr>
        <p:txBody>
          <a:bodyPr>
            <a:normAutofit/>
          </a:bodyPr>
          <a:lstStyle/>
          <a:p>
            <a:r>
              <a:rPr lang="en-US" sz="2000" dirty="0"/>
              <a:t>A more elegant way of automatically iterating is by using the </a:t>
            </a:r>
            <a:r>
              <a:rPr lang="en-US" sz="2000" dirty="0">
                <a:solidFill>
                  <a:srgbClr val="FF0000"/>
                </a:solidFill>
              </a:rPr>
              <a:t>for loop</a:t>
            </a:r>
            <a:r>
              <a:rPr lang="en-US" sz="2000" dirty="0"/>
              <a:t>.</a:t>
            </a:r>
          </a:p>
          <a:p>
            <a:r>
              <a:rPr lang="en-US" sz="2000" dirty="0"/>
              <a:t>Using this, we can iterate over any object that can return an iterator, for example list, string, file etc.</a:t>
            </a:r>
          </a:p>
          <a:p>
            <a:pPr marL="457200" lvl="1" indent="0">
              <a:buNone/>
            </a:pPr>
            <a:r>
              <a:rPr lang="en-US" sz="1600" dirty="0"/>
              <a:t>&gt;&gt;&gt; for element in </a:t>
            </a:r>
            <a:r>
              <a:rPr lang="en-US" sz="1600" dirty="0" err="1"/>
              <a:t>my_list</a:t>
            </a:r>
            <a:r>
              <a:rPr lang="en-US" sz="1600" dirty="0"/>
              <a:t>:</a:t>
            </a:r>
          </a:p>
          <a:p>
            <a:pPr marL="457200" lvl="1" indent="0">
              <a:buNone/>
            </a:pPr>
            <a:r>
              <a:rPr lang="en-US" sz="1600" dirty="0"/>
              <a:t>          print(element)</a:t>
            </a:r>
          </a:p>
          <a:p>
            <a:r>
              <a:rPr lang="en-US" sz="2000" b="1" dirty="0"/>
              <a:t>#Using of loops which internally uses while loop</a:t>
            </a:r>
          </a:p>
          <a:p>
            <a:pPr marL="457200" lvl="1" indent="0">
              <a:buNone/>
            </a:pPr>
            <a:r>
              <a:rPr lang="en-US" sz="2000" dirty="0" err="1"/>
              <a:t>num_list</a:t>
            </a:r>
            <a:r>
              <a:rPr lang="en-US" sz="2000" dirty="0"/>
              <a:t>=[1,4,9]</a:t>
            </a:r>
          </a:p>
          <a:p>
            <a:pPr marL="457200" lvl="1" indent="0">
              <a:buNone/>
            </a:pPr>
            <a:r>
              <a:rPr lang="en-US" sz="2000" dirty="0" err="1"/>
              <a:t>iter_obj</a:t>
            </a:r>
            <a:r>
              <a:rPr lang="en-US" sz="2000" dirty="0"/>
              <a:t> = iter(</a:t>
            </a:r>
            <a:r>
              <a:rPr lang="en-US" sz="2000" dirty="0" err="1"/>
              <a:t>num_list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while(True):</a:t>
            </a:r>
          </a:p>
          <a:p>
            <a:pPr marL="457200" lvl="1" indent="0">
              <a:buNone/>
            </a:pPr>
            <a:r>
              <a:rPr lang="en-US" sz="2000" dirty="0"/>
              <a:t>    try:</a:t>
            </a:r>
          </a:p>
          <a:p>
            <a:pPr marL="457200" lvl="1" indent="0">
              <a:buNone/>
            </a:pPr>
            <a:r>
              <a:rPr lang="en-US" sz="2000" dirty="0"/>
              <a:t>        item=next(</a:t>
            </a:r>
            <a:r>
              <a:rPr lang="en-US" sz="2000" dirty="0" err="1"/>
              <a:t>iter_obj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        print(item)</a:t>
            </a:r>
          </a:p>
          <a:p>
            <a:pPr marL="457200" lvl="1" indent="0">
              <a:buNone/>
            </a:pPr>
            <a:r>
              <a:rPr lang="en-US" sz="2000" dirty="0"/>
              <a:t>    except StopIteration:</a:t>
            </a:r>
          </a:p>
          <a:p>
            <a:pPr marL="457200" lvl="1" indent="0">
              <a:buNone/>
            </a:pPr>
            <a:r>
              <a:rPr lang="en-US" sz="2000" dirty="0"/>
              <a:t>        break</a:t>
            </a:r>
            <a:endParaRPr lang="en-IN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7CF76-ED78-4A21-AF5C-B01B618B9638}"/>
              </a:ext>
            </a:extLst>
          </p:cNvPr>
          <p:cNvCxnSpPr/>
          <p:nvPr/>
        </p:nvCxnSpPr>
        <p:spPr>
          <a:xfrm>
            <a:off x="5370990" y="2743200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CF0248-E856-4F1F-8906-E3B7C47A174F}"/>
              </a:ext>
            </a:extLst>
          </p:cNvPr>
          <p:cNvSpPr txBox="1"/>
          <p:nvPr/>
        </p:nvSpPr>
        <p:spPr>
          <a:xfrm>
            <a:off x="7187953" y="2707689"/>
            <a:ext cx="2125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for loop:</a:t>
            </a:r>
          </a:p>
          <a:p>
            <a:r>
              <a:rPr lang="en-US" dirty="0" err="1"/>
              <a:t>Num_list</a:t>
            </a:r>
            <a:r>
              <a:rPr lang="en-US" dirty="0"/>
              <a:t>=[1,4,9]</a:t>
            </a:r>
          </a:p>
          <a:p>
            <a:r>
              <a:rPr lang="en-US" dirty="0"/>
              <a:t>For item in </a:t>
            </a:r>
            <a:r>
              <a:rPr lang="en-US" dirty="0" err="1"/>
              <a:t>num_list</a:t>
            </a:r>
            <a:r>
              <a:rPr lang="en-US" dirty="0"/>
              <a:t>:</a:t>
            </a:r>
          </a:p>
          <a:p>
            <a:r>
              <a:rPr lang="en-US" dirty="0"/>
              <a:t>          print(item)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26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EA6E-8268-44D9-B235-CCDE0EE6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F1D4-46A5-4680-93F3-24312033F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48364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a=[“</a:t>
            </a:r>
            <a:r>
              <a:rPr lang="en-US" sz="2400" dirty="0" err="1"/>
              <a:t>hey”,”bro”,”you’r”,”awesome</a:t>
            </a:r>
            <a:r>
              <a:rPr lang="en-US" sz="2400" dirty="0"/>
              <a:t>”]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itr</a:t>
            </a:r>
            <a:r>
              <a:rPr lang="en-US" sz="2400" dirty="0"/>
              <a:t> = reversed(a) #’awesome’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next(</a:t>
            </a:r>
            <a:r>
              <a:rPr lang="en-US" sz="2400" dirty="0" err="1"/>
              <a:t>itr</a:t>
            </a:r>
            <a:r>
              <a:rPr lang="en-US" sz="2400" dirty="0"/>
              <a:t>) # ‘</a:t>
            </a:r>
            <a:r>
              <a:rPr lang="en-US" sz="2400" dirty="0" err="1"/>
              <a:t>you’r</a:t>
            </a:r>
            <a:r>
              <a:rPr lang="en-US" sz="2400" dirty="0"/>
              <a:t>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next(</a:t>
            </a:r>
            <a:r>
              <a:rPr lang="en-US" sz="2400" dirty="0" err="1"/>
              <a:t>itr</a:t>
            </a:r>
            <a:r>
              <a:rPr lang="en-US" sz="2400" dirty="0"/>
              <a:t>) #”bro”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next(</a:t>
            </a:r>
            <a:r>
              <a:rPr lang="en-US" sz="2400" dirty="0" err="1"/>
              <a:t>itr</a:t>
            </a:r>
            <a:r>
              <a:rPr lang="en-US" sz="2400" dirty="0"/>
              <a:t>) #”hey”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dir</a:t>
            </a:r>
            <a:r>
              <a:rPr lang="en-US" sz="2400" dirty="0"/>
              <a:t>(a)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34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CC5F-5BD7-48D1-B8DB-C07B78EB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611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Creating Custom Iterator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EFA1F-FAB0-4425-99F5-CC193CC99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299"/>
            <a:ext cx="10515600" cy="416110"/>
          </a:xfrm>
        </p:spPr>
        <p:txBody>
          <a:bodyPr>
            <a:normAutofit/>
          </a:bodyPr>
          <a:lstStyle/>
          <a:p>
            <a:r>
              <a:rPr lang="en-US" sz="2000" dirty="0"/>
              <a:t>Implement Remote Control Class that allows you to press “next” button to go to next TV channel.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DC84F-601C-4CE6-AFD1-C0DBF07FB8BD}"/>
              </a:ext>
            </a:extLst>
          </p:cNvPr>
          <p:cNvSpPr txBox="1"/>
          <p:nvPr/>
        </p:nvSpPr>
        <p:spPr>
          <a:xfrm>
            <a:off x="1307237" y="1348800"/>
            <a:ext cx="609452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class </a:t>
            </a:r>
            <a:r>
              <a:rPr lang="en-IN" sz="1600" dirty="0" err="1"/>
              <a:t>RemoteControl</a:t>
            </a:r>
            <a:r>
              <a:rPr lang="en-IN" sz="1600" dirty="0"/>
              <a:t>:</a:t>
            </a:r>
          </a:p>
          <a:p>
            <a:r>
              <a:rPr lang="en-IN" sz="1600" dirty="0"/>
              <a:t>    def __</a:t>
            </a:r>
            <a:r>
              <a:rPr lang="en-IN" sz="1600" dirty="0" err="1"/>
              <a:t>init</a:t>
            </a:r>
            <a:r>
              <a:rPr lang="en-IN" sz="1600" dirty="0"/>
              <a:t>__(self):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self.channels</a:t>
            </a:r>
            <a:r>
              <a:rPr lang="en-IN" sz="1600" dirty="0"/>
              <a:t> = ["</a:t>
            </a:r>
            <a:r>
              <a:rPr lang="en-IN" sz="1600" dirty="0" err="1"/>
              <a:t>HBO","CNN","ABP","Nick</a:t>
            </a:r>
            <a:r>
              <a:rPr lang="en-IN" sz="1600" dirty="0"/>
              <a:t>"]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self.index</a:t>
            </a:r>
            <a:r>
              <a:rPr lang="en-IN" sz="1600" dirty="0"/>
              <a:t>=-1</a:t>
            </a:r>
          </a:p>
          <a:p>
            <a:r>
              <a:rPr lang="en-IN" sz="1600" dirty="0"/>
              <a:t>    </a:t>
            </a:r>
            <a:r>
              <a:rPr lang="en-IN" sz="1600" dirty="0">
                <a:solidFill>
                  <a:srgbClr val="FF0000"/>
                </a:solidFill>
              </a:rPr>
              <a:t>#inorder to implement iterator</a:t>
            </a:r>
          </a:p>
          <a:p>
            <a:r>
              <a:rPr lang="en-IN" sz="1600" dirty="0"/>
              <a:t>    def __</a:t>
            </a:r>
            <a:r>
              <a:rPr lang="en-IN" sz="1600" dirty="0" err="1"/>
              <a:t>iter</a:t>
            </a:r>
            <a:r>
              <a:rPr lang="en-IN" sz="1600" dirty="0"/>
              <a:t>__(self):</a:t>
            </a:r>
          </a:p>
          <a:p>
            <a:r>
              <a:rPr lang="en-IN" sz="1600" dirty="0"/>
              <a:t>        return self</a:t>
            </a:r>
          </a:p>
          <a:p>
            <a:r>
              <a:rPr lang="en-IN" sz="1600" dirty="0"/>
              <a:t>    </a:t>
            </a:r>
            <a:r>
              <a:rPr lang="en-IN" sz="1600" dirty="0">
                <a:solidFill>
                  <a:srgbClr val="FF0000"/>
                </a:solidFill>
              </a:rPr>
              <a:t>#after calling iterator method you must call next method</a:t>
            </a:r>
          </a:p>
          <a:p>
            <a:r>
              <a:rPr lang="en-IN" sz="1600" dirty="0"/>
              <a:t>    def __next__(self):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self.index</a:t>
            </a:r>
            <a:r>
              <a:rPr lang="en-IN" sz="1600" dirty="0"/>
              <a:t>+=1</a:t>
            </a:r>
          </a:p>
          <a:p>
            <a:r>
              <a:rPr lang="en-IN" sz="1600" dirty="0"/>
              <a:t>        </a:t>
            </a:r>
            <a:r>
              <a:rPr lang="en-IN" sz="1600" dirty="0">
                <a:solidFill>
                  <a:srgbClr val="FF0000"/>
                </a:solidFill>
              </a:rPr>
              <a:t>#whenever it reaches end of list of channels then stop iteration</a:t>
            </a:r>
          </a:p>
          <a:p>
            <a:r>
              <a:rPr lang="en-IN" sz="1600" dirty="0"/>
              <a:t>        if </a:t>
            </a:r>
            <a:r>
              <a:rPr lang="en-IN" sz="1600" dirty="0" err="1"/>
              <a:t>self.index</a:t>
            </a:r>
            <a:r>
              <a:rPr lang="en-IN" sz="1600" dirty="0"/>
              <a:t> == </a:t>
            </a:r>
            <a:r>
              <a:rPr lang="en-IN" sz="1600" dirty="0" err="1"/>
              <a:t>len</a:t>
            </a:r>
            <a:r>
              <a:rPr lang="en-IN" sz="1600" dirty="0"/>
              <a:t>(</a:t>
            </a:r>
            <a:r>
              <a:rPr lang="en-IN" sz="1600" dirty="0" err="1"/>
              <a:t>self.channels</a:t>
            </a:r>
            <a:r>
              <a:rPr lang="en-IN" sz="1600" dirty="0"/>
              <a:t>):</a:t>
            </a:r>
          </a:p>
          <a:p>
            <a:r>
              <a:rPr lang="en-IN" sz="1600" dirty="0"/>
              <a:t>            raise </a:t>
            </a:r>
            <a:r>
              <a:rPr lang="en-IN" sz="1600" dirty="0" err="1"/>
              <a:t>StopIteration</a:t>
            </a:r>
            <a:endParaRPr lang="en-IN" sz="1600" dirty="0"/>
          </a:p>
          <a:p>
            <a:r>
              <a:rPr lang="en-IN" sz="1600" dirty="0"/>
              <a:t>        return </a:t>
            </a:r>
            <a:r>
              <a:rPr lang="en-IN" sz="1600" dirty="0" err="1"/>
              <a:t>self.channels</a:t>
            </a:r>
            <a:r>
              <a:rPr lang="en-IN" sz="1600" dirty="0"/>
              <a:t>[</a:t>
            </a:r>
            <a:r>
              <a:rPr lang="en-IN" sz="1600" dirty="0" err="1"/>
              <a:t>self.index</a:t>
            </a:r>
            <a:r>
              <a:rPr lang="en-IN" sz="1600" dirty="0"/>
              <a:t>]</a:t>
            </a:r>
          </a:p>
          <a:p>
            <a:endParaRPr lang="en-IN" sz="1600" dirty="0"/>
          </a:p>
          <a:p>
            <a:r>
              <a:rPr lang="en-IN" sz="1600" dirty="0">
                <a:solidFill>
                  <a:srgbClr val="FF0000"/>
                </a:solidFill>
              </a:rPr>
              <a:t>#create object</a:t>
            </a:r>
          </a:p>
          <a:p>
            <a:r>
              <a:rPr lang="en-IN" sz="1600" dirty="0"/>
              <a:t>r=</a:t>
            </a:r>
            <a:r>
              <a:rPr lang="en-IN" sz="1600" dirty="0" err="1"/>
              <a:t>RemoteControl</a:t>
            </a:r>
            <a:r>
              <a:rPr lang="en-IN" sz="1600" dirty="0"/>
              <a:t>()</a:t>
            </a:r>
          </a:p>
          <a:p>
            <a:r>
              <a:rPr lang="en-IN" sz="1600" dirty="0" err="1"/>
              <a:t>itr</a:t>
            </a:r>
            <a:r>
              <a:rPr lang="en-IN" sz="1600" dirty="0"/>
              <a:t>=</a:t>
            </a:r>
            <a:r>
              <a:rPr lang="en-IN" sz="1600" dirty="0" err="1"/>
              <a:t>iter</a:t>
            </a:r>
            <a:r>
              <a:rPr lang="en-IN" sz="1600" dirty="0"/>
              <a:t>(r) </a:t>
            </a:r>
            <a:r>
              <a:rPr lang="en-IN" sz="1600" dirty="0">
                <a:solidFill>
                  <a:srgbClr val="FF0000"/>
                </a:solidFill>
              </a:rPr>
              <a:t>#calls __</a:t>
            </a:r>
            <a:r>
              <a:rPr lang="en-IN" sz="1600" dirty="0" err="1">
                <a:solidFill>
                  <a:srgbClr val="FF0000"/>
                </a:solidFill>
              </a:rPr>
              <a:t>iter</a:t>
            </a:r>
            <a:r>
              <a:rPr lang="en-IN" sz="1600" dirty="0">
                <a:solidFill>
                  <a:srgbClr val="FF0000"/>
                </a:solidFill>
              </a:rPr>
              <a:t>__()</a:t>
            </a:r>
          </a:p>
          <a:p>
            <a:r>
              <a:rPr lang="en-IN" sz="1600" dirty="0"/>
              <a:t>print(next(</a:t>
            </a:r>
            <a:r>
              <a:rPr lang="en-IN" sz="1600" dirty="0" err="1"/>
              <a:t>itr</a:t>
            </a:r>
            <a:r>
              <a:rPr lang="en-IN" sz="1600" dirty="0"/>
              <a:t>)) </a:t>
            </a:r>
            <a:r>
              <a:rPr lang="en-IN" sz="1600" dirty="0">
                <a:solidFill>
                  <a:srgbClr val="FF0000"/>
                </a:solidFill>
              </a:rPr>
              <a:t>#calls __next__()</a:t>
            </a:r>
          </a:p>
          <a:p>
            <a:r>
              <a:rPr lang="en-IN" sz="1600" dirty="0"/>
              <a:t>print(next(</a:t>
            </a:r>
            <a:r>
              <a:rPr lang="en-IN" sz="1600" dirty="0" err="1"/>
              <a:t>itr</a:t>
            </a:r>
            <a:r>
              <a:rPr lang="en-IN" sz="1600" dirty="0"/>
              <a:t>))</a:t>
            </a:r>
          </a:p>
          <a:p>
            <a:r>
              <a:rPr lang="en-IN" sz="1600" dirty="0"/>
              <a:t>print(next(</a:t>
            </a:r>
            <a:r>
              <a:rPr lang="en-IN" sz="1600" dirty="0" err="1"/>
              <a:t>itr</a:t>
            </a:r>
            <a:r>
              <a:rPr lang="en-IN" sz="1600" dirty="0"/>
              <a:t>))</a:t>
            </a:r>
          </a:p>
          <a:p>
            <a:r>
              <a:rPr lang="en-IN" sz="1600" dirty="0"/>
              <a:t>print(next(</a:t>
            </a:r>
            <a:r>
              <a:rPr lang="en-IN" sz="1600" dirty="0" err="1"/>
              <a:t>itr</a:t>
            </a:r>
            <a:r>
              <a:rPr lang="en-IN" sz="16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64648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EDE1-5584-43B2-8D5F-EBF06F69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Custom Iterator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48997-A50E-4EE7-BEBD-A19948B3C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70" y="1069759"/>
            <a:ext cx="6796596" cy="57882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class </a:t>
            </a:r>
            <a:r>
              <a:rPr lang="en-US" sz="2000" dirty="0" err="1"/>
              <a:t>ListIterator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def __</a:t>
            </a:r>
            <a:r>
              <a:rPr lang="en-US" sz="2000" dirty="0" err="1"/>
              <a:t>init</a:t>
            </a:r>
            <a:r>
              <a:rPr lang="en-US" sz="2000" dirty="0"/>
              <a:t>(</a:t>
            </a:r>
            <a:r>
              <a:rPr lang="en-US" sz="2000" dirty="0" err="1"/>
              <a:t>self,list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         </a:t>
            </a:r>
            <a:r>
              <a:rPr lang="en-US" sz="2000" dirty="0" err="1"/>
              <a:t>self.__list</a:t>
            </a:r>
            <a:r>
              <a:rPr lang="en-US" sz="2000" dirty="0"/>
              <a:t>=list</a:t>
            </a:r>
          </a:p>
          <a:p>
            <a:pPr marL="0" indent="0">
              <a:buNone/>
            </a:pPr>
            <a:r>
              <a:rPr lang="en-US" sz="2000" dirty="0"/>
              <a:t>             </a:t>
            </a:r>
            <a:r>
              <a:rPr lang="en-US" sz="2000" dirty="0" err="1"/>
              <a:t>self.__index</a:t>
            </a:r>
            <a:r>
              <a:rPr lang="en-US" sz="2000" dirty="0"/>
              <a:t>=-1</a:t>
            </a:r>
          </a:p>
          <a:p>
            <a:pPr marL="0" indent="0">
              <a:buNone/>
            </a:pPr>
            <a:r>
              <a:rPr lang="en-US" sz="2000" dirty="0"/>
              <a:t>      def __iter__(self):</a:t>
            </a:r>
          </a:p>
          <a:p>
            <a:pPr marL="0" indent="0">
              <a:buNone/>
            </a:pPr>
            <a:r>
              <a:rPr lang="en-US" sz="2000" dirty="0"/>
              <a:t>             return self</a:t>
            </a:r>
          </a:p>
          <a:p>
            <a:pPr marL="0" indent="0">
              <a:buNone/>
            </a:pPr>
            <a:r>
              <a:rPr lang="en-US" sz="2000" dirty="0"/>
              <a:t>      def __next__(self):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self.__index</a:t>
            </a:r>
            <a:r>
              <a:rPr lang="en-US" sz="2000" dirty="0"/>
              <a:t>+=1</a:t>
            </a:r>
          </a:p>
          <a:p>
            <a:pPr marL="0" indent="0">
              <a:buNone/>
            </a:pPr>
            <a:r>
              <a:rPr lang="en-US" sz="2000" dirty="0"/>
              <a:t>            if  </a:t>
            </a:r>
            <a:r>
              <a:rPr lang="en-US" sz="2000" dirty="0" err="1"/>
              <a:t>self.__index</a:t>
            </a:r>
            <a:r>
              <a:rPr lang="en-US" sz="2000" dirty="0"/>
              <a:t>  ==  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self.__list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             raise StopIteration    #-----------------throws error if list is exhausted</a:t>
            </a:r>
          </a:p>
          <a:p>
            <a:pPr marL="0" indent="0">
              <a:buNone/>
            </a:pPr>
            <a:r>
              <a:rPr lang="en-US" sz="2000" dirty="0"/>
              <a:t>            return </a:t>
            </a:r>
            <a:r>
              <a:rPr lang="en-US" sz="2000" dirty="0" err="1"/>
              <a:t>self.__list</a:t>
            </a:r>
            <a:r>
              <a:rPr lang="en-US" sz="2000" dirty="0"/>
              <a:t>[</a:t>
            </a:r>
            <a:r>
              <a:rPr lang="en-US" sz="2000" dirty="0" err="1"/>
              <a:t>self.index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#create object                                     #or using for loop</a:t>
            </a:r>
          </a:p>
          <a:p>
            <a:pPr marL="0" indent="0">
              <a:buNone/>
            </a:pPr>
            <a:r>
              <a:rPr lang="en-US" sz="2000" dirty="0"/>
              <a:t>			       for </a:t>
            </a:r>
            <a:r>
              <a:rPr lang="en-US" sz="2000" dirty="0" err="1"/>
              <a:t>i</a:t>
            </a:r>
            <a:r>
              <a:rPr lang="en-US" sz="2000" dirty="0"/>
              <a:t> in it:	</a:t>
            </a:r>
          </a:p>
          <a:p>
            <a:pPr marL="0" indent="0">
              <a:buNone/>
            </a:pPr>
            <a:r>
              <a:rPr lang="en-US" sz="2000" dirty="0"/>
              <a:t>a=[1,2,3,6,5,4] 		             print(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mylist</a:t>
            </a:r>
            <a:r>
              <a:rPr lang="en-US" sz="2000" dirty="0"/>
              <a:t>=</a:t>
            </a:r>
            <a:r>
              <a:rPr lang="en-US" sz="2000" dirty="0" err="1"/>
              <a:t>ListIterator</a:t>
            </a:r>
            <a:r>
              <a:rPr lang="en-US" sz="2000" dirty="0"/>
              <a:t>(a)</a:t>
            </a:r>
          </a:p>
          <a:p>
            <a:pPr marL="0" indent="0">
              <a:buNone/>
            </a:pPr>
            <a:r>
              <a:rPr lang="en-US" sz="2000" dirty="0"/>
              <a:t> it=iter(</a:t>
            </a:r>
            <a:r>
              <a:rPr lang="en-US" sz="2000" dirty="0" err="1"/>
              <a:t>mylist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print(next(it))    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6E310-FA80-4067-B911-3865BE9DFE25}"/>
              </a:ext>
            </a:extLst>
          </p:cNvPr>
          <p:cNvSpPr txBox="1"/>
          <p:nvPr/>
        </p:nvSpPr>
        <p:spPr>
          <a:xfrm>
            <a:off x="8531441" y="887767"/>
            <a:ext cx="322966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#Creating Custom Iterator</a:t>
            </a:r>
          </a:p>
          <a:p>
            <a:r>
              <a:rPr lang="en-IN" dirty="0"/>
              <a:t>class Even: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__(self, max):</a:t>
            </a:r>
          </a:p>
          <a:p>
            <a:r>
              <a:rPr lang="en-IN" dirty="0"/>
              <a:t>        </a:t>
            </a:r>
            <a:r>
              <a:rPr lang="en-IN" dirty="0" err="1"/>
              <a:t>self.n</a:t>
            </a:r>
            <a:r>
              <a:rPr lang="en-IN" dirty="0"/>
              <a:t>=2</a:t>
            </a:r>
          </a:p>
          <a:p>
            <a:r>
              <a:rPr lang="en-IN" dirty="0"/>
              <a:t>        </a:t>
            </a:r>
            <a:r>
              <a:rPr lang="en-IN" dirty="0" err="1"/>
              <a:t>self.max</a:t>
            </a:r>
            <a:r>
              <a:rPr lang="en-IN" dirty="0"/>
              <a:t>=max</a:t>
            </a:r>
          </a:p>
          <a:p>
            <a:r>
              <a:rPr lang="en-IN" dirty="0"/>
              <a:t>    def __</a:t>
            </a:r>
            <a:r>
              <a:rPr lang="en-IN" dirty="0" err="1"/>
              <a:t>iter</a:t>
            </a:r>
            <a:r>
              <a:rPr lang="en-IN" dirty="0"/>
              <a:t>__(self):</a:t>
            </a:r>
          </a:p>
          <a:p>
            <a:r>
              <a:rPr lang="en-IN" dirty="0"/>
              <a:t>        return self</a:t>
            </a:r>
          </a:p>
          <a:p>
            <a:r>
              <a:rPr lang="en-IN" dirty="0"/>
              <a:t>    def __next__(self):</a:t>
            </a:r>
          </a:p>
          <a:p>
            <a:r>
              <a:rPr lang="en-IN" dirty="0"/>
              <a:t>        if </a:t>
            </a:r>
            <a:r>
              <a:rPr lang="en-IN" dirty="0" err="1"/>
              <a:t>self.n</a:t>
            </a:r>
            <a:r>
              <a:rPr lang="en-IN" dirty="0"/>
              <a:t>&lt;=</a:t>
            </a:r>
            <a:r>
              <a:rPr lang="en-IN" dirty="0" err="1"/>
              <a:t>self.max</a:t>
            </a:r>
            <a:r>
              <a:rPr lang="en-IN" dirty="0"/>
              <a:t>:</a:t>
            </a:r>
          </a:p>
          <a:p>
            <a:r>
              <a:rPr lang="en-IN" dirty="0"/>
              <a:t>            result=</a:t>
            </a:r>
            <a:r>
              <a:rPr lang="en-IN" dirty="0" err="1"/>
              <a:t>self.n</a:t>
            </a:r>
            <a:endParaRPr lang="en-IN" dirty="0"/>
          </a:p>
          <a:p>
            <a:r>
              <a:rPr lang="en-IN" dirty="0"/>
              <a:t>            </a:t>
            </a:r>
            <a:r>
              <a:rPr lang="en-IN" dirty="0" err="1"/>
              <a:t>self.n</a:t>
            </a:r>
            <a:r>
              <a:rPr lang="en-IN" dirty="0"/>
              <a:t>+=2</a:t>
            </a:r>
          </a:p>
          <a:p>
            <a:r>
              <a:rPr lang="en-IN" dirty="0"/>
              <a:t>            return result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raise </a:t>
            </a:r>
            <a:r>
              <a:rPr lang="en-IN" dirty="0" err="1"/>
              <a:t>StopIteration</a:t>
            </a:r>
            <a:endParaRPr lang="en-IN" dirty="0"/>
          </a:p>
          <a:p>
            <a:r>
              <a:rPr lang="en-IN" b="1" dirty="0"/>
              <a:t>#instantiate object of Even class</a:t>
            </a:r>
          </a:p>
          <a:p>
            <a:r>
              <a:rPr lang="en-IN" dirty="0"/>
              <a:t>e= Even(20)</a:t>
            </a:r>
          </a:p>
          <a:p>
            <a:r>
              <a:rPr lang="en-IN" dirty="0"/>
              <a:t>print(next(e))</a:t>
            </a:r>
          </a:p>
          <a:p>
            <a:r>
              <a:rPr lang="en-IN" dirty="0"/>
              <a:t>print(next(e))</a:t>
            </a:r>
          </a:p>
          <a:p>
            <a:r>
              <a:rPr lang="en-IN" dirty="0"/>
              <a:t>print(next(e))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A51675-036E-4CCD-8A4C-566E81DB01E2}"/>
              </a:ext>
            </a:extLst>
          </p:cNvPr>
          <p:cNvCxnSpPr/>
          <p:nvPr/>
        </p:nvCxnSpPr>
        <p:spPr>
          <a:xfrm>
            <a:off x="7554897" y="213064"/>
            <a:ext cx="0" cy="664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20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AEBB-DEA8-49A7-9C7C-D63E764C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276350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Generators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9D6E9-7209-44DF-867E-895CAC18F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666"/>
            <a:ext cx="11353800" cy="6001305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Generator is an elegant/simple way to create custom iterators in Python that makes it really easy to work with iterators.</a:t>
            </a:r>
          </a:p>
          <a:p>
            <a:r>
              <a:rPr lang="en-US" sz="2400" dirty="0"/>
              <a:t>Since creating custom iterator is lengthy, thus generators are used in rescue.</a:t>
            </a:r>
          </a:p>
          <a:p>
            <a:r>
              <a:rPr lang="en-US" sz="2400" dirty="0"/>
              <a:t>Generator is a functions that returns the iterator object upon which we can iterate.</a:t>
            </a:r>
          </a:p>
          <a:p>
            <a:r>
              <a:rPr lang="en-US" sz="2400" dirty="0"/>
              <a:t>If a function contains at least one </a:t>
            </a:r>
            <a:r>
              <a:rPr lang="en-US" sz="2400" b="1" dirty="0"/>
              <a:t>yield</a:t>
            </a:r>
            <a:r>
              <a:rPr lang="en-US" sz="2400" dirty="0"/>
              <a:t> keyword ,then that function is known as </a:t>
            </a:r>
            <a:r>
              <a:rPr lang="en-US" sz="2400" b="1" dirty="0"/>
              <a:t>generator function</a:t>
            </a:r>
            <a:r>
              <a:rPr lang="en-US" sz="2400" dirty="0"/>
              <a:t>.</a:t>
            </a:r>
          </a:p>
          <a:p>
            <a:r>
              <a:rPr lang="en-US" sz="2400" dirty="0"/>
              <a:t>Generator takes care of exception by itself.</a:t>
            </a:r>
          </a:p>
          <a:p>
            <a:r>
              <a:rPr lang="en-US" sz="2400" dirty="0" err="1"/>
              <a:t>Iterable</a:t>
            </a:r>
            <a:r>
              <a:rPr lang="en-US" sz="2400" dirty="0"/>
              <a:t> - python object __</a:t>
            </a:r>
            <a:r>
              <a:rPr lang="en-US" sz="2400" dirty="0" err="1"/>
              <a:t>iter</a:t>
            </a:r>
            <a:r>
              <a:rPr lang="en-US" sz="2400" dirty="0"/>
              <a:t>__() or __</a:t>
            </a:r>
            <a:r>
              <a:rPr lang="en-US" sz="2400" dirty="0" err="1"/>
              <a:t>getitem</a:t>
            </a:r>
            <a:r>
              <a:rPr lang="en-US" sz="2400" dirty="0"/>
              <a:t>__() is defined and if applied on object then it generates iterator</a:t>
            </a:r>
          </a:p>
          <a:p>
            <a:r>
              <a:rPr lang="en-US" sz="2400" dirty="0"/>
              <a:t>Iterator - __next__()</a:t>
            </a:r>
          </a:p>
          <a:p>
            <a:r>
              <a:rPr lang="en-US" sz="2400" dirty="0"/>
              <a:t>Iteration</a:t>
            </a:r>
          </a:p>
          <a:p>
            <a:r>
              <a:rPr lang="en-US" sz="2400" dirty="0"/>
              <a:t>generator is a type of iterator</a:t>
            </a:r>
          </a:p>
          <a:p>
            <a:r>
              <a:rPr lang="en-US" sz="2400" b="1" dirty="0"/>
              <a:t>return , print , yield</a:t>
            </a:r>
            <a:r>
              <a:rPr lang="en-US" sz="2400" dirty="0"/>
              <a:t>- on the fly generates values</a:t>
            </a:r>
          </a:p>
          <a:p>
            <a:r>
              <a:rPr lang="en-US" sz="2400" dirty="0"/>
              <a:t>In generator, iter() and next() are automatically called</a:t>
            </a:r>
            <a:r>
              <a:rPr lang="en-US" dirty="0"/>
              <a:t>.</a:t>
            </a:r>
          </a:p>
          <a:p>
            <a:r>
              <a:rPr lang="en-US" b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 def </a:t>
            </a:r>
            <a:r>
              <a:rPr lang="en-US" dirty="0" err="1"/>
              <a:t>myfunc</a:t>
            </a:r>
            <a:r>
              <a:rPr lang="en-US" dirty="0"/>
              <a:t>():</a:t>
            </a:r>
          </a:p>
          <a:p>
            <a:pPr marL="457200" lvl="1" indent="0">
              <a:buNone/>
            </a:pPr>
            <a:r>
              <a:rPr lang="en-US" dirty="0"/>
              <a:t>        yield ‘a’</a:t>
            </a:r>
          </a:p>
          <a:p>
            <a:pPr marL="457200" lvl="1" indent="0">
              <a:buNone/>
            </a:pPr>
            <a:r>
              <a:rPr lang="en-US" dirty="0"/>
              <a:t>         yield ‘b’</a:t>
            </a:r>
          </a:p>
          <a:p>
            <a:pPr marL="457200" lvl="1" indent="0">
              <a:buNone/>
            </a:pPr>
            <a:r>
              <a:rPr lang="en-US" dirty="0"/>
              <a:t>        yield ‘c’</a:t>
            </a:r>
          </a:p>
          <a:p>
            <a:pPr marL="457200" lvl="1" indent="0">
              <a:buNone/>
            </a:pPr>
            <a:r>
              <a:rPr lang="en-US" dirty="0"/>
              <a:t> x=</a:t>
            </a:r>
            <a:r>
              <a:rPr lang="en-US" dirty="0" err="1"/>
              <a:t>myfunc</a:t>
            </a:r>
            <a:r>
              <a:rPr lang="en-US" dirty="0"/>
              <a:t>()  </a:t>
            </a:r>
            <a:r>
              <a:rPr lang="en-US" dirty="0">
                <a:solidFill>
                  <a:srgbClr val="00B050"/>
                </a:solidFill>
              </a:rPr>
              <a:t>#returns iterator object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 print(next(x))</a:t>
            </a:r>
          </a:p>
          <a:p>
            <a:pPr marL="457200" lvl="1" indent="0">
              <a:buNone/>
            </a:pPr>
            <a:r>
              <a:rPr lang="en-US" dirty="0"/>
              <a:t> print(next(x))</a:t>
            </a:r>
          </a:p>
          <a:p>
            <a:pPr marL="457200" lvl="1" indent="0">
              <a:buNone/>
            </a:pPr>
            <a:r>
              <a:rPr lang="en-US" dirty="0"/>
              <a:t>….so on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97BF81-5747-495D-AD72-10CE24B0F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7486" y="3777959"/>
            <a:ext cx="2379216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#Example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yield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#or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#return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#or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#print(i)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g=gen(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(g)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#so on till 10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67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6011</Words>
  <Application>Microsoft Office PowerPoint</Application>
  <PresentationFormat>Widescreen</PresentationFormat>
  <Paragraphs>885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Droid Sans Mono</vt:lpstr>
      <vt:lpstr>euclid_circular_a</vt:lpstr>
      <vt:lpstr>JetBrains Mono</vt:lpstr>
      <vt:lpstr>Wingdings</vt:lpstr>
      <vt:lpstr>Office Theme</vt:lpstr>
      <vt:lpstr>   Python Advanced</vt:lpstr>
      <vt:lpstr>Python Iterables</vt:lpstr>
      <vt:lpstr>Python Iterators</vt:lpstr>
      <vt:lpstr>PowerPoint Presentation</vt:lpstr>
      <vt:lpstr>PowerPoint Presentation</vt:lpstr>
      <vt:lpstr>Example</vt:lpstr>
      <vt:lpstr>Example – Creating Custom Iterator</vt:lpstr>
      <vt:lpstr>Creating Custom Iterator</vt:lpstr>
      <vt:lpstr>Python Generators</vt:lpstr>
      <vt:lpstr>Example</vt:lpstr>
      <vt:lpstr>Example</vt:lpstr>
      <vt:lpstr>Example:</vt:lpstr>
      <vt:lpstr>Creating Custom Generator</vt:lpstr>
      <vt:lpstr>Infinite Stream of Data With Generators</vt:lpstr>
      <vt:lpstr>Example</vt:lpstr>
      <vt:lpstr>Benefits of Generators over class-based iterator</vt:lpstr>
      <vt:lpstr>Python Generator Expression/Comprehension</vt:lpstr>
      <vt:lpstr>Generator Comprehension</vt:lpstr>
      <vt:lpstr>Python Decorators</vt:lpstr>
      <vt:lpstr>Example</vt:lpstr>
      <vt:lpstr>Example</vt:lpstr>
      <vt:lpstr>Example - Decorator</vt:lpstr>
      <vt:lpstr>Decorator functions with parameters</vt:lpstr>
      <vt:lpstr>Example</vt:lpstr>
      <vt:lpstr>Python Decorators</vt:lpstr>
      <vt:lpstr>Python RegEx</vt:lpstr>
      <vt:lpstr>Example</vt:lpstr>
      <vt:lpstr>Specify Pattern Using RegEx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Python RegEx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Exercise: Email extractor /collector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Python Advanced</dc:title>
  <dc:creator>Sunanda Naik</dc:creator>
  <cp:lastModifiedBy>Sunanda Naik</cp:lastModifiedBy>
  <cp:revision>89</cp:revision>
  <dcterms:created xsi:type="dcterms:W3CDTF">2021-03-23T08:28:03Z</dcterms:created>
  <dcterms:modified xsi:type="dcterms:W3CDTF">2021-05-21T08:08:10Z</dcterms:modified>
</cp:coreProperties>
</file>