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2" r:id="rId4"/>
    <p:sldId id="265" r:id="rId5"/>
    <p:sldId id="263" r:id="rId6"/>
    <p:sldId id="264" r:id="rId7"/>
    <p:sldId id="268" r:id="rId8"/>
    <p:sldId id="269" r:id="rId9"/>
    <p:sldId id="266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6BEE-81B9-4D6E-9334-4B4D8BC7E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BC1BC-D03C-4348-924E-8EA1558C3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D848-91FE-48BF-82B0-770B32EC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C183-9528-48C2-B4C9-5435E271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2D75-0FB8-4DF0-BC0C-B60212D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7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4E7C-AF74-4A4B-9E32-C035BCD0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7A214-1BFA-4290-A92D-80C5EC8A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5BD2-52F8-4C75-B1BF-191DA9B2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4896-A930-43AF-8B6E-A3DF8ABF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1CAE-ABD7-4097-A958-E9136671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8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A20F3-5B77-4657-93CD-43CC17FCD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3FB8D-EF64-47CE-A9C2-B00C2132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4DA7-1C07-4D35-9180-8B04E31F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1D4A-4FC5-4D6D-A082-F532BCA2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65A3-83AF-4369-9CBF-C2EA9F74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C0AD-7851-45A1-A626-219734A5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EE86-2E5F-4FE1-97F5-2CFBE996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3630-258B-41D7-98FD-2B71DA9A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F6EA-D470-4E36-B5E9-5EE1E8FB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821A-B36B-4750-9947-AD664F71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0D56-7223-4A50-98D1-F70180D7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5EC8-F8CC-4E0A-AD68-C4A4AD4A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67B6C-4A60-4E37-8E9F-EE74A0B5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F449-556F-4218-8A51-27BC7FED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9B91-A3B1-4CC7-AB97-7CD14E99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2FC3-7E8C-4EE6-B436-176FEE45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EBF7-F6E8-4534-B53D-DA4900AC7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0CDB2-3CD5-4476-95E9-468CA610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3506-C049-45C2-A005-E1381DE2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D482-B5D1-4439-8B4C-4D8CF04E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DE7E-6D7C-476E-9A08-2CF8652E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9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805E-E725-4A2B-B38B-E27932B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0CDC3-93B5-49F5-B537-A8177508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E6617-B98D-496A-BFA2-6409380F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5C0E7-8914-4177-9D3D-4B1AA78AE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728E5-878F-44E7-B348-5E3F955E5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139DB-7875-4412-8772-2959818D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2412B-D4B0-4E2E-95A7-C1D1253A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00C41-7C12-4BAF-B528-D630C056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0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2166-28DB-470D-9B6B-0419DFB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C92B5-DBBB-4309-B3B4-D368327C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FC186-C61D-4ECF-994E-5DE309FF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566A9-2AFF-4983-BA8E-02997C20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DF9CE-1013-4B07-B007-F8D32B1C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BC8FD-2145-468D-9181-56DAB320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8377A-7E15-456E-B54B-21FE286F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4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0BC6-840D-4E40-8DBC-F08E590B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F2A1-EE88-45F7-BAF8-D8CFFFA9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0EC00-422C-458A-AE9D-7881D755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0AB7D-84A4-4F8A-8830-3D656B4A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B48D3-8B27-464D-8C27-3D27604D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DA1A-6EB2-47BE-8078-1BDD8452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0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D9F-1B7A-4E43-ACF6-55A0152E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80E87-1B6F-4910-BF90-C1A455EF5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8CBD2-A1C0-488B-872F-FBA704A43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1E23A-0083-4FE4-9E3F-73CE13C3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A42BF-95C5-43D6-A3C3-AEA45B93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F8F59-CA29-4BC6-AB5B-D89E794C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501CE-6CD5-470A-AF1A-D503CCBA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38BB1-2BA9-44BA-BB1C-BA935F19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F75F-29C6-4498-A01B-721A8CEC1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E947-03B9-4805-8CAC-98688D9D5D7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FF442-8453-4BA1-90CE-26E037CB8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F34B-F743-4517-85B5-67BE3D121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D258-1173-441F-96B0-4D04B9C6F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8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420A-9C1A-43F7-8CC3-A392A6C4A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527" y="820523"/>
            <a:ext cx="6101918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C344E-2BB9-485A-87ED-D81299B0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527" y="1464815"/>
            <a:ext cx="10221156" cy="5246703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What is Python</a:t>
            </a:r>
          </a:p>
          <a:p>
            <a:pPr marL="457200" indent="-457200" algn="l">
              <a:buAutoNum type="arabicPeriod"/>
            </a:pPr>
            <a:r>
              <a:rPr lang="en-US" dirty="0"/>
              <a:t>Python History</a:t>
            </a:r>
          </a:p>
          <a:p>
            <a:pPr marL="457200" indent="-457200" algn="l">
              <a:buAutoNum type="arabicPeriod"/>
            </a:pPr>
            <a:r>
              <a:rPr lang="en-US" dirty="0"/>
              <a:t>Why Learn Python</a:t>
            </a:r>
          </a:p>
          <a:p>
            <a:pPr marL="457200" indent="-457200" algn="l">
              <a:buAutoNum type="arabicPeriod"/>
            </a:pPr>
            <a:r>
              <a:rPr lang="en-US" dirty="0"/>
              <a:t>Applications of Python</a:t>
            </a:r>
          </a:p>
          <a:p>
            <a:pPr marL="457200" indent="-457200" algn="l">
              <a:buAutoNum type="arabicPeriod"/>
            </a:pPr>
            <a:r>
              <a:rPr lang="en-US" dirty="0"/>
              <a:t>Installing Python &amp; Python IDEs</a:t>
            </a:r>
          </a:p>
          <a:p>
            <a:pPr marL="457200" indent="-457200" algn="l">
              <a:buAutoNum type="arabicPeriod"/>
            </a:pPr>
            <a:r>
              <a:rPr lang="en-US" dirty="0"/>
              <a:t>Python data Structures</a:t>
            </a:r>
          </a:p>
          <a:p>
            <a:pPr marL="457200" indent="-457200" algn="l">
              <a:buAutoNum type="arabicPeriod"/>
            </a:pPr>
            <a:r>
              <a:rPr lang="en-US" dirty="0"/>
              <a:t>Flow control Statements</a:t>
            </a:r>
          </a:p>
          <a:p>
            <a:pPr marL="457200" indent="-457200" algn="l">
              <a:buAutoNum type="arabicPeriod"/>
            </a:pPr>
            <a:r>
              <a:rPr lang="en-US" dirty="0"/>
              <a:t>Object Oriented Programming</a:t>
            </a:r>
          </a:p>
          <a:p>
            <a:pPr marL="457200" indent="-457200" algn="l">
              <a:buAutoNum type="arabicPeriod"/>
            </a:pPr>
            <a:r>
              <a:rPr lang="en-US" dirty="0"/>
              <a:t>Inheritance, Constructors, Polymorphism, Encapsulation</a:t>
            </a:r>
          </a:p>
          <a:p>
            <a:pPr marL="457200" indent="-457200" algn="l">
              <a:buAutoNum type="arabicPeriod"/>
            </a:pPr>
            <a:r>
              <a:rPr lang="en-US" dirty="0"/>
              <a:t>Libraries such as NumPy, Pandas, Matplotlib</a:t>
            </a:r>
          </a:p>
          <a:p>
            <a:pPr marL="457200" indent="-457200" algn="l">
              <a:buAutoNum type="arabicPeriod"/>
            </a:pPr>
            <a:r>
              <a:rPr lang="en-US" dirty="0"/>
              <a:t>Creating GUIs using Tkinter</a:t>
            </a:r>
          </a:p>
          <a:p>
            <a:pPr marL="457200" indent="-457200" algn="l">
              <a:buAutoNum type="arabicPeriod"/>
            </a:pPr>
            <a:r>
              <a:rPr lang="en-IN" dirty="0"/>
              <a:t>File Handling Operations in Python</a:t>
            </a:r>
          </a:p>
          <a:p>
            <a:pPr marL="457200" indent="-457200" algn="l">
              <a:buAutoNum type="arabicPeriod"/>
            </a:pPr>
            <a:r>
              <a:rPr lang="en-IN" dirty="0"/>
              <a:t>Mini Project/Game</a:t>
            </a:r>
          </a:p>
        </p:txBody>
      </p:sp>
    </p:spTree>
    <p:extLst>
      <p:ext uri="{BB962C8B-B14F-4D97-AF65-F5344CB8AC3E}">
        <p14:creationId xmlns:p14="http://schemas.microsoft.com/office/powerpoint/2010/main" val="205435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6E2A-51ED-4034-BCB3-B0590794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&amp; Python IDE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56F60-1042-407E-934C-FAB829B21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80" y="2141537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3058A-D5B3-4B5C-B2D2-5C5D619168F6}"/>
              </a:ext>
            </a:extLst>
          </p:cNvPr>
          <p:cNvSpPr txBox="1"/>
          <p:nvPr/>
        </p:nvSpPr>
        <p:spPr>
          <a:xfrm>
            <a:off x="1802167" y="1637722"/>
            <a:ext cx="671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site to install Python- </a:t>
            </a:r>
            <a:r>
              <a:rPr lang="en-US" u="sng" dirty="0">
                <a:solidFill>
                  <a:srgbClr val="FF0000"/>
                </a:solidFill>
              </a:rPr>
              <a:t>https://www.python.org/downloads/</a:t>
            </a:r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9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AC68-9FE0-40CF-B48B-B120440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PyCharm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8DAEE-2A35-4AA0-80E1-3CCC46F4F98D}"/>
              </a:ext>
            </a:extLst>
          </p:cNvPr>
          <p:cNvSpPr txBox="1"/>
          <p:nvPr/>
        </p:nvSpPr>
        <p:spPr>
          <a:xfrm>
            <a:off x="2175029" y="1690688"/>
            <a:ext cx="703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site to install PyCharm-&gt; </a:t>
            </a:r>
            <a:r>
              <a:rPr lang="en-US" u="sng" dirty="0">
                <a:solidFill>
                  <a:srgbClr val="FF0000"/>
                </a:solidFill>
              </a:rPr>
              <a:t>https://www.jetbrains.com/pycharm/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16F16F-9313-4978-A436-0148CEE46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9" y="222512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37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BBAE-99A6-4475-89C6-6219ED2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Anaconda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E0B77-3814-43A3-B6EF-BAA3CA5A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38" y="2260631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A44C6-5CE4-407D-AC61-A899E4E98BEF}"/>
              </a:ext>
            </a:extLst>
          </p:cNvPr>
          <p:cNvSpPr txBox="1"/>
          <p:nvPr/>
        </p:nvSpPr>
        <p:spPr>
          <a:xfrm>
            <a:off x="1571348" y="1802167"/>
            <a:ext cx="637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site to install Anaconda -&gt; </a:t>
            </a:r>
            <a:r>
              <a:rPr lang="en-US" u="sng" dirty="0">
                <a:solidFill>
                  <a:srgbClr val="FF0000"/>
                </a:solidFill>
              </a:rPr>
              <a:t>https://www.anaconda.com/</a:t>
            </a:r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3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5FA3-B85F-44AE-A154-850C2E70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8FA0C-DAA8-4A94-BEAA-E4FCE2A64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85" y="1943701"/>
            <a:ext cx="5208718" cy="35906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BFDF3D-E622-4429-BE49-3D9C4B997BE1}"/>
              </a:ext>
            </a:extLst>
          </p:cNvPr>
          <p:cNvSpPr txBox="1"/>
          <p:nvPr/>
        </p:nvSpPr>
        <p:spPr>
          <a:xfrm>
            <a:off x="838200" y="1574369"/>
            <a:ext cx="925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is a browser-based interpreter that allows us to interactively work with Python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D3EEA-2D59-4EDA-809F-154B6C585F3F}"/>
              </a:ext>
            </a:extLst>
          </p:cNvPr>
          <p:cNvSpPr txBox="1"/>
          <p:nvPr/>
        </p:nvSpPr>
        <p:spPr>
          <a:xfrm>
            <a:off x="838200" y="5292546"/>
            <a:ext cx="11229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installing python from python.org website, open </a:t>
            </a:r>
            <a:r>
              <a:rPr lang="en-US" dirty="0" err="1"/>
              <a:t>cmd</a:t>
            </a:r>
            <a:r>
              <a:rPr lang="en-US" dirty="0"/>
              <a:t> and type &gt; </a:t>
            </a:r>
            <a:r>
              <a:rPr lang="en-US"/>
              <a:t>python ,to </a:t>
            </a:r>
            <a:r>
              <a:rPr lang="en-US" dirty="0"/>
              <a:t>verify if python installed successfully.</a:t>
            </a:r>
          </a:p>
          <a:p>
            <a:r>
              <a:rPr lang="en-US" dirty="0"/>
              <a:t>&gt;exit()</a:t>
            </a:r>
          </a:p>
          <a:p>
            <a:r>
              <a:rPr lang="en-US" dirty="0"/>
              <a:t>To open </a:t>
            </a:r>
            <a:r>
              <a:rPr lang="en-US" dirty="0" err="1"/>
              <a:t>jupyter</a:t>
            </a:r>
            <a:r>
              <a:rPr lang="en-US" dirty="0"/>
              <a:t> editor, type&gt; pip install </a:t>
            </a:r>
            <a:r>
              <a:rPr lang="en-US" dirty="0" err="1"/>
              <a:t>jupyterlab</a:t>
            </a:r>
            <a:r>
              <a:rPr lang="en-US" dirty="0"/>
              <a:t> and press enter.</a:t>
            </a:r>
          </a:p>
          <a:p>
            <a:r>
              <a:rPr lang="en-US" dirty="0"/>
              <a:t>Now to open </a:t>
            </a:r>
            <a:r>
              <a:rPr lang="en-US" dirty="0" err="1"/>
              <a:t>Jupyter</a:t>
            </a:r>
            <a:r>
              <a:rPr lang="en-US" dirty="0"/>
              <a:t> lab IDE hereafter, type &gt;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11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4323-6770-4F0E-9C3F-FFF31FFA0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installing Anaconda distribution, we get;</a:t>
            </a:r>
          </a:p>
          <a:p>
            <a:r>
              <a:rPr lang="en-US" dirty="0"/>
              <a:t>Anaconda Navigator, which is basically a GUI interface.</a:t>
            </a:r>
          </a:p>
          <a:p>
            <a:r>
              <a:rPr lang="en-US" dirty="0"/>
              <a:t>Anaconda Prompt, which is command prompt.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launch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Notebook,windows</a:t>
            </a:r>
            <a:r>
              <a:rPr lang="en-US" dirty="0"/>
              <a:t> user can click on launch command and similarly if you want to use Anaconda Prompt then type in prompt as: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77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20AC-3D3E-4A0B-A3A2-7683F89F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Projects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F045-7526-47E8-979A-A67382F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0"/>
            <a:ext cx="10515600" cy="5468645"/>
          </a:xfrm>
        </p:spPr>
        <p:txBody>
          <a:bodyPr>
            <a:normAutofit/>
          </a:bodyPr>
          <a:lstStyle/>
          <a:p>
            <a:r>
              <a:rPr lang="en-US" sz="2000" b="1" dirty="0"/>
              <a:t>Beginner level Python Projects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Voting system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Guessing Game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Scientific Calculator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Pattern Programs in Python</a:t>
            </a:r>
          </a:p>
          <a:p>
            <a:r>
              <a:rPr lang="en-US" sz="2000" b="1" dirty="0"/>
              <a:t>Intermediate level Python Projects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Drawing with turtle in 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Web App using python Flask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Web Browser Automation Using Selenium</a:t>
            </a:r>
          </a:p>
          <a:p>
            <a:r>
              <a:rPr lang="en-US" sz="2000" b="1" dirty="0"/>
              <a:t>Advanced Level Python Projects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GUI Calculator Using </a:t>
            </a:r>
            <a:r>
              <a:rPr lang="en-US" sz="2000" dirty="0" err="1"/>
              <a:t>tkinter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Speech Recognition and Speech to Text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Object Detection Using OpenCV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889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1EA7-0721-48B0-AED7-6EF091C6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806B-FD55-4D59-8106-1C80BDB78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561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Multi-Paradigm Programming Language</a:t>
            </a:r>
          </a:p>
          <a:p>
            <a:r>
              <a:rPr lang="en-US" dirty="0"/>
              <a:t>Interpreted language</a:t>
            </a:r>
          </a:p>
          <a:p>
            <a:r>
              <a:rPr lang="en-US" dirty="0"/>
              <a:t>Supports dynamic datatype</a:t>
            </a:r>
          </a:p>
          <a:p>
            <a:r>
              <a:rPr lang="en-US" dirty="0"/>
              <a:t>Independent from platforms</a:t>
            </a:r>
          </a:p>
          <a:p>
            <a:r>
              <a:rPr lang="en-US" dirty="0"/>
              <a:t>Focused on development time</a:t>
            </a:r>
          </a:p>
          <a:p>
            <a:r>
              <a:rPr lang="en-US" dirty="0"/>
              <a:t>Simple and Easy grammar</a:t>
            </a:r>
          </a:p>
          <a:p>
            <a:r>
              <a:rPr lang="en-US" dirty="0"/>
              <a:t>High-Level internal object data types</a:t>
            </a:r>
          </a:p>
          <a:p>
            <a:r>
              <a:rPr lang="en-US" dirty="0"/>
              <a:t>Automatic memory management</a:t>
            </a:r>
          </a:p>
          <a:p>
            <a:r>
              <a:rPr lang="en-US" dirty="0"/>
              <a:t>Its free (open source)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04F00-8159-4016-A033-78D36C45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14" y="994300"/>
            <a:ext cx="270510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40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7613-B16B-4351-BAB0-9A1E0AC5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B8EC-1BC3-4C4E-A272-DE1FE0ED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632248"/>
          </a:xfrm>
        </p:spPr>
        <p:txBody>
          <a:bodyPr/>
          <a:lstStyle/>
          <a:p>
            <a:r>
              <a:rPr lang="en-US" dirty="0"/>
              <a:t>Python born, name picked –Dec 1989</a:t>
            </a:r>
          </a:p>
          <a:p>
            <a:r>
              <a:rPr lang="en-US" dirty="0"/>
              <a:t>By Guido van Rossum, now at Dropbox</a:t>
            </a:r>
          </a:p>
          <a:p>
            <a:r>
              <a:rPr lang="en-US" dirty="0"/>
              <a:t>First public release(USENET)-Feb 1991</a:t>
            </a:r>
          </a:p>
          <a:p>
            <a:r>
              <a:rPr lang="en-US" dirty="0"/>
              <a:t>Python.org website-1996 or 1997</a:t>
            </a:r>
          </a:p>
          <a:p>
            <a:r>
              <a:rPr lang="en-US" dirty="0"/>
              <a:t>Python Software Foundation-2001</a:t>
            </a:r>
          </a:p>
          <a:p>
            <a:r>
              <a:rPr lang="en-US" dirty="0"/>
              <a:t>Rossum chose the name “Python”, since he was a big fan of Monty Python’s Flying Circus.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26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3186-D81B-4988-82E1-A3A8CDB8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Why Learn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528E-8CD3-4B93-AD65-3395ECE7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4816"/>
            <a:ext cx="10977979" cy="53931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Fun to use “Scripting language”</a:t>
            </a:r>
          </a:p>
          <a:p>
            <a:r>
              <a:rPr lang="en-US" dirty="0"/>
              <a:t>Object-oriented, imperative, functional programming and procedural styles</a:t>
            </a:r>
          </a:p>
          <a:p>
            <a:r>
              <a:rPr lang="en-US" dirty="0"/>
              <a:t>Highly educational</a:t>
            </a:r>
          </a:p>
          <a:p>
            <a:r>
              <a:rPr lang="en-US" dirty="0"/>
              <a:t>Very easy to learn (compact code syntax)</a:t>
            </a:r>
          </a:p>
          <a:p>
            <a:r>
              <a:rPr lang="en-US" dirty="0"/>
              <a:t>It runs on any platform.</a:t>
            </a:r>
          </a:p>
          <a:p>
            <a:r>
              <a:rPr lang="en-US" dirty="0"/>
              <a:t>Powerful, scalable, easy to maintain</a:t>
            </a:r>
          </a:p>
          <a:p>
            <a:r>
              <a:rPr lang="en-US" dirty="0"/>
              <a:t>High productivity</a:t>
            </a:r>
          </a:p>
          <a:p>
            <a:r>
              <a:rPr lang="en-US" dirty="0"/>
              <a:t>Lots of libraries( or module), has 1000+ libraries in python</a:t>
            </a:r>
          </a:p>
          <a:p>
            <a:r>
              <a:rPr lang="en-US" dirty="0"/>
              <a:t>Interactive front-end for FORTRAN/C/C++ code.</a:t>
            </a:r>
          </a:p>
          <a:p>
            <a:r>
              <a:rPr lang="en-US" dirty="0"/>
              <a:t>Reduce development time</a:t>
            </a:r>
          </a:p>
          <a:p>
            <a:r>
              <a:rPr lang="en-US" dirty="0"/>
              <a:t>Reduce Code length.</a:t>
            </a:r>
          </a:p>
          <a:p>
            <a:r>
              <a:rPr lang="en-US" dirty="0"/>
              <a:t>No Compilation.</a:t>
            </a:r>
          </a:p>
          <a:p>
            <a:r>
              <a:rPr lang="en-US" dirty="0"/>
              <a:t>Used heavily in Data Science, Machine Learning &amp; Scientific Computing</a:t>
            </a:r>
          </a:p>
          <a:p>
            <a:r>
              <a:rPr lang="en-US" dirty="0"/>
              <a:t>Plenty of Job Opportunities ( Companies like Google, Facebook use it)</a:t>
            </a:r>
          </a:p>
          <a:p>
            <a:r>
              <a:rPr lang="en-US" dirty="0"/>
              <a:t>YouTube, Quora, SurveyMonkey, Dropbox are powered by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66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A904-1B32-4163-A916-C57F873D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7B9C-B9F9-4CC3-8970-F1238399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GUI Programming (</a:t>
            </a:r>
            <a:r>
              <a:rPr lang="en-US" dirty="0" err="1"/>
              <a:t>eg</a:t>
            </a:r>
            <a:r>
              <a:rPr lang="en-US" dirty="0"/>
              <a:t>: tinker)</a:t>
            </a:r>
          </a:p>
          <a:p>
            <a:r>
              <a:rPr lang="en-US" dirty="0"/>
              <a:t>Free and Open Source</a:t>
            </a:r>
          </a:p>
          <a:p>
            <a:r>
              <a:rPr lang="en-US" dirty="0"/>
              <a:t>Web Application (</a:t>
            </a:r>
            <a:r>
              <a:rPr lang="en-US" dirty="0" err="1"/>
              <a:t>eg</a:t>
            </a:r>
            <a:r>
              <a:rPr lang="en-US" dirty="0"/>
              <a:t>: Django, </a:t>
            </a:r>
            <a:r>
              <a:rPr lang="en-US" dirty="0" err="1"/>
              <a:t>Flask,Pyramid</a:t>
            </a:r>
            <a:r>
              <a:rPr lang="en-US" dirty="0"/>
              <a:t>)</a:t>
            </a:r>
          </a:p>
          <a:p>
            <a:r>
              <a:rPr lang="en-US" dirty="0"/>
              <a:t>Computer Software and Desktop Application</a:t>
            </a:r>
          </a:p>
          <a:p>
            <a:r>
              <a:rPr lang="en-US" dirty="0"/>
              <a:t>Scientific, Computing Applications</a:t>
            </a:r>
          </a:p>
          <a:p>
            <a:r>
              <a:rPr lang="en-US" dirty="0"/>
              <a:t>Machine Learning and Artificial Intelligence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Keras,CyKitLearn</a:t>
            </a:r>
            <a:r>
              <a:rPr lang="en-US" dirty="0"/>
              <a:t>)</a:t>
            </a:r>
          </a:p>
          <a:p>
            <a:r>
              <a:rPr lang="en-US" dirty="0"/>
              <a:t>Image Processing</a:t>
            </a:r>
          </a:p>
          <a:p>
            <a:r>
              <a:rPr lang="en-US" dirty="0"/>
              <a:t>Website Design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Education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84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233C-CEE9-4A34-8E6A-9E757B30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Real-World Examples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A25B5-688F-4647-98BB-27A71ABA3D12}"/>
              </a:ext>
            </a:extLst>
          </p:cNvPr>
          <p:cNvSpPr txBox="1"/>
          <p:nvPr/>
        </p:nvSpPr>
        <p:spPr>
          <a:xfrm>
            <a:off x="838200" y="1218706"/>
            <a:ext cx="107294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1) </a:t>
            </a:r>
            <a:r>
              <a:rPr lang="en-US" b="1" i="0" dirty="0">
                <a:effectLst/>
              </a:rPr>
              <a:t>NASA (National Aeronautics and Space Agency):</a:t>
            </a:r>
            <a:r>
              <a:rPr lang="en-US" b="0" i="0" dirty="0">
                <a:effectLst/>
              </a:rPr>
              <a:t> One of Nasa’s Shuttle Support Contractors, United Space Alliance developed a Workflow Automation System (WAS) which is fast. Internal Resources Within critical project stated that:</a:t>
            </a:r>
          </a:p>
          <a:p>
            <a:pPr algn="l"/>
            <a:r>
              <a:rPr lang="en-US" b="0" i="0" dirty="0">
                <a:effectLst/>
              </a:rPr>
              <a:t>“Python allows us to tackle the complexity of programs like the WAS without getting bogged down in the language”.</a:t>
            </a:r>
          </a:p>
          <a:p>
            <a:pPr algn="l"/>
            <a:r>
              <a:rPr lang="en-US" b="0" i="0" dirty="0">
                <a:effectLst/>
              </a:rPr>
              <a:t>Nasa also published a website (https://code.nasa.gov/) where there are 400 open source projects which use python.</a:t>
            </a:r>
          </a:p>
          <a:p>
            <a:pPr algn="l"/>
            <a:r>
              <a:rPr lang="en-US" b="0" i="0" dirty="0">
                <a:effectLst/>
              </a:rPr>
              <a:t>2) </a:t>
            </a:r>
            <a:r>
              <a:rPr lang="en-US" b="1" i="0" dirty="0">
                <a:effectLst/>
              </a:rPr>
              <a:t>Netflix</a:t>
            </a:r>
            <a:r>
              <a:rPr lang="en-US" b="0" i="0" dirty="0">
                <a:effectLst/>
              </a:rPr>
              <a:t>: There are various projects in Netflix which use python as follow: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Central Alert Gateway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Chaos Gorilla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Security Monkey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Chronos</a:t>
            </a:r>
          </a:p>
          <a:p>
            <a:pPr algn="l"/>
            <a:r>
              <a:rPr lang="en-US" b="0" i="0" dirty="0">
                <a:effectLst/>
              </a:rPr>
              <a:t>Amongst all projects, Regional failover is the project they have as the system decreases outage time from 45 minutes to 7 minutes with no additional cost.</a:t>
            </a:r>
          </a:p>
          <a:p>
            <a:pPr algn="l"/>
            <a:r>
              <a:rPr lang="en-US" b="0" i="0" dirty="0">
                <a:effectLst/>
              </a:rPr>
              <a:t>3) </a:t>
            </a:r>
            <a:r>
              <a:rPr lang="en-US" b="1" i="0" dirty="0">
                <a:effectLst/>
              </a:rPr>
              <a:t>Instagram: </a:t>
            </a:r>
            <a:r>
              <a:rPr lang="en-US" b="0" i="0" dirty="0">
                <a:effectLst/>
              </a:rPr>
              <a:t>Instagram also uses python extensively. They have built a photo-sharing social platform using Django which is a web framework for python. Also, they are able to successfully upgrade their framework without any technical challenges.</a:t>
            </a:r>
          </a:p>
        </p:txBody>
      </p:sp>
    </p:spTree>
    <p:extLst>
      <p:ext uri="{BB962C8B-B14F-4D97-AF65-F5344CB8AC3E}">
        <p14:creationId xmlns:p14="http://schemas.microsoft.com/office/powerpoint/2010/main" val="235797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5985-FC2A-46E0-BFF4-E1C2633B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Python Programming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BCAFC-75F0-46D9-8087-2BF59A70384C}"/>
              </a:ext>
            </a:extLst>
          </p:cNvPr>
          <p:cNvSpPr txBox="1"/>
          <p:nvPr/>
        </p:nvSpPr>
        <p:spPr>
          <a:xfrm>
            <a:off x="954349" y="1687549"/>
            <a:ext cx="993855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</a:rPr>
              <a:t>1) </a:t>
            </a:r>
            <a:r>
              <a:rPr lang="en-US" sz="2000" b="1" i="0" dirty="0">
                <a:effectLst/>
              </a:rPr>
              <a:t>Web Development</a:t>
            </a:r>
            <a:r>
              <a:rPr lang="en-US" sz="2000" b="0" i="0" dirty="0">
                <a:effectLst/>
              </a:rPr>
              <a:t>: Python offers different frameworks for web development like Django, Pyramid, Flask. This framework is known for security, flexibility, scalability.</a:t>
            </a:r>
          </a:p>
          <a:p>
            <a:pPr algn="l"/>
            <a:endParaRPr lang="en-US" sz="2000" b="0" i="0" dirty="0">
              <a:effectLst/>
            </a:endParaRPr>
          </a:p>
          <a:p>
            <a:pPr algn="l"/>
            <a:r>
              <a:rPr lang="en-US" sz="2000" b="0" i="0" dirty="0">
                <a:effectLst/>
              </a:rPr>
              <a:t>2) </a:t>
            </a:r>
            <a:r>
              <a:rPr lang="en-US" sz="2000" b="1" i="0" dirty="0">
                <a:effectLst/>
              </a:rPr>
              <a:t>Game Development:</a:t>
            </a:r>
            <a:r>
              <a:rPr lang="en-US" sz="2000" b="0" i="0" dirty="0">
                <a:effectLst/>
              </a:rPr>
              <a:t> </a:t>
            </a:r>
            <a:r>
              <a:rPr lang="en-US" sz="2000" b="0" i="0" dirty="0" err="1">
                <a:effectLst/>
              </a:rPr>
              <a:t>PySoy</a:t>
            </a:r>
            <a:r>
              <a:rPr lang="en-US" sz="2000" b="0" i="0" dirty="0">
                <a:effectLst/>
              </a:rPr>
              <a:t> and </a:t>
            </a:r>
            <a:r>
              <a:rPr lang="en-US" sz="2000" b="0" i="0" dirty="0" err="1">
                <a:effectLst/>
              </a:rPr>
              <a:t>PyGame</a:t>
            </a:r>
            <a:r>
              <a:rPr lang="en-US" sz="2000" b="0" i="0" dirty="0">
                <a:effectLst/>
              </a:rPr>
              <a:t> are two python libraries that are used for game development.</a:t>
            </a:r>
          </a:p>
          <a:p>
            <a:pPr algn="l"/>
            <a:endParaRPr lang="en-US" sz="2000" b="0" i="0" dirty="0">
              <a:effectLst/>
            </a:endParaRPr>
          </a:p>
          <a:p>
            <a:pPr algn="l"/>
            <a:r>
              <a:rPr lang="en-US" sz="2000" b="0" i="0" dirty="0">
                <a:effectLst/>
              </a:rPr>
              <a:t>3) </a:t>
            </a:r>
            <a:r>
              <a:rPr lang="en-US" sz="2000" b="1" i="0" dirty="0">
                <a:effectLst/>
              </a:rPr>
              <a:t>Artificial Intelligence and Machine Learning:</a:t>
            </a:r>
            <a:r>
              <a:rPr lang="en-US" sz="2000" b="0" i="0" dirty="0">
                <a:effectLst/>
              </a:rPr>
              <a:t> There is a large number of open-source libraries which can be used while developing AI/ML applications.</a:t>
            </a:r>
          </a:p>
          <a:p>
            <a:pPr algn="l"/>
            <a:endParaRPr lang="en-US" sz="2000" b="0" i="0" dirty="0">
              <a:effectLst/>
            </a:endParaRPr>
          </a:p>
          <a:p>
            <a:pPr algn="l"/>
            <a:r>
              <a:rPr lang="en-US" sz="2000" b="0" i="0" dirty="0">
                <a:effectLst/>
              </a:rPr>
              <a:t>4) </a:t>
            </a:r>
            <a:r>
              <a:rPr lang="en-US" sz="2000" b="1" i="0" dirty="0">
                <a:effectLst/>
              </a:rPr>
              <a:t>Desktop GUI:</a:t>
            </a:r>
            <a:r>
              <a:rPr lang="en-US" sz="2000" b="0" i="0" dirty="0">
                <a:effectLst/>
              </a:rPr>
              <a:t> Desktop GUI offers many toolkits and frameworks using which we can build desktop applications. </a:t>
            </a:r>
            <a:r>
              <a:rPr lang="en-US" sz="2000" b="0" i="0" dirty="0" err="1">
                <a:effectLst/>
              </a:rPr>
              <a:t>PyQt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PyGtk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PyGUI</a:t>
            </a:r>
            <a:r>
              <a:rPr lang="en-US" sz="2000" b="0" i="0" dirty="0">
                <a:effectLst/>
              </a:rPr>
              <a:t> are some of the GUI frameworks.</a:t>
            </a:r>
          </a:p>
        </p:txBody>
      </p:sp>
    </p:spTree>
    <p:extLst>
      <p:ext uri="{BB962C8B-B14F-4D97-AF65-F5344CB8AC3E}">
        <p14:creationId xmlns:p14="http://schemas.microsoft.com/office/powerpoint/2010/main" val="138759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E3376-9C80-4FA0-B1E9-5BF6D99F5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38" y="1165610"/>
            <a:ext cx="2705100" cy="1685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529E13-303D-45D9-A01D-9B4A1E5214A5}"/>
              </a:ext>
            </a:extLst>
          </p:cNvPr>
          <p:cNvSpPr/>
          <p:nvPr/>
        </p:nvSpPr>
        <p:spPr>
          <a:xfrm>
            <a:off x="1991443" y="3429000"/>
            <a:ext cx="6735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Python 3 or Python 2 ?</a:t>
            </a:r>
          </a:p>
        </p:txBody>
      </p:sp>
    </p:spTree>
    <p:extLst>
      <p:ext uri="{BB962C8B-B14F-4D97-AF65-F5344CB8AC3E}">
        <p14:creationId xmlns:p14="http://schemas.microsoft.com/office/powerpoint/2010/main" val="354658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854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Agenda</vt:lpstr>
      <vt:lpstr>Python Projects</vt:lpstr>
      <vt:lpstr>What is Python?</vt:lpstr>
      <vt:lpstr>Python History</vt:lpstr>
      <vt:lpstr>Why Learn Python?</vt:lpstr>
      <vt:lpstr>Where to Use Python</vt:lpstr>
      <vt:lpstr>Real-World Examples</vt:lpstr>
      <vt:lpstr>Applications of Python Programming</vt:lpstr>
      <vt:lpstr>PowerPoint Presentation</vt:lpstr>
      <vt:lpstr>Installing Python &amp; Python IDE</vt:lpstr>
      <vt:lpstr>Installing PyCharm</vt:lpstr>
      <vt:lpstr>Installing Anaconda</vt:lpstr>
      <vt:lpstr>Intro to Jupyter Notebook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Sunanda Naik</dc:creator>
  <cp:lastModifiedBy>Sunanda Naik</cp:lastModifiedBy>
  <cp:revision>49</cp:revision>
  <dcterms:created xsi:type="dcterms:W3CDTF">2020-11-09T18:24:12Z</dcterms:created>
  <dcterms:modified xsi:type="dcterms:W3CDTF">2021-07-15T07:31:17Z</dcterms:modified>
</cp:coreProperties>
</file>