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0614-26B5-45DA-A013-11751FDEB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910EAF-0814-4D8F-A1D4-A336226F8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A0E339-0FD4-42C3-B340-A6C6D82192CE}"/>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5" name="Footer Placeholder 4">
            <a:extLst>
              <a:ext uri="{FF2B5EF4-FFF2-40B4-BE49-F238E27FC236}">
                <a16:creationId xmlns:a16="http://schemas.microsoft.com/office/drawing/2014/main" id="{838AC73A-FEBC-4D74-8BCC-C11350385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EF9284-7535-4BCC-80C7-70F048428638}"/>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212019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DEBC-4067-4E9D-BCBE-9B93387725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BA39DC-7CAC-4867-A8B9-8B56344A0A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4C8F9A-CC86-4D49-BA3E-03AA9B00EE66}"/>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5" name="Footer Placeholder 4">
            <a:extLst>
              <a:ext uri="{FF2B5EF4-FFF2-40B4-BE49-F238E27FC236}">
                <a16:creationId xmlns:a16="http://schemas.microsoft.com/office/drawing/2014/main" id="{DB6D23DA-71D3-4DD6-B8B5-40B72149A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C14F52-D700-45D4-A629-D7D07E0B5AB7}"/>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9765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55B85-439F-4ED0-996C-4A0B1FF1AC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4A7CFC-7FCB-4D60-B80E-90699EED5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25BEC-D399-45BC-AEB7-663032F0FD7D}"/>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5" name="Footer Placeholder 4">
            <a:extLst>
              <a:ext uri="{FF2B5EF4-FFF2-40B4-BE49-F238E27FC236}">
                <a16:creationId xmlns:a16="http://schemas.microsoft.com/office/drawing/2014/main" id="{816AAA42-981E-4E49-BF0C-5FB671053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3D281-7A24-43CB-87C0-A8C8919A720E}"/>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212296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2B8C-20AE-4FA8-AC36-D89886BCE4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D63AE-2A4E-4C0B-A39A-B0E0C98AE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FB006-488D-451A-889E-01C1EC50D81F}"/>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5" name="Footer Placeholder 4">
            <a:extLst>
              <a:ext uri="{FF2B5EF4-FFF2-40B4-BE49-F238E27FC236}">
                <a16:creationId xmlns:a16="http://schemas.microsoft.com/office/drawing/2014/main" id="{FE480496-3E1A-4199-8042-11876CBF6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C44F3B-EF1C-42A0-A6F8-CFD5AE587FDE}"/>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376652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2931-9A9A-4AFC-A6EA-2C1C53DD4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7D875F-790B-4C9B-BB9A-AC0475C16F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E940F8-827C-405D-98AA-8DB224EF3E85}"/>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5" name="Footer Placeholder 4">
            <a:extLst>
              <a:ext uri="{FF2B5EF4-FFF2-40B4-BE49-F238E27FC236}">
                <a16:creationId xmlns:a16="http://schemas.microsoft.com/office/drawing/2014/main" id="{99347E48-CCA5-4AEC-8DD0-C53D7EAD1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4BEBA-1F9C-4205-9967-8EEABD4C5E56}"/>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4282156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3BD1-B66D-4885-A8C1-FF02CFBC2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410AC-50DA-4203-A820-20ACB7601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C7DC3F-20C8-4A31-BBFD-93D8648E25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89DE1D-E5F2-437E-A49C-DBC77CD9C200}"/>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6" name="Footer Placeholder 5">
            <a:extLst>
              <a:ext uri="{FF2B5EF4-FFF2-40B4-BE49-F238E27FC236}">
                <a16:creationId xmlns:a16="http://schemas.microsoft.com/office/drawing/2014/main" id="{F5E6A7A7-B539-4E43-8F4E-DE34578875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483FEA-2A64-427C-A721-D3E07499F098}"/>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228224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4468-23D2-471F-908E-2969435E0A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C00C9-A7EC-42E0-8C58-15A967ED5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26E74-6753-440D-B9EB-B7741CA342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ED1D98-B381-4C89-ADAC-3975A02200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8743A0-5D6A-4F50-BC2A-F22B19A493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24C7BA-79C1-4623-B4C3-025704F0AF50}"/>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8" name="Footer Placeholder 7">
            <a:extLst>
              <a:ext uri="{FF2B5EF4-FFF2-40B4-BE49-F238E27FC236}">
                <a16:creationId xmlns:a16="http://schemas.microsoft.com/office/drawing/2014/main" id="{8E82F21F-9968-4599-A69E-E2733FD51B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C33559-26AD-4C2A-895B-B31C18F2BEE9}"/>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29749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415B-AFE7-4549-B0E2-A26F90DD5D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F60360-8487-4F6F-9781-EEFA55D06314}"/>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4" name="Footer Placeholder 3">
            <a:extLst>
              <a:ext uri="{FF2B5EF4-FFF2-40B4-BE49-F238E27FC236}">
                <a16:creationId xmlns:a16="http://schemas.microsoft.com/office/drawing/2014/main" id="{9D739123-4167-4677-B2C5-968D21BE2A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5058FC-AED0-40DD-999A-692A6D1E047F}"/>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298878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336B5A-210E-4449-A283-1C52747ECD05}"/>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3" name="Footer Placeholder 2">
            <a:extLst>
              <a:ext uri="{FF2B5EF4-FFF2-40B4-BE49-F238E27FC236}">
                <a16:creationId xmlns:a16="http://schemas.microsoft.com/office/drawing/2014/main" id="{7C0F90E9-0CA0-4EFB-875A-7D515EBBE8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148DB1-5D41-4D4E-8155-651679D7E8DC}"/>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153561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818D-664B-42D8-A950-FD4BB64CC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70B60-2533-4288-8509-293F058F4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E9267E-84FF-41CC-A0F3-7D85CC1BC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23C71-5890-48DF-9444-03147131D8FA}"/>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6" name="Footer Placeholder 5">
            <a:extLst>
              <a:ext uri="{FF2B5EF4-FFF2-40B4-BE49-F238E27FC236}">
                <a16:creationId xmlns:a16="http://schemas.microsoft.com/office/drawing/2014/main" id="{CCC940CA-79F2-4CD5-93EC-958D575DD1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DCF8FF-F5AD-49F2-B4AB-95100BC55C94}"/>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262237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7028-4A5D-41E7-B778-515AD78EA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CCCDDC-4B65-4BC2-8F38-279C714D1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D9A84C-353B-48D8-AD88-E95A6E4A9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C3526-2B55-48C7-B6EF-B2A279E63979}"/>
              </a:ext>
            </a:extLst>
          </p:cNvPr>
          <p:cNvSpPr>
            <a:spLocks noGrp="1"/>
          </p:cNvSpPr>
          <p:nvPr>
            <p:ph type="dt" sz="half" idx="10"/>
          </p:nvPr>
        </p:nvSpPr>
        <p:spPr/>
        <p:txBody>
          <a:bodyPr/>
          <a:lstStyle/>
          <a:p>
            <a:fld id="{EC822C00-17E6-447D-A01E-C13FAA8B2328}" type="datetimeFigureOut">
              <a:rPr lang="en-IN" smtClean="0"/>
              <a:t>20-05-2021</a:t>
            </a:fld>
            <a:endParaRPr lang="en-IN"/>
          </a:p>
        </p:txBody>
      </p:sp>
      <p:sp>
        <p:nvSpPr>
          <p:cNvPr id="6" name="Footer Placeholder 5">
            <a:extLst>
              <a:ext uri="{FF2B5EF4-FFF2-40B4-BE49-F238E27FC236}">
                <a16:creationId xmlns:a16="http://schemas.microsoft.com/office/drawing/2014/main" id="{1EC9E55E-D444-4C96-8765-AF20AFFF83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73959-B2D3-4499-99CB-F28EB141F11D}"/>
              </a:ext>
            </a:extLst>
          </p:cNvPr>
          <p:cNvSpPr>
            <a:spLocks noGrp="1"/>
          </p:cNvSpPr>
          <p:nvPr>
            <p:ph type="sldNum" sz="quarter" idx="12"/>
          </p:nvPr>
        </p:nvSpPr>
        <p:spPr/>
        <p:txBody>
          <a:bodyPr/>
          <a:lstStyle/>
          <a:p>
            <a:fld id="{8F406BE6-9B49-4C8D-91AF-0CDCF233DF87}" type="slidenum">
              <a:rPr lang="en-IN" smtClean="0"/>
              <a:t>‹#›</a:t>
            </a:fld>
            <a:endParaRPr lang="en-IN"/>
          </a:p>
        </p:txBody>
      </p:sp>
    </p:spTree>
    <p:extLst>
      <p:ext uri="{BB962C8B-B14F-4D97-AF65-F5344CB8AC3E}">
        <p14:creationId xmlns:p14="http://schemas.microsoft.com/office/powerpoint/2010/main" val="149543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757C6-ABC5-4BE0-A94A-E8C9DFE56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7922A8-F7F6-4425-B4ED-B344E9E61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F79421-5AC8-4B5E-AA4F-6591C40AD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22C00-17E6-447D-A01E-C13FAA8B2328}" type="datetimeFigureOut">
              <a:rPr lang="en-IN" smtClean="0"/>
              <a:t>20-05-2021</a:t>
            </a:fld>
            <a:endParaRPr lang="en-IN"/>
          </a:p>
        </p:txBody>
      </p:sp>
      <p:sp>
        <p:nvSpPr>
          <p:cNvPr id="5" name="Footer Placeholder 4">
            <a:extLst>
              <a:ext uri="{FF2B5EF4-FFF2-40B4-BE49-F238E27FC236}">
                <a16:creationId xmlns:a16="http://schemas.microsoft.com/office/drawing/2014/main" id="{DF103CAC-3ABF-4515-B1C3-CA3DDD916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68D5DF-8909-4494-A5D1-AD52353BF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06BE6-9B49-4C8D-91AF-0CDCF233DF87}" type="slidenum">
              <a:rPr lang="en-IN" smtClean="0"/>
              <a:t>‹#›</a:t>
            </a:fld>
            <a:endParaRPr lang="en-IN"/>
          </a:p>
        </p:txBody>
      </p:sp>
    </p:spTree>
    <p:extLst>
      <p:ext uri="{BB962C8B-B14F-4D97-AF65-F5344CB8AC3E}">
        <p14:creationId xmlns:p14="http://schemas.microsoft.com/office/powerpoint/2010/main" val="84331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ysql.com/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85BD-7EF4-4E43-B9EB-F5354BDAF65A}"/>
              </a:ext>
            </a:extLst>
          </p:cNvPr>
          <p:cNvSpPr>
            <a:spLocks noGrp="1"/>
          </p:cNvSpPr>
          <p:nvPr>
            <p:ph type="ctrTitle"/>
          </p:nvPr>
        </p:nvSpPr>
        <p:spPr/>
        <p:txBody>
          <a:bodyPr/>
          <a:lstStyle/>
          <a:p>
            <a:r>
              <a:rPr lang="en-US" dirty="0"/>
              <a:t>Python with </a:t>
            </a:r>
            <a:br>
              <a:rPr lang="en-US" dirty="0"/>
            </a:br>
            <a:r>
              <a:rPr lang="en-US" dirty="0"/>
              <a:t>MYSQL Database</a:t>
            </a:r>
            <a:endParaRPr lang="en-IN" dirty="0"/>
          </a:p>
        </p:txBody>
      </p:sp>
    </p:spTree>
    <p:extLst>
      <p:ext uri="{BB962C8B-B14F-4D97-AF65-F5344CB8AC3E}">
        <p14:creationId xmlns:p14="http://schemas.microsoft.com/office/powerpoint/2010/main" val="145653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BFA4-E74E-4184-9EEF-DC6C2A5FFAEA}"/>
              </a:ext>
            </a:extLst>
          </p:cNvPr>
          <p:cNvSpPr>
            <a:spLocks noGrp="1"/>
          </p:cNvSpPr>
          <p:nvPr>
            <p:ph type="title"/>
          </p:nvPr>
        </p:nvSpPr>
        <p:spPr>
          <a:xfrm>
            <a:off x="838199" y="235829"/>
            <a:ext cx="10515600" cy="629174"/>
          </a:xfrm>
        </p:spPr>
        <p:txBody>
          <a:bodyPr>
            <a:normAutofit fontScale="90000"/>
          </a:bodyPr>
          <a:lstStyle/>
          <a:p>
            <a:r>
              <a:rPr lang="en-US" dirty="0"/>
              <a:t>Python MYSQL Select From </a:t>
            </a:r>
            <a:endParaRPr lang="en-IN" dirty="0"/>
          </a:p>
        </p:txBody>
      </p:sp>
      <p:sp>
        <p:nvSpPr>
          <p:cNvPr id="4" name="Rectangle 3">
            <a:extLst>
              <a:ext uri="{FF2B5EF4-FFF2-40B4-BE49-F238E27FC236}">
                <a16:creationId xmlns:a16="http://schemas.microsoft.com/office/drawing/2014/main" id="{3921AAA5-927C-4FB8-824B-55A17A10B573}"/>
              </a:ext>
            </a:extLst>
          </p:cNvPr>
          <p:cNvSpPr/>
          <p:nvPr/>
        </p:nvSpPr>
        <p:spPr>
          <a:xfrm>
            <a:off x="967666" y="1053938"/>
            <a:ext cx="8620217" cy="443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i="0" dirty="0">
                <a:solidFill>
                  <a:srgbClr val="000000"/>
                </a:solidFill>
                <a:effectLst/>
                <a:latin typeface="Verdana" panose="020B0604030504040204" pitchFamily="34" charset="0"/>
              </a:rPr>
              <a:t>To select from a table in MySQL, use the "</a:t>
            </a:r>
            <a:r>
              <a:rPr lang="en-US" b="0" i="0" dirty="0">
                <a:solidFill>
                  <a:schemeClr val="accent1"/>
                </a:solidFill>
                <a:effectLst/>
                <a:latin typeface="Verdana" panose="020B0604030504040204" pitchFamily="34" charset="0"/>
              </a:rPr>
              <a:t>SELECT</a:t>
            </a:r>
            <a:r>
              <a:rPr lang="en-US" b="0" i="0" dirty="0">
                <a:solidFill>
                  <a:srgbClr val="000000"/>
                </a:solidFill>
                <a:effectLst/>
                <a:latin typeface="Verdana" panose="020B0604030504040204" pitchFamily="34" charset="0"/>
              </a:rPr>
              <a:t>" statement.</a:t>
            </a:r>
            <a:endParaRPr lang="en-IN" dirty="0"/>
          </a:p>
        </p:txBody>
      </p:sp>
      <p:sp>
        <p:nvSpPr>
          <p:cNvPr id="6" name="TextBox 5">
            <a:extLst>
              <a:ext uri="{FF2B5EF4-FFF2-40B4-BE49-F238E27FC236}">
                <a16:creationId xmlns:a16="http://schemas.microsoft.com/office/drawing/2014/main" id="{F2334FC7-937D-4F98-B0A7-584A3AD7EFE3}"/>
              </a:ext>
            </a:extLst>
          </p:cNvPr>
          <p:cNvSpPr txBox="1"/>
          <p:nvPr/>
        </p:nvSpPr>
        <p:spPr>
          <a:xfrm>
            <a:off x="967666" y="1571348"/>
            <a:ext cx="5917707" cy="5909310"/>
          </a:xfrm>
          <a:prstGeom prst="rect">
            <a:avLst/>
          </a:prstGeom>
          <a:noFill/>
        </p:spPr>
        <p:txBody>
          <a:bodyPr wrap="square">
            <a:spAutoFit/>
          </a:bodyPr>
          <a:lstStyle/>
          <a:p>
            <a:r>
              <a:rPr lang="en-US" sz="1400" b="0" dirty="0">
                <a:effectLst/>
                <a:latin typeface="Consolas" panose="020B0609020204030204" pitchFamily="49" charset="0"/>
              </a:rPr>
              <a:t>import </a:t>
            </a:r>
            <a:r>
              <a:rPr lang="en-US" sz="1400" b="0" dirty="0" err="1">
                <a:effectLst/>
                <a:latin typeface="Consolas" panose="020B0609020204030204" pitchFamily="49" charset="0"/>
              </a:rPr>
              <a:t>mysql.connector</a:t>
            </a:r>
            <a:r>
              <a:rPr lang="en-US" sz="1400" b="0" dirty="0">
                <a:effectLst/>
                <a:latin typeface="Consolas" panose="020B0609020204030204" pitchFamily="49" charset="0"/>
              </a:rPr>
              <a:t> as connector</a:t>
            </a:r>
          </a:p>
          <a:p>
            <a:r>
              <a:rPr lang="en-IN" sz="1400" b="0" dirty="0">
                <a:effectLst/>
                <a:latin typeface="Consolas" panose="020B0609020204030204" pitchFamily="49" charset="0"/>
              </a:rPr>
              <a:t>class </a:t>
            </a:r>
            <a:r>
              <a:rPr lang="en-IN" sz="1400" b="0" dirty="0" err="1">
                <a:effectLst/>
                <a:latin typeface="Consolas" panose="020B0609020204030204" pitchFamily="49" charset="0"/>
              </a:rPr>
              <a:t>DBHelper</a:t>
            </a:r>
            <a:r>
              <a:rPr lang="en-IN" sz="1400" b="0" dirty="0">
                <a:effectLst/>
                <a:latin typeface="Consolas" panose="020B0609020204030204" pitchFamily="49" charset="0"/>
              </a:rPr>
              <a:t>:</a:t>
            </a:r>
          </a:p>
          <a:p>
            <a:r>
              <a:rPr lang="en-IN" sz="1400" b="0" dirty="0">
                <a:effectLst/>
                <a:latin typeface="Consolas" panose="020B0609020204030204" pitchFamily="49" charset="0"/>
              </a:rPr>
              <a:t>    </a:t>
            </a:r>
          </a:p>
          <a:p>
            <a:r>
              <a:rPr lang="en-IN" sz="1400" b="0" dirty="0">
                <a:effectLst/>
                <a:latin typeface="Consolas" panose="020B0609020204030204" pitchFamily="49" charset="0"/>
              </a:rPr>
              <a:t>    </a:t>
            </a:r>
            <a:r>
              <a:rPr lang="en-IN" sz="1400" b="0" i="1" dirty="0">
                <a:effectLst/>
                <a:latin typeface="Consolas" panose="020B0609020204030204" pitchFamily="49" charset="0"/>
              </a:rPr>
              <a:t>#create constructor</a:t>
            </a:r>
          </a:p>
          <a:p>
            <a:r>
              <a:rPr lang="en-IN" sz="1400" b="0" dirty="0">
                <a:effectLst/>
                <a:latin typeface="Consolas" panose="020B0609020204030204" pitchFamily="49" charset="0"/>
              </a:rPr>
              <a:t>    def __</a:t>
            </a:r>
            <a:r>
              <a:rPr lang="en-IN" sz="1400" b="0" dirty="0" err="1">
                <a:effectLst/>
                <a:latin typeface="Consolas" panose="020B0609020204030204" pitchFamily="49" charset="0"/>
              </a:rPr>
              <a:t>init</a:t>
            </a:r>
            <a:r>
              <a:rPr lang="en-IN" sz="1400" b="0" dirty="0">
                <a:effectLst/>
                <a:latin typeface="Consolas" panose="020B0609020204030204" pitchFamily="49" charset="0"/>
              </a:rPr>
              <a:t>__(self):</a:t>
            </a:r>
          </a:p>
          <a:p>
            <a:r>
              <a:rPr lang="en-IN" sz="1400" b="0" dirty="0">
                <a:effectLst/>
                <a:latin typeface="Consolas" panose="020B0609020204030204" pitchFamily="49" charset="0"/>
              </a:rPr>
              <a:t>        #Code for connection to DB and Creation of table</a:t>
            </a:r>
          </a:p>
          <a:p>
            <a:r>
              <a:rPr lang="en-IN" sz="1400" b="0" dirty="0">
                <a:effectLst/>
                <a:latin typeface="Consolas" panose="020B0609020204030204" pitchFamily="49" charset="0"/>
              </a:rPr>
              <a:t>        print("Table created !!")</a:t>
            </a:r>
          </a:p>
          <a:p>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i="1" dirty="0">
                <a:effectLst/>
                <a:latin typeface="Consolas" panose="020B0609020204030204" pitchFamily="49" charset="0"/>
              </a:rPr>
              <a:t>#insert</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insert_user</a:t>
            </a:r>
            <a:r>
              <a:rPr lang="en-IN" sz="1400" b="0" dirty="0">
                <a:effectLst/>
                <a:latin typeface="Consolas" panose="020B0609020204030204" pitchFamily="49" charset="0"/>
              </a:rPr>
              <a:t>(</a:t>
            </a:r>
            <a:r>
              <a:rPr lang="en-IN" sz="1400" b="0" dirty="0" err="1">
                <a:effectLst/>
                <a:latin typeface="Consolas" panose="020B0609020204030204" pitchFamily="49" charset="0"/>
              </a:rPr>
              <a:t>self,userid,username,phone</a:t>
            </a:r>
            <a:r>
              <a:rPr lang="en-IN" sz="1400" b="0" dirty="0">
                <a:effectLst/>
                <a:latin typeface="Consolas" panose="020B0609020204030204" pitchFamily="49" charset="0"/>
              </a:rPr>
              <a:t>):</a:t>
            </a:r>
          </a:p>
          <a:p>
            <a:r>
              <a:rPr lang="en-IN" sz="1400" b="0" dirty="0">
                <a:effectLst/>
                <a:latin typeface="Consolas" panose="020B0609020204030204" pitchFamily="49" charset="0"/>
              </a:rPr>
              <a:t>        #Code for insert query</a:t>
            </a:r>
          </a:p>
          <a:p>
            <a:r>
              <a:rPr lang="en-IN" sz="1400" b="0" dirty="0">
                <a:effectLst/>
                <a:latin typeface="Consolas" panose="020B0609020204030204" pitchFamily="49" charset="0"/>
              </a:rPr>
              <a:t>        print("User Saved to DB!!")</a:t>
            </a:r>
          </a:p>
          <a:p>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i="1" dirty="0">
                <a:effectLst/>
                <a:latin typeface="Consolas" panose="020B0609020204030204" pitchFamily="49" charset="0"/>
              </a:rPr>
              <a:t>#Fetch All records from DB</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fetch_all</a:t>
            </a:r>
            <a:r>
              <a:rPr lang="en-IN" sz="1400" b="0" dirty="0">
                <a:effectLst/>
                <a:latin typeface="Consolas" panose="020B0609020204030204" pitchFamily="49" charset="0"/>
              </a:rPr>
              <a:t>(self):</a:t>
            </a:r>
          </a:p>
          <a:p>
            <a:r>
              <a:rPr lang="en-IN" sz="1400" b="0" dirty="0">
                <a:effectLst/>
                <a:latin typeface="Consolas" panose="020B0609020204030204" pitchFamily="49" charset="0"/>
              </a:rPr>
              <a:t>        query ="Select * from User"</a:t>
            </a:r>
          </a:p>
          <a:p>
            <a:r>
              <a:rPr lang="en-IN" sz="1400" b="0" dirty="0">
                <a:effectLst/>
                <a:latin typeface="Consolas" panose="020B0609020204030204" pitchFamily="49" charset="0"/>
              </a:rPr>
              <a:t>        cur=</a:t>
            </a:r>
            <a:r>
              <a:rPr lang="en-IN" sz="1400" b="0" dirty="0" err="1">
                <a:effectLst/>
                <a:latin typeface="Consolas" panose="020B0609020204030204" pitchFamily="49" charset="0"/>
              </a:rPr>
              <a:t>self.con.cursor</a:t>
            </a:r>
            <a:r>
              <a:rPr lang="en-IN" sz="1400" b="0" dirty="0">
                <a:effectLst/>
                <a:latin typeface="Consolas" panose="020B0609020204030204" pitchFamily="49" charset="0"/>
              </a:rPr>
              <a:t>()</a:t>
            </a:r>
          </a:p>
          <a:p>
            <a:r>
              <a:rPr lang="en-IN" sz="1400" b="0" dirty="0">
                <a:effectLst/>
                <a:latin typeface="Consolas" panose="020B0609020204030204" pitchFamily="49" charset="0"/>
              </a:rPr>
              <a:t>        </a:t>
            </a:r>
            <a:r>
              <a:rPr lang="en-IN" sz="1400" b="0" dirty="0" err="1">
                <a:effectLst/>
                <a:latin typeface="Consolas" panose="020B0609020204030204" pitchFamily="49" charset="0"/>
              </a:rPr>
              <a:t>cur.execute</a:t>
            </a:r>
            <a:r>
              <a:rPr lang="en-IN" sz="1400" b="0" dirty="0">
                <a:effectLst/>
                <a:latin typeface="Consolas" panose="020B0609020204030204" pitchFamily="49" charset="0"/>
              </a:rPr>
              <a:t>(query)</a:t>
            </a:r>
          </a:p>
          <a:p>
            <a:r>
              <a:rPr lang="en-IN" sz="1400" b="0" dirty="0">
                <a:effectLst/>
                <a:latin typeface="Consolas" panose="020B0609020204030204" pitchFamily="49" charset="0"/>
              </a:rPr>
              <a:t>        #loop all records</a:t>
            </a:r>
          </a:p>
          <a:p>
            <a:r>
              <a:rPr lang="en-IN" sz="1400" b="0" dirty="0">
                <a:effectLst/>
                <a:latin typeface="Consolas" panose="020B0609020204030204" pitchFamily="49" charset="0"/>
              </a:rPr>
              <a:t>        for row in cur:</a:t>
            </a:r>
          </a:p>
          <a:p>
            <a:r>
              <a:rPr lang="en-IN" sz="1400" b="0" dirty="0">
                <a:effectLst/>
                <a:latin typeface="Consolas" panose="020B0609020204030204" pitchFamily="49" charset="0"/>
              </a:rPr>
              <a:t>            print("</a:t>
            </a:r>
            <a:r>
              <a:rPr lang="en-IN" sz="1400" b="0" dirty="0" err="1">
                <a:effectLst/>
                <a:latin typeface="Consolas" panose="020B0609020204030204" pitchFamily="49" charset="0"/>
              </a:rPr>
              <a:t>UserID</a:t>
            </a:r>
            <a:r>
              <a:rPr lang="en-IN" sz="1400" b="0" dirty="0">
                <a:effectLst/>
                <a:latin typeface="Consolas" panose="020B0609020204030204" pitchFamily="49" charset="0"/>
              </a:rPr>
              <a:t> :" ,row[0])</a:t>
            </a:r>
          </a:p>
          <a:p>
            <a:r>
              <a:rPr lang="en-IN" sz="1400" b="0" dirty="0">
                <a:effectLst/>
                <a:latin typeface="Consolas" panose="020B0609020204030204" pitchFamily="49" charset="0"/>
              </a:rPr>
              <a:t>            print("</a:t>
            </a:r>
            <a:r>
              <a:rPr lang="en-IN" sz="1400" b="0" dirty="0" err="1">
                <a:effectLst/>
                <a:latin typeface="Consolas" panose="020B0609020204030204" pitchFamily="49" charset="0"/>
              </a:rPr>
              <a:t>UserName</a:t>
            </a:r>
            <a:r>
              <a:rPr lang="en-IN" sz="1400" b="0" dirty="0">
                <a:effectLst/>
                <a:latin typeface="Consolas" panose="020B0609020204030204" pitchFamily="49" charset="0"/>
              </a:rPr>
              <a:t> :",row[1])</a:t>
            </a:r>
          </a:p>
          <a:p>
            <a:r>
              <a:rPr lang="en-IN" sz="1400" b="0" dirty="0">
                <a:effectLst/>
                <a:latin typeface="Consolas" panose="020B0609020204030204" pitchFamily="49" charset="0"/>
              </a:rPr>
              <a:t>            print("Phone </a:t>
            </a:r>
            <a:r>
              <a:rPr lang="en-IN" sz="1400" b="0" dirty="0" err="1">
                <a:effectLst/>
                <a:latin typeface="Consolas" panose="020B0609020204030204" pitchFamily="49" charset="0"/>
              </a:rPr>
              <a:t>No:",row</a:t>
            </a:r>
            <a:r>
              <a:rPr lang="en-IN" sz="1400" b="0" dirty="0">
                <a:effectLst/>
                <a:latin typeface="Consolas" panose="020B0609020204030204" pitchFamily="49" charset="0"/>
              </a:rPr>
              <a:t>[2])</a:t>
            </a:r>
          </a:p>
          <a:p>
            <a:r>
              <a:rPr lang="en-IN" sz="1400" b="0" dirty="0">
                <a:effectLst/>
                <a:latin typeface="Consolas" panose="020B0609020204030204" pitchFamily="49" charset="0"/>
              </a:rPr>
              <a:t>            print()</a:t>
            </a:r>
          </a:p>
          <a:p>
            <a:endParaRPr lang="en-IN" sz="1400" b="0" dirty="0">
              <a:effectLst/>
              <a:latin typeface="Consolas" panose="020B0609020204030204" pitchFamily="49" charset="0"/>
            </a:endParaRPr>
          </a:p>
          <a:p>
            <a:br>
              <a:rPr lang="en-IN" sz="1400" b="0" dirty="0">
                <a:effectLst/>
                <a:latin typeface="Consolas" panose="020B0609020204030204" pitchFamily="49" charset="0"/>
              </a:rPr>
            </a:br>
            <a:endParaRPr lang="en-IN" sz="1400" b="0" dirty="0">
              <a:effectLst/>
              <a:latin typeface="Consolas" panose="020B0609020204030204" pitchFamily="49" charset="0"/>
            </a:endParaRPr>
          </a:p>
        </p:txBody>
      </p:sp>
      <p:sp>
        <p:nvSpPr>
          <p:cNvPr id="7" name="TextBox 6">
            <a:extLst>
              <a:ext uri="{FF2B5EF4-FFF2-40B4-BE49-F238E27FC236}">
                <a16:creationId xmlns:a16="http://schemas.microsoft.com/office/drawing/2014/main" id="{C586B398-84A5-45EC-A62E-98305BB895F8}"/>
              </a:ext>
            </a:extLst>
          </p:cNvPr>
          <p:cNvSpPr txBox="1"/>
          <p:nvPr/>
        </p:nvSpPr>
        <p:spPr>
          <a:xfrm>
            <a:off x="7492752" y="1915796"/>
            <a:ext cx="2610035" cy="3631763"/>
          </a:xfrm>
          <a:prstGeom prst="rect">
            <a:avLst/>
          </a:prstGeom>
          <a:noFill/>
        </p:spPr>
        <p:txBody>
          <a:bodyPr wrap="square" rtlCol="0">
            <a:spAutoFit/>
          </a:bodyPr>
          <a:lstStyle/>
          <a:p>
            <a:r>
              <a:rPr lang="en-IN" sz="1600" b="0" i="1" dirty="0">
                <a:effectLst/>
                <a:latin typeface="Consolas" panose="020B0609020204030204" pitchFamily="49" charset="0"/>
              </a:rPr>
              <a:t>#Instantiate Object</a:t>
            </a:r>
          </a:p>
          <a:p>
            <a:r>
              <a:rPr lang="en-IN" sz="1600" b="0" dirty="0">
                <a:effectLst/>
                <a:latin typeface="Consolas" panose="020B0609020204030204" pitchFamily="49" charset="0"/>
              </a:rPr>
              <a:t>helper=</a:t>
            </a:r>
            <a:r>
              <a:rPr lang="en-IN" sz="1600" b="0" dirty="0" err="1">
                <a:effectLst/>
                <a:latin typeface="Consolas" panose="020B0609020204030204" pitchFamily="49" charset="0"/>
              </a:rPr>
              <a:t>DBHelper</a:t>
            </a:r>
            <a:r>
              <a:rPr lang="en-IN" sz="1600" b="0" dirty="0">
                <a:effectLst/>
                <a:latin typeface="Consolas" panose="020B0609020204030204" pitchFamily="49" charset="0"/>
              </a:rPr>
              <a:t>()</a:t>
            </a:r>
          </a:p>
          <a:p>
            <a:r>
              <a:rPr lang="en-IN" sz="1600" b="0" dirty="0" err="1">
                <a:effectLst/>
                <a:latin typeface="Consolas" panose="020B0609020204030204" pitchFamily="49" charset="0"/>
              </a:rPr>
              <a:t>helper.fetch_all</a:t>
            </a:r>
            <a:r>
              <a:rPr lang="en-IN" sz="1600" b="0" dirty="0">
                <a:effectLst/>
                <a:latin typeface="Consolas" panose="020B0609020204030204" pitchFamily="49" charset="0"/>
              </a:rPr>
              <a:t>()</a:t>
            </a:r>
          </a:p>
          <a:p>
            <a:endParaRPr lang="en-IN" sz="1600" dirty="0">
              <a:latin typeface="Consolas" panose="020B0609020204030204" pitchFamily="49" charset="0"/>
            </a:endParaRPr>
          </a:p>
          <a:p>
            <a:r>
              <a:rPr lang="en-IN" sz="1800" dirty="0">
                <a:solidFill>
                  <a:srgbClr val="FF0000"/>
                </a:solidFill>
                <a:latin typeface="Consolas" panose="020B0609020204030204" pitchFamily="49" charset="0"/>
              </a:rPr>
              <a:t>Output</a:t>
            </a:r>
            <a:r>
              <a:rPr lang="en-IN" sz="1800" dirty="0">
                <a:latin typeface="Consolas" panose="020B0609020204030204" pitchFamily="49" charset="0"/>
              </a:rPr>
              <a:t>:</a:t>
            </a:r>
          </a:p>
          <a:p>
            <a:r>
              <a:rPr lang="en-IN" sz="1400" b="0" dirty="0" err="1">
                <a:effectLst/>
                <a:latin typeface="Consolas" panose="020B0609020204030204" pitchFamily="49" charset="0"/>
              </a:rPr>
              <a:t>UserID</a:t>
            </a:r>
            <a:r>
              <a:rPr lang="en-IN" sz="1400" b="0" dirty="0">
                <a:effectLst/>
                <a:latin typeface="Consolas" panose="020B0609020204030204" pitchFamily="49" charset="0"/>
              </a:rPr>
              <a:t> : 101</a:t>
            </a:r>
          </a:p>
          <a:p>
            <a:r>
              <a:rPr lang="en-IN" sz="1400" b="0" dirty="0" err="1">
                <a:effectLst/>
                <a:latin typeface="Consolas" panose="020B0609020204030204" pitchFamily="49" charset="0"/>
              </a:rPr>
              <a:t>UserName</a:t>
            </a:r>
            <a:r>
              <a:rPr lang="en-IN" sz="1400" b="0" dirty="0">
                <a:effectLst/>
                <a:latin typeface="Consolas" panose="020B0609020204030204" pitchFamily="49" charset="0"/>
              </a:rPr>
              <a:t> : Simon </a:t>
            </a:r>
            <a:r>
              <a:rPr lang="en-IN" sz="1400" b="0" dirty="0" err="1">
                <a:effectLst/>
                <a:latin typeface="Consolas" panose="020B0609020204030204" pitchFamily="49" charset="0"/>
              </a:rPr>
              <a:t>DSouza</a:t>
            </a:r>
            <a:endParaRPr lang="en-IN" sz="1400" b="0" dirty="0">
              <a:effectLst/>
              <a:latin typeface="Consolas" panose="020B0609020204030204" pitchFamily="49" charset="0"/>
            </a:endParaRPr>
          </a:p>
          <a:p>
            <a:r>
              <a:rPr lang="en-IN" sz="1400" b="0" dirty="0">
                <a:effectLst/>
                <a:latin typeface="Consolas" panose="020B0609020204030204" pitchFamily="49" charset="0"/>
              </a:rPr>
              <a:t>Phone No: 23445566</a:t>
            </a:r>
          </a:p>
          <a:p>
            <a:endParaRPr lang="en-IN" sz="1400" b="0" dirty="0">
              <a:effectLst/>
              <a:latin typeface="Consolas" panose="020B0609020204030204" pitchFamily="49" charset="0"/>
            </a:endParaRPr>
          </a:p>
          <a:p>
            <a:r>
              <a:rPr lang="en-IN" sz="1400" b="0" dirty="0" err="1">
                <a:effectLst/>
                <a:latin typeface="Consolas" panose="020B0609020204030204" pitchFamily="49" charset="0"/>
              </a:rPr>
              <a:t>UserID</a:t>
            </a:r>
            <a:r>
              <a:rPr lang="en-IN" sz="1400" b="0" dirty="0">
                <a:effectLst/>
                <a:latin typeface="Consolas" panose="020B0609020204030204" pitchFamily="49" charset="0"/>
              </a:rPr>
              <a:t> : 102</a:t>
            </a:r>
          </a:p>
          <a:p>
            <a:r>
              <a:rPr lang="en-IN" sz="1400" b="0" dirty="0" err="1">
                <a:effectLst/>
                <a:latin typeface="Consolas" panose="020B0609020204030204" pitchFamily="49" charset="0"/>
              </a:rPr>
              <a:t>UserName</a:t>
            </a:r>
            <a:r>
              <a:rPr lang="en-IN" sz="1400" b="0" dirty="0">
                <a:effectLst/>
                <a:latin typeface="Consolas" panose="020B0609020204030204" pitchFamily="49" charset="0"/>
              </a:rPr>
              <a:t> : Max Well</a:t>
            </a:r>
          </a:p>
          <a:p>
            <a:r>
              <a:rPr lang="en-IN" sz="1400" b="0" dirty="0">
                <a:effectLst/>
                <a:latin typeface="Consolas" panose="020B0609020204030204" pitchFamily="49" charset="0"/>
              </a:rPr>
              <a:t>Phone No: 1267867867</a:t>
            </a:r>
          </a:p>
          <a:p>
            <a:endParaRPr lang="en-IN" sz="1600" b="0" dirty="0">
              <a:effectLst/>
              <a:latin typeface="Consolas" panose="020B0609020204030204" pitchFamily="49" charset="0"/>
            </a:endParaRPr>
          </a:p>
          <a:p>
            <a:endParaRPr lang="en-IN" sz="1600" b="0" dirty="0">
              <a:effectLst/>
              <a:latin typeface="Consolas" panose="020B0609020204030204" pitchFamily="49" charset="0"/>
            </a:endParaRPr>
          </a:p>
          <a:p>
            <a:endParaRPr lang="en-IN" dirty="0"/>
          </a:p>
        </p:txBody>
      </p:sp>
      <p:cxnSp>
        <p:nvCxnSpPr>
          <p:cNvPr id="9" name="Straight Connector 8">
            <a:extLst>
              <a:ext uri="{FF2B5EF4-FFF2-40B4-BE49-F238E27FC236}">
                <a16:creationId xmlns:a16="http://schemas.microsoft.com/office/drawing/2014/main" id="{DE8367C2-21E0-48DD-971E-13E69FDE9D73}"/>
              </a:ext>
            </a:extLst>
          </p:cNvPr>
          <p:cNvCxnSpPr/>
          <p:nvPr/>
        </p:nvCxnSpPr>
        <p:spPr>
          <a:xfrm>
            <a:off x="6951216" y="1571348"/>
            <a:ext cx="0" cy="501588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3408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80C626-CFB1-4C9D-8A36-D309E5BDCEC6}"/>
              </a:ext>
            </a:extLst>
          </p:cNvPr>
          <p:cNvSpPr/>
          <p:nvPr/>
        </p:nvSpPr>
        <p:spPr>
          <a:xfrm>
            <a:off x="665824" y="585926"/>
            <a:ext cx="10715349" cy="603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i="0" dirty="0">
                <a:solidFill>
                  <a:srgbClr val="000000"/>
                </a:solidFill>
                <a:effectLst/>
                <a:latin typeface="Verdana" panose="020B0604030504040204" pitchFamily="34" charset="0"/>
              </a:rPr>
              <a:t>Alternatively, To Select all records from the “User" table, Using </a:t>
            </a:r>
            <a:r>
              <a:rPr lang="en-US" b="1" i="0" dirty="0" err="1">
                <a:solidFill>
                  <a:srgbClr val="000000"/>
                </a:solidFill>
                <a:effectLst/>
                <a:latin typeface="Verdana" panose="020B0604030504040204" pitchFamily="34" charset="0"/>
              </a:rPr>
              <a:t>fetchall</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method and display the result.</a:t>
            </a:r>
            <a:endParaRPr lang="en-IN" dirty="0"/>
          </a:p>
        </p:txBody>
      </p:sp>
      <p:sp>
        <p:nvSpPr>
          <p:cNvPr id="5" name="TextBox 4">
            <a:extLst>
              <a:ext uri="{FF2B5EF4-FFF2-40B4-BE49-F238E27FC236}">
                <a16:creationId xmlns:a16="http://schemas.microsoft.com/office/drawing/2014/main" id="{3B100D34-30F7-4FB9-AA3B-155AE703938A}"/>
              </a:ext>
            </a:extLst>
          </p:cNvPr>
          <p:cNvSpPr txBox="1"/>
          <p:nvPr/>
        </p:nvSpPr>
        <p:spPr>
          <a:xfrm>
            <a:off x="763479" y="1322773"/>
            <a:ext cx="5917707" cy="6340197"/>
          </a:xfrm>
          <a:prstGeom prst="rect">
            <a:avLst/>
          </a:prstGeom>
          <a:noFill/>
        </p:spPr>
        <p:txBody>
          <a:bodyPr wrap="square">
            <a:spAutoFit/>
          </a:bodyPr>
          <a:lstStyle/>
          <a:p>
            <a:r>
              <a:rPr lang="en-US" sz="1400" b="0" dirty="0">
                <a:effectLst/>
                <a:latin typeface="Consolas" panose="020B0609020204030204" pitchFamily="49" charset="0"/>
              </a:rPr>
              <a:t>import </a:t>
            </a:r>
            <a:r>
              <a:rPr lang="en-US" sz="1400" b="0" dirty="0" err="1">
                <a:effectLst/>
                <a:latin typeface="Consolas" panose="020B0609020204030204" pitchFamily="49" charset="0"/>
              </a:rPr>
              <a:t>mysql.connector</a:t>
            </a:r>
            <a:r>
              <a:rPr lang="en-US" sz="1400" b="0" dirty="0">
                <a:effectLst/>
                <a:latin typeface="Consolas" panose="020B0609020204030204" pitchFamily="49" charset="0"/>
              </a:rPr>
              <a:t> as connector</a:t>
            </a:r>
          </a:p>
          <a:p>
            <a:r>
              <a:rPr lang="en-IN" sz="1400" b="0" dirty="0">
                <a:effectLst/>
                <a:latin typeface="Consolas" panose="020B0609020204030204" pitchFamily="49" charset="0"/>
              </a:rPr>
              <a:t>class </a:t>
            </a:r>
            <a:r>
              <a:rPr lang="en-IN" sz="1400" b="0" dirty="0" err="1">
                <a:effectLst/>
                <a:latin typeface="Consolas" panose="020B0609020204030204" pitchFamily="49" charset="0"/>
              </a:rPr>
              <a:t>DBHelper</a:t>
            </a:r>
            <a:r>
              <a:rPr lang="en-IN" sz="1400" b="0" dirty="0">
                <a:effectLst/>
                <a:latin typeface="Consolas" panose="020B0609020204030204" pitchFamily="49" charset="0"/>
              </a:rPr>
              <a:t>:</a:t>
            </a:r>
          </a:p>
          <a:p>
            <a:r>
              <a:rPr lang="en-IN" sz="1400" b="0" dirty="0">
                <a:effectLst/>
                <a:latin typeface="Consolas" panose="020B0609020204030204" pitchFamily="49" charset="0"/>
              </a:rPr>
              <a:t>    </a:t>
            </a:r>
          </a:p>
          <a:p>
            <a:r>
              <a:rPr lang="en-IN" sz="1400" b="0" dirty="0">
                <a:effectLst/>
                <a:latin typeface="Consolas" panose="020B0609020204030204" pitchFamily="49" charset="0"/>
              </a:rPr>
              <a:t>    </a:t>
            </a:r>
            <a:r>
              <a:rPr lang="en-IN" sz="1400" b="0" i="1" dirty="0">
                <a:effectLst/>
                <a:latin typeface="Consolas" panose="020B0609020204030204" pitchFamily="49" charset="0"/>
              </a:rPr>
              <a:t>#create constructor</a:t>
            </a:r>
          </a:p>
          <a:p>
            <a:r>
              <a:rPr lang="en-IN" sz="1400" b="0" dirty="0">
                <a:effectLst/>
                <a:latin typeface="Consolas" panose="020B0609020204030204" pitchFamily="49" charset="0"/>
              </a:rPr>
              <a:t>    def __</a:t>
            </a:r>
            <a:r>
              <a:rPr lang="en-IN" sz="1400" b="0" dirty="0" err="1">
                <a:effectLst/>
                <a:latin typeface="Consolas" panose="020B0609020204030204" pitchFamily="49" charset="0"/>
              </a:rPr>
              <a:t>init</a:t>
            </a:r>
            <a:r>
              <a:rPr lang="en-IN" sz="1400" b="0" dirty="0">
                <a:effectLst/>
                <a:latin typeface="Consolas" panose="020B0609020204030204" pitchFamily="49" charset="0"/>
              </a:rPr>
              <a:t>__(self):</a:t>
            </a:r>
          </a:p>
          <a:p>
            <a:r>
              <a:rPr lang="en-IN" sz="1400" b="0" dirty="0">
                <a:effectLst/>
                <a:latin typeface="Consolas" panose="020B0609020204030204" pitchFamily="49" charset="0"/>
              </a:rPr>
              <a:t>        #Code for connection to DB and Creation of table</a:t>
            </a:r>
          </a:p>
          <a:p>
            <a:r>
              <a:rPr lang="en-IN" sz="1400" b="0" dirty="0">
                <a:effectLst/>
                <a:latin typeface="Consolas" panose="020B0609020204030204" pitchFamily="49" charset="0"/>
              </a:rPr>
              <a:t>        print("Table created !!")</a:t>
            </a:r>
          </a:p>
          <a:p>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i="1" dirty="0">
                <a:effectLst/>
                <a:latin typeface="Consolas" panose="020B0609020204030204" pitchFamily="49" charset="0"/>
              </a:rPr>
              <a:t>#insert</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insert_user</a:t>
            </a:r>
            <a:r>
              <a:rPr lang="en-IN" sz="1400" b="0" dirty="0">
                <a:effectLst/>
                <a:latin typeface="Consolas" panose="020B0609020204030204" pitchFamily="49" charset="0"/>
              </a:rPr>
              <a:t>(</a:t>
            </a:r>
            <a:r>
              <a:rPr lang="en-IN" sz="1400" b="0" dirty="0" err="1">
                <a:effectLst/>
                <a:latin typeface="Consolas" panose="020B0609020204030204" pitchFamily="49" charset="0"/>
              </a:rPr>
              <a:t>self,userid,username,phone</a:t>
            </a:r>
            <a:r>
              <a:rPr lang="en-IN" sz="1400" b="0" dirty="0">
                <a:effectLst/>
                <a:latin typeface="Consolas" panose="020B0609020204030204" pitchFamily="49" charset="0"/>
              </a:rPr>
              <a:t>):</a:t>
            </a:r>
          </a:p>
          <a:p>
            <a:r>
              <a:rPr lang="en-IN" sz="1400" b="0" dirty="0">
                <a:effectLst/>
                <a:latin typeface="Consolas" panose="020B0609020204030204" pitchFamily="49" charset="0"/>
              </a:rPr>
              <a:t>        #Code for insert query</a:t>
            </a:r>
          </a:p>
          <a:p>
            <a:r>
              <a:rPr lang="en-IN" sz="1400" b="0" dirty="0">
                <a:effectLst/>
                <a:latin typeface="Consolas" panose="020B0609020204030204" pitchFamily="49" charset="0"/>
              </a:rPr>
              <a:t>        print("User Saved to DB!!")</a:t>
            </a:r>
          </a:p>
          <a:p>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i="1" dirty="0">
                <a:effectLst/>
                <a:latin typeface="Consolas" panose="020B0609020204030204" pitchFamily="49" charset="0"/>
              </a:rPr>
              <a:t>#Fetch All records from DB</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fetch_all</a:t>
            </a:r>
            <a:r>
              <a:rPr lang="en-IN" sz="1400" b="0" dirty="0">
                <a:effectLst/>
                <a:latin typeface="Consolas" panose="020B0609020204030204" pitchFamily="49" charset="0"/>
              </a:rPr>
              <a:t>(self):</a:t>
            </a:r>
          </a:p>
          <a:p>
            <a:r>
              <a:rPr lang="en-IN" sz="1400" b="0" dirty="0">
                <a:effectLst/>
                <a:latin typeface="Consolas" panose="020B0609020204030204" pitchFamily="49" charset="0"/>
              </a:rPr>
              <a:t>        query ="Select * from User"</a:t>
            </a:r>
          </a:p>
          <a:p>
            <a:r>
              <a:rPr lang="en-IN" sz="1400" b="0" dirty="0">
                <a:effectLst/>
                <a:latin typeface="Consolas" panose="020B0609020204030204" pitchFamily="49" charset="0"/>
              </a:rPr>
              <a:t>        cur=</a:t>
            </a:r>
            <a:r>
              <a:rPr lang="en-IN" sz="1400" b="0" dirty="0" err="1">
                <a:effectLst/>
                <a:latin typeface="Consolas" panose="020B0609020204030204" pitchFamily="49" charset="0"/>
              </a:rPr>
              <a:t>self.con.cursor</a:t>
            </a:r>
            <a:r>
              <a:rPr lang="en-IN" sz="1400" b="0" dirty="0">
                <a:effectLst/>
                <a:latin typeface="Consolas" panose="020B0609020204030204" pitchFamily="49" charset="0"/>
              </a:rPr>
              <a:t>()</a:t>
            </a:r>
          </a:p>
          <a:p>
            <a:r>
              <a:rPr lang="en-IN" sz="1400" b="0" dirty="0">
                <a:effectLst/>
                <a:latin typeface="Consolas" panose="020B0609020204030204" pitchFamily="49" charset="0"/>
              </a:rPr>
              <a:t>        </a:t>
            </a:r>
            <a:r>
              <a:rPr lang="en-IN" sz="1400" b="0" dirty="0" err="1">
                <a:effectLst/>
                <a:latin typeface="Consolas" panose="020B0609020204030204" pitchFamily="49" charset="0"/>
              </a:rPr>
              <a:t>cur.execute</a:t>
            </a:r>
            <a:r>
              <a:rPr lang="en-IN" sz="1400" b="0" dirty="0">
                <a:effectLst/>
                <a:latin typeface="Consolas" panose="020B0609020204030204" pitchFamily="49" charset="0"/>
              </a:rPr>
              <a:t>(query)</a:t>
            </a:r>
          </a:p>
          <a:p>
            <a:r>
              <a:rPr lang="en-IN" sz="1400" b="0" dirty="0">
                <a:effectLst/>
                <a:latin typeface="Consolas" panose="020B0609020204030204" pitchFamily="49" charset="0"/>
              </a:rPr>
              <a:t>        </a:t>
            </a:r>
            <a:r>
              <a:rPr lang="en-US" sz="1400" b="0" dirty="0">
                <a:effectLst/>
                <a:latin typeface="Consolas" panose="020B0609020204030204" pitchFamily="49" charset="0"/>
              </a:rPr>
              <a:t>rows=</a:t>
            </a:r>
            <a:r>
              <a:rPr lang="en-US" sz="1400" b="0" dirty="0" err="1">
                <a:effectLst/>
                <a:latin typeface="Consolas" panose="020B0609020204030204" pitchFamily="49" charset="0"/>
              </a:rPr>
              <a:t>cur.</a:t>
            </a:r>
            <a:r>
              <a:rPr lang="en-US" sz="1400" b="1" dirty="0" err="1">
                <a:effectLst/>
                <a:latin typeface="Consolas" panose="020B0609020204030204" pitchFamily="49" charset="0"/>
              </a:rPr>
              <a:t>fetchall</a:t>
            </a:r>
            <a:r>
              <a:rPr lang="en-US" sz="1400" b="1" dirty="0">
                <a:effectLst/>
                <a:latin typeface="Consolas" panose="020B0609020204030204" pitchFamily="49" charset="0"/>
              </a:rPr>
              <a:t>()</a:t>
            </a:r>
          </a:p>
          <a:p>
            <a:r>
              <a:rPr lang="en-US" sz="1400" b="0" dirty="0">
                <a:effectLst/>
                <a:latin typeface="Consolas" panose="020B0609020204030204" pitchFamily="49" charset="0"/>
              </a:rPr>
              <a:t>        </a:t>
            </a:r>
            <a:r>
              <a:rPr lang="en-US" sz="1400" b="0" i="1" dirty="0">
                <a:effectLst/>
                <a:latin typeface="Consolas" panose="020B0609020204030204" pitchFamily="49" charset="0"/>
              </a:rPr>
              <a:t>#loop all records</a:t>
            </a:r>
          </a:p>
          <a:p>
            <a:r>
              <a:rPr lang="en-US" sz="1400" b="0" dirty="0">
                <a:effectLst/>
                <a:latin typeface="Consolas" panose="020B0609020204030204" pitchFamily="49" charset="0"/>
              </a:rPr>
              <a:t>        for row in rows:</a:t>
            </a:r>
          </a:p>
          <a:p>
            <a:r>
              <a:rPr lang="en-IN" sz="1400" b="0" dirty="0">
                <a:effectLst/>
                <a:latin typeface="Consolas" panose="020B0609020204030204" pitchFamily="49" charset="0"/>
              </a:rPr>
              <a:t>            print("</a:t>
            </a:r>
            <a:r>
              <a:rPr lang="en-IN" sz="1400" b="0" dirty="0" err="1">
                <a:effectLst/>
                <a:latin typeface="Consolas" panose="020B0609020204030204" pitchFamily="49" charset="0"/>
              </a:rPr>
              <a:t>UserID</a:t>
            </a:r>
            <a:r>
              <a:rPr lang="en-IN" sz="1400" b="0" dirty="0">
                <a:effectLst/>
                <a:latin typeface="Consolas" panose="020B0609020204030204" pitchFamily="49" charset="0"/>
              </a:rPr>
              <a:t> :" ,row[0])</a:t>
            </a:r>
          </a:p>
          <a:p>
            <a:r>
              <a:rPr lang="en-IN" sz="1400" b="0" dirty="0">
                <a:effectLst/>
                <a:latin typeface="Consolas" panose="020B0609020204030204" pitchFamily="49" charset="0"/>
              </a:rPr>
              <a:t>            print("</a:t>
            </a:r>
            <a:r>
              <a:rPr lang="en-IN" sz="1400" b="0" dirty="0" err="1">
                <a:effectLst/>
                <a:latin typeface="Consolas" panose="020B0609020204030204" pitchFamily="49" charset="0"/>
              </a:rPr>
              <a:t>UserName</a:t>
            </a:r>
            <a:r>
              <a:rPr lang="en-IN" sz="1400" b="0" dirty="0">
                <a:effectLst/>
                <a:latin typeface="Consolas" panose="020B0609020204030204" pitchFamily="49" charset="0"/>
              </a:rPr>
              <a:t> :",row[1])</a:t>
            </a:r>
          </a:p>
          <a:p>
            <a:r>
              <a:rPr lang="en-IN" sz="1400" b="0" dirty="0">
                <a:effectLst/>
                <a:latin typeface="Consolas" panose="020B0609020204030204" pitchFamily="49" charset="0"/>
              </a:rPr>
              <a:t>            print("Phone </a:t>
            </a:r>
            <a:r>
              <a:rPr lang="en-IN" sz="1400" b="0" dirty="0" err="1">
                <a:effectLst/>
                <a:latin typeface="Consolas" panose="020B0609020204030204" pitchFamily="49" charset="0"/>
              </a:rPr>
              <a:t>No:",row</a:t>
            </a:r>
            <a:r>
              <a:rPr lang="en-IN" sz="1400" b="0" dirty="0">
                <a:effectLst/>
                <a:latin typeface="Consolas" panose="020B0609020204030204" pitchFamily="49" charset="0"/>
              </a:rPr>
              <a:t>[2])</a:t>
            </a:r>
          </a:p>
          <a:p>
            <a:r>
              <a:rPr lang="en-IN" sz="1400" b="0" dirty="0">
                <a:effectLst/>
                <a:latin typeface="Consolas" panose="020B0609020204030204" pitchFamily="49" charset="0"/>
              </a:rPr>
              <a:t>            print()</a:t>
            </a:r>
          </a:p>
          <a:p>
            <a:endParaRPr lang="en-IN" sz="1400" b="0" dirty="0">
              <a:effectLst/>
              <a:latin typeface="Consolas" panose="020B0609020204030204" pitchFamily="49" charset="0"/>
            </a:endParaRPr>
          </a:p>
          <a:p>
            <a:br>
              <a:rPr lang="en-IN" sz="1400" b="0" dirty="0">
                <a:effectLst/>
                <a:latin typeface="Consolas" panose="020B0609020204030204" pitchFamily="49" charset="0"/>
              </a:rPr>
            </a:br>
            <a:endParaRPr lang="en-IN" sz="1400" b="0" dirty="0">
              <a:effectLst/>
              <a:latin typeface="Consolas" panose="020B0609020204030204" pitchFamily="49" charset="0"/>
            </a:endParaRPr>
          </a:p>
        </p:txBody>
      </p:sp>
      <p:sp>
        <p:nvSpPr>
          <p:cNvPr id="6" name="TextBox 5">
            <a:extLst>
              <a:ext uri="{FF2B5EF4-FFF2-40B4-BE49-F238E27FC236}">
                <a16:creationId xmlns:a16="http://schemas.microsoft.com/office/drawing/2014/main" id="{CE576436-E071-49D2-BA4E-406FCA8CE209}"/>
              </a:ext>
            </a:extLst>
          </p:cNvPr>
          <p:cNvSpPr txBox="1"/>
          <p:nvPr/>
        </p:nvSpPr>
        <p:spPr>
          <a:xfrm>
            <a:off x="7412853" y="1471913"/>
            <a:ext cx="2610035" cy="3600986"/>
          </a:xfrm>
          <a:prstGeom prst="rect">
            <a:avLst/>
          </a:prstGeom>
          <a:noFill/>
        </p:spPr>
        <p:txBody>
          <a:bodyPr wrap="square" rtlCol="0">
            <a:spAutoFit/>
          </a:bodyPr>
          <a:lstStyle/>
          <a:p>
            <a:r>
              <a:rPr lang="en-IN" sz="1600" b="0" i="1" dirty="0">
                <a:effectLst/>
                <a:latin typeface="Consolas" panose="020B0609020204030204" pitchFamily="49" charset="0"/>
              </a:rPr>
              <a:t>#Instantiate Object</a:t>
            </a:r>
          </a:p>
          <a:p>
            <a:r>
              <a:rPr lang="en-IN" sz="1600" b="0" dirty="0">
                <a:effectLst/>
                <a:latin typeface="Consolas" panose="020B0609020204030204" pitchFamily="49" charset="0"/>
              </a:rPr>
              <a:t>helper=</a:t>
            </a:r>
            <a:r>
              <a:rPr lang="en-IN" sz="1600" b="0" dirty="0" err="1">
                <a:effectLst/>
                <a:latin typeface="Consolas" panose="020B0609020204030204" pitchFamily="49" charset="0"/>
              </a:rPr>
              <a:t>DBHelper</a:t>
            </a:r>
            <a:r>
              <a:rPr lang="en-IN" sz="1600" b="0" dirty="0">
                <a:effectLst/>
                <a:latin typeface="Consolas" panose="020B0609020204030204" pitchFamily="49" charset="0"/>
              </a:rPr>
              <a:t>()</a:t>
            </a:r>
          </a:p>
          <a:p>
            <a:r>
              <a:rPr lang="en-IN" sz="1600" b="0" dirty="0" err="1">
                <a:effectLst/>
                <a:latin typeface="Consolas" panose="020B0609020204030204" pitchFamily="49" charset="0"/>
              </a:rPr>
              <a:t>helper.fetch_all</a:t>
            </a:r>
            <a:r>
              <a:rPr lang="en-IN" sz="1600" b="0" dirty="0">
                <a:effectLst/>
                <a:latin typeface="Consolas" panose="020B0609020204030204" pitchFamily="49" charset="0"/>
              </a:rPr>
              <a:t>()</a:t>
            </a:r>
          </a:p>
          <a:p>
            <a:endParaRPr lang="en-IN" sz="1600" dirty="0">
              <a:latin typeface="Consolas" panose="020B0609020204030204" pitchFamily="49" charset="0"/>
            </a:endParaRPr>
          </a:p>
          <a:p>
            <a:endParaRPr lang="en-IN" sz="1600" b="0" dirty="0">
              <a:effectLst/>
              <a:latin typeface="Consolas" panose="020B0609020204030204" pitchFamily="49" charset="0"/>
            </a:endParaRPr>
          </a:p>
          <a:p>
            <a:r>
              <a:rPr lang="en-IN" sz="1600" dirty="0">
                <a:solidFill>
                  <a:srgbClr val="FF0000"/>
                </a:solidFill>
                <a:latin typeface="Consolas" panose="020B0609020204030204" pitchFamily="49" charset="0"/>
              </a:rPr>
              <a:t>Output</a:t>
            </a:r>
            <a:r>
              <a:rPr lang="en-IN" sz="1600" dirty="0">
                <a:latin typeface="Consolas" panose="020B0609020204030204" pitchFamily="49" charset="0"/>
              </a:rPr>
              <a:t>:</a:t>
            </a:r>
          </a:p>
          <a:p>
            <a:r>
              <a:rPr lang="en-IN" sz="1400" b="0" dirty="0" err="1">
                <a:effectLst/>
                <a:latin typeface="Consolas" panose="020B0609020204030204" pitchFamily="49" charset="0"/>
              </a:rPr>
              <a:t>UserID</a:t>
            </a:r>
            <a:r>
              <a:rPr lang="en-IN" sz="1400" b="0" dirty="0">
                <a:effectLst/>
                <a:latin typeface="Consolas" panose="020B0609020204030204" pitchFamily="49" charset="0"/>
              </a:rPr>
              <a:t> : 101</a:t>
            </a:r>
          </a:p>
          <a:p>
            <a:r>
              <a:rPr lang="en-IN" sz="1400" b="0" dirty="0" err="1">
                <a:effectLst/>
                <a:latin typeface="Consolas" panose="020B0609020204030204" pitchFamily="49" charset="0"/>
              </a:rPr>
              <a:t>UserName</a:t>
            </a:r>
            <a:r>
              <a:rPr lang="en-IN" sz="1400" b="0" dirty="0">
                <a:effectLst/>
                <a:latin typeface="Consolas" panose="020B0609020204030204" pitchFamily="49" charset="0"/>
              </a:rPr>
              <a:t> : Simon </a:t>
            </a:r>
            <a:r>
              <a:rPr lang="en-IN" sz="1400" b="0" dirty="0" err="1">
                <a:effectLst/>
                <a:latin typeface="Consolas" panose="020B0609020204030204" pitchFamily="49" charset="0"/>
              </a:rPr>
              <a:t>DSouza</a:t>
            </a:r>
            <a:endParaRPr lang="en-IN" sz="1400" b="0" dirty="0">
              <a:effectLst/>
              <a:latin typeface="Consolas" panose="020B0609020204030204" pitchFamily="49" charset="0"/>
            </a:endParaRPr>
          </a:p>
          <a:p>
            <a:r>
              <a:rPr lang="en-IN" sz="1400" b="0" dirty="0">
                <a:effectLst/>
                <a:latin typeface="Consolas" panose="020B0609020204030204" pitchFamily="49" charset="0"/>
              </a:rPr>
              <a:t>Phone No: 23445566</a:t>
            </a:r>
          </a:p>
          <a:p>
            <a:endParaRPr lang="en-IN" sz="1400" b="0" dirty="0">
              <a:effectLst/>
              <a:latin typeface="Consolas" panose="020B0609020204030204" pitchFamily="49" charset="0"/>
            </a:endParaRPr>
          </a:p>
          <a:p>
            <a:r>
              <a:rPr lang="en-IN" sz="1400" b="0" dirty="0" err="1">
                <a:effectLst/>
                <a:latin typeface="Consolas" panose="020B0609020204030204" pitchFamily="49" charset="0"/>
              </a:rPr>
              <a:t>UserID</a:t>
            </a:r>
            <a:r>
              <a:rPr lang="en-IN" sz="1400" b="0" dirty="0">
                <a:effectLst/>
                <a:latin typeface="Consolas" panose="020B0609020204030204" pitchFamily="49" charset="0"/>
              </a:rPr>
              <a:t> : 102</a:t>
            </a:r>
          </a:p>
          <a:p>
            <a:r>
              <a:rPr lang="en-IN" sz="1400" b="0" dirty="0" err="1">
                <a:effectLst/>
                <a:latin typeface="Consolas" panose="020B0609020204030204" pitchFamily="49" charset="0"/>
              </a:rPr>
              <a:t>UserName</a:t>
            </a:r>
            <a:r>
              <a:rPr lang="en-IN" sz="1400" b="0" dirty="0">
                <a:effectLst/>
                <a:latin typeface="Consolas" panose="020B0609020204030204" pitchFamily="49" charset="0"/>
              </a:rPr>
              <a:t> : Max Well</a:t>
            </a:r>
          </a:p>
          <a:p>
            <a:r>
              <a:rPr lang="en-IN" sz="1400" b="0" dirty="0">
                <a:effectLst/>
                <a:latin typeface="Consolas" panose="020B0609020204030204" pitchFamily="49" charset="0"/>
              </a:rPr>
              <a:t>Phone No: 1267867867</a:t>
            </a:r>
          </a:p>
          <a:p>
            <a:endParaRPr lang="en-IN" sz="1600" b="0" dirty="0">
              <a:effectLst/>
              <a:latin typeface="Consolas" panose="020B0609020204030204" pitchFamily="49" charset="0"/>
            </a:endParaRPr>
          </a:p>
          <a:p>
            <a:endParaRPr lang="en-IN" dirty="0"/>
          </a:p>
        </p:txBody>
      </p:sp>
      <p:cxnSp>
        <p:nvCxnSpPr>
          <p:cNvPr id="8" name="Straight Connector 7">
            <a:extLst>
              <a:ext uri="{FF2B5EF4-FFF2-40B4-BE49-F238E27FC236}">
                <a16:creationId xmlns:a16="http://schemas.microsoft.com/office/drawing/2014/main" id="{546288D6-E40B-4C8E-A770-70C6F6DBDE12}"/>
              </a:ext>
            </a:extLst>
          </p:cNvPr>
          <p:cNvCxnSpPr/>
          <p:nvPr/>
        </p:nvCxnSpPr>
        <p:spPr>
          <a:xfrm>
            <a:off x="6809173" y="1322773"/>
            <a:ext cx="0" cy="537986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400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018335-F966-4580-A53B-F13646012A6C}"/>
              </a:ext>
            </a:extLst>
          </p:cNvPr>
          <p:cNvSpPr/>
          <p:nvPr/>
        </p:nvSpPr>
        <p:spPr>
          <a:xfrm>
            <a:off x="656948" y="532659"/>
            <a:ext cx="9534617" cy="7634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Alternatively, If you are only interested in one row, you can use the </a:t>
            </a:r>
            <a:r>
              <a:rPr lang="en-US" b="1" dirty="0" err="1"/>
              <a:t>fetchone</a:t>
            </a:r>
            <a:r>
              <a:rPr lang="en-US" dirty="0"/>
              <a:t>() method.</a:t>
            </a:r>
          </a:p>
          <a:p>
            <a:pPr algn="ctr"/>
            <a:r>
              <a:rPr lang="en-US" dirty="0"/>
              <a:t>The </a:t>
            </a:r>
            <a:r>
              <a:rPr lang="en-US" dirty="0" err="1"/>
              <a:t>fetchone</a:t>
            </a:r>
            <a:r>
              <a:rPr lang="en-US" dirty="0"/>
              <a:t>() method will return the first row of the result</a:t>
            </a:r>
            <a:endParaRPr lang="en-IN" dirty="0"/>
          </a:p>
        </p:txBody>
      </p:sp>
      <p:sp>
        <p:nvSpPr>
          <p:cNvPr id="6" name="TextBox 5">
            <a:extLst>
              <a:ext uri="{FF2B5EF4-FFF2-40B4-BE49-F238E27FC236}">
                <a16:creationId xmlns:a16="http://schemas.microsoft.com/office/drawing/2014/main" id="{073B911B-7CDB-47D4-95E9-55D74FED9851}"/>
              </a:ext>
            </a:extLst>
          </p:cNvPr>
          <p:cNvSpPr txBox="1"/>
          <p:nvPr/>
        </p:nvSpPr>
        <p:spPr>
          <a:xfrm>
            <a:off x="656948" y="1509205"/>
            <a:ext cx="5917707" cy="6340197"/>
          </a:xfrm>
          <a:prstGeom prst="rect">
            <a:avLst/>
          </a:prstGeom>
          <a:noFill/>
        </p:spPr>
        <p:txBody>
          <a:bodyPr wrap="square">
            <a:spAutoFit/>
          </a:bodyPr>
          <a:lstStyle/>
          <a:p>
            <a:r>
              <a:rPr lang="en-US" sz="1400" b="0" dirty="0">
                <a:effectLst/>
                <a:latin typeface="Consolas" panose="020B0609020204030204" pitchFamily="49" charset="0"/>
              </a:rPr>
              <a:t>import </a:t>
            </a:r>
            <a:r>
              <a:rPr lang="en-US" sz="1400" b="0" dirty="0" err="1">
                <a:effectLst/>
                <a:latin typeface="Consolas" panose="020B0609020204030204" pitchFamily="49" charset="0"/>
              </a:rPr>
              <a:t>mysql.connector</a:t>
            </a:r>
            <a:r>
              <a:rPr lang="en-US" sz="1400" b="0" dirty="0">
                <a:effectLst/>
                <a:latin typeface="Consolas" panose="020B0609020204030204" pitchFamily="49" charset="0"/>
              </a:rPr>
              <a:t> as connector</a:t>
            </a:r>
          </a:p>
          <a:p>
            <a:r>
              <a:rPr lang="en-IN" sz="1400" b="0" dirty="0">
                <a:effectLst/>
                <a:latin typeface="Consolas" panose="020B0609020204030204" pitchFamily="49" charset="0"/>
              </a:rPr>
              <a:t>class </a:t>
            </a:r>
            <a:r>
              <a:rPr lang="en-IN" sz="1400" b="0" dirty="0" err="1">
                <a:effectLst/>
                <a:latin typeface="Consolas" panose="020B0609020204030204" pitchFamily="49" charset="0"/>
              </a:rPr>
              <a:t>DBHelper</a:t>
            </a:r>
            <a:r>
              <a:rPr lang="en-IN" sz="1400" b="0" dirty="0">
                <a:effectLst/>
                <a:latin typeface="Consolas" panose="020B0609020204030204" pitchFamily="49" charset="0"/>
              </a:rPr>
              <a:t>:</a:t>
            </a:r>
          </a:p>
          <a:p>
            <a:r>
              <a:rPr lang="en-IN" sz="1400" b="0" dirty="0">
                <a:effectLst/>
                <a:latin typeface="Consolas" panose="020B0609020204030204" pitchFamily="49" charset="0"/>
              </a:rPr>
              <a:t>    </a:t>
            </a:r>
          </a:p>
          <a:p>
            <a:r>
              <a:rPr lang="en-IN" sz="1400" b="0" dirty="0">
                <a:effectLst/>
                <a:latin typeface="Consolas" panose="020B0609020204030204" pitchFamily="49" charset="0"/>
              </a:rPr>
              <a:t>    </a:t>
            </a:r>
            <a:r>
              <a:rPr lang="en-IN" sz="1400" b="0" i="1" dirty="0">
                <a:effectLst/>
                <a:latin typeface="Consolas" panose="020B0609020204030204" pitchFamily="49" charset="0"/>
              </a:rPr>
              <a:t>#create constructor</a:t>
            </a:r>
          </a:p>
          <a:p>
            <a:r>
              <a:rPr lang="en-IN" sz="1400" b="0" dirty="0">
                <a:effectLst/>
                <a:latin typeface="Consolas" panose="020B0609020204030204" pitchFamily="49" charset="0"/>
              </a:rPr>
              <a:t>    def __</a:t>
            </a:r>
            <a:r>
              <a:rPr lang="en-IN" sz="1400" b="0" dirty="0" err="1">
                <a:effectLst/>
                <a:latin typeface="Consolas" panose="020B0609020204030204" pitchFamily="49" charset="0"/>
              </a:rPr>
              <a:t>init</a:t>
            </a:r>
            <a:r>
              <a:rPr lang="en-IN" sz="1400" b="0" dirty="0">
                <a:effectLst/>
                <a:latin typeface="Consolas" panose="020B0609020204030204" pitchFamily="49" charset="0"/>
              </a:rPr>
              <a:t>__(self):</a:t>
            </a:r>
          </a:p>
          <a:p>
            <a:r>
              <a:rPr lang="en-IN" sz="1400" b="0" dirty="0">
                <a:effectLst/>
                <a:latin typeface="Consolas" panose="020B0609020204030204" pitchFamily="49" charset="0"/>
              </a:rPr>
              <a:t>        #Code for connection to DB and Creation of table</a:t>
            </a:r>
          </a:p>
          <a:p>
            <a:r>
              <a:rPr lang="en-IN" sz="1400" b="0" dirty="0">
                <a:effectLst/>
                <a:latin typeface="Consolas" panose="020B0609020204030204" pitchFamily="49" charset="0"/>
              </a:rPr>
              <a:t>        print("Table created !!")</a:t>
            </a:r>
          </a:p>
          <a:p>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i="1" dirty="0">
                <a:effectLst/>
                <a:latin typeface="Consolas" panose="020B0609020204030204" pitchFamily="49" charset="0"/>
              </a:rPr>
              <a:t>#insert</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insert_user</a:t>
            </a:r>
            <a:r>
              <a:rPr lang="en-IN" sz="1400" b="0" dirty="0">
                <a:effectLst/>
                <a:latin typeface="Consolas" panose="020B0609020204030204" pitchFamily="49" charset="0"/>
              </a:rPr>
              <a:t>(</a:t>
            </a:r>
            <a:r>
              <a:rPr lang="en-IN" sz="1400" b="0" dirty="0" err="1">
                <a:effectLst/>
                <a:latin typeface="Consolas" panose="020B0609020204030204" pitchFamily="49" charset="0"/>
              </a:rPr>
              <a:t>self,userid,username,phone</a:t>
            </a:r>
            <a:r>
              <a:rPr lang="en-IN" sz="1400" b="0" dirty="0">
                <a:effectLst/>
                <a:latin typeface="Consolas" panose="020B0609020204030204" pitchFamily="49" charset="0"/>
              </a:rPr>
              <a:t>):</a:t>
            </a:r>
          </a:p>
          <a:p>
            <a:r>
              <a:rPr lang="en-IN" sz="1400" b="0" dirty="0">
                <a:effectLst/>
                <a:latin typeface="Consolas" panose="020B0609020204030204" pitchFamily="49" charset="0"/>
              </a:rPr>
              <a:t>        #Code for insert query</a:t>
            </a:r>
          </a:p>
          <a:p>
            <a:r>
              <a:rPr lang="en-IN" sz="1400" b="0" dirty="0">
                <a:effectLst/>
                <a:latin typeface="Consolas" panose="020B0609020204030204" pitchFamily="49" charset="0"/>
              </a:rPr>
              <a:t>        print("User Saved to DB!!")</a:t>
            </a:r>
          </a:p>
          <a:p>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i="1" dirty="0">
                <a:effectLst/>
                <a:latin typeface="Consolas" panose="020B0609020204030204" pitchFamily="49" charset="0"/>
              </a:rPr>
              <a:t>#Fetch All records from DB</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fetch_all</a:t>
            </a:r>
            <a:r>
              <a:rPr lang="en-IN" sz="1400" b="0" dirty="0">
                <a:effectLst/>
                <a:latin typeface="Consolas" panose="020B0609020204030204" pitchFamily="49" charset="0"/>
              </a:rPr>
              <a:t>(self):</a:t>
            </a:r>
          </a:p>
          <a:p>
            <a:r>
              <a:rPr lang="en-IN" sz="1400" b="0" dirty="0">
                <a:effectLst/>
                <a:latin typeface="Consolas" panose="020B0609020204030204" pitchFamily="49" charset="0"/>
              </a:rPr>
              <a:t>        </a:t>
            </a:r>
            <a:r>
              <a:rPr lang="en-US" sz="1400" b="0" dirty="0">
                <a:effectLst/>
                <a:latin typeface="Consolas" panose="020B0609020204030204" pitchFamily="49" charset="0"/>
              </a:rPr>
              <a:t>#Code to fetch all records</a:t>
            </a:r>
          </a:p>
          <a:p>
            <a:r>
              <a:rPr lang="en-US" sz="1400" b="0" dirty="0">
                <a:effectLst/>
                <a:latin typeface="Consolas" panose="020B0609020204030204" pitchFamily="49" charset="0"/>
              </a:rPr>
              <a:t>    </a:t>
            </a:r>
          </a:p>
          <a:p>
            <a:r>
              <a:rPr lang="en-US" sz="1400" dirty="0">
                <a:latin typeface="Consolas" panose="020B0609020204030204" pitchFamily="49" charset="0"/>
              </a:rPr>
              <a:t>    #fetch one record from DB</a:t>
            </a:r>
          </a:p>
          <a:p>
            <a:r>
              <a:rPr lang="en-US" sz="1400" b="0" dirty="0">
                <a:solidFill>
                  <a:srgbClr val="D4D4D4"/>
                </a:solidFill>
                <a:effectLst/>
                <a:latin typeface="Consolas" panose="020B0609020204030204" pitchFamily="49" charset="0"/>
              </a:rPr>
              <a:t>    </a:t>
            </a:r>
            <a:r>
              <a:rPr lang="en-US" sz="1400" b="0" dirty="0">
                <a:effectLst/>
                <a:latin typeface="Consolas" panose="020B0609020204030204" pitchFamily="49" charset="0"/>
              </a:rPr>
              <a:t>def </a:t>
            </a:r>
            <a:r>
              <a:rPr lang="en-US" sz="1400" b="0" dirty="0" err="1">
                <a:effectLst/>
                <a:latin typeface="Consolas" panose="020B0609020204030204" pitchFamily="49" charset="0"/>
              </a:rPr>
              <a:t>fetch_one</a:t>
            </a:r>
            <a:r>
              <a:rPr lang="en-US" sz="1400" b="0" dirty="0">
                <a:effectLst/>
                <a:latin typeface="Consolas" panose="020B0609020204030204" pitchFamily="49" charset="0"/>
              </a:rPr>
              <a:t>(self):</a:t>
            </a:r>
          </a:p>
          <a:p>
            <a:r>
              <a:rPr lang="en-US" sz="1400" b="0" dirty="0">
                <a:effectLst/>
                <a:latin typeface="Consolas" panose="020B0609020204030204" pitchFamily="49" charset="0"/>
              </a:rPr>
              <a:t>        query ="Select * from User"</a:t>
            </a:r>
          </a:p>
          <a:p>
            <a:r>
              <a:rPr lang="en-US" sz="1400" b="0" dirty="0">
                <a:effectLst/>
                <a:latin typeface="Consolas" panose="020B0609020204030204" pitchFamily="49" charset="0"/>
              </a:rPr>
              <a:t>        cur=</a:t>
            </a:r>
            <a:r>
              <a:rPr lang="en-US" sz="1400" b="0" dirty="0" err="1">
                <a:effectLst/>
                <a:latin typeface="Consolas" panose="020B0609020204030204" pitchFamily="49" charset="0"/>
              </a:rPr>
              <a:t>self.con.cursor</a:t>
            </a:r>
            <a:r>
              <a:rPr lang="en-US" sz="1400" b="0" dirty="0">
                <a:effectLst/>
                <a:latin typeface="Consolas" panose="020B0609020204030204" pitchFamily="49" charset="0"/>
              </a:rPr>
              <a:t>()</a:t>
            </a:r>
          </a:p>
          <a:p>
            <a:r>
              <a:rPr lang="en-US" sz="1400" b="0" dirty="0">
                <a:effectLst/>
                <a:latin typeface="Consolas" panose="020B0609020204030204" pitchFamily="49" charset="0"/>
              </a:rPr>
              <a:t>        </a:t>
            </a:r>
            <a:r>
              <a:rPr lang="en-US" sz="1400" b="0" dirty="0" err="1">
                <a:effectLst/>
                <a:latin typeface="Consolas" panose="020B0609020204030204" pitchFamily="49" charset="0"/>
              </a:rPr>
              <a:t>cur.execute</a:t>
            </a:r>
            <a:r>
              <a:rPr lang="en-US" sz="1400" b="0" dirty="0">
                <a:effectLst/>
                <a:latin typeface="Consolas" panose="020B0609020204030204" pitchFamily="49" charset="0"/>
              </a:rPr>
              <a:t>(query)</a:t>
            </a:r>
          </a:p>
          <a:p>
            <a:r>
              <a:rPr lang="en-US" sz="1400" b="0" dirty="0">
                <a:effectLst/>
                <a:latin typeface="Consolas" panose="020B0609020204030204" pitchFamily="49" charset="0"/>
              </a:rPr>
              <a:t>        row=</a:t>
            </a:r>
            <a:r>
              <a:rPr lang="en-US" sz="1400" b="0" dirty="0" err="1">
                <a:effectLst/>
                <a:latin typeface="Consolas" panose="020B0609020204030204" pitchFamily="49" charset="0"/>
              </a:rPr>
              <a:t>cur.</a:t>
            </a:r>
            <a:r>
              <a:rPr lang="en-US" sz="1400" b="1" dirty="0" err="1">
                <a:effectLst/>
                <a:latin typeface="Consolas" panose="020B0609020204030204" pitchFamily="49" charset="0"/>
              </a:rPr>
              <a:t>fetchone</a:t>
            </a:r>
            <a:r>
              <a:rPr lang="en-US" sz="1400" b="0" dirty="0">
                <a:effectLst/>
                <a:latin typeface="Consolas" panose="020B0609020204030204" pitchFamily="49" charset="0"/>
              </a:rPr>
              <a:t>()</a:t>
            </a:r>
          </a:p>
          <a:p>
            <a:r>
              <a:rPr lang="en-US" sz="1400" b="0" dirty="0">
                <a:effectLst/>
                <a:latin typeface="Consolas" panose="020B0609020204030204" pitchFamily="49" charset="0"/>
              </a:rPr>
              <a:t>        print(row)</a:t>
            </a:r>
          </a:p>
          <a:p>
            <a:r>
              <a:rPr lang="en-US" sz="1400" b="0" dirty="0">
                <a:effectLst/>
                <a:latin typeface="Consolas" panose="020B0609020204030204" pitchFamily="49" charset="0"/>
              </a:rPr>
              <a:t> </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a:p>
            <a:br>
              <a:rPr lang="en-IN" sz="1400" b="0" dirty="0">
                <a:effectLst/>
                <a:latin typeface="Consolas" panose="020B0609020204030204" pitchFamily="49" charset="0"/>
              </a:rPr>
            </a:br>
            <a:endParaRPr lang="en-IN" sz="1400" b="0" dirty="0">
              <a:effectLst/>
              <a:latin typeface="Consolas" panose="020B0609020204030204" pitchFamily="49" charset="0"/>
            </a:endParaRPr>
          </a:p>
        </p:txBody>
      </p:sp>
      <p:cxnSp>
        <p:nvCxnSpPr>
          <p:cNvPr id="8" name="Straight Connector 7">
            <a:extLst>
              <a:ext uri="{FF2B5EF4-FFF2-40B4-BE49-F238E27FC236}">
                <a16:creationId xmlns:a16="http://schemas.microsoft.com/office/drawing/2014/main" id="{E49E39DA-C4E9-46ED-B040-3E363FF6576E}"/>
              </a:ext>
            </a:extLst>
          </p:cNvPr>
          <p:cNvCxnSpPr>
            <a:cxnSpLocks/>
          </p:cNvCxnSpPr>
          <p:nvPr/>
        </p:nvCxnSpPr>
        <p:spPr>
          <a:xfrm>
            <a:off x="6640497" y="1411550"/>
            <a:ext cx="0" cy="544645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CFDC999-C336-4E5D-A149-CFB7EFF5E5CF}"/>
              </a:ext>
            </a:extLst>
          </p:cNvPr>
          <p:cNvSpPr txBox="1"/>
          <p:nvPr/>
        </p:nvSpPr>
        <p:spPr>
          <a:xfrm>
            <a:off x="7510508" y="1800387"/>
            <a:ext cx="2610035" cy="2954655"/>
          </a:xfrm>
          <a:prstGeom prst="rect">
            <a:avLst/>
          </a:prstGeom>
          <a:noFill/>
        </p:spPr>
        <p:txBody>
          <a:bodyPr wrap="square" rtlCol="0">
            <a:spAutoFit/>
          </a:bodyPr>
          <a:lstStyle/>
          <a:p>
            <a:r>
              <a:rPr lang="en-IN" sz="1600" b="0" i="1" dirty="0">
                <a:effectLst/>
                <a:latin typeface="Consolas" panose="020B0609020204030204" pitchFamily="49" charset="0"/>
              </a:rPr>
              <a:t>#Instantiate Object</a:t>
            </a:r>
          </a:p>
          <a:p>
            <a:r>
              <a:rPr lang="en-IN" sz="1600" b="0" dirty="0">
                <a:effectLst/>
                <a:latin typeface="Consolas" panose="020B0609020204030204" pitchFamily="49" charset="0"/>
              </a:rPr>
              <a:t>helper=</a:t>
            </a:r>
            <a:r>
              <a:rPr lang="en-IN" sz="1600" b="0" dirty="0" err="1">
                <a:effectLst/>
                <a:latin typeface="Consolas" panose="020B0609020204030204" pitchFamily="49" charset="0"/>
              </a:rPr>
              <a:t>DBHelper</a:t>
            </a:r>
            <a:r>
              <a:rPr lang="en-IN" sz="1600" b="0" dirty="0">
                <a:effectLst/>
                <a:latin typeface="Consolas" panose="020B0609020204030204" pitchFamily="49" charset="0"/>
              </a:rPr>
              <a:t>()</a:t>
            </a:r>
          </a:p>
          <a:p>
            <a:r>
              <a:rPr lang="en-IN" sz="1600" b="0" dirty="0" err="1">
                <a:effectLst/>
                <a:latin typeface="Consolas" panose="020B0609020204030204" pitchFamily="49" charset="0"/>
              </a:rPr>
              <a:t>helper.fetch_one</a:t>
            </a:r>
            <a:r>
              <a:rPr lang="en-IN" sz="1600" b="0" dirty="0">
                <a:effectLst/>
                <a:latin typeface="Consolas" panose="020B0609020204030204" pitchFamily="49" charset="0"/>
              </a:rPr>
              <a:t>()</a:t>
            </a:r>
          </a:p>
          <a:p>
            <a:endParaRPr lang="en-IN" sz="1600" dirty="0">
              <a:latin typeface="Consolas" panose="020B0609020204030204" pitchFamily="49" charset="0"/>
            </a:endParaRPr>
          </a:p>
          <a:p>
            <a:endParaRPr lang="en-IN" sz="1600" b="0" dirty="0">
              <a:effectLst/>
              <a:latin typeface="Consolas" panose="020B0609020204030204" pitchFamily="49" charset="0"/>
            </a:endParaRPr>
          </a:p>
          <a:p>
            <a:r>
              <a:rPr lang="en-IN" sz="1600" dirty="0">
                <a:solidFill>
                  <a:srgbClr val="FF0000"/>
                </a:solidFill>
                <a:latin typeface="Consolas" panose="020B0609020204030204" pitchFamily="49" charset="0"/>
              </a:rPr>
              <a:t>Output</a:t>
            </a:r>
            <a:r>
              <a:rPr lang="en-IN" sz="1600" dirty="0">
                <a:latin typeface="Consolas" panose="020B0609020204030204" pitchFamily="49" charset="0"/>
              </a:rPr>
              <a:t>:</a:t>
            </a:r>
          </a:p>
          <a:p>
            <a:r>
              <a:rPr lang="en-IN" sz="1400" b="0" dirty="0" err="1">
                <a:effectLst/>
                <a:latin typeface="Consolas" panose="020B0609020204030204" pitchFamily="49" charset="0"/>
              </a:rPr>
              <a:t>UserID</a:t>
            </a:r>
            <a:r>
              <a:rPr lang="en-IN" sz="1400" b="0" dirty="0">
                <a:effectLst/>
                <a:latin typeface="Consolas" panose="020B0609020204030204" pitchFamily="49" charset="0"/>
              </a:rPr>
              <a:t> : 101</a:t>
            </a:r>
          </a:p>
          <a:p>
            <a:r>
              <a:rPr lang="en-IN" sz="1400" b="0" dirty="0" err="1">
                <a:effectLst/>
                <a:latin typeface="Consolas" panose="020B0609020204030204" pitchFamily="49" charset="0"/>
              </a:rPr>
              <a:t>UserName</a:t>
            </a:r>
            <a:r>
              <a:rPr lang="en-IN" sz="1400" b="0" dirty="0">
                <a:effectLst/>
                <a:latin typeface="Consolas" panose="020B0609020204030204" pitchFamily="49" charset="0"/>
              </a:rPr>
              <a:t> : Simon </a:t>
            </a:r>
            <a:r>
              <a:rPr lang="en-IN" sz="1400" b="0" dirty="0" err="1">
                <a:effectLst/>
                <a:latin typeface="Consolas" panose="020B0609020204030204" pitchFamily="49" charset="0"/>
              </a:rPr>
              <a:t>DSouza</a:t>
            </a:r>
            <a:endParaRPr lang="en-IN" sz="1400" b="0" dirty="0">
              <a:effectLst/>
              <a:latin typeface="Consolas" panose="020B0609020204030204" pitchFamily="49" charset="0"/>
            </a:endParaRPr>
          </a:p>
          <a:p>
            <a:r>
              <a:rPr lang="en-IN" sz="1400" b="0" dirty="0">
                <a:effectLst/>
                <a:latin typeface="Consolas" panose="020B0609020204030204" pitchFamily="49" charset="0"/>
              </a:rPr>
              <a:t>Phone No: 23445566</a:t>
            </a:r>
          </a:p>
          <a:p>
            <a:endParaRPr lang="en-IN" sz="1400" b="0" dirty="0">
              <a:effectLst/>
              <a:latin typeface="Consolas" panose="020B0609020204030204" pitchFamily="49" charset="0"/>
            </a:endParaRPr>
          </a:p>
          <a:p>
            <a:endParaRPr lang="en-IN" sz="1600"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404346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6987-F226-4EA1-BCD5-FCCDC9F97868}"/>
              </a:ext>
            </a:extLst>
          </p:cNvPr>
          <p:cNvSpPr>
            <a:spLocks noGrp="1"/>
          </p:cNvSpPr>
          <p:nvPr>
            <p:ph type="title"/>
          </p:nvPr>
        </p:nvSpPr>
        <p:spPr>
          <a:xfrm>
            <a:off x="634014" y="169816"/>
            <a:ext cx="10515600" cy="753461"/>
          </a:xfrm>
        </p:spPr>
        <p:txBody>
          <a:bodyPr/>
          <a:lstStyle/>
          <a:p>
            <a:r>
              <a:rPr lang="en-US" dirty="0"/>
              <a:t>Python MYSQL Delete From Table</a:t>
            </a:r>
            <a:endParaRPr lang="en-IN" dirty="0"/>
          </a:p>
        </p:txBody>
      </p:sp>
      <p:sp>
        <p:nvSpPr>
          <p:cNvPr id="4" name="Rectangle 3">
            <a:extLst>
              <a:ext uri="{FF2B5EF4-FFF2-40B4-BE49-F238E27FC236}">
                <a16:creationId xmlns:a16="http://schemas.microsoft.com/office/drawing/2014/main" id="{71E79BCA-4ED2-4B35-B4C2-2D08CB8FF30E}"/>
              </a:ext>
            </a:extLst>
          </p:cNvPr>
          <p:cNvSpPr/>
          <p:nvPr/>
        </p:nvSpPr>
        <p:spPr>
          <a:xfrm>
            <a:off x="796031" y="1003176"/>
            <a:ext cx="10599938" cy="568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i="0" dirty="0">
                <a:solidFill>
                  <a:srgbClr val="000000"/>
                </a:solidFill>
                <a:effectLst/>
                <a:latin typeface="Verdana" panose="020B0604030504040204" pitchFamily="34" charset="0"/>
              </a:rPr>
              <a:t>You can delete records from an existing table by using the "</a:t>
            </a:r>
            <a:r>
              <a:rPr lang="en-US" b="0" i="0" dirty="0">
                <a:solidFill>
                  <a:schemeClr val="accent1"/>
                </a:solidFill>
                <a:effectLst/>
                <a:latin typeface="Verdana" panose="020B0604030504040204" pitchFamily="34" charset="0"/>
              </a:rPr>
              <a:t>DELETE FROM</a:t>
            </a:r>
            <a:r>
              <a:rPr lang="en-US" b="0" i="0" dirty="0">
                <a:solidFill>
                  <a:srgbClr val="000000"/>
                </a:solidFill>
                <a:effectLst/>
                <a:latin typeface="Verdana" panose="020B0604030504040204" pitchFamily="34" charset="0"/>
              </a:rPr>
              <a:t>" statement.</a:t>
            </a:r>
            <a:endParaRPr lang="en-IN" dirty="0"/>
          </a:p>
        </p:txBody>
      </p:sp>
      <p:sp>
        <p:nvSpPr>
          <p:cNvPr id="5" name="TextBox 4">
            <a:extLst>
              <a:ext uri="{FF2B5EF4-FFF2-40B4-BE49-F238E27FC236}">
                <a16:creationId xmlns:a16="http://schemas.microsoft.com/office/drawing/2014/main" id="{E5C837F0-D669-4005-992E-5419E3F8DC7A}"/>
              </a:ext>
            </a:extLst>
          </p:cNvPr>
          <p:cNvSpPr txBox="1"/>
          <p:nvPr/>
        </p:nvSpPr>
        <p:spPr>
          <a:xfrm>
            <a:off x="656948" y="1509205"/>
            <a:ext cx="6613864" cy="7190912"/>
          </a:xfrm>
          <a:prstGeom prst="rect">
            <a:avLst/>
          </a:prstGeom>
          <a:noFill/>
        </p:spPr>
        <p:txBody>
          <a:bodyPr wrap="square">
            <a:spAutoFit/>
          </a:bodyPr>
          <a:lstStyle/>
          <a:p>
            <a:r>
              <a:rPr lang="en-US" sz="1400" b="0" dirty="0">
                <a:effectLst/>
                <a:latin typeface="Consolas" panose="020B0609020204030204" pitchFamily="49" charset="0"/>
              </a:rPr>
              <a:t>import </a:t>
            </a:r>
            <a:r>
              <a:rPr lang="en-US" sz="1400" b="0" dirty="0" err="1">
                <a:effectLst/>
                <a:latin typeface="Consolas" panose="020B0609020204030204" pitchFamily="49" charset="0"/>
              </a:rPr>
              <a:t>mysql.connector</a:t>
            </a:r>
            <a:r>
              <a:rPr lang="en-US" sz="1400" b="0" dirty="0">
                <a:effectLst/>
                <a:latin typeface="Consolas" panose="020B0609020204030204" pitchFamily="49" charset="0"/>
              </a:rPr>
              <a:t> as connector</a:t>
            </a:r>
          </a:p>
          <a:p>
            <a:r>
              <a:rPr lang="en-IN" sz="1400" b="0" dirty="0">
                <a:effectLst/>
                <a:latin typeface="Consolas" panose="020B0609020204030204" pitchFamily="49" charset="0"/>
              </a:rPr>
              <a:t>class </a:t>
            </a:r>
            <a:r>
              <a:rPr lang="en-IN" sz="1400" b="0" dirty="0" err="1">
                <a:effectLst/>
                <a:latin typeface="Consolas" panose="020B0609020204030204" pitchFamily="49" charset="0"/>
              </a:rPr>
              <a:t>DBHelper</a:t>
            </a:r>
            <a:r>
              <a:rPr lang="en-IN" sz="1400" b="0" dirty="0">
                <a:effectLst/>
                <a:latin typeface="Consolas" panose="020B0609020204030204" pitchFamily="49" charset="0"/>
              </a:rPr>
              <a:t>:</a:t>
            </a:r>
          </a:p>
          <a:p>
            <a:r>
              <a:rPr lang="en-IN" sz="1400" b="0" dirty="0">
                <a:effectLst/>
                <a:latin typeface="Consolas" panose="020B0609020204030204" pitchFamily="49" charset="0"/>
              </a:rPr>
              <a:t>    </a:t>
            </a:r>
          </a:p>
          <a:p>
            <a:r>
              <a:rPr lang="en-IN" sz="1400" b="0" dirty="0">
                <a:effectLst/>
                <a:latin typeface="Consolas" panose="020B0609020204030204" pitchFamily="49" charset="0"/>
              </a:rPr>
              <a:t>    </a:t>
            </a:r>
            <a:r>
              <a:rPr lang="en-IN" sz="1400" b="0" i="1" dirty="0">
                <a:effectLst/>
                <a:latin typeface="Consolas" panose="020B0609020204030204" pitchFamily="49" charset="0"/>
              </a:rPr>
              <a:t>#create constructor</a:t>
            </a:r>
          </a:p>
          <a:p>
            <a:r>
              <a:rPr lang="en-IN" sz="1400" b="0" dirty="0">
                <a:effectLst/>
                <a:latin typeface="Consolas" panose="020B0609020204030204" pitchFamily="49" charset="0"/>
              </a:rPr>
              <a:t>    def __</a:t>
            </a:r>
            <a:r>
              <a:rPr lang="en-IN" sz="1400" b="0" dirty="0" err="1">
                <a:effectLst/>
                <a:latin typeface="Consolas" panose="020B0609020204030204" pitchFamily="49" charset="0"/>
              </a:rPr>
              <a:t>init</a:t>
            </a:r>
            <a:r>
              <a:rPr lang="en-IN" sz="1400" b="0" dirty="0">
                <a:effectLst/>
                <a:latin typeface="Consolas" panose="020B0609020204030204" pitchFamily="49" charset="0"/>
              </a:rPr>
              <a:t>__(self):</a:t>
            </a:r>
          </a:p>
          <a:p>
            <a:r>
              <a:rPr lang="en-IN" sz="1400" b="0" dirty="0">
                <a:effectLst/>
                <a:latin typeface="Consolas" panose="020B0609020204030204" pitchFamily="49" charset="0"/>
              </a:rPr>
              <a:t>        #Code for connection to DB and Creation of table</a:t>
            </a:r>
          </a:p>
          <a:p>
            <a:r>
              <a:rPr lang="en-IN" sz="1400" b="0" dirty="0">
                <a:effectLst/>
                <a:latin typeface="Consolas" panose="020B0609020204030204" pitchFamily="49" charset="0"/>
              </a:rPr>
              <a:t>        print("Table created !!")</a:t>
            </a:r>
          </a:p>
          <a:p>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i="1" dirty="0">
                <a:effectLst/>
                <a:latin typeface="Consolas" panose="020B0609020204030204" pitchFamily="49" charset="0"/>
              </a:rPr>
              <a:t>#insert</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insert_user</a:t>
            </a:r>
            <a:r>
              <a:rPr lang="en-IN" sz="1400" b="0" dirty="0">
                <a:effectLst/>
                <a:latin typeface="Consolas" panose="020B0609020204030204" pitchFamily="49" charset="0"/>
              </a:rPr>
              <a:t>(</a:t>
            </a:r>
            <a:r>
              <a:rPr lang="en-IN" sz="1400" b="0" dirty="0" err="1">
                <a:effectLst/>
                <a:latin typeface="Consolas" panose="020B0609020204030204" pitchFamily="49" charset="0"/>
              </a:rPr>
              <a:t>self,userid,username,phone</a:t>
            </a:r>
            <a:r>
              <a:rPr lang="en-IN" sz="1400" b="0" dirty="0">
                <a:effectLst/>
                <a:latin typeface="Consolas" panose="020B0609020204030204" pitchFamily="49" charset="0"/>
              </a:rPr>
              <a:t>):</a:t>
            </a:r>
          </a:p>
          <a:p>
            <a:r>
              <a:rPr lang="en-IN" sz="1400" b="0" dirty="0">
                <a:effectLst/>
                <a:latin typeface="Consolas" panose="020B0609020204030204" pitchFamily="49" charset="0"/>
              </a:rPr>
              <a:t>        #Code for insert query</a:t>
            </a:r>
          </a:p>
          <a:p>
            <a:r>
              <a:rPr lang="en-IN" sz="1400" b="0" dirty="0">
                <a:effectLst/>
                <a:latin typeface="Consolas" panose="020B0609020204030204" pitchFamily="49" charset="0"/>
              </a:rPr>
              <a:t>        print("User Saved to DB!!")</a:t>
            </a:r>
          </a:p>
          <a:p>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i="1" dirty="0">
                <a:effectLst/>
                <a:latin typeface="Consolas" panose="020B0609020204030204" pitchFamily="49" charset="0"/>
              </a:rPr>
              <a:t>#Fetch All records from DB</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fetch_all</a:t>
            </a:r>
            <a:r>
              <a:rPr lang="en-IN" sz="1400" b="0" dirty="0">
                <a:effectLst/>
                <a:latin typeface="Consolas" panose="020B0609020204030204" pitchFamily="49" charset="0"/>
              </a:rPr>
              <a:t>(self):</a:t>
            </a:r>
          </a:p>
          <a:p>
            <a:r>
              <a:rPr lang="en-IN" sz="1400" b="0" dirty="0">
                <a:effectLst/>
                <a:latin typeface="Consolas" panose="020B0609020204030204" pitchFamily="49" charset="0"/>
              </a:rPr>
              <a:t>        </a:t>
            </a:r>
            <a:r>
              <a:rPr lang="en-US" sz="1400" b="0" dirty="0">
                <a:effectLst/>
                <a:latin typeface="Consolas" panose="020B0609020204030204" pitchFamily="49" charset="0"/>
              </a:rPr>
              <a:t>#Code to fetch all records</a:t>
            </a:r>
          </a:p>
          <a:p>
            <a:r>
              <a:rPr lang="en-US" sz="1400" b="0" dirty="0">
                <a:effectLst/>
                <a:latin typeface="Consolas" panose="020B0609020204030204" pitchFamily="49" charset="0"/>
              </a:rPr>
              <a:t>    </a:t>
            </a:r>
          </a:p>
          <a:p>
            <a:r>
              <a:rPr lang="en-US" sz="1400" dirty="0">
                <a:latin typeface="Consolas" panose="020B0609020204030204" pitchFamily="49" charset="0"/>
              </a:rPr>
              <a:t>    #fetch one record from DB</a:t>
            </a:r>
          </a:p>
          <a:p>
            <a:r>
              <a:rPr lang="en-US" sz="1400" b="0" dirty="0">
                <a:solidFill>
                  <a:srgbClr val="D4D4D4"/>
                </a:solidFill>
                <a:effectLst/>
                <a:latin typeface="Consolas" panose="020B0609020204030204" pitchFamily="49" charset="0"/>
              </a:rPr>
              <a:t>    </a:t>
            </a:r>
            <a:r>
              <a:rPr lang="en-US" sz="1400" b="0" dirty="0">
                <a:effectLst/>
                <a:latin typeface="Consolas" panose="020B0609020204030204" pitchFamily="49" charset="0"/>
              </a:rPr>
              <a:t>def </a:t>
            </a:r>
            <a:r>
              <a:rPr lang="en-US" sz="1400" b="0" dirty="0" err="1">
                <a:effectLst/>
                <a:latin typeface="Consolas" panose="020B0609020204030204" pitchFamily="49" charset="0"/>
              </a:rPr>
              <a:t>fetch_one</a:t>
            </a:r>
            <a:r>
              <a:rPr lang="en-US" sz="1400" b="0" dirty="0">
                <a:effectLst/>
                <a:latin typeface="Consolas" panose="020B0609020204030204" pitchFamily="49" charset="0"/>
              </a:rPr>
              <a:t>(self):</a:t>
            </a:r>
          </a:p>
          <a:p>
            <a:r>
              <a:rPr lang="en-US" sz="1400" b="0" dirty="0">
                <a:effectLst/>
                <a:latin typeface="Consolas" panose="020B0609020204030204" pitchFamily="49" charset="0"/>
              </a:rPr>
              <a:t>        #code to fetch one record</a:t>
            </a:r>
          </a:p>
          <a:p>
            <a:r>
              <a:rPr lang="en-US"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dirty="0">
                <a:latin typeface="Consolas" panose="020B0609020204030204" pitchFamily="49" charset="0"/>
              </a:rPr>
              <a:t>    </a:t>
            </a:r>
            <a:r>
              <a:rPr lang="en-IN" sz="1400" b="0" dirty="0">
                <a:effectLst/>
                <a:latin typeface="Consolas" panose="020B0609020204030204" pitchFamily="49" charset="0"/>
              </a:rPr>
              <a:t>#To delete record</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delete_user</a:t>
            </a:r>
            <a:r>
              <a:rPr lang="en-IN" sz="1400" b="0" dirty="0">
                <a:effectLst/>
                <a:latin typeface="Consolas" panose="020B0609020204030204" pitchFamily="49" charset="0"/>
              </a:rPr>
              <a:t>(</a:t>
            </a:r>
            <a:r>
              <a:rPr lang="en-IN" sz="1400" b="0" dirty="0" err="1">
                <a:effectLst/>
                <a:latin typeface="Consolas" panose="020B0609020204030204" pitchFamily="49" charset="0"/>
              </a:rPr>
              <a:t>self,userid</a:t>
            </a:r>
            <a:r>
              <a:rPr lang="en-IN" sz="1400" b="0" dirty="0">
                <a:effectLst/>
                <a:latin typeface="Consolas" panose="020B0609020204030204" pitchFamily="49" charset="0"/>
              </a:rPr>
              <a:t>):</a:t>
            </a:r>
          </a:p>
          <a:p>
            <a:r>
              <a:rPr lang="en-IN" sz="1400" b="0" dirty="0">
                <a:effectLst/>
                <a:latin typeface="Consolas" panose="020B0609020204030204" pitchFamily="49" charset="0"/>
              </a:rPr>
              <a:t>        query="Delete From User Where </a:t>
            </a:r>
            <a:r>
              <a:rPr lang="en-IN" sz="1400" b="0" dirty="0" err="1">
                <a:effectLst/>
                <a:latin typeface="Consolas" panose="020B0609020204030204" pitchFamily="49" charset="0"/>
              </a:rPr>
              <a:t>userID</a:t>
            </a:r>
            <a:r>
              <a:rPr lang="en-IN" sz="1400" b="0" dirty="0">
                <a:effectLst/>
                <a:latin typeface="Consolas" panose="020B0609020204030204" pitchFamily="49" charset="0"/>
              </a:rPr>
              <a:t>={}".format(</a:t>
            </a:r>
            <a:r>
              <a:rPr lang="en-IN" sz="1400" b="0" dirty="0" err="1">
                <a:effectLst/>
                <a:latin typeface="Consolas" panose="020B0609020204030204" pitchFamily="49" charset="0"/>
              </a:rPr>
              <a:t>userid</a:t>
            </a:r>
            <a:r>
              <a:rPr lang="en-IN" sz="1400" b="0" dirty="0">
                <a:effectLst/>
                <a:latin typeface="Consolas" panose="020B0609020204030204" pitchFamily="49" charset="0"/>
              </a:rPr>
              <a:t>)</a:t>
            </a:r>
          </a:p>
          <a:p>
            <a:r>
              <a:rPr lang="en-IN" sz="1400" b="0" dirty="0">
                <a:effectLst/>
                <a:latin typeface="Consolas" panose="020B0609020204030204" pitchFamily="49" charset="0"/>
              </a:rPr>
              <a:t>        print(query)</a:t>
            </a:r>
          </a:p>
          <a:p>
            <a:r>
              <a:rPr lang="en-IN" sz="1400" b="0" dirty="0">
                <a:effectLst/>
                <a:latin typeface="Consolas" panose="020B0609020204030204" pitchFamily="49" charset="0"/>
              </a:rPr>
              <a:t>        cur=</a:t>
            </a:r>
            <a:r>
              <a:rPr lang="en-IN" sz="1400" b="0" dirty="0" err="1">
                <a:effectLst/>
                <a:latin typeface="Consolas" panose="020B0609020204030204" pitchFamily="49" charset="0"/>
              </a:rPr>
              <a:t>self.con.cursor</a:t>
            </a:r>
            <a:r>
              <a:rPr lang="en-IN" sz="1400" b="0" dirty="0">
                <a:effectLst/>
                <a:latin typeface="Consolas" panose="020B0609020204030204" pitchFamily="49" charset="0"/>
              </a:rPr>
              <a:t>()</a:t>
            </a:r>
          </a:p>
          <a:p>
            <a:r>
              <a:rPr lang="en-IN" sz="1400" b="0" dirty="0">
                <a:effectLst/>
                <a:latin typeface="Consolas" panose="020B0609020204030204" pitchFamily="49" charset="0"/>
              </a:rPr>
              <a:t>        </a:t>
            </a:r>
            <a:r>
              <a:rPr lang="en-IN" sz="1400" b="0" dirty="0" err="1">
                <a:effectLst/>
                <a:latin typeface="Consolas" panose="020B0609020204030204" pitchFamily="49" charset="0"/>
              </a:rPr>
              <a:t>cur.execute</a:t>
            </a:r>
            <a:r>
              <a:rPr lang="en-IN" sz="1400" b="0" dirty="0">
                <a:effectLst/>
                <a:latin typeface="Consolas" panose="020B0609020204030204" pitchFamily="49" charset="0"/>
              </a:rPr>
              <a:t>(query)</a:t>
            </a:r>
          </a:p>
          <a:p>
            <a:r>
              <a:rPr lang="en-IN" sz="1400" b="0" dirty="0">
                <a:effectLst/>
                <a:latin typeface="Consolas" panose="020B0609020204030204" pitchFamily="49" charset="0"/>
              </a:rPr>
              <a:t>        </a:t>
            </a:r>
            <a:r>
              <a:rPr lang="en-IN" sz="1400" b="0" dirty="0" err="1">
                <a:effectLst/>
                <a:latin typeface="Consolas" panose="020B0609020204030204" pitchFamily="49" charset="0"/>
              </a:rPr>
              <a:t>self.con.commit</a:t>
            </a:r>
            <a:r>
              <a:rPr lang="en-IN" sz="1400" b="0" dirty="0">
                <a:effectLst/>
                <a:latin typeface="Consolas" panose="020B0609020204030204" pitchFamily="49" charset="0"/>
              </a:rPr>
              <a:t>()</a:t>
            </a:r>
          </a:p>
          <a:p>
            <a:r>
              <a:rPr lang="en-IN" sz="1400" b="0" dirty="0">
                <a:effectLst/>
                <a:latin typeface="Consolas" panose="020B0609020204030204" pitchFamily="49" charset="0"/>
              </a:rPr>
              <a:t>        print("Record Deleted !!")</a:t>
            </a:r>
          </a:p>
          <a:p>
            <a:endParaRPr lang="en-IN" sz="1400" b="0" dirty="0">
              <a:effectLst/>
              <a:latin typeface="Consolas" panose="020B0609020204030204" pitchFamily="49" charset="0"/>
            </a:endParaRPr>
          </a:p>
          <a:p>
            <a:br>
              <a:rPr lang="en-IN" sz="1400" b="0" dirty="0">
                <a:effectLst/>
                <a:latin typeface="Consolas" panose="020B0609020204030204" pitchFamily="49" charset="0"/>
              </a:rPr>
            </a:br>
            <a:endParaRPr lang="en-IN" sz="1400" b="0" dirty="0">
              <a:effectLst/>
              <a:latin typeface="Consolas" panose="020B0609020204030204" pitchFamily="49" charset="0"/>
            </a:endParaRPr>
          </a:p>
        </p:txBody>
      </p:sp>
      <p:cxnSp>
        <p:nvCxnSpPr>
          <p:cNvPr id="7" name="Straight Connector 6">
            <a:extLst>
              <a:ext uri="{FF2B5EF4-FFF2-40B4-BE49-F238E27FC236}">
                <a16:creationId xmlns:a16="http://schemas.microsoft.com/office/drawing/2014/main" id="{67090F1D-02B1-49DC-839C-07BABE8BEBCE}"/>
              </a:ext>
            </a:extLst>
          </p:cNvPr>
          <p:cNvCxnSpPr/>
          <p:nvPr/>
        </p:nvCxnSpPr>
        <p:spPr>
          <a:xfrm>
            <a:off x="7048870" y="1695635"/>
            <a:ext cx="0" cy="5459767"/>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CA1F37D-F2C9-4B3A-A5B0-5F321C96EB9A}"/>
              </a:ext>
            </a:extLst>
          </p:cNvPr>
          <p:cNvSpPr txBox="1"/>
          <p:nvPr/>
        </p:nvSpPr>
        <p:spPr>
          <a:xfrm>
            <a:off x="7510508" y="1800387"/>
            <a:ext cx="3639106" cy="4062651"/>
          </a:xfrm>
          <a:prstGeom prst="rect">
            <a:avLst/>
          </a:prstGeom>
          <a:noFill/>
        </p:spPr>
        <p:txBody>
          <a:bodyPr wrap="square" rtlCol="0">
            <a:spAutoFit/>
          </a:bodyPr>
          <a:lstStyle/>
          <a:p>
            <a:r>
              <a:rPr lang="en-IN" sz="1600" b="0" i="1" dirty="0">
                <a:effectLst/>
                <a:latin typeface="Consolas" panose="020B0609020204030204" pitchFamily="49" charset="0"/>
              </a:rPr>
              <a:t>#Instantiate Object</a:t>
            </a:r>
          </a:p>
          <a:p>
            <a:r>
              <a:rPr lang="en-IN" sz="1600" b="0" dirty="0">
                <a:effectLst/>
                <a:latin typeface="Consolas" panose="020B0609020204030204" pitchFamily="49" charset="0"/>
              </a:rPr>
              <a:t>helper=</a:t>
            </a:r>
            <a:r>
              <a:rPr lang="en-IN" sz="1600" b="0" dirty="0" err="1">
                <a:effectLst/>
                <a:latin typeface="Consolas" panose="020B0609020204030204" pitchFamily="49" charset="0"/>
              </a:rPr>
              <a:t>DBHelper</a:t>
            </a:r>
            <a:r>
              <a:rPr lang="en-IN" sz="1600" b="0" dirty="0">
                <a:effectLst/>
                <a:latin typeface="Consolas" panose="020B0609020204030204" pitchFamily="49" charset="0"/>
              </a:rPr>
              <a:t>()</a:t>
            </a:r>
          </a:p>
          <a:p>
            <a:r>
              <a:rPr lang="en-IN" sz="1600" b="0" dirty="0" err="1">
                <a:effectLst/>
                <a:latin typeface="Consolas" panose="020B0609020204030204" pitchFamily="49" charset="0"/>
              </a:rPr>
              <a:t>helper.delete_user</a:t>
            </a:r>
            <a:r>
              <a:rPr lang="en-IN" sz="1600" b="0" dirty="0">
                <a:effectLst/>
                <a:latin typeface="Consolas" panose="020B0609020204030204" pitchFamily="49" charset="0"/>
              </a:rPr>
              <a:t>(102)</a:t>
            </a:r>
          </a:p>
          <a:p>
            <a:r>
              <a:rPr lang="en-IN" sz="1600" b="0" dirty="0" err="1">
                <a:effectLst/>
                <a:latin typeface="Consolas" panose="020B0609020204030204" pitchFamily="49" charset="0"/>
              </a:rPr>
              <a:t>helper.fetch_all</a:t>
            </a:r>
            <a:r>
              <a:rPr lang="en-IN" sz="1600" b="0" dirty="0">
                <a:effectLst/>
                <a:latin typeface="Consolas" panose="020B0609020204030204" pitchFamily="49" charset="0"/>
              </a:rPr>
              <a:t>()</a:t>
            </a:r>
          </a:p>
          <a:p>
            <a:endParaRPr lang="en-IN" sz="1600" dirty="0">
              <a:latin typeface="Consolas" panose="020B0609020204030204" pitchFamily="49" charset="0"/>
            </a:endParaRPr>
          </a:p>
          <a:p>
            <a:endParaRPr lang="en-IN" sz="1600" b="0" dirty="0">
              <a:effectLst/>
              <a:latin typeface="Consolas" panose="020B0609020204030204" pitchFamily="49" charset="0"/>
            </a:endParaRPr>
          </a:p>
          <a:p>
            <a:r>
              <a:rPr lang="en-IN" sz="1600" dirty="0">
                <a:solidFill>
                  <a:srgbClr val="FF0000"/>
                </a:solidFill>
                <a:latin typeface="Consolas" panose="020B0609020204030204" pitchFamily="49" charset="0"/>
              </a:rPr>
              <a:t>Output</a:t>
            </a:r>
            <a:r>
              <a:rPr lang="en-IN" sz="1600" dirty="0">
                <a:latin typeface="Consolas" panose="020B0609020204030204" pitchFamily="49" charset="0"/>
              </a:rPr>
              <a:t>:</a:t>
            </a:r>
          </a:p>
          <a:p>
            <a:r>
              <a:rPr lang="en-IN" sz="1400" b="0" dirty="0">
                <a:effectLst/>
                <a:latin typeface="Consolas" panose="020B0609020204030204" pitchFamily="49" charset="0"/>
              </a:rPr>
              <a:t>Record Deleted !!</a:t>
            </a:r>
          </a:p>
          <a:p>
            <a:r>
              <a:rPr lang="en-IN" sz="1400" b="0" dirty="0" err="1">
                <a:effectLst/>
                <a:latin typeface="Consolas" panose="020B0609020204030204" pitchFamily="49" charset="0"/>
              </a:rPr>
              <a:t>UserID</a:t>
            </a:r>
            <a:r>
              <a:rPr lang="en-IN" sz="1400" b="0" dirty="0">
                <a:effectLst/>
                <a:latin typeface="Consolas" panose="020B0609020204030204" pitchFamily="49" charset="0"/>
              </a:rPr>
              <a:t> : 101</a:t>
            </a:r>
          </a:p>
          <a:p>
            <a:r>
              <a:rPr lang="en-IN" sz="1400" b="0" dirty="0" err="1">
                <a:effectLst/>
                <a:latin typeface="Consolas" panose="020B0609020204030204" pitchFamily="49" charset="0"/>
              </a:rPr>
              <a:t>UserName</a:t>
            </a:r>
            <a:r>
              <a:rPr lang="en-IN" sz="1400" b="0" dirty="0">
                <a:effectLst/>
                <a:latin typeface="Consolas" panose="020B0609020204030204" pitchFamily="49" charset="0"/>
              </a:rPr>
              <a:t> : Simon </a:t>
            </a:r>
            <a:r>
              <a:rPr lang="en-IN" sz="1400" b="0" dirty="0" err="1">
                <a:effectLst/>
                <a:latin typeface="Consolas" panose="020B0609020204030204" pitchFamily="49" charset="0"/>
              </a:rPr>
              <a:t>DSouza</a:t>
            </a:r>
            <a:endParaRPr lang="en-IN" sz="1400" b="0" dirty="0">
              <a:effectLst/>
              <a:latin typeface="Consolas" panose="020B0609020204030204" pitchFamily="49" charset="0"/>
            </a:endParaRPr>
          </a:p>
          <a:p>
            <a:r>
              <a:rPr lang="en-IN" sz="1400" b="0" dirty="0">
                <a:effectLst/>
                <a:latin typeface="Consolas" panose="020B0609020204030204" pitchFamily="49" charset="0"/>
              </a:rPr>
              <a:t>Phone No: 23445566</a:t>
            </a:r>
          </a:p>
          <a:p>
            <a:endParaRPr lang="en-IN" sz="1400" b="0" dirty="0">
              <a:effectLst/>
              <a:latin typeface="Consolas" panose="020B0609020204030204" pitchFamily="49" charset="0"/>
            </a:endParaRPr>
          </a:p>
          <a:p>
            <a:r>
              <a:rPr lang="en-IN" sz="1400" b="0" dirty="0" err="1">
                <a:effectLst/>
                <a:latin typeface="Consolas" panose="020B0609020204030204" pitchFamily="49" charset="0"/>
              </a:rPr>
              <a:t>UserID</a:t>
            </a:r>
            <a:r>
              <a:rPr lang="en-IN" sz="1400" b="0" dirty="0">
                <a:effectLst/>
                <a:latin typeface="Consolas" panose="020B0609020204030204" pitchFamily="49" charset="0"/>
              </a:rPr>
              <a:t> : 103</a:t>
            </a:r>
          </a:p>
          <a:p>
            <a:r>
              <a:rPr lang="en-IN" sz="1400" b="0" dirty="0" err="1">
                <a:effectLst/>
                <a:latin typeface="Consolas" panose="020B0609020204030204" pitchFamily="49" charset="0"/>
              </a:rPr>
              <a:t>UserName</a:t>
            </a:r>
            <a:r>
              <a:rPr lang="en-IN" sz="1400" b="0" dirty="0">
                <a:effectLst/>
                <a:latin typeface="Consolas" panose="020B0609020204030204" pitchFamily="49" charset="0"/>
              </a:rPr>
              <a:t> : James Gosling</a:t>
            </a:r>
          </a:p>
          <a:p>
            <a:r>
              <a:rPr lang="en-IN" sz="1400" b="0" dirty="0">
                <a:effectLst/>
                <a:latin typeface="Consolas" panose="020B0609020204030204" pitchFamily="49" charset="0"/>
              </a:rPr>
              <a:t>Phone No: 867675675</a:t>
            </a:r>
          </a:p>
          <a:p>
            <a:endParaRPr lang="en-IN" sz="1600"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2668808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29E3-15C2-4791-861B-069117066BFC}"/>
              </a:ext>
            </a:extLst>
          </p:cNvPr>
          <p:cNvSpPr>
            <a:spLocks noGrp="1"/>
          </p:cNvSpPr>
          <p:nvPr>
            <p:ph type="title"/>
          </p:nvPr>
        </p:nvSpPr>
        <p:spPr>
          <a:xfrm>
            <a:off x="838200" y="365125"/>
            <a:ext cx="10515600" cy="442743"/>
          </a:xfrm>
        </p:spPr>
        <p:txBody>
          <a:bodyPr>
            <a:normAutofit fontScale="90000"/>
          </a:bodyPr>
          <a:lstStyle/>
          <a:p>
            <a:r>
              <a:rPr lang="en-US" dirty="0"/>
              <a:t>Python MYSQL Update Table</a:t>
            </a:r>
            <a:endParaRPr lang="en-IN" dirty="0"/>
          </a:p>
        </p:txBody>
      </p:sp>
      <p:sp>
        <p:nvSpPr>
          <p:cNvPr id="4" name="Rectangle 3">
            <a:extLst>
              <a:ext uri="{FF2B5EF4-FFF2-40B4-BE49-F238E27FC236}">
                <a16:creationId xmlns:a16="http://schemas.microsoft.com/office/drawing/2014/main" id="{B80D32F6-1F3E-41D1-85E8-52A2D31C6E7C}"/>
              </a:ext>
            </a:extLst>
          </p:cNvPr>
          <p:cNvSpPr/>
          <p:nvPr/>
        </p:nvSpPr>
        <p:spPr>
          <a:xfrm>
            <a:off x="932155" y="955490"/>
            <a:ext cx="9650027" cy="612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i="0" dirty="0">
                <a:solidFill>
                  <a:srgbClr val="000000"/>
                </a:solidFill>
                <a:effectLst/>
                <a:latin typeface="Verdana" panose="020B0604030504040204" pitchFamily="34" charset="0"/>
              </a:rPr>
              <a:t>You can update existing records in a table by using the "</a:t>
            </a:r>
            <a:r>
              <a:rPr lang="en-US" b="0" i="0" dirty="0">
                <a:solidFill>
                  <a:schemeClr val="accent1"/>
                </a:solidFill>
                <a:effectLst/>
                <a:latin typeface="Verdana" panose="020B0604030504040204" pitchFamily="34" charset="0"/>
              </a:rPr>
              <a:t>UPDATE</a:t>
            </a:r>
            <a:r>
              <a:rPr lang="en-US" b="0" i="0" dirty="0">
                <a:solidFill>
                  <a:srgbClr val="000000"/>
                </a:solidFill>
                <a:effectLst/>
                <a:latin typeface="Verdana" panose="020B0604030504040204" pitchFamily="34" charset="0"/>
              </a:rPr>
              <a:t>" statement.</a:t>
            </a:r>
            <a:endParaRPr lang="en-IN" dirty="0"/>
          </a:p>
        </p:txBody>
      </p:sp>
      <p:sp>
        <p:nvSpPr>
          <p:cNvPr id="5" name="TextBox 4">
            <a:extLst>
              <a:ext uri="{FF2B5EF4-FFF2-40B4-BE49-F238E27FC236}">
                <a16:creationId xmlns:a16="http://schemas.microsoft.com/office/drawing/2014/main" id="{CA081D57-851E-4721-AB8A-DCCBA09EC0CE}"/>
              </a:ext>
            </a:extLst>
          </p:cNvPr>
          <p:cNvSpPr txBox="1"/>
          <p:nvPr/>
        </p:nvSpPr>
        <p:spPr>
          <a:xfrm>
            <a:off x="656948" y="1509205"/>
            <a:ext cx="5726097" cy="8063746"/>
          </a:xfrm>
          <a:prstGeom prst="rect">
            <a:avLst/>
          </a:prstGeom>
          <a:noFill/>
        </p:spPr>
        <p:txBody>
          <a:bodyPr wrap="square">
            <a:spAutoFit/>
          </a:bodyPr>
          <a:lstStyle/>
          <a:p>
            <a:r>
              <a:rPr lang="en-US" sz="1400" b="0" dirty="0">
                <a:effectLst/>
                <a:latin typeface="Consolas" panose="020B0609020204030204" pitchFamily="49" charset="0"/>
              </a:rPr>
              <a:t>import </a:t>
            </a:r>
            <a:r>
              <a:rPr lang="en-US" sz="1400" b="0" dirty="0" err="1">
                <a:effectLst/>
                <a:latin typeface="Consolas" panose="020B0609020204030204" pitchFamily="49" charset="0"/>
              </a:rPr>
              <a:t>mysql.connector</a:t>
            </a:r>
            <a:r>
              <a:rPr lang="en-US" sz="1400" b="0" dirty="0">
                <a:effectLst/>
                <a:latin typeface="Consolas" panose="020B0609020204030204" pitchFamily="49" charset="0"/>
              </a:rPr>
              <a:t> as connector</a:t>
            </a:r>
          </a:p>
          <a:p>
            <a:r>
              <a:rPr lang="en-IN" sz="1400" b="0" dirty="0">
                <a:effectLst/>
                <a:latin typeface="Consolas" panose="020B0609020204030204" pitchFamily="49" charset="0"/>
              </a:rPr>
              <a:t>class </a:t>
            </a:r>
            <a:r>
              <a:rPr lang="en-IN" sz="1400" b="0" dirty="0" err="1">
                <a:effectLst/>
                <a:latin typeface="Consolas" panose="020B0609020204030204" pitchFamily="49" charset="0"/>
              </a:rPr>
              <a:t>DBHelper</a:t>
            </a:r>
            <a:r>
              <a:rPr lang="en-IN" sz="1400" b="0" dirty="0">
                <a:effectLst/>
                <a:latin typeface="Consolas" panose="020B0609020204030204" pitchFamily="49" charset="0"/>
              </a:rPr>
              <a:t>:</a:t>
            </a:r>
          </a:p>
          <a:p>
            <a:r>
              <a:rPr lang="en-IN" sz="1400" b="0" dirty="0">
                <a:effectLst/>
                <a:latin typeface="Consolas" panose="020B0609020204030204" pitchFamily="49" charset="0"/>
              </a:rPr>
              <a:t>    </a:t>
            </a:r>
          </a:p>
          <a:p>
            <a:r>
              <a:rPr lang="en-IN" sz="1400" b="0" dirty="0">
                <a:effectLst/>
                <a:latin typeface="Consolas" panose="020B0609020204030204" pitchFamily="49" charset="0"/>
              </a:rPr>
              <a:t>    </a:t>
            </a:r>
            <a:r>
              <a:rPr lang="en-IN" sz="1400" b="0" i="1" dirty="0">
                <a:effectLst/>
                <a:latin typeface="Consolas" panose="020B0609020204030204" pitchFamily="49" charset="0"/>
              </a:rPr>
              <a:t>#create constructor</a:t>
            </a:r>
          </a:p>
          <a:p>
            <a:r>
              <a:rPr lang="en-IN" sz="1400" b="0" dirty="0">
                <a:effectLst/>
                <a:latin typeface="Consolas" panose="020B0609020204030204" pitchFamily="49" charset="0"/>
              </a:rPr>
              <a:t>    def __</a:t>
            </a:r>
            <a:r>
              <a:rPr lang="en-IN" sz="1400" b="0" dirty="0" err="1">
                <a:effectLst/>
                <a:latin typeface="Consolas" panose="020B0609020204030204" pitchFamily="49" charset="0"/>
              </a:rPr>
              <a:t>init</a:t>
            </a:r>
            <a:r>
              <a:rPr lang="en-IN" sz="1400" b="0" dirty="0">
                <a:effectLst/>
                <a:latin typeface="Consolas" panose="020B0609020204030204" pitchFamily="49" charset="0"/>
              </a:rPr>
              <a:t>__(self):</a:t>
            </a:r>
          </a:p>
          <a:p>
            <a:r>
              <a:rPr lang="en-IN" sz="1400" b="0" dirty="0">
                <a:effectLst/>
                <a:latin typeface="Consolas" panose="020B0609020204030204" pitchFamily="49" charset="0"/>
              </a:rPr>
              <a:t>        #Code for connection to DB and Creation of table</a:t>
            </a:r>
          </a:p>
          <a:p>
            <a:r>
              <a:rPr lang="en-IN" sz="1400" b="0" dirty="0">
                <a:effectLst/>
                <a:latin typeface="Consolas" panose="020B0609020204030204" pitchFamily="49" charset="0"/>
              </a:rPr>
              <a:t>        print("Table created !!")</a:t>
            </a:r>
          </a:p>
          <a:p>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i="1" dirty="0">
                <a:effectLst/>
                <a:latin typeface="Consolas" panose="020B0609020204030204" pitchFamily="49" charset="0"/>
              </a:rPr>
              <a:t>#insert</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insert_user</a:t>
            </a:r>
            <a:r>
              <a:rPr lang="en-IN" sz="1400" b="0" dirty="0">
                <a:effectLst/>
                <a:latin typeface="Consolas" panose="020B0609020204030204" pitchFamily="49" charset="0"/>
              </a:rPr>
              <a:t>(</a:t>
            </a:r>
            <a:r>
              <a:rPr lang="en-IN" sz="1400" b="0" dirty="0" err="1">
                <a:effectLst/>
                <a:latin typeface="Consolas" panose="020B0609020204030204" pitchFamily="49" charset="0"/>
              </a:rPr>
              <a:t>self,userid,username,phone</a:t>
            </a:r>
            <a:r>
              <a:rPr lang="en-IN" sz="1400" b="0" dirty="0">
                <a:effectLst/>
                <a:latin typeface="Consolas" panose="020B0609020204030204" pitchFamily="49" charset="0"/>
              </a:rPr>
              <a:t>):</a:t>
            </a:r>
          </a:p>
          <a:p>
            <a:r>
              <a:rPr lang="en-IN" sz="1400" b="0" dirty="0">
                <a:effectLst/>
                <a:latin typeface="Consolas" panose="020B0609020204030204" pitchFamily="49" charset="0"/>
              </a:rPr>
              <a:t>        #Code for insert query</a:t>
            </a:r>
          </a:p>
          <a:p>
            <a:r>
              <a:rPr lang="en-IN" sz="1400" b="0" dirty="0">
                <a:effectLst/>
                <a:latin typeface="Consolas" panose="020B0609020204030204" pitchFamily="49" charset="0"/>
              </a:rPr>
              <a:t>        print("User Saved to DB!!")</a:t>
            </a:r>
          </a:p>
          <a:p>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i="1" dirty="0">
                <a:effectLst/>
                <a:latin typeface="Consolas" panose="020B0609020204030204" pitchFamily="49" charset="0"/>
              </a:rPr>
              <a:t>#Fetch All records from DB</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fetch_all</a:t>
            </a:r>
            <a:r>
              <a:rPr lang="en-IN" sz="1400" b="0" dirty="0">
                <a:effectLst/>
                <a:latin typeface="Consolas" panose="020B0609020204030204" pitchFamily="49" charset="0"/>
              </a:rPr>
              <a:t>(self):</a:t>
            </a:r>
          </a:p>
          <a:p>
            <a:r>
              <a:rPr lang="en-IN" sz="1400" b="0" dirty="0">
                <a:effectLst/>
                <a:latin typeface="Consolas" panose="020B0609020204030204" pitchFamily="49" charset="0"/>
              </a:rPr>
              <a:t>        </a:t>
            </a:r>
            <a:r>
              <a:rPr lang="en-US" sz="1400" b="0" dirty="0">
                <a:effectLst/>
                <a:latin typeface="Consolas" panose="020B0609020204030204" pitchFamily="49" charset="0"/>
              </a:rPr>
              <a:t>#Code to fetch all records</a:t>
            </a:r>
          </a:p>
          <a:p>
            <a:r>
              <a:rPr lang="en-US" sz="1400" b="0" dirty="0">
                <a:effectLst/>
                <a:latin typeface="Consolas" panose="020B0609020204030204" pitchFamily="49" charset="0"/>
              </a:rPr>
              <a:t>    </a:t>
            </a:r>
          </a:p>
          <a:p>
            <a:r>
              <a:rPr lang="en-US" sz="1400" dirty="0">
                <a:latin typeface="Consolas" panose="020B0609020204030204" pitchFamily="49" charset="0"/>
              </a:rPr>
              <a:t>    </a:t>
            </a:r>
            <a:r>
              <a:rPr lang="en-US" sz="1400" i="1" dirty="0">
                <a:latin typeface="Consolas" panose="020B0609020204030204" pitchFamily="49" charset="0"/>
              </a:rPr>
              <a:t>#fetch one record from DB</a:t>
            </a:r>
          </a:p>
          <a:p>
            <a:r>
              <a:rPr lang="en-US" sz="1400" b="0" dirty="0">
                <a:solidFill>
                  <a:srgbClr val="D4D4D4"/>
                </a:solidFill>
                <a:effectLst/>
                <a:latin typeface="Consolas" panose="020B0609020204030204" pitchFamily="49" charset="0"/>
              </a:rPr>
              <a:t>    </a:t>
            </a:r>
            <a:r>
              <a:rPr lang="en-US" sz="1400" b="0" dirty="0">
                <a:effectLst/>
                <a:latin typeface="Consolas" panose="020B0609020204030204" pitchFamily="49" charset="0"/>
              </a:rPr>
              <a:t>def </a:t>
            </a:r>
            <a:r>
              <a:rPr lang="en-US" sz="1400" b="0" dirty="0" err="1">
                <a:effectLst/>
                <a:latin typeface="Consolas" panose="020B0609020204030204" pitchFamily="49" charset="0"/>
              </a:rPr>
              <a:t>fetch_one</a:t>
            </a:r>
            <a:r>
              <a:rPr lang="en-US" sz="1400" b="0" dirty="0">
                <a:effectLst/>
                <a:latin typeface="Consolas" panose="020B0609020204030204" pitchFamily="49" charset="0"/>
              </a:rPr>
              <a:t>(self):</a:t>
            </a:r>
          </a:p>
          <a:p>
            <a:r>
              <a:rPr lang="en-US" sz="1400" b="0" dirty="0">
                <a:effectLst/>
                <a:latin typeface="Consolas" panose="020B0609020204030204" pitchFamily="49" charset="0"/>
              </a:rPr>
              <a:t>        #code to fetch one record</a:t>
            </a:r>
          </a:p>
          <a:p>
            <a:r>
              <a:rPr lang="en-US"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dirty="0">
                <a:latin typeface="Consolas" panose="020B0609020204030204" pitchFamily="49" charset="0"/>
              </a:rPr>
              <a:t>    </a:t>
            </a:r>
            <a:r>
              <a:rPr lang="en-IN" sz="1400" b="0" i="1" dirty="0">
                <a:effectLst/>
                <a:latin typeface="Consolas" panose="020B0609020204030204" pitchFamily="49" charset="0"/>
              </a:rPr>
              <a:t>#To delete record</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delete_user</a:t>
            </a:r>
            <a:r>
              <a:rPr lang="en-IN" sz="1400" b="0" dirty="0">
                <a:effectLst/>
                <a:latin typeface="Consolas" panose="020B0609020204030204" pitchFamily="49" charset="0"/>
              </a:rPr>
              <a:t>(</a:t>
            </a:r>
            <a:r>
              <a:rPr lang="en-IN" sz="1400" b="0" dirty="0" err="1">
                <a:effectLst/>
                <a:latin typeface="Consolas" panose="020B0609020204030204" pitchFamily="49" charset="0"/>
              </a:rPr>
              <a:t>self,userid</a:t>
            </a:r>
            <a:r>
              <a:rPr lang="en-IN" sz="1400" b="0" dirty="0">
                <a:effectLst/>
                <a:latin typeface="Consolas" panose="020B0609020204030204" pitchFamily="49" charset="0"/>
              </a:rPr>
              <a:t>):</a:t>
            </a:r>
          </a:p>
          <a:p>
            <a:r>
              <a:rPr lang="en-IN" sz="1400" b="0" dirty="0">
                <a:effectLst/>
                <a:latin typeface="Consolas" panose="020B0609020204030204" pitchFamily="49" charset="0"/>
              </a:rPr>
              <a:t>        #Code to delete record</a:t>
            </a:r>
          </a:p>
          <a:p>
            <a:r>
              <a:rPr lang="en-IN" sz="1400" dirty="0">
                <a:latin typeface="Consolas" panose="020B0609020204030204" pitchFamily="49" charset="0"/>
              </a:rPr>
              <a:t>    </a:t>
            </a:r>
            <a:r>
              <a:rPr lang="en-IN" sz="1400" b="0" i="1" dirty="0">
                <a:effectLst/>
                <a:latin typeface="Consolas" panose="020B0609020204030204" pitchFamily="49" charset="0"/>
              </a:rPr>
              <a:t>#Update</a:t>
            </a:r>
          </a:p>
          <a:p>
            <a:r>
              <a:rPr lang="en-IN" sz="1400" b="0" dirty="0">
                <a:effectLst/>
                <a:latin typeface="Consolas" panose="020B0609020204030204" pitchFamily="49" charset="0"/>
              </a:rPr>
              <a:t>    def </a:t>
            </a:r>
            <a:r>
              <a:rPr lang="en-IN" sz="1400" b="0" dirty="0" err="1">
                <a:effectLst/>
                <a:latin typeface="Consolas" panose="020B0609020204030204" pitchFamily="49" charset="0"/>
              </a:rPr>
              <a:t>update_user</a:t>
            </a:r>
            <a:r>
              <a:rPr lang="en-IN" sz="1400" b="0" dirty="0">
                <a:effectLst/>
                <a:latin typeface="Consolas" panose="020B0609020204030204" pitchFamily="49" charset="0"/>
              </a:rPr>
              <a:t>(</a:t>
            </a:r>
            <a:r>
              <a:rPr lang="en-IN" sz="1400" b="0" dirty="0" err="1">
                <a:effectLst/>
                <a:latin typeface="Consolas" panose="020B0609020204030204" pitchFamily="49" charset="0"/>
              </a:rPr>
              <a:t>self,userid</a:t>
            </a:r>
            <a:r>
              <a:rPr lang="en-IN" sz="1400" b="0" dirty="0">
                <a:effectLst/>
                <a:latin typeface="Consolas" panose="020B0609020204030204" pitchFamily="49" charset="0"/>
              </a:rPr>
              <a:t>, </a:t>
            </a:r>
            <a:r>
              <a:rPr lang="en-IN" sz="1400" b="0" dirty="0" err="1">
                <a:effectLst/>
                <a:latin typeface="Consolas" panose="020B0609020204030204" pitchFamily="49" charset="0"/>
              </a:rPr>
              <a:t>newName</a:t>
            </a:r>
            <a:r>
              <a:rPr lang="en-IN" sz="1400" b="0" dirty="0">
                <a:effectLst/>
                <a:latin typeface="Consolas" panose="020B0609020204030204" pitchFamily="49" charset="0"/>
              </a:rPr>
              <a:t>, </a:t>
            </a:r>
            <a:r>
              <a:rPr lang="en-IN" sz="1400" b="0" dirty="0" err="1">
                <a:effectLst/>
                <a:latin typeface="Consolas" panose="020B0609020204030204" pitchFamily="49" charset="0"/>
              </a:rPr>
              <a:t>newPhone</a:t>
            </a:r>
            <a:r>
              <a:rPr lang="en-IN" sz="1400" b="0" dirty="0">
                <a:effectLst/>
                <a:latin typeface="Consolas" panose="020B0609020204030204" pitchFamily="49" charset="0"/>
              </a:rPr>
              <a:t>):</a:t>
            </a:r>
          </a:p>
          <a:p>
            <a:r>
              <a:rPr lang="en-IN" sz="1400" b="0" dirty="0">
                <a:effectLst/>
                <a:latin typeface="Consolas" panose="020B0609020204030204" pitchFamily="49" charset="0"/>
              </a:rPr>
              <a:t>        query="Update User Set </a:t>
            </a:r>
            <a:r>
              <a:rPr lang="en-IN" sz="1400" b="0" dirty="0" err="1">
                <a:effectLst/>
                <a:latin typeface="Consolas" panose="020B0609020204030204" pitchFamily="49" charset="0"/>
              </a:rPr>
              <a:t>userName</a:t>
            </a:r>
            <a:r>
              <a:rPr lang="en-IN" sz="1400" b="0" dirty="0">
                <a:effectLst/>
                <a:latin typeface="Consolas" panose="020B0609020204030204" pitchFamily="49" charset="0"/>
              </a:rPr>
              <a:t>='{}',phone='{}' where </a:t>
            </a:r>
            <a:r>
              <a:rPr lang="en-IN" sz="1400" b="0" dirty="0" err="1">
                <a:effectLst/>
                <a:latin typeface="Consolas" panose="020B0609020204030204" pitchFamily="49" charset="0"/>
              </a:rPr>
              <a:t>userID</a:t>
            </a:r>
            <a:r>
              <a:rPr lang="en-IN" sz="1400" b="0" dirty="0">
                <a:effectLst/>
                <a:latin typeface="Consolas" panose="020B0609020204030204" pitchFamily="49" charset="0"/>
              </a:rPr>
              <a:t>={}".format(</a:t>
            </a:r>
            <a:r>
              <a:rPr lang="en-IN" sz="1400" b="0" dirty="0" err="1">
                <a:effectLst/>
                <a:latin typeface="Consolas" panose="020B0609020204030204" pitchFamily="49" charset="0"/>
              </a:rPr>
              <a:t>newName,newPhone,userid</a:t>
            </a:r>
            <a:r>
              <a:rPr lang="en-IN" sz="1400" b="0" dirty="0">
                <a:effectLst/>
                <a:latin typeface="Consolas" panose="020B0609020204030204" pitchFamily="49" charset="0"/>
              </a:rPr>
              <a:t>)</a:t>
            </a:r>
          </a:p>
          <a:p>
            <a:r>
              <a:rPr lang="en-IN" sz="1400" b="0" dirty="0">
                <a:effectLst/>
                <a:latin typeface="Consolas" panose="020B0609020204030204" pitchFamily="49" charset="0"/>
              </a:rPr>
              <a:t>        print(query)</a:t>
            </a:r>
          </a:p>
          <a:p>
            <a:r>
              <a:rPr lang="en-IN" sz="1400" b="0" dirty="0">
                <a:effectLst/>
                <a:latin typeface="Consolas" panose="020B0609020204030204" pitchFamily="49" charset="0"/>
              </a:rPr>
              <a:t>        cur=</a:t>
            </a:r>
            <a:r>
              <a:rPr lang="en-IN" sz="1400" b="0" dirty="0" err="1">
                <a:effectLst/>
                <a:latin typeface="Consolas" panose="020B0609020204030204" pitchFamily="49" charset="0"/>
              </a:rPr>
              <a:t>self.con.cursor</a:t>
            </a:r>
            <a:r>
              <a:rPr lang="en-IN" sz="1400" b="0" dirty="0">
                <a:effectLst/>
                <a:latin typeface="Consolas" panose="020B0609020204030204" pitchFamily="49" charset="0"/>
              </a:rPr>
              <a:t>()</a:t>
            </a:r>
          </a:p>
          <a:p>
            <a:r>
              <a:rPr lang="en-IN" sz="1400" b="0" dirty="0">
                <a:effectLst/>
                <a:latin typeface="Consolas" panose="020B0609020204030204" pitchFamily="49" charset="0"/>
              </a:rPr>
              <a:t>        </a:t>
            </a:r>
            <a:r>
              <a:rPr lang="en-IN" sz="1400" b="0" dirty="0" err="1">
                <a:effectLst/>
                <a:latin typeface="Consolas" panose="020B0609020204030204" pitchFamily="49" charset="0"/>
              </a:rPr>
              <a:t>cur.execute</a:t>
            </a:r>
            <a:r>
              <a:rPr lang="en-IN" sz="1400" b="0" dirty="0">
                <a:effectLst/>
                <a:latin typeface="Consolas" panose="020B0609020204030204" pitchFamily="49" charset="0"/>
              </a:rPr>
              <a:t>(query)</a:t>
            </a:r>
          </a:p>
          <a:p>
            <a:r>
              <a:rPr lang="en-IN" sz="1400" b="0" dirty="0">
                <a:effectLst/>
                <a:latin typeface="Consolas" panose="020B0609020204030204" pitchFamily="49" charset="0"/>
              </a:rPr>
              <a:t>        </a:t>
            </a:r>
            <a:r>
              <a:rPr lang="en-IN" sz="1400" b="0" dirty="0" err="1">
                <a:effectLst/>
                <a:latin typeface="Consolas" panose="020B0609020204030204" pitchFamily="49" charset="0"/>
              </a:rPr>
              <a:t>self.con.commit</a:t>
            </a:r>
            <a:r>
              <a:rPr lang="en-IN" sz="1400" b="0" dirty="0">
                <a:effectLst/>
                <a:latin typeface="Consolas" panose="020B0609020204030204" pitchFamily="49" charset="0"/>
              </a:rPr>
              <a:t>()</a:t>
            </a:r>
          </a:p>
          <a:p>
            <a:r>
              <a:rPr lang="en-IN" sz="1400" b="0" dirty="0">
                <a:effectLst/>
                <a:latin typeface="Consolas" panose="020B0609020204030204" pitchFamily="49" charset="0"/>
              </a:rPr>
              <a:t>        print("Updated </a:t>
            </a:r>
            <a:r>
              <a:rPr lang="en-IN" sz="1400" b="0" dirty="0" err="1">
                <a:effectLst/>
                <a:latin typeface="Consolas" panose="020B0609020204030204" pitchFamily="49" charset="0"/>
              </a:rPr>
              <a:t>Succesfully</a:t>
            </a:r>
            <a:r>
              <a:rPr lang="en-IN" sz="1400" b="0" dirty="0">
                <a:effectLst/>
                <a:latin typeface="Consolas" panose="020B0609020204030204" pitchFamily="49" charset="0"/>
              </a:rPr>
              <a:t>!!")</a:t>
            </a:r>
          </a:p>
          <a:p>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a:p>
            <a:br>
              <a:rPr lang="en-IN" sz="1400" b="0" dirty="0">
                <a:effectLst/>
                <a:latin typeface="Consolas" panose="020B0609020204030204" pitchFamily="49" charset="0"/>
              </a:rPr>
            </a:br>
            <a:endParaRPr lang="en-IN" sz="1400" b="0" dirty="0">
              <a:effectLst/>
              <a:latin typeface="Consolas" panose="020B0609020204030204" pitchFamily="49" charset="0"/>
            </a:endParaRPr>
          </a:p>
        </p:txBody>
      </p:sp>
      <p:cxnSp>
        <p:nvCxnSpPr>
          <p:cNvPr id="7" name="Straight Connector 6">
            <a:extLst>
              <a:ext uri="{FF2B5EF4-FFF2-40B4-BE49-F238E27FC236}">
                <a16:creationId xmlns:a16="http://schemas.microsoft.com/office/drawing/2014/main" id="{E7866176-7097-4BB5-944F-B3E3D6ABB5F0}"/>
              </a:ext>
            </a:extLst>
          </p:cNvPr>
          <p:cNvCxnSpPr/>
          <p:nvPr/>
        </p:nvCxnSpPr>
        <p:spPr>
          <a:xfrm>
            <a:off x="6596109" y="1669002"/>
            <a:ext cx="0" cy="5188998"/>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D3A43B5-8726-4125-A8BF-CAA28CF3D1BC}"/>
              </a:ext>
            </a:extLst>
          </p:cNvPr>
          <p:cNvSpPr txBox="1"/>
          <p:nvPr/>
        </p:nvSpPr>
        <p:spPr>
          <a:xfrm>
            <a:off x="7146522" y="1839859"/>
            <a:ext cx="5045477" cy="2523768"/>
          </a:xfrm>
          <a:prstGeom prst="rect">
            <a:avLst/>
          </a:prstGeom>
          <a:noFill/>
        </p:spPr>
        <p:txBody>
          <a:bodyPr wrap="square" rtlCol="0">
            <a:spAutoFit/>
          </a:bodyPr>
          <a:lstStyle/>
          <a:p>
            <a:r>
              <a:rPr lang="en-IN" sz="1600" b="0" i="1" dirty="0">
                <a:effectLst/>
                <a:latin typeface="Consolas" panose="020B0609020204030204" pitchFamily="49" charset="0"/>
              </a:rPr>
              <a:t>#Instantiate Object</a:t>
            </a:r>
          </a:p>
          <a:p>
            <a:r>
              <a:rPr lang="en-IN" sz="1600" b="0" dirty="0">
                <a:effectLst/>
                <a:latin typeface="Consolas" panose="020B0609020204030204" pitchFamily="49" charset="0"/>
              </a:rPr>
              <a:t>helper=</a:t>
            </a:r>
            <a:r>
              <a:rPr lang="en-IN" sz="1600" b="0" dirty="0" err="1">
                <a:effectLst/>
                <a:latin typeface="Consolas" panose="020B0609020204030204" pitchFamily="49" charset="0"/>
              </a:rPr>
              <a:t>DBHelper</a:t>
            </a:r>
            <a:r>
              <a:rPr lang="en-IN" sz="1600" b="0" dirty="0">
                <a:effectLst/>
                <a:latin typeface="Consolas" panose="020B0609020204030204" pitchFamily="49" charset="0"/>
              </a:rPr>
              <a:t>()</a:t>
            </a:r>
          </a:p>
          <a:p>
            <a:r>
              <a:rPr lang="nb-NO" sz="1400" b="0" dirty="0">
                <a:effectLst/>
                <a:latin typeface="Consolas" panose="020B0609020204030204" pitchFamily="49" charset="0"/>
              </a:rPr>
              <a:t>helper.update_user(104,'Hrutika','7972496401')</a:t>
            </a:r>
          </a:p>
          <a:p>
            <a:r>
              <a:rPr lang="en-IN" sz="1600" b="0" dirty="0" err="1">
                <a:effectLst/>
                <a:latin typeface="Consolas" panose="020B0609020204030204" pitchFamily="49" charset="0"/>
              </a:rPr>
              <a:t>helper.fetch_all</a:t>
            </a:r>
            <a:r>
              <a:rPr lang="en-IN" sz="1600" b="0" dirty="0">
                <a:effectLst/>
                <a:latin typeface="Consolas" panose="020B0609020204030204" pitchFamily="49" charset="0"/>
              </a:rPr>
              <a:t>()</a:t>
            </a:r>
          </a:p>
          <a:p>
            <a:endParaRPr lang="en-IN" sz="1600" dirty="0">
              <a:latin typeface="Consolas" panose="020B0609020204030204" pitchFamily="49" charset="0"/>
            </a:endParaRPr>
          </a:p>
          <a:p>
            <a:endParaRPr lang="en-IN" sz="1600" b="0" dirty="0">
              <a:effectLst/>
              <a:latin typeface="Consolas" panose="020B0609020204030204" pitchFamily="49" charset="0"/>
            </a:endParaRPr>
          </a:p>
          <a:p>
            <a:r>
              <a:rPr lang="en-IN" sz="1600" dirty="0">
                <a:solidFill>
                  <a:srgbClr val="FF0000"/>
                </a:solidFill>
                <a:latin typeface="Consolas" panose="020B0609020204030204" pitchFamily="49" charset="0"/>
              </a:rPr>
              <a:t>Output</a:t>
            </a:r>
            <a:r>
              <a:rPr lang="en-IN" sz="1600" dirty="0">
                <a:latin typeface="Consolas" panose="020B0609020204030204" pitchFamily="49" charset="0"/>
              </a:rPr>
              <a:t>:</a:t>
            </a:r>
          </a:p>
          <a:p>
            <a:r>
              <a:rPr lang="en-IN" sz="1400" b="0" dirty="0">
                <a:effectLst/>
                <a:latin typeface="Consolas" panose="020B0609020204030204" pitchFamily="49" charset="0"/>
              </a:rPr>
              <a:t>Updated </a:t>
            </a:r>
            <a:r>
              <a:rPr lang="en-IN" sz="1400" b="0" dirty="0" err="1">
                <a:effectLst/>
                <a:latin typeface="Consolas" panose="020B0609020204030204" pitchFamily="49" charset="0"/>
              </a:rPr>
              <a:t>Succesfully</a:t>
            </a:r>
            <a:r>
              <a:rPr lang="en-IN" sz="1400" b="0" dirty="0">
                <a:effectLst/>
                <a:latin typeface="Consolas" panose="020B0609020204030204" pitchFamily="49" charset="0"/>
              </a:rPr>
              <a:t>!!</a:t>
            </a:r>
            <a:r>
              <a:rPr lang="en-IN" sz="1400" b="0" dirty="0" err="1">
                <a:effectLst/>
                <a:latin typeface="Consolas" panose="020B0609020204030204" pitchFamily="49" charset="0"/>
              </a:rPr>
              <a:t>UserID</a:t>
            </a:r>
            <a:r>
              <a:rPr lang="en-IN" sz="1400" b="0" dirty="0">
                <a:effectLst/>
                <a:latin typeface="Consolas" panose="020B0609020204030204" pitchFamily="49" charset="0"/>
              </a:rPr>
              <a:t> : 101</a:t>
            </a:r>
          </a:p>
          <a:p>
            <a:endParaRPr lang="en-IN" sz="1600"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115653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E888-C90D-4A7A-BBA9-7AFD9C709AE6}"/>
              </a:ext>
            </a:extLst>
          </p:cNvPr>
          <p:cNvSpPr>
            <a:spLocks noGrp="1"/>
          </p:cNvSpPr>
          <p:nvPr>
            <p:ph type="title"/>
          </p:nvPr>
        </p:nvSpPr>
        <p:spPr>
          <a:xfrm>
            <a:off x="838200" y="365125"/>
            <a:ext cx="10515600" cy="389477"/>
          </a:xfrm>
        </p:spPr>
        <p:txBody>
          <a:bodyPr>
            <a:normAutofit fontScale="90000"/>
          </a:bodyPr>
          <a:lstStyle/>
          <a:p>
            <a:r>
              <a:rPr lang="en-US" dirty="0"/>
              <a:t>MYSQL Database</a:t>
            </a:r>
            <a:endParaRPr lang="en-IN" dirty="0"/>
          </a:p>
        </p:txBody>
      </p:sp>
      <p:sp>
        <p:nvSpPr>
          <p:cNvPr id="4" name="Rectangle: Rounded Corners 3">
            <a:extLst>
              <a:ext uri="{FF2B5EF4-FFF2-40B4-BE49-F238E27FC236}">
                <a16:creationId xmlns:a16="http://schemas.microsoft.com/office/drawing/2014/main" id="{B6B75F81-ADB1-40EC-B2D4-A549593A1CAF}"/>
              </a:ext>
            </a:extLst>
          </p:cNvPr>
          <p:cNvSpPr/>
          <p:nvPr/>
        </p:nvSpPr>
        <p:spPr>
          <a:xfrm>
            <a:off x="2095130" y="1154097"/>
            <a:ext cx="6835806" cy="4882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0" i="0">
                <a:effectLst/>
                <a:latin typeface="Verdana" panose="020B0604030504040204" pitchFamily="34" charset="0"/>
                <a:hlinkClick r:id="rId2"/>
              </a:rPr>
              <a:t>https://www.mysql.com/downloads/</a:t>
            </a:r>
            <a:r>
              <a:rPr lang="en-IN" b="0" i="0">
                <a:solidFill>
                  <a:srgbClr val="000000"/>
                </a:solidFill>
                <a:effectLst/>
                <a:latin typeface="Verdana" panose="020B0604030504040204" pitchFamily="34" charset="0"/>
              </a:rPr>
              <a:t>.</a:t>
            </a:r>
            <a:endParaRPr lang="en-IN"/>
          </a:p>
        </p:txBody>
      </p:sp>
      <p:pic>
        <p:nvPicPr>
          <p:cNvPr id="6" name="Picture 5">
            <a:extLst>
              <a:ext uri="{FF2B5EF4-FFF2-40B4-BE49-F238E27FC236}">
                <a16:creationId xmlns:a16="http://schemas.microsoft.com/office/drawing/2014/main" id="{B6AE3A2A-549C-4F1D-B481-73459119C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725" y="2041864"/>
            <a:ext cx="6729275" cy="4422998"/>
          </a:xfrm>
          <a:prstGeom prst="rect">
            <a:avLst/>
          </a:prstGeom>
        </p:spPr>
      </p:pic>
    </p:spTree>
    <p:extLst>
      <p:ext uri="{BB962C8B-B14F-4D97-AF65-F5344CB8AC3E}">
        <p14:creationId xmlns:p14="http://schemas.microsoft.com/office/powerpoint/2010/main" val="230600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D9EB-8789-4798-9B7D-9EC46C0716F6}"/>
              </a:ext>
            </a:extLst>
          </p:cNvPr>
          <p:cNvSpPr>
            <a:spLocks noGrp="1"/>
          </p:cNvSpPr>
          <p:nvPr>
            <p:ph type="title"/>
          </p:nvPr>
        </p:nvSpPr>
        <p:spPr>
          <a:xfrm>
            <a:off x="838200" y="365125"/>
            <a:ext cx="10515600" cy="451621"/>
          </a:xfrm>
        </p:spPr>
        <p:txBody>
          <a:bodyPr>
            <a:normAutofit fontScale="90000"/>
          </a:bodyPr>
          <a:lstStyle/>
          <a:p>
            <a:r>
              <a:rPr lang="en-US" dirty="0"/>
              <a:t>How to Connect Python With MYSQL Database</a:t>
            </a:r>
            <a:endParaRPr lang="en-IN" dirty="0"/>
          </a:p>
        </p:txBody>
      </p:sp>
      <p:sp>
        <p:nvSpPr>
          <p:cNvPr id="3" name="Content Placeholder 2">
            <a:extLst>
              <a:ext uri="{FF2B5EF4-FFF2-40B4-BE49-F238E27FC236}">
                <a16:creationId xmlns:a16="http://schemas.microsoft.com/office/drawing/2014/main" id="{3509C5C8-14FD-4961-BE96-931D1D8D0ECE}"/>
              </a:ext>
            </a:extLst>
          </p:cNvPr>
          <p:cNvSpPr>
            <a:spLocks noGrp="1"/>
          </p:cNvSpPr>
          <p:nvPr>
            <p:ph idx="1"/>
          </p:nvPr>
        </p:nvSpPr>
        <p:spPr>
          <a:xfrm>
            <a:off x="722791" y="1182118"/>
            <a:ext cx="10515600" cy="877501"/>
          </a:xfrm>
        </p:spPr>
        <p:txBody>
          <a:bodyPr/>
          <a:lstStyle/>
          <a:p>
            <a:pPr algn="l"/>
            <a:r>
              <a:rPr lang="en-US" sz="2000" b="0" i="0" dirty="0">
                <a:solidFill>
                  <a:srgbClr val="000000"/>
                </a:solidFill>
                <a:effectLst/>
                <a:latin typeface="Verdana" panose="020B0604030504040204" pitchFamily="34" charset="0"/>
              </a:rPr>
              <a:t>Python can be used in database applications.</a:t>
            </a:r>
          </a:p>
          <a:p>
            <a:pPr algn="l"/>
            <a:r>
              <a:rPr lang="en-US" sz="2000" b="0" i="0" dirty="0">
                <a:solidFill>
                  <a:srgbClr val="000000"/>
                </a:solidFill>
                <a:effectLst/>
                <a:latin typeface="Verdana" panose="020B0604030504040204" pitchFamily="34" charset="0"/>
              </a:rPr>
              <a:t>One of the most popular databases is MySQL.</a:t>
            </a:r>
          </a:p>
          <a:p>
            <a:endParaRPr lang="en-IN" dirty="0"/>
          </a:p>
        </p:txBody>
      </p:sp>
      <p:sp>
        <p:nvSpPr>
          <p:cNvPr id="4" name="Flowchart: Magnetic Disk 3">
            <a:extLst>
              <a:ext uri="{FF2B5EF4-FFF2-40B4-BE49-F238E27FC236}">
                <a16:creationId xmlns:a16="http://schemas.microsoft.com/office/drawing/2014/main" id="{9813BAFD-AE5A-4214-83F3-E4E844A5F4CD}"/>
              </a:ext>
            </a:extLst>
          </p:cNvPr>
          <p:cNvSpPr/>
          <p:nvPr/>
        </p:nvSpPr>
        <p:spPr>
          <a:xfrm>
            <a:off x="4533530" y="2059619"/>
            <a:ext cx="1447061" cy="1642368"/>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Python DB API</a:t>
            </a:r>
            <a:endParaRPr lang="en-IN" dirty="0"/>
          </a:p>
        </p:txBody>
      </p:sp>
      <p:sp>
        <p:nvSpPr>
          <p:cNvPr id="5" name="Arrow: Up 4">
            <a:extLst>
              <a:ext uri="{FF2B5EF4-FFF2-40B4-BE49-F238E27FC236}">
                <a16:creationId xmlns:a16="http://schemas.microsoft.com/office/drawing/2014/main" id="{910F4E49-3AD1-4F7B-B26D-E6C4AAC998BD}"/>
              </a:ext>
            </a:extLst>
          </p:cNvPr>
          <p:cNvSpPr/>
          <p:nvPr/>
        </p:nvSpPr>
        <p:spPr>
          <a:xfrm>
            <a:off x="5150528" y="3798252"/>
            <a:ext cx="312198" cy="781236"/>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1026" name="Picture 2" descr="Python Application Programming">
            <a:extLst>
              <a:ext uri="{FF2B5EF4-FFF2-40B4-BE49-F238E27FC236}">
                <a16:creationId xmlns:a16="http://schemas.microsoft.com/office/drawing/2014/main" id="{B6F7C78C-6FF5-43D4-B6C0-A58E37D47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68" y="4579488"/>
            <a:ext cx="2211036" cy="12440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C2597E-D9C9-4BE6-9121-FB78F35B09DF}"/>
              </a:ext>
            </a:extLst>
          </p:cNvPr>
          <p:cNvSpPr txBox="1"/>
          <p:nvPr/>
        </p:nvSpPr>
        <p:spPr>
          <a:xfrm>
            <a:off x="610553" y="5823564"/>
            <a:ext cx="1965666" cy="369332"/>
          </a:xfrm>
          <a:prstGeom prst="rect">
            <a:avLst/>
          </a:prstGeom>
          <a:noFill/>
        </p:spPr>
        <p:txBody>
          <a:bodyPr wrap="none" rtlCol="0">
            <a:spAutoFit/>
          </a:bodyPr>
          <a:lstStyle/>
          <a:p>
            <a:r>
              <a:rPr lang="en-US" dirty="0"/>
              <a:t>Python Application</a:t>
            </a:r>
            <a:endParaRPr lang="en-IN" dirty="0"/>
          </a:p>
        </p:txBody>
      </p:sp>
      <p:pic>
        <p:nvPicPr>
          <p:cNvPr id="1028" name="Picture 4" descr="Install MySQL Connector Python on Windows, Linux, Unix, MacOs using ZIP and  TAR file. we can also install using MSI installer and RPM… | Mysql, Python  mysql, Python">
            <a:extLst>
              <a:ext uri="{FF2B5EF4-FFF2-40B4-BE49-F238E27FC236}">
                <a16:creationId xmlns:a16="http://schemas.microsoft.com/office/drawing/2014/main" id="{37667767-900D-4378-BF79-6A38E47CF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499" y="4635160"/>
            <a:ext cx="1924102" cy="1336182"/>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Magnetic Disk 6">
            <a:extLst>
              <a:ext uri="{FF2B5EF4-FFF2-40B4-BE49-F238E27FC236}">
                <a16:creationId xmlns:a16="http://schemas.microsoft.com/office/drawing/2014/main" id="{3F62D411-C08E-4658-9ECF-313C057357DC}"/>
              </a:ext>
            </a:extLst>
          </p:cNvPr>
          <p:cNvSpPr/>
          <p:nvPr/>
        </p:nvSpPr>
        <p:spPr>
          <a:xfrm>
            <a:off x="8877670" y="3701987"/>
            <a:ext cx="913660" cy="97006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Flowchart: Magnetic Disk 9">
            <a:extLst>
              <a:ext uri="{FF2B5EF4-FFF2-40B4-BE49-F238E27FC236}">
                <a16:creationId xmlns:a16="http://schemas.microsoft.com/office/drawing/2014/main" id="{5482B7FC-DDC2-41FE-B289-5FB8DBA06DC7}"/>
              </a:ext>
            </a:extLst>
          </p:cNvPr>
          <p:cNvSpPr/>
          <p:nvPr/>
        </p:nvSpPr>
        <p:spPr>
          <a:xfrm>
            <a:off x="7420405" y="4853503"/>
            <a:ext cx="913660" cy="9700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Magnetic Disk 10">
            <a:extLst>
              <a:ext uri="{FF2B5EF4-FFF2-40B4-BE49-F238E27FC236}">
                <a16:creationId xmlns:a16="http://schemas.microsoft.com/office/drawing/2014/main" id="{7A1403B7-567D-4A1C-9E5A-DEFBDD16EA46}"/>
              </a:ext>
            </a:extLst>
          </p:cNvPr>
          <p:cNvSpPr/>
          <p:nvPr/>
        </p:nvSpPr>
        <p:spPr>
          <a:xfrm>
            <a:off x="10324731" y="4853503"/>
            <a:ext cx="913660" cy="97006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924C8796-8AE5-4E1F-98B9-20CC6EFF7823}"/>
              </a:ext>
            </a:extLst>
          </p:cNvPr>
          <p:cNvCxnSpPr>
            <a:cxnSpLocks/>
            <a:stCxn id="7" idx="4"/>
          </p:cNvCxnSpPr>
          <p:nvPr/>
        </p:nvCxnSpPr>
        <p:spPr>
          <a:xfrm flipV="1">
            <a:off x="9791330" y="4187016"/>
            <a:ext cx="990231" cy="2"/>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6C86C716-914E-4F23-BB07-09EA16A58C5F}"/>
              </a:ext>
            </a:extLst>
          </p:cNvPr>
          <p:cNvCxnSpPr/>
          <p:nvPr/>
        </p:nvCxnSpPr>
        <p:spPr>
          <a:xfrm flipV="1">
            <a:off x="8006918" y="4187016"/>
            <a:ext cx="870752"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151DB378-BA2E-48EC-BCA7-CD74412DBC6A}"/>
              </a:ext>
            </a:extLst>
          </p:cNvPr>
          <p:cNvCxnSpPr>
            <a:cxnSpLocks/>
            <a:stCxn id="11" idx="1"/>
          </p:cNvCxnSpPr>
          <p:nvPr/>
        </p:nvCxnSpPr>
        <p:spPr>
          <a:xfrm flipV="1">
            <a:off x="10781561" y="4187016"/>
            <a:ext cx="0" cy="666487"/>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8D8CF68F-6B11-40A2-A163-1A2E8C753C88}"/>
              </a:ext>
            </a:extLst>
          </p:cNvPr>
          <p:cNvCxnSpPr>
            <a:cxnSpLocks/>
          </p:cNvCxnSpPr>
          <p:nvPr/>
        </p:nvCxnSpPr>
        <p:spPr>
          <a:xfrm flipV="1">
            <a:off x="8006918" y="4187017"/>
            <a:ext cx="0" cy="666486"/>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09A1A83E-7F05-47E1-A8E4-9F90C0D9FD52}"/>
              </a:ext>
            </a:extLst>
          </p:cNvPr>
          <p:cNvCxnSpPr>
            <a:cxnSpLocks/>
            <a:endCxn id="11" idx="2"/>
          </p:cNvCxnSpPr>
          <p:nvPr/>
        </p:nvCxnSpPr>
        <p:spPr>
          <a:xfrm flipV="1">
            <a:off x="8334065" y="5338534"/>
            <a:ext cx="1990666" cy="2"/>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1BCF2448-3509-475D-A49F-D4AC518688A0}"/>
              </a:ext>
            </a:extLst>
          </p:cNvPr>
          <p:cNvSpPr txBox="1"/>
          <p:nvPr/>
        </p:nvSpPr>
        <p:spPr>
          <a:xfrm>
            <a:off x="8800310" y="5820356"/>
            <a:ext cx="1058175" cy="369332"/>
          </a:xfrm>
          <a:prstGeom prst="rect">
            <a:avLst/>
          </a:prstGeom>
          <a:noFill/>
        </p:spPr>
        <p:txBody>
          <a:bodyPr wrap="none" rtlCol="0">
            <a:spAutoFit/>
          </a:bodyPr>
          <a:lstStyle/>
          <a:p>
            <a:r>
              <a:rPr lang="en-US" dirty="0"/>
              <a:t>Database</a:t>
            </a:r>
            <a:endParaRPr lang="en-IN" dirty="0"/>
          </a:p>
        </p:txBody>
      </p:sp>
      <p:sp>
        <p:nvSpPr>
          <p:cNvPr id="25" name="TextBox 24">
            <a:extLst>
              <a:ext uri="{FF2B5EF4-FFF2-40B4-BE49-F238E27FC236}">
                <a16:creationId xmlns:a16="http://schemas.microsoft.com/office/drawing/2014/main" id="{902C6602-2C85-42D9-9D41-382E92D8E0B3}"/>
              </a:ext>
            </a:extLst>
          </p:cNvPr>
          <p:cNvSpPr txBox="1"/>
          <p:nvPr/>
        </p:nvSpPr>
        <p:spPr>
          <a:xfrm>
            <a:off x="4004860" y="5971342"/>
            <a:ext cx="2603533" cy="369332"/>
          </a:xfrm>
          <a:prstGeom prst="rect">
            <a:avLst/>
          </a:prstGeom>
          <a:noFill/>
        </p:spPr>
        <p:txBody>
          <a:bodyPr wrap="none" rtlCol="0">
            <a:spAutoFit/>
          </a:bodyPr>
          <a:lstStyle/>
          <a:p>
            <a:r>
              <a:rPr lang="en-US" dirty="0"/>
              <a:t>MYSQL Connector Python</a:t>
            </a:r>
            <a:endParaRPr lang="en-IN" dirty="0"/>
          </a:p>
        </p:txBody>
      </p:sp>
      <p:cxnSp>
        <p:nvCxnSpPr>
          <p:cNvPr id="27" name="Straight Connector 26">
            <a:extLst>
              <a:ext uri="{FF2B5EF4-FFF2-40B4-BE49-F238E27FC236}">
                <a16:creationId xmlns:a16="http://schemas.microsoft.com/office/drawing/2014/main" id="{4407A074-FB09-45EC-A5DE-42EC732DB8AC}"/>
              </a:ext>
            </a:extLst>
          </p:cNvPr>
          <p:cNvCxnSpPr/>
          <p:nvPr/>
        </p:nvCxnSpPr>
        <p:spPr>
          <a:xfrm>
            <a:off x="2698904" y="5051394"/>
            <a:ext cx="1926362"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A5A63A4-13DA-4F1A-A789-1CD493489133}"/>
              </a:ext>
            </a:extLst>
          </p:cNvPr>
          <p:cNvSpPr txBox="1"/>
          <p:nvPr/>
        </p:nvSpPr>
        <p:spPr>
          <a:xfrm>
            <a:off x="2737825" y="4761170"/>
            <a:ext cx="1848519" cy="276999"/>
          </a:xfrm>
          <a:prstGeom prst="rect">
            <a:avLst/>
          </a:prstGeom>
          <a:noFill/>
        </p:spPr>
        <p:txBody>
          <a:bodyPr wrap="none" rtlCol="0">
            <a:spAutoFit/>
          </a:bodyPr>
          <a:lstStyle/>
          <a:p>
            <a:r>
              <a:rPr lang="en-US" sz="1200" dirty="0" err="1"/>
              <a:t>Mysql.connector.connect</a:t>
            </a:r>
            <a:r>
              <a:rPr lang="en-US" sz="1200" dirty="0"/>
              <a:t>()</a:t>
            </a:r>
            <a:endParaRPr lang="en-IN" sz="1200" dirty="0"/>
          </a:p>
        </p:txBody>
      </p:sp>
      <p:cxnSp>
        <p:nvCxnSpPr>
          <p:cNvPr id="30" name="Straight Connector 29">
            <a:extLst>
              <a:ext uri="{FF2B5EF4-FFF2-40B4-BE49-F238E27FC236}">
                <a16:creationId xmlns:a16="http://schemas.microsoft.com/office/drawing/2014/main" id="{36EDF9DF-AEEE-4C56-A098-658B2C2F9196}"/>
              </a:ext>
            </a:extLst>
          </p:cNvPr>
          <p:cNvCxnSpPr/>
          <p:nvPr/>
        </p:nvCxnSpPr>
        <p:spPr>
          <a:xfrm>
            <a:off x="2737825" y="5521911"/>
            <a:ext cx="1795705" cy="0"/>
          </a:xfrm>
          <a:prstGeom prst="line">
            <a:avLst/>
          </a:prstGeom>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924E944-88B6-4119-B06C-1830C1C8BA74}"/>
              </a:ext>
            </a:extLst>
          </p:cNvPr>
          <p:cNvSpPr txBox="1"/>
          <p:nvPr/>
        </p:nvSpPr>
        <p:spPr>
          <a:xfrm>
            <a:off x="2737825" y="5247965"/>
            <a:ext cx="1422762" cy="276999"/>
          </a:xfrm>
          <a:prstGeom prst="rect">
            <a:avLst/>
          </a:prstGeom>
          <a:noFill/>
        </p:spPr>
        <p:txBody>
          <a:bodyPr wrap="none" rtlCol="0">
            <a:spAutoFit/>
          </a:bodyPr>
          <a:lstStyle/>
          <a:p>
            <a:r>
              <a:rPr lang="en-US" sz="1200" dirty="0" err="1"/>
              <a:t>Connection.cursor</a:t>
            </a:r>
            <a:r>
              <a:rPr lang="en-US" sz="1200" dirty="0"/>
              <a:t>()</a:t>
            </a:r>
            <a:endParaRPr lang="en-IN" sz="1200" dirty="0"/>
          </a:p>
        </p:txBody>
      </p:sp>
      <p:cxnSp>
        <p:nvCxnSpPr>
          <p:cNvPr id="33" name="Straight Connector 32">
            <a:extLst>
              <a:ext uri="{FF2B5EF4-FFF2-40B4-BE49-F238E27FC236}">
                <a16:creationId xmlns:a16="http://schemas.microsoft.com/office/drawing/2014/main" id="{CB799034-F8A8-4FFA-AB50-2C67EBE4CB7A}"/>
              </a:ext>
            </a:extLst>
          </p:cNvPr>
          <p:cNvCxnSpPr/>
          <p:nvPr/>
        </p:nvCxnSpPr>
        <p:spPr>
          <a:xfrm>
            <a:off x="5903650" y="5038169"/>
            <a:ext cx="1516755"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27E60F3C-0CF0-4B39-89A6-9BE2D737771B}"/>
              </a:ext>
            </a:extLst>
          </p:cNvPr>
          <p:cNvSpPr txBox="1"/>
          <p:nvPr/>
        </p:nvSpPr>
        <p:spPr>
          <a:xfrm>
            <a:off x="5902029" y="4774395"/>
            <a:ext cx="1410386" cy="276999"/>
          </a:xfrm>
          <a:prstGeom prst="rect">
            <a:avLst/>
          </a:prstGeom>
          <a:noFill/>
        </p:spPr>
        <p:txBody>
          <a:bodyPr wrap="none" rtlCol="0">
            <a:spAutoFit/>
          </a:bodyPr>
          <a:lstStyle/>
          <a:p>
            <a:r>
              <a:rPr lang="en-US" sz="1200" dirty="0"/>
              <a:t>Connection request</a:t>
            </a:r>
            <a:endParaRPr lang="en-IN" sz="1200" dirty="0"/>
          </a:p>
        </p:txBody>
      </p:sp>
      <p:cxnSp>
        <p:nvCxnSpPr>
          <p:cNvPr id="36" name="Straight Arrow Connector 35">
            <a:extLst>
              <a:ext uri="{FF2B5EF4-FFF2-40B4-BE49-F238E27FC236}">
                <a16:creationId xmlns:a16="http://schemas.microsoft.com/office/drawing/2014/main" id="{BA7E6208-EFB5-4620-8E64-AF8681B7BA09}"/>
              </a:ext>
            </a:extLst>
          </p:cNvPr>
          <p:cNvCxnSpPr>
            <a:stCxn id="10" idx="2"/>
          </p:cNvCxnSpPr>
          <p:nvPr/>
        </p:nvCxnSpPr>
        <p:spPr>
          <a:xfrm flipH="1" flipV="1">
            <a:off x="5980591" y="5338533"/>
            <a:ext cx="143981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0813B6E9-C2FE-4255-B4AB-662B0BA67843}"/>
              </a:ext>
            </a:extLst>
          </p:cNvPr>
          <p:cNvSpPr txBox="1"/>
          <p:nvPr/>
        </p:nvSpPr>
        <p:spPr>
          <a:xfrm>
            <a:off x="6186946" y="5111572"/>
            <a:ext cx="840551" cy="276999"/>
          </a:xfrm>
          <a:prstGeom prst="rect">
            <a:avLst/>
          </a:prstGeom>
          <a:noFill/>
        </p:spPr>
        <p:txBody>
          <a:bodyPr wrap="none" rtlCol="0">
            <a:spAutoFit/>
          </a:bodyPr>
          <a:lstStyle/>
          <a:p>
            <a:r>
              <a:rPr lang="en-US" sz="1200" dirty="0"/>
              <a:t>connected</a:t>
            </a:r>
            <a:endParaRPr lang="en-IN" sz="1200" dirty="0"/>
          </a:p>
        </p:txBody>
      </p:sp>
      <p:cxnSp>
        <p:nvCxnSpPr>
          <p:cNvPr id="39" name="Straight Connector 38">
            <a:extLst>
              <a:ext uri="{FF2B5EF4-FFF2-40B4-BE49-F238E27FC236}">
                <a16:creationId xmlns:a16="http://schemas.microsoft.com/office/drawing/2014/main" id="{4F4F3D80-A786-4998-8F73-4AFAD2862F08}"/>
              </a:ext>
            </a:extLst>
          </p:cNvPr>
          <p:cNvCxnSpPr/>
          <p:nvPr/>
        </p:nvCxnSpPr>
        <p:spPr>
          <a:xfrm>
            <a:off x="2698904" y="5717219"/>
            <a:ext cx="1887440" cy="0"/>
          </a:xfrm>
          <a:prstGeom prst="line">
            <a:avLst/>
          </a:prstGeom>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93FE5953-5B5D-432F-8AF1-A72902D17456}"/>
              </a:ext>
            </a:extLst>
          </p:cNvPr>
          <p:cNvSpPr txBox="1"/>
          <p:nvPr/>
        </p:nvSpPr>
        <p:spPr>
          <a:xfrm>
            <a:off x="2811546" y="5502087"/>
            <a:ext cx="1195712" cy="276999"/>
          </a:xfrm>
          <a:prstGeom prst="rect">
            <a:avLst/>
          </a:prstGeom>
          <a:noFill/>
        </p:spPr>
        <p:txBody>
          <a:bodyPr wrap="none" rtlCol="0">
            <a:spAutoFit/>
          </a:bodyPr>
          <a:lstStyle/>
          <a:p>
            <a:r>
              <a:rPr lang="en-US" sz="1200" dirty="0" err="1"/>
              <a:t>Cursor.execute</a:t>
            </a:r>
            <a:r>
              <a:rPr lang="en-US" sz="1200" dirty="0"/>
              <a:t>()</a:t>
            </a:r>
            <a:endParaRPr lang="en-IN" sz="1200" dirty="0"/>
          </a:p>
        </p:txBody>
      </p:sp>
    </p:spTree>
    <p:extLst>
      <p:ext uri="{BB962C8B-B14F-4D97-AF65-F5344CB8AC3E}">
        <p14:creationId xmlns:p14="http://schemas.microsoft.com/office/powerpoint/2010/main" val="378621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9B61-9E41-4403-B7F2-B01A79934A07}"/>
              </a:ext>
            </a:extLst>
          </p:cNvPr>
          <p:cNvSpPr>
            <a:spLocks noGrp="1"/>
          </p:cNvSpPr>
          <p:nvPr>
            <p:ph type="title"/>
          </p:nvPr>
        </p:nvSpPr>
        <p:spPr>
          <a:xfrm>
            <a:off x="669524" y="507169"/>
            <a:ext cx="10515600" cy="797850"/>
          </a:xfrm>
        </p:spPr>
        <p:txBody>
          <a:bodyPr>
            <a:normAutofit fontScale="90000"/>
          </a:bodyPr>
          <a:lstStyle/>
          <a:p>
            <a:r>
              <a:rPr lang="en-US" b="0" i="0" dirty="0">
                <a:solidFill>
                  <a:srgbClr val="262626"/>
                </a:solidFill>
                <a:effectLst/>
              </a:rPr>
              <a:t>Introduction to MySQL Python connector</a:t>
            </a:r>
            <a:br>
              <a:rPr lang="en-US" b="0" i="0" dirty="0">
                <a:solidFill>
                  <a:srgbClr val="262626"/>
                </a:solidFill>
                <a:effectLst/>
                <a:latin typeface="-apple-system"/>
              </a:rPr>
            </a:br>
            <a:endParaRPr lang="en-IN" dirty="0"/>
          </a:p>
        </p:txBody>
      </p:sp>
      <p:sp>
        <p:nvSpPr>
          <p:cNvPr id="3" name="Content Placeholder 2">
            <a:extLst>
              <a:ext uri="{FF2B5EF4-FFF2-40B4-BE49-F238E27FC236}">
                <a16:creationId xmlns:a16="http://schemas.microsoft.com/office/drawing/2014/main" id="{E19421E7-75D4-4087-AA12-FE8798EE0E9B}"/>
              </a:ext>
            </a:extLst>
          </p:cNvPr>
          <p:cNvSpPr>
            <a:spLocks noGrp="1"/>
          </p:cNvSpPr>
          <p:nvPr>
            <p:ph idx="1"/>
          </p:nvPr>
        </p:nvSpPr>
        <p:spPr>
          <a:xfrm>
            <a:off x="838200" y="1305019"/>
            <a:ext cx="10515600" cy="4871944"/>
          </a:xfrm>
        </p:spPr>
        <p:txBody>
          <a:bodyPr>
            <a:normAutofit/>
          </a:bodyPr>
          <a:lstStyle/>
          <a:p>
            <a:r>
              <a:rPr lang="en-US" sz="2400" b="0" i="0" dirty="0">
                <a:solidFill>
                  <a:srgbClr val="000000"/>
                </a:solidFill>
                <a:effectLst/>
                <a:latin typeface="-apple-system"/>
              </a:rPr>
              <a:t>To access the MySQL database from Python, you need a database driver. </a:t>
            </a:r>
          </a:p>
          <a:p>
            <a:r>
              <a:rPr lang="en-US" sz="2400" b="0" i="0" dirty="0">
                <a:solidFill>
                  <a:srgbClr val="000000"/>
                </a:solidFill>
                <a:effectLst/>
                <a:latin typeface="-apple-system"/>
              </a:rPr>
              <a:t>MySQL Connector/Python is a standardized database driver provided by MySQL.</a:t>
            </a:r>
            <a:endParaRPr lang="en-IN" sz="2400" dirty="0"/>
          </a:p>
        </p:txBody>
      </p:sp>
      <p:pic>
        <p:nvPicPr>
          <p:cNvPr id="1026" name="Picture 2" descr="Python MySQL">
            <a:extLst>
              <a:ext uri="{FF2B5EF4-FFF2-40B4-BE49-F238E27FC236}">
                <a16:creationId xmlns:a16="http://schemas.microsoft.com/office/drawing/2014/main" id="{AD06549D-B86A-4DA8-92FC-0333891EE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090" y="2949284"/>
            <a:ext cx="4465490" cy="235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09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AC40-48FC-45D1-A615-E97B7ED24147}"/>
              </a:ext>
            </a:extLst>
          </p:cNvPr>
          <p:cNvSpPr>
            <a:spLocks noGrp="1"/>
          </p:cNvSpPr>
          <p:nvPr>
            <p:ph type="title"/>
          </p:nvPr>
        </p:nvSpPr>
        <p:spPr>
          <a:xfrm>
            <a:off x="838200" y="365126"/>
            <a:ext cx="10515600" cy="957648"/>
          </a:xfrm>
        </p:spPr>
        <p:txBody>
          <a:bodyPr>
            <a:normAutofit fontScale="90000"/>
          </a:bodyPr>
          <a:lstStyle/>
          <a:p>
            <a:r>
              <a:rPr lang="en-IN" b="0" i="0" dirty="0">
                <a:solidFill>
                  <a:srgbClr val="262626"/>
                </a:solidFill>
                <a:effectLst/>
              </a:rPr>
              <a:t>Installing MySQL Connector/Python</a:t>
            </a:r>
            <a:br>
              <a:rPr lang="en-IN" b="0" i="0" dirty="0">
                <a:solidFill>
                  <a:srgbClr val="262626"/>
                </a:solidFill>
                <a:effectLst/>
                <a:latin typeface="-apple-system"/>
              </a:rPr>
            </a:br>
            <a:endParaRPr lang="en-IN" dirty="0"/>
          </a:p>
        </p:txBody>
      </p:sp>
      <p:sp>
        <p:nvSpPr>
          <p:cNvPr id="4" name="Rectangle 1">
            <a:extLst>
              <a:ext uri="{FF2B5EF4-FFF2-40B4-BE49-F238E27FC236}">
                <a16:creationId xmlns:a16="http://schemas.microsoft.com/office/drawing/2014/main" id="{65DDDB94-BCB5-46E1-8F5F-CCD106DC8F9D}"/>
              </a:ext>
            </a:extLst>
          </p:cNvPr>
          <p:cNvSpPr>
            <a:spLocks noGrp="1" noChangeArrowheads="1"/>
          </p:cNvSpPr>
          <p:nvPr>
            <p:ph idx="1"/>
          </p:nvPr>
        </p:nvSpPr>
        <p:spPr bwMode="auto">
          <a:xfrm>
            <a:off x="838200" y="1224747"/>
            <a:ext cx="11022368" cy="5139869"/>
          </a:xfrm>
          <a:prstGeom prst="rect">
            <a:avLst/>
          </a:prstGeom>
          <a:solidFill>
            <a:srgbClr val="F8F8F8"/>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1800" b="1" i="0" u="none" strike="noStrike" cap="none" normalizeH="0" baseline="0" dirty="0">
                <a:ln>
                  <a:noFill/>
                </a:ln>
                <a:solidFill>
                  <a:srgbClr val="262626"/>
                </a:solidFill>
                <a:effectLst/>
                <a:latin typeface="+mn-lt"/>
              </a:rPr>
              <a:t>Prerequisites</a:t>
            </a:r>
          </a:p>
          <a:p>
            <a:pPr>
              <a:lnSpc>
                <a:spcPct val="100000"/>
              </a:lnSpc>
            </a:pPr>
            <a:r>
              <a:rPr kumimoji="0" lang="en-US" altLang="en-US" sz="1800" b="0" i="0" u="none" strike="noStrike" cap="none" normalizeH="0" baseline="0" dirty="0">
                <a:ln>
                  <a:noFill/>
                </a:ln>
                <a:solidFill>
                  <a:srgbClr val="000000"/>
                </a:solidFill>
                <a:effectLst/>
                <a:latin typeface="+mn-lt"/>
              </a:rPr>
              <a:t>Before installing MySQL Connector/Python, you need:</a:t>
            </a:r>
            <a:endParaRPr kumimoji="0" lang="en-US" altLang="en-US" sz="1800" b="0" i="0" u="none" strike="noStrike" cap="none" normalizeH="0" baseline="0" dirty="0">
              <a:ln>
                <a:noFill/>
              </a:ln>
              <a:solidFill>
                <a:schemeClr val="tx1"/>
              </a:solidFill>
              <a:effectLst/>
              <a:latin typeface="+mn-lt"/>
            </a:endParaRPr>
          </a:p>
          <a:p>
            <a:pPr marL="457200" lvl="1" indent="0">
              <a:lnSpc>
                <a:spcPct val="100000"/>
              </a:lnSpc>
              <a:buFontTx/>
              <a:buChar char="•"/>
            </a:pPr>
            <a:r>
              <a:rPr kumimoji="0" lang="en-US" altLang="en-US" sz="1400" b="0" i="0" u="none" strike="noStrike" cap="none" normalizeH="0" baseline="0" dirty="0">
                <a:ln>
                  <a:noFill/>
                </a:ln>
                <a:solidFill>
                  <a:srgbClr val="000000"/>
                </a:solidFill>
                <a:effectLst/>
                <a:latin typeface="+mn-lt"/>
              </a:rPr>
              <a:t>Root or Administrator privileges in order to perform the installation.</a:t>
            </a:r>
          </a:p>
          <a:p>
            <a:pPr marL="457200" lvl="1" indent="0">
              <a:lnSpc>
                <a:spcPct val="100000"/>
              </a:lnSpc>
              <a:buFontTx/>
              <a:buChar char="•"/>
            </a:pPr>
            <a:r>
              <a:rPr kumimoji="0" lang="en-US" altLang="en-US" sz="1400" b="0" i="0" u="none" strike="noStrike" cap="none" normalizeH="0" baseline="0" dirty="0">
                <a:ln>
                  <a:noFill/>
                </a:ln>
                <a:solidFill>
                  <a:srgbClr val="000000"/>
                </a:solidFill>
                <a:effectLst/>
                <a:latin typeface="+mn-lt"/>
              </a:rPr>
              <a:t>Python installed on your system</a:t>
            </a:r>
          </a:p>
          <a:p>
            <a:pPr>
              <a:lnSpc>
                <a:spcPct val="100000"/>
              </a:lnSpc>
            </a:pPr>
            <a:r>
              <a:rPr kumimoji="0" lang="en-US" altLang="en-US" sz="1800" b="0" i="0" u="none" strike="noStrike" cap="none" normalizeH="0" baseline="0" dirty="0">
                <a:ln>
                  <a:noFill/>
                </a:ln>
                <a:solidFill>
                  <a:srgbClr val="000000"/>
                </a:solidFill>
                <a:effectLst/>
                <a:latin typeface="+mn-lt"/>
              </a:rPr>
              <a:t>Note that the MySQL Connector/Python installation requires python to be in the system’s PATH or it will fail.</a:t>
            </a:r>
            <a:endParaRPr kumimoji="0" lang="en-US" altLang="en-US" sz="1800" b="0" i="0" u="none" strike="noStrike" cap="none" normalizeH="0" baseline="0" dirty="0">
              <a:ln>
                <a:noFill/>
              </a:ln>
              <a:solidFill>
                <a:srgbClr val="262626"/>
              </a:solidFill>
              <a:effectLst/>
              <a:latin typeface="+mn-lt"/>
            </a:endParaRPr>
          </a:p>
          <a:p>
            <a:pPr>
              <a:lnSpc>
                <a:spcPct val="100000"/>
              </a:lnSpc>
            </a:pPr>
            <a:r>
              <a:rPr kumimoji="0" lang="en-US" altLang="en-US" sz="1800" b="1" i="0" u="none" strike="noStrike" cap="none" normalizeH="0" baseline="0" dirty="0">
                <a:ln>
                  <a:noFill/>
                </a:ln>
                <a:solidFill>
                  <a:srgbClr val="262626"/>
                </a:solidFill>
                <a:effectLst/>
                <a:latin typeface="+mn-lt"/>
              </a:rPr>
              <a:t>Installation</a:t>
            </a:r>
          </a:p>
          <a:p>
            <a:pPr>
              <a:lnSpc>
                <a:spcPct val="100000"/>
              </a:lnSpc>
            </a:pPr>
            <a:r>
              <a:rPr kumimoji="0" lang="en-US" altLang="en-US" sz="1800" b="0" i="0" u="none" strike="noStrike" cap="none" normalizeH="0" baseline="0" dirty="0">
                <a:ln>
                  <a:noFill/>
                </a:ln>
                <a:solidFill>
                  <a:srgbClr val="000000"/>
                </a:solidFill>
                <a:effectLst/>
                <a:latin typeface="+mn-lt"/>
              </a:rPr>
              <a:t>The MySQL Python Connector is available on pypi.org, therefore, you can install it using the </a:t>
            </a: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pip</a:t>
            </a:r>
            <a:r>
              <a:rPr kumimoji="0" lang="en-US" altLang="en-US" sz="1800" b="0" i="0" u="none" strike="noStrike" cap="none" normalizeH="0" baseline="0" dirty="0">
                <a:ln>
                  <a:noFill/>
                </a:ln>
                <a:solidFill>
                  <a:srgbClr val="000000"/>
                </a:solidFill>
                <a:effectLst/>
                <a:latin typeface="+mn-lt"/>
              </a:rPr>
              <a:t> command.</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rgbClr val="000000"/>
                </a:solidFill>
                <a:effectLst/>
                <a:latin typeface="+mn-lt"/>
              </a:rPr>
              <a:t>The </a:t>
            </a: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pip</a:t>
            </a:r>
            <a:r>
              <a:rPr kumimoji="0" lang="en-US" altLang="en-US" sz="1800" b="0" i="0" u="none" strike="noStrike" cap="none" normalizeH="0" baseline="0" dirty="0">
                <a:ln>
                  <a:noFill/>
                </a:ln>
                <a:solidFill>
                  <a:srgbClr val="000000"/>
                </a:solidFill>
                <a:effectLst/>
                <a:latin typeface="+mn-lt"/>
              </a:rPr>
              <a:t> command allows you to install MySQL Python connector on any Operating system including Windows, macOS, Linux, and Unix:</a:t>
            </a:r>
          </a:p>
          <a:p>
            <a:pPr>
              <a:lnSpc>
                <a:spcPct val="100000"/>
              </a:lnSpc>
            </a:pPr>
            <a:r>
              <a:rPr lang="en-US" altLang="en-US" sz="1800" dirty="0">
                <a:solidFill>
                  <a:srgbClr val="000000"/>
                </a:solidFill>
                <a:latin typeface="+mn-lt"/>
                <a:cs typeface="Courier New" panose="02070309020205020404" pitchFamily="49" charset="0"/>
              </a:rPr>
              <a:t>pip install </a:t>
            </a:r>
            <a:r>
              <a:rPr lang="en-US" altLang="en-US" sz="1800" dirty="0" err="1">
                <a:solidFill>
                  <a:srgbClr val="000000"/>
                </a:solidFill>
                <a:latin typeface="+mn-lt"/>
                <a:cs typeface="Courier New" panose="02070309020205020404" pitchFamily="49" charset="0"/>
              </a:rPr>
              <a:t>mysql</a:t>
            </a:r>
            <a:r>
              <a:rPr lang="en-US" altLang="en-US" sz="1800" dirty="0">
                <a:solidFill>
                  <a:srgbClr val="000000"/>
                </a:solidFill>
                <a:latin typeface="+mn-lt"/>
                <a:cs typeface="Courier New" panose="02070309020205020404" pitchFamily="49" charset="0"/>
              </a:rPr>
              <a:t>-connector</a:t>
            </a:r>
            <a:endParaRPr kumimoji="0" lang="en-US" altLang="en-US" sz="1800" b="0" i="0" u="none" strike="noStrike" cap="none" normalizeH="0" baseline="0" dirty="0">
              <a:ln>
                <a:noFill/>
              </a:ln>
              <a:solidFill>
                <a:srgbClr val="000000"/>
              </a:solidFill>
              <a:effectLst/>
              <a:latin typeface="+mn-lt"/>
              <a:cs typeface="Courier New" panose="02070309020205020404" pitchFamily="49" charset="0"/>
            </a:endParaRPr>
          </a:p>
          <a:p>
            <a:pPr>
              <a:lnSpc>
                <a:spcPct val="100000"/>
              </a:lnSpc>
            </a:pPr>
            <a:r>
              <a:rPr kumimoji="0" lang="en-US" altLang="en-US" sz="1800" b="0" i="1" u="none" strike="noStrike" cap="none" normalizeH="0" baseline="0" dirty="0">
                <a:ln>
                  <a:noFill/>
                </a:ln>
                <a:solidFill>
                  <a:srgbClr val="333333"/>
                </a:solidFill>
                <a:effectLst/>
                <a:latin typeface="+mn-lt"/>
                <a:cs typeface="Courier New" panose="02070309020205020404" pitchFamily="49" charset="0"/>
              </a:rPr>
              <a:t>pip install </a:t>
            </a:r>
            <a:r>
              <a:rPr kumimoji="0" lang="en-US" altLang="en-US" sz="1800" b="0" i="1" u="none" strike="noStrike" cap="none" normalizeH="0" baseline="0" dirty="0" err="1">
                <a:ln>
                  <a:noFill/>
                </a:ln>
                <a:solidFill>
                  <a:srgbClr val="333333"/>
                </a:solidFill>
                <a:effectLst/>
                <a:latin typeface="+mn-lt"/>
                <a:cs typeface="Courier New" panose="02070309020205020404" pitchFamily="49" charset="0"/>
              </a:rPr>
              <a:t>mysql</a:t>
            </a:r>
            <a:r>
              <a:rPr kumimoji="0" lang="en-US" altLang="en-US" sz="1800" b="0" i="1" u="none" strike="noStrike" cap="none" normalizeH="0" baseline="0" dirty="0">
                <a:ln>
                  <a:noFill/>
                </a:ln>
                <a:solidFill>
                  <a:srgbClr val="333333"/>
                </a:solidFill>
                <a:effectLst/>
                <a:latin typeface="+mn-lt"/>
                <a:cs typeface="Courier New" panose="02070309020205020404" pitchFamily="49" charset="0"/>
              </a:rPr>
              <a:t>-connector-python</a:t>
            </a:r>
            <a:endParaRPr kumimoji="0" lang="en-US" altLang="en-US" sz="1800" b="0" i="1"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rgbClr val="000000"/>
                </a:solidFill>
                <a:effectLst/>
                <a:latin typeface="+mn-lt"/>
              </a:rPr>
              <a:t>If you found any issue while installing, you can explicitly specify the module version as follows:</a:t>
            </a:r>
            <a:endParaRPr kumimoji="0" lang="en-US" altLang="en-US" sz="1800" b="0" i="0" u="none" strike="noStrike" cap="none" normalizeH="0" baseline="0" dirty="0">
              <a:ln>
                <a:noFill/>
              </a:ln>
              <a:solidFill>
                <a:srgbClr val="000000"/>
              </a:solidFill>
              <a:effectLst/>
              <a:latin typeface="+mn-lt"/>
              <a:cs typeface="Courier New" panose="02070309020205020404" pitchFamily="49" charset="0"/>
            </a:endParaRPr>
          </a:p>
          <a:p>
            <a:pPr>
              <a:lnSpc>
                <a:spcPct val="100000"/>
              </a:lnSpc>
            </a:pPr>
            <a:r>
              <a:rPr kumimoji="0" lang="en-US" altLang="en-US" sz="1800" b="1" i="0" u="none" strike="noStrike" cap="none" normalizeH="0" baseline="0" dirty="0">
                <a:ln>
                  <a:noFill/>
                </a:ln>
                <a:solidFill>
                  <a:srgbClr val="333333"/>
                </a:solidFill>
                <a:effectLst/>
                <a:latin typeface="+mn-lt"/>
                <a:cs typeface="Courier New" panose="02070309020205020404" pitchFamily="49" charset="0"/>
              </a:rPr>
              <a:t>pip install </a:t>
            </a:r>
            <a:r>
              <a:rPr kumimoji="0" lang="en-US" altLang="en-US" sz="1800" b="1" i="0" u="none" strike="noStrike" cap="none" normalizeH="0" baseline="0" dirty="0" err="1">
                <a:ln>
                  <a:noFill/>
                </a:ln>
                <a:solidFill>
                  <a:srgbClr val="333333"/>
                </a:solidFill>
                <a:effectLst/>
                <a:latin typeface="+mn-lt"/>
                <a:cs typeface="Courier New" panose="02070309020205020404" pitchFamily="49" charset="0"/>
              </a:rPr>
              <a:t>mysql</a:t>
            </a:r>
            <a:r>
              <a:rPr kumimoji="0" lang="en-US" altLang="en-US" sz="1800" b="1" i="0" u="none" strike="noStrike" cap="none" normalizeH="0" baseline="0" dirty="0">
                <a:ln>
                  <a:noFill/>
                </a:ln>
                <a:solidFill>
                  <a:srgbClr val="333333"/>
                </a:solidFill>
                <a:effectLst/>
                <a:latin typeface="+mn-lt"/>
                <a:cs typeface="Courier New" panose="02070309020205020404" pitchFamily="49" charset="0"/>
              </a:rPr>
              <a:t>-connector-python==</a:t>
            </a:r>
            <a:r>
              <a:rPr kumimoji="0" lang="en-US" altLang="en-US" sz="1800" b="1" i="0" u="none" strike="noStrike" cap="none" normalizeH="0" baseline="0" dirty="0">
                <a:ln>
                  <a:noFill/>
                </a:ln>
                <a:solidFill>
                  <a:srgbClr val="008080"/>
                </a:solidFill>
                <a:effectLst/>
                <a:latin typeface="+mn-lt"/>
                <a:cs typeface="Courier New" panose="02070309020205020404" pitchFamily="49" charset="0"/>
              </a:rPr>
              <a:t>8.0.17</a:t>
            </a:r>
            <a:endParaRPr kumimoji="0" lang="en-US" altLang="en-US" sz="1800" b="1" i="0" u="none" strike="noStrike" cap="none" normalizeH="0" baseline="0" dirty="0">
              <a:ln>
                <a:noFill/>
              </a:ln>
              <a:solidFill>
                <a:srgbClr val="000000"/>
              </a:solidFill>
              <a:effectLst/>
              <a:latin typeface="+mn-lt"/>
              <a:cs typeface="Courier New" panose="02070309020205020404" pitchFamily="49" charset="0"/>
            </a:endParaRPr>
          </a:p>
          <a:p>
            <a:pPr>
              <a:lnSpc>
                <a:spcPct val="100000"/>
              </a:lnSpc>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Code language: SQL (Structured Query Language) (</a:t>
            </a:r>
            <a:r>
              <a:rPr kumimoji="0" lang="en-US" altLang="en-US" sz="1800" b="0" i="0" u="none" strike="noStrike" cap="none" normalizeH="0" baseline="0" dirty="0" err="1">
                <a:ln>
                  <a:noFill/>
                </a:ln>
                <a:solidFill>
                  <a:srgbClr val="000000"/>
                </a:solidFill>
                <a:effectLst/>
                <a:latin typeface="+mn-lt"/>
                <a:cs typeface="Courier New" panose="02070309020205020404" pitchFamily="49" charset="0"/>
              </a:rPr>
              <a:t>sql</a:t>
            </a: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rgbClr val="000000"/>
                </a:solidFill>
                <a:effectLst/>
                <a:latin typeface="+mn-lt"/>
              </a:rPr>
              <a:t>Note that to uninstall current MySQL Connector/Python, you use the following command:</a:t>
            </a:r>
            <a:endParaRPr kumimoji="0" lang="en-US" altLang="en-US" sz="1800" b="0" i="0" u="none" strike="noStrike" cap="none" normalizeH="0" baseline="0" dirty="0">
              <a:ln>
                <a:noFill/>
              </a:ln>
              <a:solidFill>
                <a:srgbClr val="000000"/>
              </a:solidFill>
              <a:effectLst/>
              <a:latin typeface="+mn-lt"/>
              <a:cs typeface="Courier New" panose="02070309020205020404" pitchFamily="49" charset="0"/>
            </a:endParaRPr>
          </a:p>
          <a:p>
            <a:pPr>
              <a:lnSpc>
                <a:spcPct val="100000"/>
              </a:lnSpc>
            </a:pPr>
            <a:r>
              <a:rPr kumimoji="0" lang="en-US" altLang="en-US" sz="1800" b="0" i="1" u="none" strike="noStrike" cap="none" normalizeH="0" baseline="0" dirty="0">
                <a:ln>
                  <a:noFill/>
                </a:ln>
                <a:solidFill>
                  <a:srgbClr val="333333"/>
                </a:solidFill>
                <a:effectLst/>
                <a:latin typeface="+mn-lt"/>
                <a:cs typeface="Courier New" panose="02070309020205020404" pitchFamily="49" charset="0"/>
              </a:rPr>
              <a:t>pip </a:t>
            </a:r>
            <a:r>
              <a:rPr kumimoji="0" lang="en-US" altLang="en-US" sz="1800" b="1" i="1" u="none" strike="noStrike" cap="none" normalizeH="0" baseline="0" dirty="0">
                <a:ln>
                  <a:noFill/>
                </a:ln>
                <a:solidFill>
                  <a:srgbClr val="333333"/>
                </a:solidFill>
                <a:effectLst/>
                <a:latin typeface="+mn-lt"/>
                <a:cs typeface="Courier New" panose="02070309020205020404" pitchFamily="49" charset="0"/>
              </a:rPr>
              <a:t>uninstall</a:t>
            </a:r>
            <a:r>
              <a:rPr kumimoji="0" lang="en-US" altLang="en-US" sz="1800" b="0" i="1" u="none" strike="noStrike" cap="none" normalizeH="0" baseline="0" dirty="0">
                <a:ln>
                  <a:noFill/>
                </a:ln>
                <a:solidFill>
                  <a:srgbClr val="333333"/>
                </a:solidFill>
                <a:effectLst/>
                <a:latin typeface="+mn-lt"/>
                <a:cs typeface="Courier New" panose="02070309020205020404" pitchFamily="49" charset="0"/>
              </a:rPr>
              <a:t> </a:t>
            </a:r>
            <a:r>
              <a:rPr kumimoji="0" lang="en-US" altLang="en-US" sz="1800" b="0" i="1" u="none" strike="noStrike" cap="none" normalizeH="0" baseline="0" dirty="0" err="1">
                <a:ln>
                  <a:noFill/>
                </a:ln>
                <a:solidFill>
                  <a:srgbClr val="333333"/>
                </a:solidFill>
                <a:effectLst/>
                <a:latin typeface="+mn-lt"/>
                <a:cs typeface="Courier New" panose="02070309020205020404" pitchFamily="49" charset="0"/>
              </a:rPr>
              <a:t>mysql</a:t>
            </a:r>
            <a:r>
              <a:rPr kumimoji="0" lang="en-US" altLang="en-US" sz="1800" b="0" i="1" u="none" strike="noStrike" cap="none" normalizeH="0" baseline="0" dirty="0">
                <a:ln>
                  <a:noFill/>
                </a:ln>
                <a:solidFill>
                  <a:srgbClr val="333333"/>
                </a:solidFill>
                <a:effectLst/>
                <a:latin typeface="+mn-lt"/>
                <a:cs typeface="Courier New" panose="02070309020205020404" pitchFamily="49" charset="0"/>
              </a:rPr>
              <a:t>-connector-python</a:t>
            </a:r>
            <a:endParaRPr kumimoji="0" lang="en-US" altLang="en-US" sz="1800" b="0" i="1" u="none" strike="noStrike" cap="none" normalizeH="0" baseline="0" dirty="0">
              <a:ln>
                <a:noFill/>
              </a:ln>
              <a:solidFill>
                <a:srgbClr val="000000"/>
              </a:solidFill>
              <a:effectLst/>
              <a:latin typeface="+mn-lt"/>
              <a:cs typeface="Courier New" panose="02070309020205020404" pitchFamily="49" charset="0"/>
            </a:endParaRPr>
          </a:p>
          <a:p>
            <a:pPr>
              <a:lnSpc>
                <a:spcPct val="100000"/>
              </a:lnSpc>
            </a:pP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Code language: SQL (Structured Query Language) (</a:t>
            </a:r>
            <a:r>
              <a:rPr kumimoji="0" lang="en-US" altLang="en-US" sz="1800" b="0" i="0" u="none" strike="noStrike" cap="none" normalizeH="0" baseline="0" dirty="0" err="1">
                <a:ln>
                  <a:noFill/>
                </a:ln>
                <a:solidFill>
                  <a:srgbClr val="000000"/>
                </a:solidFill>
                <a:effectLst/>
                <a:latin typeface="+mn-lt"/>
                <a:cs typeface="Courier New" panose="02070309020205020404" pitchFamily="49" charset="0"/>
              </a:rPr>
              <a:t>sql</a:t>
            </a: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rgbClr val="000000"/>
                </a:solidFill>
                <a:effectLst/>
                <a:latin typeface="+mn-lt"/>
              </a:rPr>
              <a:t>It will prompt you for confirmation, you type </a:t>
            </a:r>
            <a:r>
              <a:rPr kumimoji="0" lang="en-US" altLang="en-US" sz="1800" b="0" i="0" u="none" strike="noStrike" cap="none" normalizeH="0" baseline="0" dirty="0">
                <a:ln>
                  <a:noFill/>
                </a:ln>
                <a:solidFill>
                  <a:srgbClr val="000000"/>
                </a:solidFill>
                <a:effectLst/>
                <a:latin typeface="+mn-lt"/>
                <a:cs typeface="Courier New" panose="02070309020205020404" pitchFamily="49" charset="0"/>
              </a:rPr>
              <a:t>y</a:t>
            </a:r>
            <a:r>
              <a:rPr kumimoji="0" lang="en-US" altLang="en-US" sz="1800" b="0" i="0" u="none" strike="noStrike" cap="none" normalizeH="0" baseline="0" dirty="0">
                <a:ln>
                  <a:noFill/>
                </a:ln>
                <a:solidFill>
                  <a:srgbClr val="000000"/>
                </a:solidFill>
                <a:effectLst/>
                <a:latin typeface="+mn-lt"/>
              </a:rPr>
              <a:t> to confirm.</a:t>
            </a:r>
            <a:endParaRPr kumimoji="0" lang="en-US" altLang="en-US" sz="1800" b="0" i="0" u="none" strike="noStrike" cap="none" normalizeH="0" baseline="0" dirty="0">
              <a:ln>
                <a:noFill/>
              </a:ln>
              <a:solidFill>
                <a:srgbClr val="000000"/>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mn-lt"/>
                <a:cs typeface="Courier New" panose="02070309020205020404" pitchFamily="49" charset="0"/>
              </a:rPr>
              <a:t>Proceed (y/n)? y</a:t>
            </a: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16115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25E1-F11A-4A67-90AB-44FFB5F90990}"/>
              </a:ext>
            </a:extLst>
          </p:cNvPr>
          <p:cNvSpPr>
            <a:spLocks noGrp="1"/>
          </p:cNvSpPr>
          <p:nvPr>
            <p:ph type="title"/>
          </p:nvPr>
        </p:nvSpPr>
        <p:spPr>
          <a:xfrm>
            <a:off x="838200" y="365125"/>
            <a:ext cx="10515600" cy="922137"/>
          </a:xfrm>
        </p:spPr>
        <p:txBody>
          <a:bodyPr>
            <a:normAutofit fontScale="90000"/>
          </a:bodyPr>
          <a:lstStyle/>
          <a:p>
            <a:r>
              <a:rPr lang="en-US" b="0" i="0" dirty="0">
                <a:solidFill>
                  <a:srgbClr val="262626"/>
                </a:solidFill>
                <a:effectLst/>
              </a:rPr>
              <a:t>Verifying MySQL Connector/Python installation</a:t>
            </a:r>
            <a:br>
              <a:rPr lang="en-US" b="0" i="0" dirty="0">
                <a:solidFill>
                  <a:srgbClr val="262626"/>
                </a:solidFill>
                <a:effectLst/>
                <a:latin typeface="-apple-system"/>
              </a:rPr>
            </a:br>
            <a:endParaRPr lang="en-IN" dirty="0"/>
          </a:p>
        </p:txBody>
      </p:sp>
      <p:sp>
        <p:nvSpPr>
          <p:cNvPr id="3" name="Content Placeholder 2">
            <a:extLst>
              <a:ext uri="{FF2B5EF4-FFF2-40B4-BE49-F238E27FC236}">
                <a16:creationId xmlns:a16="http://schemas.microsoft.com/office/drawing/2014/main" id="{3A9060C8-2256-47A6-B0B3-8313552D852F}"/>
              </a:ext>
            </a:extLst>
          </p:cNvPr>
          <p:cNvSpPr>
            <a:spLocks noGrp="1"/>
          </p:cNvSpPr>
          <p:nvPr>
            <p:ph idx="1"/>
          </p:nvPr>
        </p:nvSpPr>
        <p:spPr>
          <a:xfrm>
            <a:off x="663607" y="1198485"/>
            <a:ext cx="11241347" cy="4483224"/>
          </a:xfrm>
        </p:spPr>
        <p:txBody>
          <a:bodyPr/>
          <a:lstStyle/>
          <a:p>
            <a:r>
              <a:rPr lang="en-US" sz="2400" b="0" i="0" dirty="0">
                <a:solidFill>
                  <a:srgbClr val="000000"/>
                </a:solidFill>
                <a:effectLst/>
                <a:latin typeface="-apple-system"/>
              </a:rPr>
              <a:t>After installing the MySQL Python connector, you need to test it to make sure that it is working correctly and you are able to connect to the MySQL database server without any issues.</a:t>
            </a:r>
          </a:p>
          <a:p>
            <a:pPr algn="l"/>
            <a:r>
              <a:rPr lang="en-US" sz="2400" b="0" i="0" dirty="0">
                <a:solidFill>
                  <a:srgbClr val="000000"/>
                </a:solidFill>
                <a:effectLst/>
                <a:latin typeface="-apple-system"/>
              </a:rPr>
              <a:t>To verify the installation, you use the following steps:</a:t>
            </a:r>
          </a:p>
          <a:p>
            <a:pPr lvl="1">
              <a:buFont typeface="+mj-lt"/>
              <a:buAutoNum type="arabicPeriod"/>
            </a:pPr>
            <a:r>
              <a:rPr lang="en-US" sz="2000" b="0" i="0" dirty="0">
                <a:solidFill>
                  <a:srgbClr val="000000"/>
                </a:solidFill>
                <a:effectLst/>
                <a:latin typeface="-apple-system"/>
              </a:rPr>
              <a:t>Open Python command line</a:t>
            </a:r>
          </a:p>
          <a:p>
            <a:pPr lvl="1">
              <a:buFont typeface="+mj-lt"/>
              <a:buAutoNum type="arabicPeriod"/>
            </a:pPr>
            <a:r>
              <a:rPr lang="en-US" sz="2000" b="0" i="0" dirty="0">
                <a:solidFill>
                  <a:srgbClr val="000000"/>
                </a:solidFill>
                <a:effectLst/>
                <a:latin typeface="-apple-system"/>
              </a:rPr>
              <a:t>Type the following code</a:t>
            </a:r>
          </a:p>
          <a:p>
            <a:pPr marL="0" indent="0">
              <a:buNone/>
            </a:pPr>
            <a:endParaRPr lang="en-IN" b="1" dirty="0"/>
          </a:p>
        </p:txBody>
      </p:sp>
      <p:sp>
        <p:nvSpPr>
          <p:cNvPr id="4" name="Rectangle 3">
            <a:extLst>
              <a:ext uri="{FF2B5EF4-FFF2-40B4-BE49-F238E27FC236}">
                <a16:creationId xmlns:a16="http://schemas.microsoft.com/office/drawing/2014/main" id="{B06F3FBB-1404-47ED-B5B5-1BC8D626DEE8}"/>
              </a:ext>
            </a:extLst>
          </p:cNvPr>
          <p:cNvSpPr/>
          <p:nvPr/>
        </p:nvSpPr>
        <p:spPr>
          <a:xfrm>
            <a:off x="838200" y="3600806"/>
            <a:ext cx="10392052" cy="1095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400" b="1" i="0" dirty="0">
                <a:solidFill>
                  <a:srgbClr val="999999"/>
                </a:solidFill>
                <a:effectLst/>
                <a:latin typeface="Courier New" panose="02070309020205020404" pitchFamily="49" charset="0"/>
              </a:rPr>
              <a:t>&gt;&gt;&gt; </a:t>
            </a:r>
            <a:r>
              <a:rPr lang="en-IN" sz="1400" b="1" i="0" dirty="0">
                <a:solidFill>
                  <a:srgbClr val="333333"/>
                </a:solidFill>
                <a:effectLst/>
                <a:latin typeface="Courier New" panose="02070309020205020404" pitchFamily="49" charset="0"/>
              </a:rPr>
              <a:t>import</a:t>
            </a:r>
            <a:r>
              <a:rPr lang="en-IN" sz="1400" b="0" i="0" dirty="0">
                <a:solidFill>
                  <a:srgbClr val="333333"/>
                </a:solidFill>
                <a:effectLst/>
                <a:latin typeface="Courier New" panose="02070309020205020404" pitchFamily="49" charset="0"/>
              </a:rPr>
              <a:t> </a:t>
            </a:r>
            <a:r>
              <a:rPr lang="en-IN" sz="1400" b="0" i="0" dirty="0" err="1">
                <a:solidFill>
                  <a:srgbClr val="333333"/>
                </a:solidFill>
                <a:effectLst/>
                <a:latin typeface="Courier New" panose="02070309020205020404" pitchFamily="49" charset="0"/>
              </a:rPr>
              <a:t>mysql.connector</a:t>
            </a:r>
            <a:r>
              <a:rPr lang="en-IN" sz="1400" b="0" i="0" dirty="0">
                <a:solidFill>
                  <a:srgbClr val="333333"/>
                </a:solidFill>
                <a:effectLst/>
                <a:latin typeface="Courier New" panose="02070309020205020404" pitchFamily="49" charset="0"/>
              </a:rPr>
              <a:t> </a:t>
            </a:r>
          </a:p>
          <a:p>
            <a:r>
              <a:rPr lang="en-IN" sz="1400" b="1" i="0" dirty="0">
                <a:solidFill>
                  <a:srgbClr val="999999"/>
                </a:solidFill>
                <a:effectLst/>
                <a:latin typeface="Courier New" panose="02070309020205020404" pitchFamily="49" charset="0"/>
              </a:rPr>
              <a:t>&gt;&gt;&gt;</a:t>
            </a:r>
            <a:r>
              <a:rPr lang="en-IN" sz="1400" b="1" i="0" dirty="0" err="1">
                <a:solidFill>
                  <a:srgbClr val="999999"/>
                </a:solidFill>
                <a:effectLst/>
                <a:latin typeface="Courier New" panose="02070309020205020404" pitchFamily="49" charset="0"/>
              </a:rPr>
              <a:t>mydb</a:t>
            </a:r>
            <a:r>
              <a:rPr lang="en-IN" sz="1400" b="1" i="0" dirty="0">
                <a:solidFill>
                  <a:srgbClr val="999999"/>
                </a:solidFill>
                <a:effectLst/>
                <a:latin typeface="Courier New" panose="02070309020205020404" pitchFamily="49" charset="0"/>
              </a:rPr>
              <a:t>=</a:t>
            </a:r>
            <a:r>
              <a:rPr lang="en-IN" sz="1400" b="0" i="0" dirty="0" err="1">
                <a:solidFill>
                  <a:srgbClr val="333333"/>
                </a:solidFill>
                <a:effectLst/>
                <a:latin typeface="Courier New" panose="02070309020205020404" pitchFamily="49" charset="0"/>
              </a:rPr>
              <a:t>mysql.connector.connect</a:t>
            </a:r>
            <a:r>
              <a:rPr lang="en-IN" sz="1400" b="0" i="0" dirty="0">
                <a:solidFill>
                  <a:srgbClr val="333333"/>
                </a:solidFill>
                <a:effectLst/>
                <a:latin typeface="Courier New" panose="02070309020205020404" pitchFamily="49" charset="0"/>
              </a:rPr>
              <a:t>(host=</a:t>
            </a:r>
            <a:r>
              <a:rPr lang="en-IN" sz="1400" b="0" i="0" dirty="0">
                <a:solidFill>
                  <a:srgbClr val="DD1144"/>
                </a:solidFill>
                <a:effectLst/>
                <a:latin typeface="Courier New" panose="02070309020205020404" pitchFamily="49" charset="0"/>
              </a:rPr>
              <a:t>'</a:t>
            </a:r>
            <a:r>
              <a:rPr lang="en-IN" sz="1400" b="0" i="0" dirty="0" err="1">
                <a:solidFill>
                  <a:srgbClr val="DD1144"/>
                </a:solidFill>
                <a:effectLst/>
                <a:latin typeface="Courier New" panose="02070309020205020404" pitchFamily="49" charset="0"/>
              </a:rPr>
              <a:t>localhost’</a:t>
            </a:r>
            <a:r>
              <a:rPr lang="en-IN" sz="1400" b="0" i="0" dirty="0" err="1">
                <a:solidFill>
                  <a:srgbClr val="333333"/>
                </a:solidFill>
                <a:effectLst/>
                <a:latin typeface="Courier New" panose="02070309020205020404" pitchFamily="49" charset="0"/>
              </a:rPr>
              <a:t>,port</a:t>
            </a:r>
            <a:r>
              <a:rPr lang="en-IN" sz="1400" b="0" i="0" dirty="0">
                <a:solidFill>
                  <a:srgbClr val="333333"/>
                </a:solidFill>
                <a:effectLst/>
                <a:latin typeface="Courier New" panose="02070309020205020404" pitchFamily="49" charset="0"/>
              </a:rPr>
              <a:t>=‘</a:t>
            </a:r>
            <a:r>
              <a:rPr lang="en-IN" sz="1400" b="0" i="0" dirty="0" err="1">
                <a:solidFill>
                  <a:srgbClr val="333333"/>
                </a:solidFill>
                <a:effectLst/>
                <a:latin typeface="Courier New" panose="02070309020205020404" pitchFamily="49" charset="0"/>
              </a:rPr>
              <a:t>no’,database</a:t>
            </a:r>
            <a:r>
              <a:rPr lang="en-IN" sz="1400" b="0" i="0" dirty="0">
                <a:solidFill>
                  <a:srgbClr val="333333"/>
                </a:solidFill>
                <a:effectLst/>
                <a:latin typeface="Courier New" panose="02070309020205020404" pitchFamily="49" charset="0"/>
              </a:rPr>
              <a:t>=</a:t>
            </a:r>
            <a:r>
              <a:rPr lang="en-IN" sz="1400" b="0" i="0" dirty="0">
                <a:solidFill>
                  <a:srgbClr val="DD1144"/>
                </a:solidFill>
                <a:effectLst/>
                <a:latin typeface="Courier New" panose="02070309020205020404" pitchFamily="49" charset="0"/>
              </a:rPr>
              <a:t>'</a:t>
            </a:r>
            <a:r>
              <a:rPr lang="en-IN" sz="1400" b="0" i="0" dirty="0" err="1">
                <a:solidFill>
                  <a:srgbClr val="DD1144"/>
                </a:solidFill>
                <a:effectLst/>
                <a:latin typeface="Courier New" panose="02070309020205020404" pitchFamily="49" charset="0"/>
              </a:rPr>
              <a:t>mysql</a:t>
            </a:r>
            <a:r>
              <a:rPr lang="en-IN" sz="1400" b="0" i="0" dirty="0">
                <a:solidFill>
                  <a:srgbClr val="DD1144"/>
                </a:solidFill>
                <a:effectLst/>
                <a:latin typeface="Courier New" panose="02070309020205020404" pitchFamily="49" charset="0"/>
              </a:rPr>
              <a:t>'</a:t>
            </a:r>
            <a:r>
              <a:rPr lang="en-IN" sz="1400" b="0" i="0" dirty="0">
                <a:solidFill>
                  <a:srgbClr val="333333"/>
                </a:solidFill>
                <a:effectLst/>
                <a:latin typeface="Courier New" panose="02070309020205020404" pitchFamily="49" charset="0"/>
              </a:rPr>
              <a:t>,user=</a:t>
            </a:r>
            <a:r>
              <a:rPr lang="en-IN" sz="1400" b="0" i="0" dirty="0">
                <a:solidFill>
                  <a:srgbClr val="DD1144"/>
                </a:solidFill>
                <a:effectLst/>
                <a:latin typeface="Courier New" panose="02070309020205020404" pitchFamily="49" charset="0"/>
              </a:rPr>
              <a:t>'</a:t>
            </a:r>
            <a:r>
              <a:rPr lang="en-IN" sz="1400" b="0" i="0" dirty="0" err="1">
                <a:solidFill>
                  <a:srgbClr val="DD1144"/>
                </a:solidFill>
                <a:effectLst/>
                <a:latin typeface="Courier New" panose="02070309020205020404" pitchFamily="49" charset="0"/>
              </a:rPr>
              <a:t>root'</a:t>
            </a:r>
            <a:r>
              <a:rPr lang="en-IN" sz="1400" b="0" i="0" dirty="0" err="1">
                <a:solidFill>
                  <a:srgbClr val="333333"/>
                </a:solidFill>
                <a:effectLst/>
                <a:latin typeface="Courier New" panose="02070309020205020404" pitchFamily="49" charset="0"/>
              </a:rPr>
              <a:t>,password</a:t>
            </a:r>
            <a:r>
              <a:rPr lang="en-IN" sz="1400" b="0" i="0" dirty="0">
                <a:solidFill>
                  <a:srgbClr val="333333"/>
                </a:solidFill>
                <a:effectLst/>
                <a:latin typeface="Courier New" panose="02070309020205020404" pitchFamily="49" charset="0"/>
              </a:rPr>
              <a:t>=</a:t>
            </a:r>
            <a:r>
              <a:rPr lang="en-IN" sz="1400" b="0" i="0" dirty="0">
                <a:solidFill>
                  <a:srgbClr val="DD1144"/>
                </a:solidFill>
                <a:effectLst/>
                <a:latin typeface="Courier New" panose="02070309020205020404" pitchFamily="49" charset="0"/>
              </a:rPr>
              <a:t>'your pass’</a:t>
            </a:r>
            <a:r>
              <a:rPr lang="en-IN" sz="1400" b="0" i="0" dirty="0">
                <a:solidFill>
                  <a:srgbClr val="333333"/>
                </a:solidFill>
                <a:effectLst/>
                <a:latin typeface="Courier New" panose="02070309020205020404" pitchFamily="49" charset="0"/>
              </a:rPr>
              <a:t>)</a:t>
            </a:r>
          </a:p>
          <a:p>
            <a:r>
              <a:rPr lang="en-IN" sz="1400" dirty="0">
                <a:solidFill>
                  <a:srgbClr val="333333"/>
                </a:solidFill>
                <a:latin typeface="Courier New" panose="02070309020205020404" pitchFamily="49" charset="0"/>
              </a:rPr>
              <a:t>&gt;&gt;print(</a:t>
            </a:r>
            <a:r>
              <a:rPr lang="en-IN" sz="1400" dirty="0" err="1">
                <a:solidFill>
                  <a:srgbClr val="333333"/>
                </a:solidFill>
                <a:latin typeface="Courier New" panose="02070309020205020404" pitchFamily="49" charset="0"/>
              </a:rPr>
              <a:t>mydb</a:t>
            </a:r>
            <a:r>
              <a:rPr lang="en-IN" sz="1400" dirty="0">
                <a:solidFill>
                  <a:srgbClr val="333333"/>
                </a:solidFill>
                <a:latin typeface="Courier New" panose="02070309020205020404" pitchFamily="49" charset="0"/>
              </a:rPr>
              <a:t>)</a:t>
            </a:r>
          </a:p>
          <a:p>
            <a:r>
              <a:rPr lang="en-IN" sz="1400" dirty="0">
                <a:solidFill>
                  <a:srgbClr val="333333"/>
                </a:solidFill>
                <a:latin typeface="Courier New" panose="02070309020205020404" pitchFamily="49" charset="0"/>
              </a:rPr>
              <a:t>&gt;&gt;print(“Good Evening”)</a:t>
            </a:r>
            <a:endParaRPr lang="en-IN" sz="1400" dirty="0"/>
          </a:p>
        </p:txBody>
      </p:sp>
      <p:sp>
        <p:nvSpPr>
          <p:cNvPr id="5" name="TextBox 4">
            <a:extLst>
              <a:ext uri="{FF2B5EF4-FFF2-40B4-BE49-F238E27FC236}">
                <a16:creationId xmlns:a16="http://schemas.microsoft.com/office/drawing/2014/main" id="{CCD408D5-779D-4E52-A832-5CC40055569B}"/>
              </a:ext>
            </a:extLst>
          </p:cNvPr>
          <p:cNvSpPr txBox="1"/>
          <p:nvPr/>
        </p:nvSpPr>
        <p:spPr>
          <a:xfrm>
            <a:off x="520083" y="4696628"/>
            <a:ext cx="11528393" cy="1354217"/>
          </a:xfrm>
          <a:prstGeom prst="rect">
            <a:avLst/>
          </a:prstGeom>
          <a:noFill/>
        </p:spPr>
        <p:txBody>
          <a:bodyPr wrap="square" rtlCol="0">
            <a:spAutoFit/>
          </a:bodyPr>
          <a:lstStyle/>
          <a:p>
            <a:pPr marL="285750" indent="-285750">
              <a:buFont typeface="Arial" panose="020B0604020202020204" pitchFamily="34" charset="0"/>
              <a:buChar char="•"/>
            </a:pPr>
            <a:r>
              <a:rPr lang="en-US" sz="2400" dirty="0"/>
              <a:t>If you see the following output, it means that you have been successfully installing the MySQL Connector/Python on your system.</a:t>
            </a:r>
          </a:p>
          <a:p>
            <a:endParaRPr lang="en-US" dirty="0"/>
          </a:p>
          <a:p>
            <a:endParaRPr lang="en-IN" sz="1600" dirty="0"/>
          </a:p>
        </p:txBody>
      </p:sp>
      <p:sp>
        <p:nvSpPr>
          <p:cNvPr id="6" name="Rectangle 5">
            <a:extLst>
              <a:ext uri="{FF2B5EF4-FFF2-40B4-BE49-F238E27FC236}">
                <a16:creationId xmlns:a16="http://schemas.microsoft.com/office/drawing/2014/main" id="{7325A411-AFF2-42B3-BE8D-188374777C57}"/>
              </a:ext>
            </a:extLst>
          </p:cNvPr>
          <p:cNvSpPr/>
          <p:nvPr/>
        </p:nvSpPr>
        <p:spPr>
          <a:xfrm>
            <a:off x="1020932" y="5681709"/>
            <a:ext cx="7483876" cy="8078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t>PS D:\Python_Tutorial\Python_Programs-Solutions&gt; python main.py</a:t>
            </a:r>
          </a:p>
          <a:p>
            <a:r>
              <a:rPr lang="en-US" sz="1400" dirty="0"/>
              <a:t>Good Evening</a:t>
            </a:r>
          </a:p>
          <a:p>
            <a:r>
              <a:rPr lang="en-US" sz="1400" dirty="0"/>
              <a:t>&lt;</a:t>
            </a:r>
            <a:r>
              <a:rPr lang="en-US" sz="1400" dirty="0" err="1"/>
              <a:t>mysql.connector.connection.MySQLConnection</a:t>
            </a:r>
            <a:r>
              <a:rPr lang="en-US" sz="1400" dirty="0"/>
              <a:t> object at 0x000001ED5CEAA310&gt;</a:t>
            </a:r>
            <a:endParaRPr lang="en-IN" sz="1400" dirty="0"/>
          </a:p>
        </p:txBody>
      </p:sp>
    </p:spTree>
    <p:extLst>
      <p:ext uri="{BB962C8B-B14F-4D97-AF65-F5344CB8AC3E}">
        <p14:creationId xmlns:p14="http://schemas.microsoft.com/office/powerpoint/2010/main" val="349982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6552-18E5-4D57-9BD7-4DB032D73509}"/>
              </a:ext>
            </a:extLst>
          </p:cNvPr>
          <p:cNvSpPr>
            <a:spLocks noGrp="1"/>
          </p:cNvSpPr>
          <p:nvPr>
            <p:ph type="title"/>
          </p:nvPr>
        </p:nvSpPr>
        <p:spPr>
          <a:xfrm>
            <a:off x="275208" y="365126"/>
            <a:ext cx="11916792" cy="842238"/>
          </a:xfrm>
        </p:spPr>
        <p:txBody>
          <a:bodyPr>
            <a:normAutofit fontScale="90000"/>
          </a:bodyPr>
          <a:lstStyle/>
          <a:p>
            <a:r>
              <a:rPr lang="en-US" b="0" i="0" dirty="0">
                <a:effectLst/>
              </a:rPr>
              <a:t>Python MySQL – Connect to a MySQL Database in Python</a:t>
            </a:r>
            <a:br>
              <a:rPr lang="en-US" b="0" i="0" dirty="0">
                <a:effectLst/>
                <a:latin typeface="-apple-system"/>
              </a:rPr>
            </a:br>
            <a:endParaRPr lang="en-IN" dirty="0"/>
          </a:p>
        </p:txBody>
      </p:sp>
      <p:sp>
        <p:nvSpPr>
          <p:cNvPr id="4" name="Rectangle 3">
            <a:extLst>
              <a:ext uri="{FF2B5EF4-FFF2-40B4-BE49-F238E27FC236}">
                <a16:creationId xmlns:a16="http://schemas.microsoft.com/office/drawing/2014/main" id="{DD8D3537-8B6A-41E1-A082-75F017562B6D}"/>
              </a:ext>
            </a:extLst>
          </p:cNvPr>
          <p:cNvSpPr/>
          <p:nvPr/>
        </p:nvSpPr>
        <p:spPr>
          <a:xfrm>
            <a:off x="452761" y="1083076"/>
            <a:ext cx="10191565" cy="4971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i="0">
                <a:solidFill>
                  <a:srgbClr val="000000"/>
                </a:solidFill>
                <a:effectLst/>
                <a:latin typeface="Verdana" panose="020B0604030504040204" pitchFamily="34" charset="0"/>
              </a:rPr>
              <a:t>To create a database in MySQL, use the "CREATE DATABASE" statement:</a:t>
            </a:r>
            <a:endParaRPr lang="en-IN"/>
          </a:p>
        </p:txBody>
      </p:sp>
      <p:sp>
        <p:nvSpPr>
          <p:cNvPr id="6" name="TextBox 5">
            <a:extLst>
              <a:ext uri="{FF2B5EF4-FFF2-40B4-BE49-F238E27FC236}">
                <a16:creationId xmlns:a16="http://schemas.microsoft.com/office/drawing/2014/main" id="{66C465AD-7353-4DCB-A293-B0041614A0E8}"/>
              </a:ext>
            </a:extLst>
          </p:cNvPr>
          <p:cNvSpPr txBox="1"/>
          <p:nvPr/>
        </p:nvSpPr>
        <p:spPr>
          <a:xfrm>
            <a:off x="275208" y="2021358"/>
            <a:ext cx="6169980" cy="2308324"/>
          </a:xfrm>
          <a:prstGeom prst="rect">
            <a:avLst/>
          </a:prstGeom>
          <a:noFill/>
        </p:spPr>
        <p:txBody>
          <a:bodyPr wrap="square">
            <a:spAutoFit/>
          </a:bodyPr>
          <a:lstStyle/>
          <a:p>
            <a:r>
              <a:rPr lang="en-IN" sz="1600" b="0" i="0" dirty="0">
                <a:solidFill>
                  <a:srgbClr val="0000CD"/>
                </a:solidFill>
                <a:effectLst/>
                <a:latin typeface="Consolas" panose="020B0609020204030204" pitchFamily="49" charset="0"/>
              </a:rPr>
              <a:t>import</a:t>
            </a:r>
            <a:r>
              <a:rPr lang="en-IN" sz="1600" b="0" i="0" dirty="0">
                <a:solidFill>
                  <a:srgbClr val="000000"/>
                </a:solidFill>
                <a:effectLst/>
                <a:latin typeface="Consolas" panose="020B0609020204030204" pitchFamily="49" charset="0"/>
              </a:rPr>
              <a:t> </a:t>
            </a:r>
            <a:r>
              <a:rPr lang="en-IN" sz="1600" b="0" i="0" dirty="0" err="1">
                <a:solidFill>
                  <a:srgbClr val="000000"/>
                </a:solidFill>
                <a:effectLst/>
                <a:latin typeface="Consolas" panose="020B0609020204030204" pitchFamily="49" charset="0"/>
              </a:rPr>
              <a:t>mysql.connector</a:t>
            </a:r>
            <a:br>
              <a:rPr lang="en-IN" sz="1600" dirty="0"/>
            </a:br>
            <a:br>
              <a:rPr lang="en-IN" sz="1600" dirty="0"/>
            </a:br>
            <a:r>
              <a:rPr lang="en-IN" sz="1600" b="0" i="0" dirty="0" err="1">
                <a:solidFill>
                  <a:srgbClr val="000000"/>
                </a:solidFill>
                <a:effectLst/>
                <a:latin typeface="Consolas" panose="020B0609020204030204" pitchFamily="49" charset="0"/>
              </a:rPr>
              <a:t>mydb</a:t>
            </a:r>
            <a:r>
              <a:rPr lang="en-IN" sz="1600" b="0" i="0" dirty="0">
                <a:solidFill>
                  <a:srgbClr val="000000"/>
                </a:solidFill>
                <a:effectLst/>
                <a:latin typeface="Consolas" panose="020B0609020204030204" pitchFamily="49" charset="0"/>
              </a:rPr>
              <a:t> = </a:t>
            </a:r>
            <a:r>
              <a:rPr lang="en-IN" sz="1600" b="0" i="0" dirty="0" err="1">
                <a:solidFill>
                  <a:srgbClr val="000000"/>
                </a:solidFill>
                <a:effectLst/>
                <a:latin typeface="Consolas" panose="020B0609020204030204" pitchFamily="49" charset="0"/>
              </a:rPr>
              <a:t>mysql.connector.connect</a:t>
            </a:r>
            <a:r>
              <a:rPr lang="en-IN" sz="1600" b="0" i="0" dirty="0">
                <a:solidFill>
                  <a:srgbClr val="000000"/>
                </a:solidFill>
                <a:effectLst/>
                <a:latin typeface="Consolas" panose="020B0609020204030204" pitchFamily="49" charset="0"/>
              </a:rPr>
              <a:t>(</a:t>
            </a:r>
            <a:br>
              <a:rPr lang="en-IN" sz="1600" dirty="0"/>
            </a:br>
            <a:r>
              <a:rPr lang="en-IN" sz="1600" b="0" i="0" dirty="0">
                <a:solidFill>
                  <a:srgbClr val="000000"/>
                </a:solidFill>
                <a:effectLst/>
                <a:latin typeface="Consolas" panose="020B0609020204030204" pitchFamily="49" charset="0"/>
              </a:rPr>
              <a:t>  host=</a:t>
            </a:r>
            <a:r>
              <a:rPr lang="en-IN" sz="1600" b="0" i="0" dirty="0">
                <a:solidFill>
                  <a:srgbClr val="A52A2A"/>
                </a:solidFill>
                <a:effectLst/>
                <a:latin typeface="Consolas" panose="020B0609020204030204" pitchFamily="49" charset="0"/>
              </a:rPr>
              <a:t>"localhost"</a:t>
            </a:r>
            <a:r>
              <a:rPr lang="en-IN" sz="1600" b="0" i="0" dirty="0">
                <a:solidFill>
                  <a:srgbClr val="000000"/>
                </a:solidFill>
                <a:effectLst/>
                <a:latin typeface="Consolas" panose="020B0609020204030204" pitchFamily="49" charset="0"/>
              </a:rPr>
              <a:t>,</a:t>
            </a:r>
            <a:br>
              <a:rPr lang="en-IN" sz="1600" dirty="0"/>
            </a:br>
            <a:r>
              <a:rPr lang="en-IN" sz="1600" b="0" i="0" dirty="0">
                <a:solidFill>
                  <a:srgbClr val="000000"/>
                </a:solidFill>
                <a:effectLst/>
                <a:latin typeface="Consolas" panose="020B0609020204030204" pitchFamily="49" charset="0"/>
              </a:rPr>
              <a:t> </a:t>
            </a:r>
            <a:r>
              <a:rPr lang="en-IN" sz="1600" b="0" i="0" dirty="0">
                <a:solidFill>
                  <a:srgbClr val="FF0000"/>
                </a:solidFill>
                <a:effectLst/>
                <a:latin typeface="Consolas" panose="020B0609020204030204" pitchFamily="49" charset="0"/>
              </a:rPr>
              <a:t> </a:t>
            </a:r>
            <a:r>
              <a:rPr lang="en-IN" sz="1600" b="0" i="0" dirty="0">
                <a:solidFill>
                  <a:srgbClr val="000000"/>
                </a:solidFill>
                <a:effectLst/>
                <a:latin typeface="Consolas" panose="020B0609020204030204" pitchFamily="49" charset="0"/>
              </a:rPr>
              <a:t>user=</a:t>
            </a:r>
            <a:r>
              <a:rPr lang="en-IN" sz="1600" b="0" i="0" dirty="0">
                <a:solidFill>
                  <a:srgbClr val="A52A2A"/>
                </a:solidFill>
                <a:effectLst/>
                <a:latin typeface="Consolas" panose="020B0609020204030204" pitchFamily="49" charset="0"/>
              </a:rPr>
              <a:t>"</a:t>
            </a:r>
            <a:r>
              <a:rPr lang="en-IN" sz="1600" b="0" i="1" dirty="0" err="1">
                <a:solidFill>
                  <a:srgbClr val="A52A2A"/>
                </a:solidFill>
                <a:effectLst/>
                <a:latin typeface="Consolas" panose="020B0609020204030204" pitchFamily="49" charset="0"/>
              </a:rPr>
              <a:t>yourusername</a:t>
            </a:r>
            <a:r>
              <a:rPr lang="en-IN" sz="1600" b="0" i="0" dirty="0">
                <a:solidFill>
                  <a:srgbClr val="A52A2A"/>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a:t>
            </a:r>
            <a:br>
              <a:rPr lang="en-IN" sz="1600" dirty="0"/>
            </a:br>
            <a:r>
              <a:rPr lang="en-IN" sz="1600" b="0" i="0" dirty="0">
                <a:solidFill>
                  <a:srgbClr val="000000"/>
                </a:solidFill>
                <a:effectLst/>
                <a:latin typeface="Consolas" panose="020B0609020204030204" pitchFamily="49" charset="0"/>
              </a:rPr>
              <a:t>  password=</a:t>
            </a:r>
            <a:r>
              <a:rPr lang="en-IN" sz="1600" b="0" i="0" dirty="0">
                <a:solidFill>
                  <a:srgbClr val="A52A2A"/>
                </a:solidFill>
                <a:effectLst/>
                <a:latin typeface="Consolas" panose="020B0609020204030204" pitchFamily="49" charset="0"/>
              </a:rPr>
              <a:t>"</a:t>
            </a:r>
            <a:r>
              <a:rPr lang="en-IN" sz="1600" b="0" i="1" dirty="0" err="1">
                <a:solidFill>
                  <a:srgbClr val="A52A2A"/>
                </a:solidFill>
                <a:effectLst/>
                <a:latin typeface="Consolas" panose="020B0609020204030204" pitchFamily="49" charset="0"/>
              </a:rPr>
              <a:t>yourpassword</a:t>
            </a:r>
            <a:r>
              <a:rPr lang="en-IN" sz="1600" b="0" i="0" dirty="0">
                <a:solidFill>
                  <a:srgbClr val="A52A2A"/>
                </a:solidFill>
                <a:effectLst/>
                <a:latin typeface="Consolas" panose="020B0609020204030204" pitchFamily="49" charset="0"/>
              </a:rPr>
              <a:t>"</a:t>
            </a:r>
            <a:br>
              <a:rPr lang="en-IN" sz="1600" dirty="0"/>
            </a:b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mycursor</a:t>
            </a:r>
            <a:r>
              <a:rPr lang="en-IN" sz="1600" b="0" i="0" dirty="0">
                <a:solidFill>
                  <a:srgbClr val="000000"/>
                </a:solidFill>
                <a:effectLst/>
                <a:latin typeface="Consolas" panose="020B0609020204030204" pitchFamily="49" charset="0"/>
              </a:rPr>
              <a:t> = </a:t>
            </a:r>
            <a:r>
              <a:rPr lang="en-IN" sz="1600" b="0" i="0" dirty="0" err="1">
                <a:solidFill>
                  <a:srgbClr val="000000"/>
                </a:solidFill>
                <a:effectLst/>
                <a:latin typeface="Consolas" panose="020B0609020204030204" pitchFamily="49" charset="0"/>
              </a:rPr>
              <a:t>mydb.cursor</a:t>
            </a:r>
            <a:r>
              <a:rPr lang="en-IN" sz="1600" b="0" i="0" dirty="0">
                <a:solidFill>
                  <a:srgbClr val="000000"/>
                </a:solidFill>
                <a:effectLst/>
                <a:latin typeface="Consolas" panose="020B0609020204030204" pitchFamily="49" charset="0"/>
              </a:rPr>
              <a:t>()</a:t>
            </a:r>
            <a:br>
              <a:rPr lang="en-IN" sz="1600" dirty="0"/>
            </a:br>
            <a:r>
              <a:rPr lang="en-IN" sz="1600" b="0" i="0" dirty="0" err="1">
                <a:solidFill>
                  <a:srgbClr val="000000"/>
                </a:solidFill>
                <a:effectLst/>
                <a:latin typeface="Consolas" panose="020B0609020204030204" pitchFamily="49" charset="0"/>
              </a:rPr>
              <a:t>mycursor.execute</a:t>
            </a:r>
            <a:r>
              <a:rPr lang="en-IN" sz="1600" b="0" i="0" dirty="0">
                <a:solidFill>
                  <a:srgbClr val="000000"/>
                </a:solidFill>
                <a:effectLst/>
                <a:latin typeface="Consolas" panose="020B0609020204030204" pitchFamily="49" charset="0"/>
              </a:rPr>
              <a:t>(</a:t>
            </a:r>
            <a:r>
              <a:rPr lang="en-IN" sz="1600" b="0" i="0" dirty="0">
                <a:solidFill>
                  <a:srgbClr val="A52A2A"/>
                </a:solidFill>
                <a:effectLst/>
                <a:latin typeface="Consolas" panose="020B0609020204030204" pitchFamily="49" charset="0"/>
              </a:rPr>
              <a:t>"CREATE DATABASE </a:t>
            </a:r>
            <a:r>
              <a:rPr lang="en-IN" sz="1600" b="0" i="0" dirty="0" err="1">
                <a:solidFill>
                  <a:srgbClr val="A52A2A"/>
                </a:solidFill>
                <a:effectLst/>
                <a:latin typeface="Consolas" panose="020B0609020204030204" pitchFamily="49" charset="0"/>
              </a:rPr>
              <a:t>mydatabase</a:t>
            </a:r>
            <a:r>
              <a:rPr lang="en-IN" sz="1600" b="0" i="0" dirty="0">
                <a:solidFill>
                  <a:srgbClr val="A52A2A"/>
                </a:solidFill>
                <a:effectLst/>
                <a:latin typeface="Consolas" panose="020B0609020204030204" pitchFamily="49" charset="0"/>
              </a:rPr>
              <a:t>"</a:t>
            </a:r>
            <a:r>
              <a:rPr lang="en-IN" sz="1600" b="0" i="0" dirty="0">
                <a:solidFill>
                  <a:srgbClr val="000000"/>
                </a:solidFill>
                <a:effectLst/>
                <a:latin typeface="Consolas" panose="020B0609020204030204" pitchFamily="49" charset="0"/>
              </a:rPr>
              <a:t>)</a:t>
            </a:r>
            <a:endParaRPr lang="en-IN" sz="1600" dirty="0"/>
          </a:p>
        </p:txBody>
      </p:sp>
      <p:sp>
        <p:nvSpPr>
          <p:cNvPr id="8" name="TextBox 7">
            <a:extLst>
              <a:ext uri="{FF2B5EF4-FFF2-40B4-BE49-F238E27FC236}">
                <a16:creationId xmlns:a16="http://schemas.microsoft.com/office/drawing/2014/main" id="{3889B787-E7E9-4B83-9AFC-5EF6D1D04694}"/>
              </a:ext>
            </a:extLst>
          </p:cNvPr>
          <p:cNvSpPr txBox="1"/>
          <p:nvPr/>
        </p:nvSpPr>
        <p:spPr>
          <a:xfrm>
            <a:off x="6924583" y="2298175"/>
            <a:ext cx="6169980" cy="3970318"/>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import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mysql.connector</a:t>
            </a:r>
            <a:br>
              <a:rPr lang="en-IN" dirty="0"/>
            </a:br>
            <a:br>
              <a:rPr lang="en-IN" dirty="0"/>
            </a:br>
            <a:r>
              <a:rPr lang="en-IN" b="0" i="0" dirty="0" err="1">
                <a:solidFill>
                  <a:srgbClr val="000000"/>
                </a:solidFill>
                <a:effectLst/>
                <a:latin typeface="Consolas" panose="020B0609020204030204" pitchFamily="49" charset="0"/>
              </a:rPr>
              <a:t>mydb</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mysql.connector.connect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host=</a:t>
            </a:r>
            <a:r>
              <a:rPr lang="en-IN" b="0" i="0" dirty="0">
                <a:solidFill>
                  <a:srgbClr val="A52A2A"/>
                </a:solidFill>
                <a:effectLst/>
                <a:latin typeface="Consolas" panose="020B0609020204030204" pitchFamily="49" charset="0"/>
              </a:rPr>
              <a:t>"localhost"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user=</a:t>
            </a:r>
            <a:r>
              <a:rPr lang="en-IN" b="0" i="0" dirty="0">
                <a:solidFill>
                  <a:srgbClr val="A52A2A"/>
                </a:solidFill>
                <a:effectLst/>
                <a:latin typeface="Consolas" panose="020B0609020204030204" pitchFamily="49" charset="0"/>
              </a:rPr>
              <a:t>"</a:t>
            </a:r>
            <a:r>
              <a:rPr lang="en-IN" b="0" i="1" dirty="0" err="1">
                <a:solidFill>
                  <a:srgbClr val="A52A2A"/>
                </a:solidFill>
                <a:effectLst/>
                <a:latin typeface="Consolas" panose="020B0609020204030204" pitchFamily="49" charset="0"/>
              </a:rPr>
              <a:t>yourusername</a:t>
            </a:r>
            <a:r>
              <a:rPr lang="en-IN" b="0" i="0" dirty="0">
                <a:solidFill>
                  <a:srgbClr val="A52A2A"/>
                </a:solidFill>
                <a:effectLst/>
                <a:latin typeface="Consolas" panose="020B0609020204030204" pitchFamily="49" charset="0"/>
              </a:rPr>
              <a:t>"</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password=</a:t>
            </a:r>
            <a:r>
              <a:rPr lang="en-IN" b="0" i="0" dirty="0">
                <a:solidFill>
                  <a:srgbClr val="A52A2A"/>
                </a:solidFill>
                <a:effectLst/>
                <a:latin typeface="Consolas" panose="020B0609020204030204" pitchFamily="49" charset="0"/>
              </a:rPr>
              <a:t>"</a:t>
            </a:r>
            <a:r>
              <a:rPr lang="en-IN" b="0" i="1" dirty="0" err="1">
                <a:solidFill>
                  <a:srgbClr val="A52A2A"/>
                </a:solidFill>
                <a:effectLst/>
                <a:latin typeface="Consolas" panose="020B0609020204030204" pitchFamily="49" charset="0"/>
              </a:rPr>
              <a:t>yourpassword</a:t>
            </a:r>
            <a:r>
              <a:rPr lang="en-IN" b="0" i="0" dirty="0">
                <a:solidFill>
                  <a:srgbClr val="A52A2A"/>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mycursor</a:t>
            </a:r>
            <a:r>
              <a:rPr lang="en-IN" b="0" i="0" dirty="0">
                <a:solidFill>
                  <a:srgbClr val="000000"/>
                </a:solidFill>
                <a:effectLst/>
                <a:latin typeface="Consolas" panose="020B0609020204030204" pitchFamily="49" charset="0"/>
              </a:rPr>
              <a:t> = </a:t>
            </a:r>
            <a:r>
              <a:rPr lang="en-IN" b="0" i="0" dirty="0" err="1">
                <a:solidFill>
                  <a:srgbClr val="000000"/>
                </a:solidFill>
                <a:effectLst/>
                <a:latin typeface="Consolas" panose="020B0609020204030204" pitchFamily="49" charset="0"/>
              </a:rPr>
              <a:t>mydb.cursor</a:t>
            </a:r>
            <a:r>
              <a:rPr lang="en-IN" b="0" i="0" dirty="0">
                <a:solidFill>
                  <a:srgbClr val="000000"/>
                </a:solidFill>
                <a:effectLst/>
                <a:latin typeface="Consolas" panose="020B0609020204030204" pitchFamily="49" charset="0"/>
              </a:rPr>
              <a:t>()</a:t>
            </a:r>
            <a:br>
              <a:rPr lang="en-IN" dirty="0"/>
            </a:br>
            <a:br>
              <a:rPr lang="en-IN" dirty="0"/>
            </a:br>
            <a:r>
              <a:rPr lang="en-IN" b="0" i="0" dirty="0" err="1">
                <a:solidFill>
                  <a:srgbClr val="000000"/>
                </a:solidFill>
                <a:effectLst/>
                <a:latin typeface="Consolas" panose="020B0609020204030204" pitchFamily="49" charset="0"/>
              </a:rPr>
              <a:t>mycursor.execute</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"SHOW DATABASES"</a:t>
            </a:r>
            <a:r>
              <a:rPr lang="en-IN" b="0" i="0" dirty="0">
                <a:solidFill>
                  <a:srgbClr val="000000"/>
                </a:solidFill>
                <a:effectLst/>
                <a:latin typeface="Consolas" panose="020B0609020204030204" pitchFamily="49" charset="0"/>
              </a:rPr>
              <a:t>)</a:t>
            </a:r>
            <a:br>
              <a:rPr lang="en-IN" dirty="0"/>
            </a:br>
            <a:br>
              <a:rPr lang="en-IN" dirty="0"/>
            </a:br>
            <a:r>
              <a:rPr lang="en-IN" b="0" i="0" dirty="0">
                <a:solidFill>
                  <a:srgbClr val="0000CD"/>
                </a:solidFill>
                <a:effectLst/>
                <a:latin typeface="Consolas" panose="020B0609020204030204" pitchFamily="49" charset="0"/>
              </a:rPr>
              <a:t>for</a:t>
            </a:r>
            <a:r>
              <a:rPr lang="en-IN" b="0" i="0" dirty="0">
                <a:solidFill>
                  <a:srgbClr val="000000"/>
                </a:solidFill>
                <a:effectLst/>
                <a:latin typeface="Consolas" panose="020B0609020204030204" pitchFamily="49" charset="0"/>
              </a:rPr>
              <a:t> x </a:t>
            </a:r>
            <a:r>
              <a:rPr lang="en-IN" b="0" i="0" dirty="0">
                <a:solidFill>
                  <a:srgbClr val="0000CD"/>
                </a:solidFill>
                <a:effectLst/>
                <a:latin typeface="Consolas" panose="020B0609020204030204" pitchFamily="49" charset="0"/>
              </a:rPr>
              <a:t>in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mycursor</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print</a:t>
            </a:r>
            <a:r>
              <a:rPr lang="en-IN" b="0" i="0" dirty="0">
                <a:solidFill>
                  <a:srgbClr val="000000"/>
                </a:solidFill>
                <a:effectLst/>
                <a:latin typeface="Consolas" panose="020B0609020204030204" pitchFamily="49" charset="0"/>
              </a:rPr>
              <a:t>(x)</a:t>
            </a:r>
            <a:endParaRPr lang="en-IN" dirty="0"/>
          </a:p>
        </p:txBody>
      </p:sp>
      <p:cxnSp>
        <p:nvCxnSpPr>
          <p:cNvPr id="10" name="Straight Connector 9">
            <a:extLst>
              <a:ext uri="{FF2B5EF4-FFF2-40B4-BE49-F238E27FC236}">
                <a16:creationId xmlns:a16="http://schemas.microsoft.com/office/drawing/2014/main" id="{E6BA29AA-5A7C-4F9B-AA75-DB38A08D37BF}"/>
              </a:ext>
            </a:extLst>
          </p:cNvPr>
          <p:cNvCxnSpPr/>
          <p:nvPr/>
        </p:nvCxnSpPr>
        <p:spPr>
          <a:xfrm>
            <a:off x="6684885" y="1677880"/>
            <a:ext cx="0" cy="5042516"/>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66D009E-BFCE-455F-9477-89ECF7DA232F}"/>
              </a:ext>
            </a:extLst>
          </p:cNvPr>
          <p:cNvSpPr txBox="1"/>
          <p:nvPr/>
        </p:nvSpPr>
        <p:spPr>
          <a:xfrm>
            <a:off x="6818051" y="1765516"/>
            <a:ext cx="2990883" cy="646331"/>
          </a:xfrm>
          <a:prstGeom prst="rect">
            <a:avLst/>
          </a:prstGeom>
          <a:noFill/>
        </p:spPr>
        <p:txBody>
          <a:bodyPr wrap="none" rtlCol="0">
            <a:spAutoFit/>
          </a:bodyPr>
          <a:lstStyle/>
          <a:p>
            <a:r>
              <a:rPr lang="en-IN" b="1" i="0" dirty="0">
                <a:solidFill>
                  <a:srgbClr val="000000"/>
                </a:solidFill>
                <a:effectLst/>
                <a:latin typeface="Segoe UI" panose="020B0502040204020203" pitchFamily="34" charset="0"/>
              </a:rPr>
              <a:t>//Check if Database Exists</a:t>
            </a:r>
          </a:p>
          <a:p>
            <a:endParaRPr lang="en-IN" dirty="0"/>
          </a:p>
        </p:txBody>
      </p:sp>
      <p:sp>
        <p:nvSpPr>
          <p:cNvPr id="13" name="TextBox 12">
            <a:extLst>
              <a:ext uri="{FF2B5EF4-FFF2-40B4-BE49-F238E27FC236}">
                <a16:creationId xmlns:a16="http://schemas.microsoft.com/office/drawing/2014/main" id="{A61BA5A2-6E0A-403F-B47A-21E3A07CE697}"/>
              </a:ext>
            </a:extLst>
          </p:cNvPr>
          <p:cNvSpPr txBox="1"/>
          <p:nvPr/>
        </p:nvSpPr>
        <p:spPr>
          <a:xfrm>
            <a:off x="324037" y="5002169"/>
            <a:ext cx="3591012" cy="1815882"/>
          </a:xfrm>
          <a:prstGeom prst="rect">
            <a:avLst/>
          </a:prstGeom>
          <a:noFill/>
        </p:spPr>
        <p:txBody>
          <a:bodyPr wrap="square">
            <a:spAutoFit/>
          </a:bodyPr>
          <a:lstStyle/>
          <a:p>
            <a:r>
              <a:rPr lang="en-IN" sz="1400" b="0" i="0" dirty="0">
                <a:solidFill>
                  <a:srgbClr val="0000CD"/>
                </a:solidFill>
                <a:effectLst/>
                <a:latin typeface="Consolas" panose="020B0609020204030204" pitchFamily="49" charset="0"/>
              </a:rPr>
              <a:t>import</a:t>
            </a:r>
            <a:r>
              <a:rPr lang="en-IN" sz="1400" b="0" i="0" dirty="0">
                <a:solidFill>
                  <a:srgbClr val="000000"/>
                </a:solidFill>
                <a:effectLst/>
                <a:latin typeface="Consolas" panose="020B0609020204030204" pitchFamily="49" charset="0"/>
              </a:rPr>
              <a:t> </a:t>
            </a:r>
            <a:r>
              <a:rPr lang="en-IN" sz="1400" b="0" i="0" dirty="0" err="1">
                <a:solidFill>
                  <a:srgbClr val="000000"/>
                </a:solidFill>
                <a:effectLst/>
                <a:latin typeface="Consolas" panose="020B0609020204030204" pitchFamily="49" charset="0"/>
              </a:rPr>
              <a:t>mysql.connector</a:t>
            </a:r>
            <a:br>
              <a:rPr lang="en-IN" sz="1400" dirty="0"/>
            </a:br>
            <a:br>
              <a:rPr lang="en-IN" sz="1400" dirty="0"/>
            </a:br>
            <a:r>
              <a:rPr lang="en-IN" sz="1400" b="0" i="0" dirty="0" err="1">
                <a:solidFill>
                  <a:srgbClr val="000000"/>
                </a:solidFill>
                <a:effectLst/>
                <a:latin typeface="Consolas" panose="020B0609020204030204" pitchFamily="49" charset="0"/>
              </a:rPr>
              <a:t>mydb</a:t>
            </a:r>
            <a:r>
              <a:rPr lang="en-IN" sz="1400" b="0" i="0" dirty="0">
                <a:solidFill>
                  <a:srgbClr val="000000"/>
                </a:solidFill>
                <a:effectLst/>
                <a:latin typeface="Consolas" panose="020B0609020204030204" pitchFamily="49" charset="0"/>
              </a:rPr>
              <a:t> = </a:t>
            </a:r>
            <a:r>
              <a:rPr lang="en-IN" sz="1400" b="0" i="0" dirty="0" err="1">
                <a:solidFill>
                  <a:srgbClr val="000000"/>
                </a:solidFill>
                <a:effectLst/>
                <a:latin typeface="Consolas" panose="020B0609020204030204" pitchFamily="49" charset="0"/>
              </a:rPr>
              <a:t>mysql.connector.connect</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00"/>
                </a:solidFill>
                <a:effectLst/>
                <a:latin typeface="Consolas" panose="020B0609020204030204" pitchFamily="49" charset="0"/>
              </a:rPr>
              <a:t>  host=</a:t>
            </a:r>
            <a:r>
              <a:rPr lang="en-IN" sz="1400" b="0" i="0" dirty="0">
                <a:solidFill>
                  <a:srgbClr val="A52A2A"/>
                </a:solidFill>
                <a:effectLst/>
                <a:latin typeface="Consolas" panose="020B0609020204030204" pitchFamily="49" charset="0"/>
              </a:rPr>
              <a:t>"localhost"</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00"/>
                </a:solidFill>
                <a:effectLst/>
                <a:latin typeface="Consolas" panose="020B0609020204030204" pitchFamily="49" charset="0"/>
              </a:rPr>
              <a:t>  user=</a:t>
            </a:r>
            <a:r>
              <a:rPr lang="en-IN" sz="1400" b="0" i="0" dirty="0">
                <a:solidFill>
                  <a:srgbClr val="A52A2A"/>
                </a:solidFill>
                <a:effectLst/>
                <a:latin typeface="Consolas" panose="020B0609020204030204" pitchFamily="49" charset="0"/>
              </a:rPr>
              <a:t>"</a:t>
            </a:r>
            <a:r>
              <a:rPr lang="en-IN" sz="1400" b="0" i="1" dirty="0" err="1">
                <a:solidFill>
                  <a:srgbClr val="A52A2A"/>
                </a:solidFill>
                <a:effectLst/>
                <a:latin typeface="Consolas" panose="020B0609020204030204" pitchFamily="49" charset="0"/>
              </a:rPr>
              <a:t>yourusername</a:t>
            </a:r>
            <a:r>
              <a:rPr lang="en-IN" sz="1400" b="0" i="0" dirty="0">
                <a:solidFill>
                  <a:srgbClr val="A52A2A"/>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a:t>
            </a:r>
            <a:br>
              <a:rPr lang="en-IN" sz="1400" dirty="0"/>
            </a:br>
            <a:r>
              <a:rPr lang="en-IN" sz="1400" b="0" i="0" dirty="0">
                <a:solidFill>
                  <a:srgbClr val="000000"/>
                </a:solidFill>
                <a:effectLst/>
                <a:latin typeface="Consolas" panose="020B0609020204030204" pitchFamily="49" charset="0"/>
              </a:rPr>
              <a:t>  password=</a:t>
            </a:r>
            <a:r>
              <a:rPr lang="en-IN" sz="1400" b="0" i="0" dirty="0">
                <a:solidFill>
                  <a:srgbClr val="A52A2A"/>
                </a:solidFill>
                <a:effectLst/>
                <a:latin typeface="Consolas" panose="020B0609020204030204" pitchFamily="49" charset="0"/>
              </a:rPr>
              <a:t>"</a:t>
            </a:r>
            <a:r>
              <a:rPr lang="en-IN" sz="1400" b="0" i="1" dirty="0" err="1">
                <a:solidFill>
                  <a:srgbClr val="A52A2A"/>
                </a:solidFill>
                <a:effectLst/>
                <a:latin typeface="Consolas" panose="020B0609020204030204" pitchFamily="49" charset="0"/>
              </a:rPr>
              <a:t>yourpassword</a:t>
            </a:r>
            <a:r>
              <a:rPr lang="en-IN" sz="1400" b="0" i="0" dirty="0">
                <a:solidFill>
                  <a:srgbClr val="A52A2A"/>
                </a:solidFill>
                <a:effectLst/>
                <a:latin typeface="Consolas" panose="020B0609020204030204" pitchFamily="49" charset="0"/>
              </a:rPr>
              <a:t>"</a:t>
            </a:r>
            <a:r>
              <a:rPr lang="en-IN" sz="1400" b="0" i="0" dirty="0">
                <a:solidFill>
                  <a:srgbClr val="000000"/>
                </a:solidFill>
                <a:effectLst/>
                <a:latin typeface="Consolas" panose="020B0609020204030204" pitchFamily="49" charset="0"/>
              </a:rPr>
              <a:t>,</a:t>
            </a:r>
            <a:br>
              <a:rPr lang="en-IN" sz="1400" dirty="0"/>
            </a:br>
            <a:r>
              <a:rPr lang="en-IN" sz="1400" b="1" i="0" dirty="0">
                <a:solidFill>
                  <a:srgbClr val="000000"/>
                </a:solidFill>
                <a:effectLst/>
                <a:latin typeface="Consolas" panose="020B0609020204030204" pitchFamily="49" charset="0"/>
              </a:rPr>
              <a:t>  database=</a:t>
            </a:r>
            <a:r>
              <a:rPr lang="en-IN" sz="1400" b="1" i="0" dirty="0">
                <a:solidFill>
                  <a:srgbClr val="A52A2A"/>
                </a:solidFill>
                <a:effectLst/>
                <a:latin typeface="Consolas" panose="020B0609020204030204" pitchFamily="49" charset="0"/>
              </a:rPr>
              <a:t>"</a:t>
            </a:r>
            <a:r>
              <a:rPr lang="en-IN" sz="1400" b="1" i="0" dirty="0" err="1">
                <a:solidFill>
                  <a:srgbClr val="A52A2A"/>
                </a:solidFill>
                <a:effectLst/>
                <a:latin typeface="Consolas" panose="020B0609020204030204" pitchFamily="49" charset="0"/>
              </a:rPr>
              <a:t>mydatabase</a:t>
            </a:r>
            <a:r>
              <a:rPr lang="en-IN" sz="1400" b="1" i="0" dirty="0">
                <a:solidFill>
                  <a:srgbClr val="A52A2A"/>
                </a:solidFill>
                <a:effectLst/>
                <a:latin typeface="Consolas" panose="020B0609020204030204" pitchFamily="49" charset="0"/>
              </a:rPr>
              <a:t>"</a:t>
            </a:r>
            <a:br>
              <a:rPr lang="en-IN" sz="1400" dirty="0"/>
            </a:br>
            <a:r>
              <a:rPr lang="en-IN" sz="1400" b="0" i="0" dirty="0">
                <a:solidFill>
                  <a:srgbClr val="000000"/>
                </a:solidFill>
                <a:effectLst/>
                <a:latin typeface="Consolas" panose="020B0609020204030204" pitchFamily="49" charset="0"/>
              </a:rPr>
              <a:t>)</a:t>
            </a:r>
            <a:endParaRPr lang="en-IN" sz="1400" dirty="0"/>
          </a:p>
        </p:txBody>
      </p:sp>
      <p:cxnSp>
        <p:nvCxnSpPr>
          <p:cNvPr id="15" name="Straight Connector 14">
            <a:extLst>
              <a:ext uri="{FF2B5EF4-FFF2-40B4-BE49-F238E27FC236}">
                <a16:creationId xmlns:a16="http://schemas.microsoft.com/office/drawing/2014/main" id="{C6A26049-4165-402A-B25E-D0E3CB7FAA85}"/>
              </a:ext>
            </a:extLst>
          </p:cNvPr>
          <p:cNvCxnSpPr/>
          <p:nvPr/>
        </p:nvCxnSpPr>
        <p:spPr>
          <a:xfrm>
            <a:off x="159798" y="4625266"/>
            <a:ext cx="628539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72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E02C-EC20-483B-9D7E-2DBC5C02B350}"/>
              </a:ext>
            </a:extLst>
          </p:cNvPr>
          <p:cNvSpPr>
            <a:spLocks noGrp="1"/>
          </p:cNvSpPr>
          <p:nvPr>
            <p:ph type="title"/>
          </p:nvPr>
        </p:nvSpPr>
        <p:spPr>
          <a:xfrm>
            <a:off x="838200" y="365125"/>
            <a:ext cx="10515600" cy="451621"/>
          </a:xfrm>
        </p:spPr>
        <p:txBody>
          <a:bodyPr>
            <a:normAutofit fontScale="90000"/>
          </a:bodyPr>
          <a:lstStyle/>
          <a:p>
            <a:r>
              <a:rPr lang="en-US" dirty="0"/>
              <a:t>Python MYSQL Create Table</a:t>
            </a:r>
            <a:endParaRPr lang="en-IN" dirty="0"/>
          </a:p>
        </p:txBody>
      </p:sp>
      <p:sp>
        <p:nvSpPr>
          <p:cNvPr id="7" name="TextBox 6">
            <a:extLst>
              <a:ext uri="{FF2B5EF4-FFF2-40B4-BE49-F238E27FC236}">
                <a16:creationId xmlns:a16="http://schemas.microsoft.com/office/drawing/2014/main" id="{56C28451-8B84-452A-BA63-F59B825E43EF}"/>
              </a:ext>
            </a:extLst>
          </p:cNvPr>
          <p:cNvSpPr txBox="1"/>
          <p:nvPr/>
        </p:nvSpPr>
        <p:spPr>
          <a:xfrm>
            <a:off x="233410" y="1922392"/>
            <a:ext cx="12452782" cy="4247317"/>
          </a:xfrm>
          <a:prstGeom prst="rect">
            <a:avLst/>
          </a:prstGeom>
          <a:noFill/>
        </p:spPr>
        <p:txBody>
          <a:bodyPr wrap="square">
            <a:spAutoFit/>
          </a:bodyPr>
          <a:lstStyle/>
          <a:p>
            <a:r>
              <a:rPr lang="en-IN" sz="1400" b="0" dirty="0">
                <a:effectLst/>
                <a:latin typeface="Consolas" panose="020B0609020204030204" pitchFamily="49" charset="0"/>
              </a:rPr>
              <a:t>import </a:t>
            </a:r>
            <a:r>
              <a:rPr lang="en-IN" sz="1400" b="0" dirty="0" err="1">
                <a:effectLst/>
                <a:latin typeface="Consolas" panose="020B0609020204030204" pitchFamily="49" charset="0"/>
              </a:rPr>
              <a:t>mysql.connector</a:t>
            </a:r>
            <a:r>
              <a:rPr lang="en-IN" sz="1400" b="0" dirty="0">
                <a:effectLst/>
                <a:latin typeface="Consolas" panose="020B0609020204030204" pitchFamily="49" charset="0"/>
              </a:rPr>
              <a:t> as connector</a:t>
            </a:r>
          </a:p>
          <a:p>
            <a:br>
              <a:rPr lang="en-IN" sz="1400" b="0" dirty="0">
                <a:effectLst/>
                <a:latin typeface="Consolas" panose="020B0609020204030204" pitchFamily="49" charset="0"/>
              </a:rPr>
            </a:br>
            <a:r>
              <a:rPr lang="en-IN" sz="1400" b="0" dirty="0">
                <a:effectLst/>
                <a:latin typeface="Consolas" panose="020B0609020204030204" pitchFamily="49" charset="0"/>
              </a:rPr>
              <a:t>print ("Good Evening")</a:t>
            </a:r>
          </a:p>
          <a:p>
            <a:br>
              <a:rPr lang="en-IN" sz="1400" b="0" dirty="0">
                <a:effectLst/>
                <a:latin typeface="Consolas" panose="020B0609020204030204" pitchFamily="49" charset="0"/>
              </a:rPr>
            </a:br>
            <a:r>
              <a:rPr lang="en-IN" sz="1400" b="0" dirty="0">
                <a:effectLst/>
                <a:latin typeface="Consolas" panose="020B0609020204030204" pitchFamily="49" charset="0"/>
              </a:rPr>
              <a:t>class </a:t>
            </a:r>
            <a:r>
              <a:rPr lang="en-IN" sz="1400" b="0" dirty="0" err="1">
                <a:effectLst/>
                <a:latin typeface="Consolas" panose="020B0609020204030204" pitchFamily="49" charset="0"/>
              </a:rPr>
              <a:t>DBHelper</a:t>
            </a:r>
            <a:r>
              <a:rPr lang="en-IN" sz="1400" b="0" dirty="0">
                <a:effectLst/>
                <a:latin typeface="Consolas" panose="020B0609020204030204" pitchFamily="49" charset="0"/>
              </a:rPr>
              <a:t>:</a:t>
            </a:r>
          </a:p>
          <a:p>
            <a:r>
              <a:rPr lang="en-IN" sz="1400" b="0" dirty="0">
                <a:effectLst/>
                <a:latin typeface="Consolas" panose="020B0609020204030204" pitchFamily="49" charset="0"/>
              </a:rPr>
              <a:t>    </a:t>
            </a:r>
          </a:p>
          <a:p>
            <a:r>
              <a:rPr lang="en-IN" sz="1400" b="0" dirty="0">
                <a:effectLst/>
                <a:latin typeface="Consolas" panose="020B0609020204030204" pitchFamily="49" charset="0"/>
              </a:rPr>
              <a:t>    #create constructor</a:t>
            </a:r>
          </a:p>
          <a:p>
            <a:r>
              <a:rPr lang="en-IN" sz="1400" b="0" dirty="0">
                <a:effectLst/>
                <a:latin typeface="Consolas" panose="020B0609020204030204" pitchFamily="49" charset="0"/>
              </a:rPr>
              <a:t>    </a:t>
            </a:r>
            <a:r>
              <a:rPr lang="en-IN" sz="1400" b="0" dirty="0">
                <a:effectLst/>
                <a:highlight>
                  <a:srgbClr val="FFFF00"/>
                </a:highlight>
                <a:latin typeface="Consolas" panose="020B0609020204030204" pitchFamily="49" charset="0"/>
              </a:rPr>
              <a:t>def __</a:t>
            </a:r>
            <a:r>
              <a:rPr lang="en-IN" sz="1400" b="0" dirty="0" err="1">
                <a:effectLst/>
                <a:highlight>
                  <a:srgbClr val="FFFF00"/>
                </a:highlight>
                <a:latin typeface="Consolas" panose="020B0609020204030204" pitchFamily="49" charset="0"/>
              </a:rPr>
              <a:t>init</a:t>
            </a:r>
            <a:r>
              <a:rPr lang="en-IN" sz="1400" b="0" dirty="0">
                <a:effectLst/>
                <a:highlight>
                  <a:srgbClr val="FFFF00"/>
                </a:highlight>
                <a:latin typeface="Consolas" panose="020B0609020204030204" pitchFamily="49" charset="0"/>
              </a:rPr>
              <a:t>__(self):</a:t>
            </a:r>
          </a:p>
          <a:p>
            <a:r>
              <a:rPr lang="en-IN" sz="1400" b="0" dirty="0">
                <a:effectLst/>
                <a:latin typeface="Consolas" panose="020B0609020204030204" pitchFamily="49" charset="0"/>
              </a:rPr>
              <a:t>        </a:t>
            </a:r>
            <a:r>
              <a:rPr lang="en-IN" sz="1400" b="0" dirty="0" err="1">
                <a:effectLst/>
                <a:latin typeface="Consolas" panose="020B0609020204030204" pitchFamily="49" charset="0"/>
              </a:rPr>
              <a:t>self.con</a:t>
            </a:r>
            <a:r>
              <a:rPr lang="en-IN" sz="1400" b="0" dirty="0">
                <a:effectLst/>
                <a:latin typeface="Consolas" panose="020B0609020204030204" pitchFamily="49" charset="0"/>
              </a:rPr>
              <a:t>=</a:t>
            </a:r>
            <a:r>
              <a:rPr lang="en-IN" sz="1400" b="0" dirty="0" err="1">
                <a:effectLst/>
                <a:latin typeface="Consolas" panose="020B0609020204030204" pitchFamily="49" charset="0"/>
              </a:rPr>
              <a:t>connector.connect</a:t>
            </a:r>
            <a:r>
              <a:rPr lang="en-IN" sz="1400" b="0" dirty="0">
                <a:effectLst/>
                <a:latin typeface="Consolas" panose="020B0609020204030204" pitchFamily="49" charset="0"/>
              </a:rPr>
              <a:t>(host='</a:t>
            </a:r>
            <a:r>
              <a:rPr lang="en-IN" sz="1400" b="0" dirty="0" err="1">
                <a:effectLst/>
                <a:latin typeface="Consolas" panose="020B0609020204030204" pitchFamily="49" charset="0"/>
              </a:rPr>
              <a:t>localhost',port</a:t>
            </a:r>
            <a:r>
              <a:rPr lang="en-IN" sz="1400" b="0" dirty="0">
                <a:effectLst/>
                <a:latin typeface="Consolas" panose="020B0609020204030204" pitchFamily="49" charset="0"/>
              </a:rPr>
              <a:t>='3306', user='root', password='Hrutu_26', database='</a:t>
            </a:r>
            <a:r>
              <a:rPr lang="en-IN" sz="1400" b="0" dirty="0" err="1">
                <a:effectLst/>
                <a:latin typeface="Consolas" panose="020B0609020204030204" pitchFamily="49" charset="0"/>
              </a:rPr>
              <a:t>pythontest</a:t>
            </a:r>
            <a:r>
              <a:rPr lang="en-IN" sz="1400" b="0" dirty="0">
                <a:effectLst/>
                <a:latin typeface="Consolas" panose="020B0609020204030204" pitchFamily="49" charset="0"/>
              </a:rPr>
              <a:t>')</a:t>
            </a:r>
          </a:p>
          <a:p>
            <a:br>
              <a:rPr lang="en-IN" sz="1400" b="0" dirty="0">
                <a:effectLst/>
                <a:latin typeface="Consolas" panose="020B0609020204030204" pitchFamily="49" charset="0"/>
              </a:rPr>
            </a:br>
            <a:r>
              <a:rPr lang="en-IN" sz="1400" b="0" dirty="0">
                <a:effectLst/>
                <a:latin typeface="Consolas" panose="020B0609020204030204" pitchFamily="49" charset="0"/>
              </a:rPr>
              <a:t>        query='Create Table if not exists User(</a:t>
            </a:r>
            <a:r>
              <a:rPr lang="en-IN" sz="1400" b="0" dirty="0" err="1">
                <a:effectLst/>
                <a:latin typeface="Consolas" panose="020B0609020204030204" pitchFamily="49" charset="0"/>
              </a:rPr>
              <a:t>userID</a:t>
            </a:r>
            <a:r>
              <a:rPr lang="en-IN" sz="1400" b="0" dirty="0">
                <a:effectLst/>
                <a:latin typeface="Consolas" panose="020B0609020204030204" pitchFamily="49" charset="0"/>
              </a:rPr>
              <a:t> int primary key, </a:t>
            </a:r>
            <a:r>
              <a:rPr lang="en-IN" sz="1400" b="0" dirty="0" err="1">
                <a:effectLst/>
                <a:latin typeface="Consolas" panose="020B0609020204030204" pitchFamily="49" charset="0"/>
              </a:rPr>
              <a:t>userName</a:t>
            </a:r>
            <a:r>
              <a:rPr lang="en-IN" sz="1400" b="0" dirty="0">
                <a:effectLst/>
                <a:latin typeface="Consolas" panose="020B0609020204030204" pitchFamily="49" charset="0"/>
              </a:rPr>
              <a:t> varchar(200), phone varchar(12))'</a:t>
            </a:r>
          </a:p>
          <a:p>
            <a:r>
              <a:rPr lang="en-IN" sz="1400" b="0" dirty="0">
                <a:effectLst/>
                <a:latin typeface="Consolas" panose="020B0609020204030204" pitchFamily="49" charset="0"/>
              </a:rPr>
              <a:t>        cur=</a:t>
            </a:r>
            <a:r>
              <a:rPr lang="en-IN" sz="1400" b="0" dirty="0" err="1">
                <a:effectLst/>
                <a:latin typeface="Consolas" panose="020B0609020204030204" pitchFamily="49" charset="0"/>
              </a:rPr>
              <a:t>self.con.cursor</a:t>
            </a:r>
            <a:r>
              <a:rPr lang="en-IN" sz="1400" b="0" dirty="0">
                <a:effectLst/>
                <a:latin typeface="Consolas" panose="020B0609020204030204" pitchFamily="49" charset="0"/>
              </a:rPr>
              <a:t>()</a:t>
            </a:r>
          </a:p>
          <a:p>
            <a:r>
              <a:rPr lang="en-IN" sz="1400" b="0" dirty="0">
                <a:effectLst/>
                <a:latin typeface="Consolas" panose="020B0609020204030204" pitchFamily="49" charset="0"/>
              </a:rPr>
              <a:t>        </a:t>
            </a:r>
            <a:r>
              <a:rPr lang="en-IN" sz="1400" b="0" dirty="0" err="1">
                <a:effectLst/>
                <a:latin typeface="Consolas" panose="020B0609020204030204" pitchFamily="49" charset="0"/>
              </a:rPr>
              <a:t>cur.execute</a:t>
            </a:r>
            <a:r>
              <a:rPr lang="en-IN" sz="1400" b="0" dirty="0">
                <a:effectLst/>
                <a:latin typeface="Consolas" panose="020B0609020204030204" pitchFamily="49" charset="0"/>
              </a:rPr>
              <a:t>(query)</a:t>
            </a:r>
          </a:p>
          <a:p>
            <a:r>
              <a:rPr lang="en-IN" sz="1400" b="0" dirty="0">
                <a:effectLst/>
                <a:latin typeface="Consolas" panose="020B0609020204030204" pitchFamily="49" charset="0"/>
              </a:rPr>
              <a:t>        print("Table created !!")</a:t>
            </a:r>
          </a:p>
          <a:p>
            <a:br>
              <a:rPr lang="en-IN" sz="1400" b="0" dirty="0">
                <a:effectLst/>
                <a:latin typeface="Consolas" panose="020B0609020204030204" pitchFamily="49" charset="0"/>
              </a:rPr>
            </a:br>
            <a:r>
              <a:rPr lang="en-IN" sz="1400" b="0" dirty="0">
                <a:effectLst/>
                <a:latin typeface="Consolas" panose="020B0609020204030204" pitchFamily="49" charset="0"/>
              </a:rPr>
              <a:t>#Instantiate Object</a:t>
            </a:r>
          </a:p>
          <a:p>
            <a:r>
              <a:rPr lang="en-IN" sz="1400" b="0" dirty="0">
                <a:effectLst/>
                <a:highlight>
                  <a:srgbClr val="FFFF00"/>
                </a:highlight>
                <a:latin typeface="Consolas" panose="020B0609020204030204" pitchFamily="49" charset="0"/>
              </a:rPr>
              <a:t>helper=</a:t>
            </a:r>
            <a:r>
              <a:rPr lang="en-IN" sz="1400" b="0" dirty="0" err="1">
                <a:effectLst/>
                <a:highlight>
                  <a:srgbClr val="FFFF00"/>
                </a:highlight>
                <a:latin typeface="Consolas" panose="020B0609020204030204" pitchFamily="49" charset="0"/>
              </a:rPr>
              <a:t>DBHelper</a:t>
            </a:r>
            <a:r>
              <a:rPr lang="en-IN" sz="1400" b="0" dirty="0">
                <a:effectLst/>
                <a:highlight>
                  <a:srgbClr val="FFFF00"/>
                </a:highlight>
                <a:latin typeface="Consolas" panose="020B0609020204030204" pitchFamily="49" charset="0"/>
              </a:rPr>
              <a:t>()</a:t>
            </a:r>
          </a:p>
          <a:p>
            <a:br>
              <a:rPr lang="en-IN" sz="1600" b="0" dirty="0">
                <a:solidFill>
                  <a:srgbClr val="D4D4D4"/>
                </a:solidFill>
                <a:effectLst/>
                <a:latin typeface="Consolas" panose="020B0609020204030204" pitchFamily="49" charset="0"/>
              </a:rPr>
            </a:br>
            <a:endParaRPr lang="en-IN" sz="16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5C54F7E-86EB-425C-B882-B9AEC793CA00}"/>
              </a:ext>
            </a:extLst>
          </p:cNvPr>
          <p:cNvSpPr txBox="1"/>
          <p:nvPr/>
        </p:nvSpPr>
        <p:spPr>
          <a:xfrm>
            <a:off x="399495" y="5846544"/>
            <a:ext cx="1646605" cy="646331"/>
          </a:xfrm>
          <a:prstGeom prst="rect">
            <a:avLst/>
          </a:prstGeom>
          <a:noFill/>
        </p:spPr>
        <p:txBody>
          <a:bodyPr wrap="none" rtlCol="0">
            <a:spAutoFit/>
          </a:bodyPr>
          <a:lstStyle/>
          <a:p>
            <a:r>
              <a:rPr lang="en-US" dirty="0">
                <a:solidFill>
                  <a:srgbClr val="FF0000"/>
                </a:solidFill>
              </a:rPr>
              <a:t>Output:</a:t>
            </a:r>
          </a:p>
          <a:p>
            <a:r>
              <a:rPr lang="en-IN" dirty="0"/>
              <a:t>Table created !!</a:t>
            </a:r>
          </a:p>
        </p:txBody>
      </p:sp>
      <p:sp>
        <p:nvSpPr>
          <p:cNvPr id="9" name="Rectangle 8">
            <a:extLst>
              <a:ext uri="{FF2B5EF4-FFF2-40B4-BE49-F238E27FC236}">
                <a16:creationId xmlns:a16="http://schemas.microsoft.com/office/drawing/2014/main" id="{312843B1-B661-46CC-913D-18AA0149B923}"/>
              </a:ext>
            </a:extLst>
          </p:cNvPr>
          <p:cNvSpPr/>
          <p:nvPr/>
        </p:nvSpPr>
        <p:spPr>
          <a:xfrm>
            <a:off x="1438183" y="1190853"/>
            <a:ext cx="8904302" cy="451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i="0" dirty="0">
                <a:solidFill>
                  <a:srgbClr val="000000"/>
                </a:solidFill>
                <a:effectLst/>
                <a:latin typeface="Verdana" panose="020B0604030504040204" pitchFamily="34" charset="0"/>
              </a:rPr>
              <a:t>To create a table in MySQL, use the "</a:t>
            </a:r>
            <a:r>
              <a:rPr lang="en-US" b="0" i="0" dirty="0">
                <a:solidFill>
                  <a:schemeClr val="accent1"/>
                </a:solidFill>
                <a:effectLst/>
                <a:latin typeface="Verdana" panose="020B0604030504040204" pitchFamily="34" charset="0"/>
              </a:rPr>
              <a:t>CREATE TABLE</a:t>
            </a:r>
            <a:r>
              <a:rPr lang="en-US" b="0" i="0" dirty="0">
                <a:solidFill>
                  <a:srgbClr val="000000"/>
                </a:solidFill>
                <a:effectLst/>
                <a:latin typeface="Verdana" panose="020B0604030504040204" pitchFamily="34" charset="0"/>
              </a:rPr>
              <a:t>" statement.</a:t>
            </a:r>
            <a:endParaRPr lang="en-IN" dirty="0"/>
          </a:p>
        </p:txBody>
      </p:sp>
    </p:spTree>
    <p:extLst>
      <p:ext uri="{BB962C8B-B14F-4D97-AF65-F5344CB8AC3E}">
        <p14:creationId xmlns:p14="http://schemas.microsoft.com/office/powerpoint/2010/main" val="280403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2E5C-8423-478C-8735-A1714C67BF89}"/>
              </a:ext>
            </a:extLst>
          </p:cNvPr>
          <p:cNvSpPr>
            <a:spLocks noGrp="1"/>
          </p:cNvSpPr>
          <p:nvPr>
            <p:ph type="title"/>
          </p:nvPr>
        </p:nvSpPr>
        <p:spPr>
          <a:xfrm>
            <a:off x="838200" y="365126"/>
            <a:ext cx="10515600" cy="531520"/>
          </a:xfrm>
        </p:spPr>
        <p:txBody>
          <a:bodyPr>
            <a:normAutofit fontScale="90000"/>
          </a:bodyPr>
          <a:lstStyle/>
          <a:p>
            <a:r>
              <a:rPr lang="en-US" dirty="0"/>
              <a:t>Python MYSQL Insert Into Table</a:t>
            </a:r>
            <a:endParaRPr lang="en-IN" dirty="0"/>
          </a:p>
        </p:txBody>
      </p:sp>
      <p:sp>
        <p:nvSpPr>
          <p:cNvPr id="4" name="Rectangle 3">
            <a:extLst>
              <a:ext uri="{FF2B5EF4-FFF2-40B4-BE49-F238E27FC236}">
                <a16:creationId xmlns:a16="http://schemas.microsoft.com/office/drawing/2014/main" id="{B72C6E59-CDE7-4E31-9001-92F51FB98EE5}"/>
              </a:ext>
            </a:extLst>
          </p:cNvPr>
          <p:cNvSpPr/>
          <p:nvPr/>
        </p:nvSpPr>
        <p:spPr>
          <a:xfrm>
            <a:off x="958788" y="985422"/>
            <a:ext cx="9072979" cy="594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i="0" dirty="0">
                <a:solidFill>
                  <a:srgbClr val="000000"/>
                </a:solidFill>
                <a:effectLst/>
                <a:latin typeface="Verdana" panose="020B0604030504040204" pitchFamily="34" charset="0"/>
              </a:rPr>
              <a:t>To fill a table in MySQL, use the "</a:t>
            </a:r>
            <a:r>
              <a:rPr lang="en-US" b="0" i="0" dirty="0">
                <a:solidFill>
                  <a:schemeClr val="accent1"/>
                </a:solidFill>
                <a:effectLst/>
                <a:latin typeface="Verdana" panose="020B0604030504040204" pitchFamily="34" charset="0"/>
              </a:rPr>
              <a:t>INSERT INTO</a:t>
            </a:r>
            <a:r>
              <a:rPr lang="en-US" b="0" i="0" dirty="0">
                <a:solidFill>
                  <a:srgbClr val="000000"/>
                </a:solidFill>
                <a:effectLst/>
                <a:latin typeface="Verdana" panose="020B0604030504040204" pitchFamily="34" charset="0"/>
              </a:rPr>
              <a:t>" statement.</a:t>
            </a:r>
            <a:endParaRPr lang="en-IN" dirty="0"/>
          </a:p>
        </p:txBody>
      </p:sp>
      <p:sp>
        <p:nvSpPr>
          <p:cNvPr id="5" name="TextBox 4">
            <a:extLst>
              <a:ext uri="{FF2B5EF4-FFF2-40B4-BE49-F238E27FC236}">
                <a16:creationId xmlns:a16="http://schemas.microsoft.com/office/drawing/2014/main" id="{633CF766-6466-4920-9533-B27A9831FFF0}"/>
              </a:ext>
            </a:extLst>
          </p:cNvPr>
          <p:cNvSpPr txBox="1"/>
          <p:nvPr/>
        </p:nvSpPr>
        <p:spPr>
          <a:xfrm>
            <a:off x="1047565" y="1669002"/>
            <a:ext cx="12338634" cy="5324535"/>
          </a:xfrm>
          <a:prstGeom prst="rect">
            <a:avLst/>
          </a:prstGeom>
          <a:noFill/>
        </p:spPr>
        <p:txBody>
          <a:bodyPr wrap="none" rtlCol="0">
            <a:spAutoFit/>
          </a:bodyPr>
          <a:lstStyle/>
          <a:p>
            <a:r>
              <a:rPr lang="en-US" sz="1400" b="0" dirty="0">
                <a:effectLst/>
                <a:latin typeface="Consolas" panose="020B0609020204030204" pitchFamily="49" charset="0"/>
              </a:rPr>
              <a:t>import </a:t>
            </a:r>
            <a:r>
              <a:rPr lang="en-US" sz="1400" b="0" dirty="0" err="1">
                <a:effectLst/>
                <a:latin typeface="Consolas" panose="020B0609020204030204" pitchFamily="49" charset="0"/>
              </a:rPr>
              <a:t>mysql.connector</a:t>
            </a:r>
            <a:r>
              <a:rPr lang="en-US" sz="1400" b="0" dirty="0">
                <a:effectLst/>
                <a:latin typeface="Consolas" panose="020B0609020204030204" pitchFamily="49" charset="0"/>
              </a:rPr>
              <a:t> as connector</a:t>
            </a:r>
          </a:p>
          <a:p>
            <a:r>
              <a:rPr lang="en-IN" sz="1400" b="0" dirty="0">
                <a:effectLst/>
                <a:latin typeface="Consolas" panose="020B0609020204030204" pitchFamily="49" charset="0"/>
              </a:rPr>
              <a:t>class </a:t>
            </a:r>
            <a:r>
              <a:rPr lang="en-IN" sz="1400" b="0" dirty="0" err="1">
                <a:effectLst/>
                <a:latin typeface="Consolas" panose="020B0609020204030204" pitchFamily="49" charset="0"/>
              </a:rPr>
              <a:t>DBHelper</a:t>
            </a:r>
            <a:r>
              <a:rPr lang="en-IN" sz="1400" b="0" dirty="0">
                <a:effectLst/>
                <a:latin typeface="Consolas" panose="020B0609020204030204" pitchFamily="49" charset="0"/>
              </a:rPr>
              <a:t>:</a:t>
            </a:r>
          </a:p>
          <a:p>
            <a:r>
              <a:rPr lang="en-IN" sz="1400" b="0" dirty="0">
                <a:effectLst/>
                <a:latin typeface="Consolas" panose="020B0609020204030204" pitchFamily="49" charset="0"/>
              </a:rPr>
              <a:t>    </a:t>
            </a:r>
          </a:p>
          <a:p>
            <a:r>
              <a:rPr lang="en-IN" sz="1400" b="0" dirty="0">
                <a:effectLst/>
                <a:latin typeface="Consolas" panose="020B0609020204030204" pitchFamily="49" charset="0"/>
              </a:rPr>
              <a:t>    #create constructor</a:t>
            </a:r>
          </a:p>
          <a:p>
            <a:r>
              <a:rPr lang="en-IN" sz="1400" b="0" dirty="0">
                <a:effectLst/>
                <a:latin typeface="Consolas" panose="020B0609020204030204" pitchFamily="49" charset="0"/>
              </a:rPr>
              <a:t>    </a:t>
            </a:r>
            <a:r>
              <a:rPr lang="en-IN" sz="1400" b="1" dirty="0">
                <a:effectLst/>
                <a:latin typeface="Consolas" panose="020B0609020204030204" pitchFamily="49" charset="0"/>
              </a:rPr>
              <a:t>def __</a:t>
            </a:r>
            <a:r>
              <a:rPr lang="en-IN" sz="1400" b="1" dirty="0" err="1">
                <a:effectLst/>
                <a:latin typeface="Consolas" panose="020B0609020204030204" pitchFamily="49" charset="0"/>
              </a:rPr>
              <a:t>init</a:t>
            </a:r>
            <a:r>
              <a:rPr lang="en-IN" sz="1400" b="1" dirty="0">
                <a:effectLst/>
                <a:latin typeface="Consolas" panose="020B0609020204030204" pitchFamily="49" charset="0"/>
              </a:rPr>
              <a:t>__(self):</a:t>
            </a:r>
          </a:p>
          <a:p>
            <a:r>
              <a:rPr lang="en-IN" sz="1400" b="0" dirty="0">
                <a:effectLst/>
                <a:latin typeface="Consolas" panose="020B0609020204030204" pitchFamily="49" charset="0"/>
              </a:rPr>
              <a:t>        #Code for connection to DB and Creation of table</a:t>
            </a:r>
          </a:p>
          <a:p>
            <a:r>
              <a:rPr lang="en-IN" sz="1400" b="0" dirty="0">
                <a:effectLst/>
                <a:latin typeface="Consolas" panose="020B0609020204030204" pitchFamily="49" charset="0"/>
              </a:rPr>
              <a:t> 	</a:t>
            </a:r>
            <a:r>
              <a:rPr lang="en-IN" sz="1400" b="0" dirty="0" err="1">
                <a:effectLst/>
                <a:latin typeface="Consolas" panose="020B0609020204030204" pitchFamily="49" charset="0"/>
              </a:rPr>
              <a:t>self.con</a:t>
            </a:r>
            <a:r>
              <a:rPr lang="en-IN" sz="1400" b="0" dirty="0">
                <a:effectLst/>
                <a:latin typeface="Consolas" panose="020B0609020204030204" pitchFamily="49" charset="0"/>
              </a:rPr>
              <a:t>=</a:t>
            </a:r>
            <a:r>
              <a:rPr lang="en-IN" sz="1400" b="0" dirty="0" err="1">
                <a:effectLst/>
                <a:latin typeface="Consolas" panose="020B0609020204030204" pitchFamily="49" charset="0"/>
              </a:rPr>
              <a:t>connector.connect</a:t>
            </a:r>
            <a:r>
              <a:rPr lang="en-IN" sz="1400" b="0" dirty="0">
                <a:effectLst/>
                <a:latin typeface="Consolas" panose="020B0609020204030204" pitchFamily="49" charset="0"/>
              </a:rPr>
              <a:t>(host='</a:t>
            </a:r>
            <a:r>
              <a:rPr lang="en-IN" sz="1400" b="0" dirty="0" err="1">
                <a:effectLst/>
                <a:latin typeface="Consolas" panose="020B0609020204030204" pitchFamily="49" charset="0"/>
              </a:rPr>
              <a:t>localhost',port</a:t>
            </a:r>
            <a:r>
              <a:rPr lang="en-IN" sz="1400" b="0" dirty="0">
                <a:effectLst/>
                <a:latin typeface="Consolas" panose="020B0609020204030204" pitchFamily="49" charset="0"/>
              </a:rPr>
              <a:t>='3306', user='root', password='Hrutu_26', database='</a:t>
            </a:r>
            <a:r>
              <a:rPr lang="en-IN" sz="1400" b="0" dirty="0" err="1">
                <a:effectLst/>
                <a:latin typeface="Consolas" panose="020B0609020204030204" pitchFamily="49" charset="0"/>
              </a:rPr>
              <a:t>pythontest</a:t>
            </a:r>
            <a:r>
              <a:rPr lang="en-IN" sz="1400" b="0" dirty="0">
                <a:effectLst/>
                <a:latin typeface="Consolas" panose="020B0609020204030204" pitchFamily="49" charset="0"/>
              </a:rPr>
              <a:t>')</a:t>
            </a:r>
          </a:p>
          <a:p>
            <a:br>
              <a:rPr lang="en-IN" sz="1400" b="0" dirty="0">
                <a:effectLst/>
                <a:latin typeface="Consolas" panose="020B0609020204030204" pitchFamily="49" charset="0"/>
              </a:rPr>
            </a:br>
            <a:endParaRPr lang="en-IN" sz="1400" b="0" dirty="0">
              <a:effectLst/>
              <a:latin typeface="Consolas" panose="020B0609020204030204" pitchFamily="49" charset="0"/>
            </a:endParaRPr>
          </a:p>
          <a:p>
            <a:r>
              <a:rPr lang="en-IN" sz="1400" b="0" dirty="0">
                <a:effectLst/>
                <a:latin typeface="Consolas" panose="020B0609020204030204" pitchFamily="49" charset="0"/>
              </a:rPr>
              <a:t>        #print("Table created !!")</a:t>
            </a:r>
          </a:p>
          <a:p>
            <a:br>
              <a:rPr lang="en-IN" sz="1400" b="0" dirty="0">
                <a:effectLst/>
                <a:latin typeface="Consolas" panose="020B0609020204030204" pitchFamily="49" charset="0"/>
              </a:rPr>
            </a:br>
            <a:r>
              <a:rPr lang="en-IN" sz="1400" b="0" dirty="0">
                <a:effectLst/>
                <a:latin typeface="Consolas" panose="020B0609020204030204" pitchFamily="49" charset="0"/>
              </a:rPr>
              <a:t>    #insert</a:t>
            </a:r>
          </a:p>
          <a:p>
            <a:r>
              <a:rPr lang="en-IN" sz="1400" b="0" dirty="0">
                <a:effectLst/>
                <a:latin typeface="Consolas" panose="020B0609020204030204" pitchFamily="49" charset="0"/>
              </a:rPr>
              <a:t>    </a:t>
            </a:r>
            <a:r>
              <a:rPr lang="en-IN" sz="1400" b="1" dirty="0">
                <a:effectLst/>
                <a:latin typeface="Consolas" panose="020B0609020204030204" pitchFamily="49" charset="0"/>
              </a:rPr>
              <a:t>def </a:t>
            </a:r>
            <a:r>
              <a:rPr lang="en-IN" sz="1400" b="1" dirty="0" err="1">
                <a:effectLst/>
                <a:latin typeface="Consolas" panose="020B0609020204030204" pitchFamily="49" charset="0"/>
              </a:rPr>
              <a:t>insert_user</a:t>
            </a:r>
            <a:r>
              <a:rPr lang="en-IN" sz="1400" b="1" dirty="0">
                <a:effectLst/>
                <a:latin typeface="Consolas" panose="020B0609020204030204" pitchFamily="49" charset="0"/>
              </a:rPr>
              <a:t>(</a:t>
            </a:r>
            <a:r>
              <a:rPr lang="en-IN" sz="1400" b="1" dirty="0" err="1">
                <a:effectLst/>
                <a:latin typeface="Consolas" panose="020B0609020204030204" pitchFamily="49" charset="0"/>
              </a:rPr>
              <a:t>self,userid,username,phone</a:t>
            </a:r>
            <a:r>
              <a:rPr lang="en-IN" sz="1400" b="1" dirty="0">
                <a:effectLst/>
                <a:latin typeface="Consolas" panose="020B0609020204030204" pitchFamily="49" charset="0"/>
              </a:rPr>
              <a:t>):</a:t>
            </a:r>
          </a:p>
          <a:p>
            <a:r>
              <a:rPr lang="en-IN" sz="1400" b="0" dirty="0">
                <a:effectLst/>
                <a:latin typeface="Consolas" panose="020B0609020204030204" pitchFamily="49" charset="0"/>
              </a:rPr>
              <a:t>        query="insert into User(</a:t>
            </a:r>
            <a:r>
              <a:rPr lang="en-IN" sz="1400" b="0" dirty="0" err="1">
                <a:effectLst/>
                <a:latin typeface="Consolas" panose="020B0609020204030204" pitchFamily="49" charset="0"/>
              </a:rPr>
              <a:t>userID,userName,phone</a:t>
            </a:r>
            <a:r>
              <a:rPr lang="en-IN" sz="1400" b="0" dirty="0">
                <a:effectLst/>
                <a:latin typeface="Consolas" panose="020B0609020204030204" pitchFamily="49" charset="0"/>
              </a:rPr>
              <a:t>) values({},'{}','{}')".format(</a:t>
            </a:r>
            <a:r>
              <a:rPr lang="en-IN" sz="1400" b="0" dirty="0" err="1">
                <a:effectLst/>
                <a:latin typeface="Consolas" panose="020B0609020204030204" pitchFamily="49" charset="0"/>
              </a:rPr>
              <a:t>userid,username,phone</a:t>
            </a:r>
            <a:r>
              <a:rPr lang="en-IN" sz="1400" b="0" dirty="0">
                <a:effectLst/>
                <a:latin typeface="Consolas" panose="020B0609020204030204" pitchFamily="49" charset="0"/>
              </a:rPr>
              <a:t>)</a:t>
            </a:r>
          </a:p>
          <a:p>
            <a:r>
              <a:rPr lang="en-IN" sz="1400" b="0" dirty="0">
                <a:effectLst/>
                <a:latin typeface="Consolas" panose="020B0609020204030204" pitchFamily="49" charset="0"/>
              </a:rPr>
              <a:t>        print(query)</a:t>
            </a:r>
          </a:p>
          <a:p>
            <a:r>
              <a:rPr lang="en-IN" sz="1400" b="0" dirty="0">
                <a:effectLst/>
                <a:latin typeface="Consolas" panose="020B0609020204030204" pitchFamily="49" charset="0"/>
              </a:rPr>
              <a:t>        cur=</a:t>
            </a:r>
            <a:r>
              <a:rPr lang="en-IN" sz="1400" b="0" dirty="0" err="1">
                <a:effectLst/>
                <a:latin typeface="Consolas" panose="020B0609020204030204" pitchFamily="49" charset="0"/>
              </a:rPr>
              <a:t>self.con.cursor</a:t>
            </a:r>
            <a:r>
              <a:rPr lang="en-IN" sz="1400" b="0" dirty="0">
                <a:effectLst/>
                <a:latin typeface="Consolas" panose="020B0609020204030204" pitchFamily="49" charset="0"/>
              </a:rPr>
              <a:t>()</a:t>
            </a:r>
          </a:p>
          <a:p>
            <a:r>
              <a:rPr lang="en-IN" sz="1400" b="0" dirty="0">
                <a:effectLst/>
                <a:latin typeface="Consolas" panose="020B0609020204030204" pitchFamily="49" charset="0"/>
              </a:rPr>
              <a:t>        </a:t>
            </a:r>
            <a:r>
              <a:rPr lang="en-IN" sz="1400" b="0" dirty="0" err="1">
                <a:effectLst/>
                <a:latin typeface="Consolas" panose="020B0609020204030204" pitchFamily="49" charset="0"/>
              </a:rPr>
              <a:t>cur.execute</a:t>
            </a:r>
            <a:r>
              <a:rPr lang="en-IN" sz="1400" b="0" dirty="0">
                <a:effectLst/>
                <a:latin typeface="Consolas" panose="020B0609020204030204" pitchFamily="49" charset="0"/>
              </a:rPr>
              <a:t>(query)</a:t>
            </a:r>
          </a:p>
          <a:p>
            <a:r>
              <a:rPr lang="en-IN" sz="1400" b="0" dirty="0">
                <a:effectLst/>
                <a:latin typeface="Consolas" panose="020B0609020204030204" pitchFamily="49" charset="0"/>
              </a:rPr>
              <a:t>        </a:t>
            </a:r>
            <a:r>
              <a:rPr lang="en-IN" sz="1400" b="0" dirty="0" err="1">
                <a:effectLst/>
                <a:latin typeface="Consolas" panose="020B0609020204030204" pitchFamily="49" charset="0"/>
              </a:rPr>
              <a:t>self.con.commit</a:t>
            </a:r>
            <a:r>
              <a:rPr lang="en-IN" sz="1400" b="0" dirty="0">
                <a:effectLst/>
                <a:latin typeface="Consolas" panose="020B0609020204030204" pitchFamily="49" charset="0"/>
              </a:rPr>
              <a:t>()</a:t>
            </a:r>
          </a:p>
          <a:p>
            <a:r>
              <a:rPr lang="en-IN" sz="1400" b="0" dirty="0">
                <a:effectLst/>
                <a:latin typeface="Consolas" panose="020B0609020204030204" pitchFamily="49" charset="0"/>
              </a:rPr>
              <a:t>        print("User Saved to DB!!")</a:t>
            </a:r>
          </a:p>
          <a:p>
            <a:br>
              <a:rPr lang="en-IN" sz="1400" b="0" dirty="0">
                <a:effectLst/>
                <a:latin typeface="Consolas" panose="020B0609020204030204" pitchFamily="49" charset="0"/>
              </a:rPr>
            </a:br>
            <a:r>
              <a:rPr lang="en-IN" sz="1400" b="0" dirty="0">
                <a:effectLst/>
                <a:latin typeface="Consolas" panose="020B0609020204030204" pitchFamily="49" charset="0"/>
              </a:rPr>
              <a:t>#Instantiate Object</a:t>
            </a:r>
          </a:p>
          <a:p>
            <a:r>
              <a:rPr lang="en-IN" sz="1400" b="0" dirty="0">
                <a:effectLst/>
                <a:latin typeface="Consolas" panose="020B0609020204030204" pitchFamily="49" charset="0"/>
              </a:rPr>
              <a:t>helper=</a:t>
            </a:r>
            <a:r>
              <a:rPr lang="en-IN" sz="1400" b="0" dirty="0" err="1">
                <a:effectLst/>
                <a:latin typeface="Consolas" panose="020B0609020204030204" pitchFamily="49" charset="0"/>
              </a:rPr>
              <a:t>DBHelper</a:t>
            </a:r>
            <a:r>
              <a:rPr lang="en-IN" sz="1400" b="0" dirty="0">
                <a:effectLst/>
                <a:latin typeface="Consolas" panose="020B0609020204030204" pitchFamily="49" charset="0"/>
              </a:rPr>
              <a:t>()</a:t>
            </a:r>
          </a:p>
          <a:p>
            <a:r>
              <a:rPr lang="en-IN" sz="1400" b="0" dirty="0" err="1">
                <a:effectLst/>
                <a:latin typeface="Consolas" panose="020B0609020204030204" pitchFamily="49" charset="0"/>
              </a:rPr>
              <a:t>helper.insert_user</a:t>
            </a:r>
            <a:r>
              <a:rPr lang="en-IN" sz="1400" b="0" dirty="0">
                <a:effectLst/>
                <a:latin typeface="Consolas" panose="020B0609020204030204" pitchFamily="49" charset="0"/>
              </a:rPr>
              <a:t>(104,'Guida Rossum','987875675')</a:t>
            </a:r>
          </a:p>
          <a:p>
            <a:endParaRPr lang="en-US" b="0" dirty="0">
              <a:solidFill>
                <a:srgbClr val="D4D4D4"/>
              </a:solidFill>
              <a:effectLst/>
              <a:latin typeface="Consolas" panose="020B0609020204030204" pitchFamily="49" charset="0"/>
            </a:endParaRPr>
          </a:p>
        </p:txBody>
      </p:sp>
      <p:sp>
        <p:nvSpPr>
          <p:cNvPr id="6" name="TextBox 5">
            <a:extLst>
              <a:ext uri="{FF2B5EF4-FFF2-40B4-BE49-F238E27FC236}">
                <a16:creationId xmlns:a16="http://schemas.microsoft.com/office/drawing/2014/main" id="{0C5AD73C-142A-4F97-BC7C-1C6206CCB4D8}"/>
              </a:ext>
            </a:extLst>
          </p:cNvPr>
          <p:cNvSpPr txBox="1"/>
          <p:nvPr/>
        </p:nvSpPr>
        <p:spPr>
          <a:xfrm>
            <a:off x="6347534" y="5977874"/>
            <a:ext cx="7726236" cy="738664"/>
          </a:xfrm>
          <a:prstGeom prst="rect">
            <a:avLst/>
          </a:prstGeom>
          <a:noFill/>
        </p:spPr>
        <p:txBody>
          <a:bodyPr wrap="square" rtlCol="0">
            <a:spAutoFit/>
          </a:bodyPr>
          <a:lstStyle/>
          <a:p>
            <a:r>
              <a:rPr lang="en-US" sz="1400" dirty="0">
                <a:solidFill>
                  <a:srgbClr val="FF0000"/>
                </a:solidFill>
              </a:rPr>
              <a:t>Output:</a:t>
            </a:r>
          </a:p>
          <a:p>
            <a:r>
              <a:rPr lang="en-US" sz="1400" dirty="0"/>
              <a:t>insert into User(</a:t>
            </a:r>
            <a:r>
              <a:rPr lang="en-US" sz="1400" dirty="0" err="1"/>
              <a:t>userID,userName,phone</a:t>
            </a:r>
            <a:r>
              <a:rPr lang="en-US" sz="1400" dirty="0"/>
              <a:t>) values(101,'Simon DSouza','23445566')</a:t>
            </a:r>
          </a:p>
          <a:p>
            <a:r>
              <a:rPr lang="en-US" sz="1400" dirty="0"/>
              <a:t>User Saved to DB!!</a:t>
            </a:r>
            <a:endParaRPr lang="en-IN" sz="1400" dirty="0"/>
          </a:p>
        </p:txBody>
      </p:sp>
    </p:spTree>
    <p:extLst>
      <p:ext uri="{BB962C8B-B14F-4D97-AF65-F5344CB8AC3E}">
        <p14:creationId xmlns:p14="http://schemas.microsoft.com/office/powerpoint/2010/main" val="477647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2830</Words>
  <Application>Microsoft Office PowerPoint</Application>
  <PresentationFormat>Widescreen</PresentationFormat>
  <Paragraphs>308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Calibri Light</vt:lpstr>
      <vt:lpstr>Consolas</vt:lpstr>
      <vt:lpstr>Courier New</vt:lpstr>
      <vt:lpstr>Segoe UI</vt:lpstr>
      <vt:lpstr>Verdana</vt:lpstr>
      <vt:lpstr>Office Theme</vt:lpstr>
      <vt:lpstr>Python with  MYSQL Database</vt:lpstr>
      <vt:lpstr>MYSQL Database</vt:lpstr>
      <vt:lpstr>How to Connect Python With MYSQL Database</vt:lpstr>
      <vt:lpstr>Introduction to MySQL Python connector </vt:lpstr>
      <vt:lpstr>Installing MySQL Connector/Python </vt:lpstr>
      <vt:lpstr>Verifying MySQL Connector/Python installation </vt:lpstr>
      <vt:lpstr>Python MySQL – Connect to a MySQL Database in Python </vt:lpstr>
      <vt:lpstr>Python MYSQL Create Table</vt:lpstr>
      <vt:lpstr>Python MYSQL Insert Into Table</vt:lpstr>
      <vt:lpstr>Python MYSQL Select From </vt:lpstr>
      <vt:lpstr>PowerPoint Presentation</vt:lpstr>
      <vt:lpstr>PowerPoint Presentation</vt:lpstr>
      <vt:lpstr>Python MYSQL Delete From Table</vt:lpstr>
      <vt:lpstr>Python MYSQL Update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MYSQL</dc:title>
  <dc:creator>Sunanda Naik</dc:creator>
  <cp:lastModifiedBy>Sunanda Naik</cp:lastModifiedBy>
  <cp:revision>38</cp:revision>
  <dcterms:created xsi:type="dcterms:W3CDTF">2021-02-22T11:13:41Z</dcterms:created>
  <dcterms:modified xsi:type="dcterms:W3CDTF">2021-05-20T13:49:53Z</dcterms:modified>
</cp:coreProperties>
</file>