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32FA-27F5-46CD-B264-6B17C6558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CE821A-9057-4576-9C28-816E61C4E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1B6617-47C2-477A-8537-972E0DCD1166}"/>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5" name="Footer Placeholder 4">
            <a:extLst>
              <a:ext uri="{FF2B5EF4-FFF2-40B4-BE49-F238E27FC236}">
                <a16:creationId xmlns:a16="http://schemas.microsoft.com/office/drawing/2014/main" id="{10805A55-FF55-475F-9C14-13EB1A1FF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81A7E-14BC-48E8-BB74-AE2A08F88BB1}"/>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131743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C085-9803-482D-9C8F-6293E41AD3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8F28FB-1C6E-4104-8499-C46E67AEE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1B5F8-CA1E-49C6-B434-81F3968F608D}"/>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5" name="Footer Placeholder 4">
            <a:extLst>
              <a:ext uri="{FF2B5EF4-FFF2-40B4-BE49-F238E27FC236}">
                <a16:creationId xmlns:a16="http://schemas.microsoft.com/office/drawing/2014/main" id="{3CF08EDA-5A7F-4B9C-8E31-5B67AD677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5BE30-8F67-483A-BAFB-21E140A1F334}"/>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300287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73DC8-4B23-46EC-B39B-7FE5C0D0C3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029AF0-408E-4811-AFDC-57883F7AB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CD688-5AD7-41F2-8390-90DA4F49429F}"/>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5" name="Footer Placeholder 4">
            <a:extLst>
              <a:ext uri="{FF2B5EF4-FFF2-40B4-BE49-F238E27FC236}">
                <a16:creationId xmlns:a16="http://schemas.microsoft.com/office/drawing/2014/main" id="{1F960EC7-4EE0-452E-99F8-4943C0FD8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E83F4-F9C4-42D7-9F88-0083AE727448}"/>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115319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0F24-B300-4035-A773-CB37F9156C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BA8-348C-41CB-8A26-04714C289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0E1D1-370F-4061-A44E-C960EC018A26}"/>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5" name="Footer Placeholder 4">
            <a:extLst>
              <a:ext uri="{FF2B5EF4-FFF2-40B4-BE49-F238E27FC236}">
                <a16:creationId xmlns:a16="http://schemas.microsoft.com/office/drawing/2014/main" id="{0B9557B1-6B25-480E-BDF8-DA15F5931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F8765-DC0B-41C5-8639-E6BE071ADB3D}"/>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52261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662E-A651-4CCB-B0B5-A5F67B9D1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98861A-41DE-464B-A52E-2237BEF88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7DF70-E25C-4FD8-997D-1C4BE0E668CB}"/>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5" name="Footer Placeholder 4">
            <a:extLst>
              <a:ext uri="{FF2B5EF4-FFF2-40B4-BE49-F238E27FC236}">
                <a16:creationId xmlns:a16="http://schemas.microsoft.com/office/drawing/2014/main" id="{4CDA66D8-D914-4F5B-AF0F-43E3EDB76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53EA5-36AF-4187-8569-2FD3514576F4}"/>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301814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E144-0EC1-40F7-A2F4-5C3DBBE9FD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15E5F9-A840-4E3F-9108-9C87AA09B6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8D618-8353-4F9E-8B58-238E8CE7E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FAA76C-1EA0-47A7-9212-B29605F08E32}"/>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6" name="Footer Placeholder 5">
            <a:extLst>
              <a:ext uri="{FF2B5EF4-FFF2-40B4-BE49-F238E27FC236}">
                <a16:creationId xmlns:a16="http://schemas.microsoft.com/office/drawing/2014/main" id="{407D8EE6-AAB8-40BA-B4C0-3EA53ABF0A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8C8FF-07E5-4499-AA85-3D48548C009C}"/>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262670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C234-071C-49C6-B499-DB492AF711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AF5E2E-9739-4060-981A-D974331BF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FF883-2AEA-47FA-889C-9BD10B9219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617ADF-1E7B-4CFE-AF99-708464EDB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54167-0698-42C7-97C6-0A7BA9370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1BF15F-5851-4BEA-8A06-814A87F28F09}"/>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8" name="Footer Placeholder 7">
            <a:extLst>
              <a:ext uri="{FF2B5EF4-FFF2-40B4-BE49-F238E27FC236}">
                <a16:creationId xmlns:a16="http://schemas.microsoft.com/office/drawing/2014/main" id="{CDE9B0B1-1678-457E-90C2-8914479E33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29F12B-3A97-410A-9A02-30E5E362D7EF}"/>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217644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5C8D-CEC4-4405-A1A6-93F7EDEDF1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3B3CB0-2C5E-4968-B07D-2959EBE75605}"/>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4" name="Footer Placeholder 3">
            <a:extLst>
              <a:ext uri="{FF2B5EF4-FFF2-40B4-BE49-F238E27FC236}">
                <a16:creationId xmlns:a16="http://schemas.microsoft.com/office/drawing/2014/main" id="{98B2D80A-5932-46CA-B3B9-A20BBEB0EC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F45C1F-FF94-4F18-A168-510AE3B76D4E}"/>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16883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C71D5-BFAF-4C95-A7C8-7D82D363967B}"/>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3" name="Footer Placeholder 2">
            <a:extLst>
              <a:ext uri="{FF2B5EF4-FFF2-40B4-BE49-F238E27FC236}">
                <a16:creationId xmlns:a16="http://schemas.microsoft.com/office/drawing/2014/main" id="{25EA5264-C8A4-4A68-9B5E-374148614C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9D1FF5-117E-4FD9-8548-BF0706D64E63}"/>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261657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8681-D47B-46B0-B3C1-59ED4D24D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719C1-9607-4144-8953-A780C0BEF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6079B8-DF98-42FE-873E-DA4763E4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3AD44-FDBD-4134-9F36-CC49A88DF120}"/>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6" name="Footer Placeholder 5">
            <a:extLst>
              <a:ext uri="{FF2B5EF4-FFF2-40B4-BE49-F238E27FC236}">
                <a16:creationId xmlns:a16="http://schemas.microsoft.com/office/drawing/2014/main" id="{A184F1D3-178F-4219-AAED-06DB04792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F7624-FD2D-45D8-A634-F8070501D7A8}"/>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347327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078E-EAF7-4DDA-B735-397C477A5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D2F5AA-75AE-4248-B29B-67173B129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1DBC60-A0E6-4FFA-BAE4-10F3C5C8D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523D6-45F2-4B6C-94A0-3A9B1A42EA15}"/>
              </a:ext>
            </a:extLst>
          </p:cNvPr>
          <p:cNvSpPr>
            <a:spLocks noGrp="1"/>
          </p:cNvSpPr>
          <p:nvPr>
            <p:ph type="dt" sz="half" idx="10"/>
          </p:nvPr>
        </p:nvSpPr>
        <p:spPr/>
        <p:txBody>
          <a:bodyPr/>
          <a:lstStyle/>
          <a:p>
            <a:fld id="{2DE5F82C-2744-45E0-B2A6-6DCEB5C8B267}" type="datetimeFigureOut">
              <a:rPr lang="en-IN" smtClean="0"/>
              <a:t>25-02-2021</a:t>
            </a:fld>
            <a:endParaRPr lang="en-IN"/>
          </a:p>
        </p:txBody>
      </p:sp>
      <p:sp>
        <p:nvSpPr>
          <p:cNvPr id="6" name="Footer Placeholder 5">
            <a:extLst>
              <a:ext uri="{FF2B5EF4-FFF2-40B4-BE49-F238E27FC236}">
                <a16:creationId xmlns:a16="http://schemas.microsoft.com/office/drawing/2014/main" id="{CD23F5DA-4E01-4237-82FF-3D249C0B9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19A2E-5956-41D7-80E8-514AAC4ADB3D}"/>
              </a:ext>
            </a:extLst>
          </p:cNvPr>
          <p:cNvSpPr>
            <a:spLocks noGrp="1"/>
          </p:cNvSpPr>
          <p:nvPr>
            <p:ph type="sldNum" sz="quarter" idx="12"/>
          </p:nvPr>
        </p:nvSpPr>
        <p:spPr/>
        <p:txBody>
          <a:bodyPr/>
          <a:lstStyle/>
          <a:p>
            <a:fld id="{44D658FF-5D87-4858-9595-384F03A89519}" type="slidenum">
              <a:rPr lang="en-IN" smtClean="0"/>
              <a:t>‹#›</a:t>
            </a:fld>
            <a:endParaRPr lang="en-IN"/>
          </a:p>
        </p:txBody>
      </p:sp>
    </p:spTree>
    <p:extLst>
      <p:ext uri="{BB962C8B-B14F-4D97-AF65-F5344CB8AC3E}">
        <p14:creationId xmlns:p14="http://schemas.microsoft.com/office/powerpoint/2010/main" val="236837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4D489C-2E3F-4710-AACF-D6584E549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4E77A0-A4FF-4A90-A1AA-BBD0EE42AE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8EF96-0E89-435E-8653-7D3233F7D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5F82C-2744-45E0-B2A6-6DCEB5C8B267}" type="datetimeFigureOut">
              <a:rPr lang="en-IN" smtClean="0"/>
              <a:t>25-02-2021</a:t>
            </a:fld>
            <a:endParaRPr lang="en-IN"/>
          </a:p>
        </p:txBody>
      </p:sp>
      <p:sp>
        <p:nvSpPr>
          <p:cNvPr id="5" name="Footer Placeholder 4">
            <a:extLst>
              <a:ext uri="{FF2B5EF4-FFF2-40B4-BE49-F238E27FC236}">
                <a16:creationId xmlns:a16="http://schemas.microsoft.com/office/drawing/2014/main" id="{A5FF1CCB-7A11-45D8-9032-E25DA6C90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D1AF94-F93F-468A-96EF-18026C119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658FF-5D87-4858-9595-384F03A89519}" type="slidenum">
              <a:rPr lang="en-IN" smtClean="0"/>
              <a:t>‹#›</a:t>
            </a:fld>
            <a:endParaRPr lang="en-IN"/>
          </a:p>
        </p:txBody>
      </p:sp>
    </p:spTree>
    <p:extLst>
      <p:ext uri="{BB962C8B-B14F-4D97-AF65-F5344CB8AC3E}">
        <p14:creationId xmlns:p14="http://schemas.microsoft.com/office/powerpoint/2010/main" val="273631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python/python_ml_linear_regression.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68F1-BD07-4D74-BF35-D798229DC5DB}"/>
              </a:ext>
            </a:extLst>
          </p:cNvPr>
          <p:cNvSpPr>
            <a:spLocks noGrp="1"/>
          </p:cNvSpPr>
          <p:nvPr>
            <p:ph type="ctrTitle"/>
          </p:nvPr>
        </p:nvSpPr>
        <p:spPr/>
        <p:txBody>
          <a:bodyPr/>
          <a:lstStyle/>
          <a:p>
            <a:r>
              <a:rPr lang="en-US" dirty="0"/>
              <a:t>Python</a:t>
            </a:r>
            <a:br>
              <a:rPr lang="en-US" dirty="0"/>
            </a:br>
            <a:r>
              <a:rPr lang="en-US" dirty="0"/>
              <a:t>Machine Learning</a:t>
            </a:r>
            <a:endParaRPr lang="en-IN" dirty="0"/>
          </a:p>
        </p:txBody>
      </p:sp>
    </p:spTree>
    <p:extLst>
      <p:ext uri="{BB962C8B-B14F-4D97-AF65-F5344CB8AC3E}">
        <p14:creationId xmlns:p14="http://schemas.microsoft.com/office/powerpoint/2010/main" val="64918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AE521-F226-4806-B6C9-82CAEE8A5472}"/>
              </a:ext>
            </a:extLst>
          </p:cNvPr>
          <p:cNvSpPr>
            <a:spLocks noGrp="1"/>
          </p:cNvSpPr>
          <p:nvPr>
            <p:ph idx="1"/>
          </p:nvPr>
        </p:nvSpPr>
        <p:spPr>
          <a:xfrm>
            <a:off x="781235" y="834501"/>
            <a:ext cx="10572565" cy="5342462"/>
          </a:xfrm>
        </p:spPr>
        <p:txBody>
          <a:bodyPr>
            <a:normAutofit/>
          </a:bodyPr>
          <a:lstStyle/>
          <a:p>
            <a:r>
              <a:rPr lang="en-US" sz="2400" b="0" i="0" dirty="0">
                <a:solidFill>
                  <a:srgbClr val="000000"/>
                </a:solidFill>
                <a:effectLst/>
              </a:rPr>
              <a:t>The NumPy module has a method to calculate the standard deviation:</a:t>
            </a:r>
          </a:p>
          <a:p>
            <a:r>
              <a:rPr lang="en-US" sz="2400" dirty="0"/>
              <a:t>Example</a:t>
            </a:r>
          </a:p>
          <a:p>
            <a:pPr marL="457200" lvl="1" indent="0">
              <a:buNone/>
            </a:pPr>
            <a:r>
              <a:rPr lang="en-US" dirty="0"/>
              <a:t>-Use the NumPy </a:t>
            </a:r>
            <a:r>
              <a:rPr lang="en-US" b="1" dirty="0"/>
              <a:t>std() </a:t>
            </a:r>
            <a:r>
              <a:rPr lang="en-US" dirty="0"/>
              <a:t>method to find the standard deviation:</a:t>
            </a:r>
          </a:p>
          <a:p>
            <a:pPr marL="457200" lvl="1" indent="0">
              <a:buNone/>
            </a:pPr>
            <a:endParaRPr lang="en-US" sz="1600" dirty="0"/>
          </a:p>
          <a:p>
            <a:pPr marL="457200" lvl="1" indent="0">
              <a:buNone/>
            </a:pPr>
            <a:r>
              <a:rPr lang="en-US" sz="1600" dirty="0"/>
              <a:t>import </a:t>
            </a:r>
            <a:r>
              <a:rPr lang="en-US" sz="1600" dirty="0" err="1"/>
              <a:t>numpy</a:t>
            </a:r>
            <a:endParaRPr lang="en-US" sz="1600" dirty="0"/>
          </a:p>
          <a:p>
            <a:pPr marL="457200" lvl="1" indent="0">
              <a:buNone/>
            </a:pPr>
            <a:endParaRPr lang="en-US" sz="1600" dirty="0"/>
          </a:p>
          <a:p>
            <a:pPr marL="457200" lvl="1" indent="0">
              <a:buNone/>
            </a:pPr>
            <a:r>
              <a:rPr lang="en-US" sz="1600" dirty="0"/>
              <a:t>speed </a:t>
            </a:r>
            <a:r>
              <a:rPr lang="en-US" sz="1600" dirty="0">
                <a:solidFill>
                  <a:srgbClr val="FF0000"/>
                </a:solidFill>
              </a:rPr>
              <a:t>= [86,87,88,86,87,85,86]</a:t>
            </a:r>
          </a:p>
          <a:p>
            <a:pPr marL="457200" lvl="1" indent="0">
              <a:buNone/>
            </a:pPr>
            <a:endParaRPr lang="en-US" sz="1600" dirty="0"/>
          </a:p>
          <a:p>
            <a:pPr marL="457200" lvl="1" indent="0">
              <a:buNone/>
            </a:pPr>
            <a:r>
              <a:rPr lang="en-US" sz="1600" dirty="0"/>
              <a:t>x = </a:t>
            </a:r>
            <a:r>
              <a:rPr lang="en-US" sz="1600" dirty="0" err="1"/>
              <a:t>numpy.std</a:t>
            </a:r>
            <a:r>
              <a:rPr lang="en-US" sz="1600" dirty="0"/>
              <a:t>(speed)</a:t>
            </a:r>
          </a:p>
          <a:p>
            <a:pPr marL="457200" lvl="1" indent="0">
              <a:buNone/>
            </a:pPr>
            <a:endParaRPr lang="en-US" sz="1600" dirty="0"/>
          </a:p>
          <a:p>
            <a:pPr marL="457200" lvl="1" indent="0">
              <a:buNone/>
            </a:pPr>
            <a:r>
              <a:rPr lang="en-US" sz="1600" dirty="0"/>
              <a:t>print(x)</a:t>
            </a:r>
            <a:endParaRPr lang="en-IN" sz="1600" dirty="0"/>
          </a:p>
        </p:txBody>
      </p:sp>
    </p:spTree>
    <p:extLst>
      <p:ext uri="{BB962C8B-B14F-4D97-AF65-F5344CB8AC3E}">
        <p14:creationId xmlns:p14="http://schemas.microsoft.com/office/powerpoint/2010/main" val="279946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B518-F91D-44CF-88EB-0FAA629F36D9}"/>
              </a:ext>
            </a:extLst>
          </p:cNvPr>
          <p:cNvSpPr>
            <a:spLocks noGrp="1"/>
          </p:cNvSpPr>
          <p:nvPr>
            <p:ph type="title"/>
          </p:nvPr>
        </p:nvSpPr>
        <p:spPr>
          <a:xfrm>
            <a:off x="838200" y="365126"/>
            <a:ext cx="2153575" cy="469376"/>
          </a:xfrm>
        </p:spPr>
        <p:txBody>
          <a:bodyPr>
            <a:normAutofit fontScale="90000"/>
          </a:bodyPr>
          <a:lstStyle/>
          <a:p>
            <a:r>
              <a:rPr lang="en-US" dirty="0"/>
              <a:t>Variance</a:t>
            </a:r>
            <a:endParaRPr lang="en-IN" dirty="0"/>
          </a:p>
        </p:txBody>
      </p:sp>
      <p:sp>
        <p:nvSpPr>
          <p:cNvPr id="3" name="Content Placeholder 2">
            <a:extLst>
              <a:ext uri="{FF2B5EF4-FFF2-40B4-BE49-F238E27FC236}">
                <a16:creationId xmlns:a16="http://schemas.microsoft.com/office/drawing/2014/main" id="{BFE3ABCA-226F-48B8-8793-194FBEF9F94E}"/>
              </a:ext>
            </a:extLst>
          </p:cNvPr>
          <p:cNvSpPr>
            <a:spLocks noGrp="1"/>
          </p:cNvSpPr>
          <p:nvPr>
            <p:ph idx="1"/>
          </p:nvPr>
        </p:nvSpPr>
        <p:spPr>
          <a:xfrm>
            <a:off x="838200" y="1470008"/>
            <a:ext cx="10515600" cy="5022866"/>
          </a:xfrm>
        </p:spPr>
        <p:txBody>
          <a:bodyPr/>
          <a:lstStyle/>
          <a:p>
            <a:pPr algn="l"/>
            <a:r>
              <a:rPr lang="en-US" sz="2400" b="0" i="0" dirty="0">
                <a:solidFill>
                  <a:srgbClr val="000000"/>
                </a:solidFill>
                <a:effectLst/>
                <a:latin typeface="Calibri" panose="020F0502020204030204" pitchFamily="34" charset="0"/>
                <a:cs typeface="Calibri" panose="020F0502020204030204" pitchFamily="34" charset="0"/>
              </a:rPr>
              <a:t>Variance is another number that indicates how spread out the values are.</a:t>
            </a:r>
          </a:p>
          <a:p>
            <a:pPr algn="l"/>
            <a:r>
              <a:rPr lang="en-US" sz="2400" b="0" i="0" dirty="0">
                <a:solidFill>
                  <a:srgbClr val="000000"/>
                </a:solidFill>
                <a:effectLst/>
                <a:latin typeface="Calibri" panose="020F0502020204030204" pitchFamily="34" charset="0"/>
                <a:cs typeface="Calibri" panose="020F0502020204030204" pitchFamily="34" charset="0"/>
              </a:rPr>
              <a:t>In fact, if you take the square root of the variance, you get the standard deviation!</a:t>
            </a:r>
          </a:p>
          <a:p>
            <a:pPr algn="l"/>
            <a:r>
              <a:rPr lang="en-US" sz="2400" b="0" i="0" dirty="0">
                <a:solidFill>
                  <a:srgbClr val="000000"/>
                </a:solidFill>
                <a:effectLst/>
                <a:latin typeface="Calibri" panose="020F0502020204030204" pitchFamily="34" charset="0"/>
                <a:cs typeface="Calibri" panose="020F0502020204030204" pitchFamily="34" charset="0"/>
              </a:rPr>
              <a:t>Or the other way around, if you multiply the standard deviation by itself, you get the variance!</a:t>
            </a:r>
          </a:p>
          <a:p>
            <a:endParaRPr lang="en-IN" dirty="0"/>
          </a:p>
        </p:txBody>
      </p:sp>
      <p:sp>
        <p:nvSpPr>
          <p:cNvPr id="6" name="TextBox 5">
            <a:extLst>
              <a:ext uri="{FF2B5EF4-FFF2-40B4-BE49-F238E27FC236}">
                <a16:creationId xmlns:a16="http://schemas.microsoft.com/office/drawing/2014/main" id="{DAC797DF-F25A-4D68-99AC-805734C12DA9}"/>
              </a:ext>
            </a:extLst>
          </p:cNvPr>
          <p:cNvSpPr txBox="1"/>
          <p:nvPr/>
        </p:nvSpPr>
        <p:spPr>
          <a:xfrm>
            <a:off x="838200" y="3559531"/>
            <a:ext cx="6094520" cy="2862322"/>
          </a:xfrm>
          <a:prstGeom prst="rect">
            <a:avLst/>
          </a:prstGeom>
          <a:noFill/>
        </p:spPr>
        <p:txBody>
          <a:bodyPr wrap="square">
            <a:spAutoFit/>
          </a:bodyPr>
          <a:lstStyle/>
          <a:p>
            <a:pPr marL="285750" indent="-285750">
              <a:buFont typeface="Arial" panose="020B0604020202020204" pitchFamily="34" charset="0"/>
              <a:buChar char="•"/>
            </a:pPr>
            <a:r>
              <a:rPr lang="en-IN" b="1" dirty="0"/>
              <a:t>Example</a:t>
            </a:r>
          </a:p>
          <a:p>
            <a:r>
              <a:rPr lang="en-IN" dirty="0"/>
              <a:t>-Use the NumPy var() method to find the variance:</a:t>
            </a:r>
          </a:p>
          <a:p>
            <a:endParaRPr lang="en-IN" dirty="0"/>
          </a:p>
          <a:p>
            <a:r>
              <a:rPr lang="en-IN" dirty="0"/>
              <a:t>import </a:t>
            </a:r>
            <a:r>
              <a:rPr lang="en-IN" dirty="0" err="1"/>
              <a:t>numpy</a:t>
            </a:r>
            <a:endParaRPr lang="en-IN" dirty="0"/>
          </a:p>
          <a:p>
            <a:endParaRPr lang="en-IN" dirty="0"/>
          </a:p>
          <a:p>
            <a:r>
              <a:rPr lang="en-IN" dirty="0"/>
              <a:t>speed = </a:t>
            </a:r>
            <a:r>
              <a:rPr lang="en-IN" dirty="0">
                <a:solidFill>
                  <a:srgbClr val="FF0000"/>
                </a:solidFill>
              </a:rPr>
              <a:t>[32,111,138,28,59,77,97]</a:t>
            </a:r>
          </a:p>
          <a:p>
            <a:endParaRPr lang="en-IN" dirty="0">
              <a:solidFill>
                <a:srgbClr val="FF0000"/>
              </a:solidFill>
            </a:endParaRPr>
          </a:p>
          <a:p>
            <a:r>
              <a:rPr lang="en-IN" dirty="0"/>
              <a:t>x = </a:t>
            </a:r>
            <a:r>
              <a:rPr lang="en-IN" dirty="0" err="1"/>
              <a:t>numpy.var</a:t>
            </a:r>
            <a:r>
              <a:rPr lang="en-IN" dirty="0"/>
              <a:t>(speed)</a:t>
            </a:r>
          </a:p>
          <a:p>
            <a:endParaRPr lang="en-IN" dirty="0"/>
          </a:p>
          <a:p>
            <a:r>
              <a:rPr lang="en-IN" dirty="0"/>
              <a:t>print(x)</a:t>
            </a:r>
          </a:p>
        </p:txBody>
      </p:sp>
    </p:spTree>
    <p:extLst>
      <p:ext uri="{BB962C8B-B14F-4D97-AF65-F5344CB8AC3E}">
        <p14:creationId xmlns:p14="http://schemas.microsoft.com/office/powerpoint/2010/main" val="397887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501C-9B85-4215-8144-ECAA0860F19D}"/>
              </a:ext>
            </a:extLst>
          </p:cNvPr>
          <p:cNvSpPr>
            <a:spLocks noGrp="1"/>
          </p:cNvSpPr>
          <p:nvPr>
            <p:ph type="title"/>
          </p:nvPr>
        </p:nvSpPr>
        <p:spPr>
          <a:xfrm>
            <a:off x="838200" y="365125"/>
            <a:ext cx="10515600" cy="540397"/>
          </a:xfrm>
        </p:spPr>
        <p:txBody>
          <a:bodyPr>
            <a:normAutofit fontScale="90000"/>
          </a:bodyPr>
          <a:lstStyle/>
          <a:p>
            <a:r>
              <a:rPr lang="en-US" dirty="0"/>
              <a:t>Machine Learning - Percentiles</a:t>
            </a:r>
            <a:endParaRPr lang="en-IN" dirty="0"/>
          </a:p>
        </p:txBody>
      </p:sp>
      <p:sp>
        <p:nvSpPr>
          <p:cNvPr id="3" name="Content Placeholder 2">
            <a:extLst>
              <a:ext uri="{FF2B5EF4-FFF2-40B4-BE49-F238E27FC236}">
                <a16:creationId xmlns:a16="http://schemas.microsoft.com/office/drawing/2014/main" id="{5340B2F4-D80D-4FE3-94DE-E176FA8A038C}"/>
              </a:ext>
            </a:extLst>
          </p:cNvPr>
          <p:cNvSpPr>
            <a:spLocks noGrp="1"/>
          </p:cNvSpPr>
          <p:nvPr>
            <p:ph idx="1"/>
          </p:nvPr>
        </p:nvSpPr>
        <p:spPr>
          <a:xfrm>
            <a:off x="838199" y="1265822"/>
            <a:ext cx="11137777" cy="5498962"/>
          </a:xfrm>
        </p:spPr>
        <p:txBody>
          <a:bodyPr>
            <a:normAutofit fontScale="92500" lnSpcReduction="10000"/>
          </a:bodyPr>
          <a:lstStyle/>
          <a:p>
            <a:r>
              <a:rPr lang="en-IN" sz="2400" b="1" i="0" dirty="0">
                <a:solidFill>
                  <a:srgbClr val="000000"/>
                </a:solidFill>
                <a:effectLst/>
                <a:latin typeface="Segoe UI" panose="020B0502040204020203" pitchFamily="34" charset="0"/>
              </a:rPr>
              <a:t>What are Percentiles?</a:t>
            </a:r>
          </a:p>
          <a:p>
            <a:r>
              <a:rPr lang="en-US" sz="2400" dirty="0"/>
              <a:t>Percentiles are used in statistics to give you a number that describes the value that a given percent of the values are lower than.</a:t>
            </a:r>
          </a:p>
          <a:p>
            <a:r>
              <a:rPr lang="en-US" sz="2400" b="1" dirty="0"/>
              <a:t>Example</a:t>
            </a:r>
            <a:r>
              <a:rPr lang="en-US" sz="2400" dirty="0"/>
              <a:t>: Let's say we have an array of the ages of all the people that lives in a street.</a:t>
            </a:r>
          </a:p>
          <a:p>
            <a:r>
              <a:rPr lang="en-US" sz="2400" dirty="0"/>
              <a:t>ages = </a:t>
            </a:r>
            <a:r>
              <a:rPr lang="en-US" sz="2400" dirty="0">
                <a:solidFill>
                  <a:srgbClr val="FF0000"/>
                </a:solidFill>
              </a:rPr>
              <a:t>[5,31,43,48,50,41,7,11,15,39,80,82,32,2,8,6,25,36,27,61,31]</a:t>
            </a:r>
          </a:p>
          <a:p>
            <a:r>
              <a:rPr lang="en-US" sz="2000" b="0" i="0" dirty="0">
                <a:solidFill>
                  <a:srgbClr val="000000"/>
                </a:solidFill>
                <a:effectLst/>
                <a:latin typeface="Calibri" panose="020F0502020204030204" pitchFamily="34" charset="0"/>
                <a:cs typeface="Calibri" panose="020F0502020204030204" pitchFamily="34" charset="0"/>
              </a:rPr>
              <a:t>What is the 75. percentile? The answer is 43, meaning that 75% of the people are 43 or younger.</a:t>
            </a:r>
          </a:p>
          <a:p>
            <a:r>
              <a:rPr lang="en-US" sz="1400" b="0" i="0" dirty="0">
                <a:solidFill>
                  <a:srgbClr val="000000"/>
                </a:solidFill>
                <a:effectLst/>
                <a:latin typeface="Verdana" panose="020B0604030504040204" pitchFamily="34" charset="0"/>
              </a:rPr>
              <a:t>The NumPy module has a method for finding the specified percentile:</a:t>
            </a:r>
            <a:endParaRPr lang="en-US" sz="2000" dirty="0">
              <a:solidFill>
                <a:srgbClr val="000000"/>
              </a:solidFill>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Example</a:t>
            </a:r>
          </a:p>
          <a:p>
            <a:r>
              <a:rPr lang="en-US" sz="2000" dirty="0">
                <a:latin typeface="Calibri" panose="020F0502020204030204" pitchFamily="34" charset="0"/>
                <a:cs typeface="Calibri" panose="020F0502020204030204" pitchFamily="34" charset="0"/>
              </a:rPr>
              <a:t>Use the NumPy </a:t>
            </a:r>
            <a:r>
              <a:rPr lang="en-US" sz="2000" b="1" dirty="0">
                <a:latin typeface="Calibri" panose="020F0502020204030204" pitchFamily="34" charset="0"/>
                <a:cs typeface="Calibri" panose="020F0502020204030204" pitchFamily="34" charset="0"/>
              </a:rPr>
              <a:t>percentile() </a:t>
            </a:r>
            <a:r>
              <a:rPr lang="en-US" sz="2000" dirty="0">
                <a:latin typeface="Calibri" panose="020F0502020204030204" pitchFamily="34" charset="0"/>
                <a:cs typeface="Calibri" panose="020F0502020204030204" pitchFamily="34" charset="0"/>
              </a:rPr>
              <a:t>method to find the percentiles:</a:t>
            </a:r>
          </a:p>
          <a:p>
            <a:endParaRPr lang="en-US" sz="2000" dirty="0">
              <a:latin typeface="Calibri" panose="020F0502020204030204" pitchFamily="34" charset="0"/>
              <a:cs typeface="Calibri" panose="020F0502020204030204" pitchFamily="34" charset="0"/>
            </a:endParaRPr>
          </a:p>
          <a:p>
            <a:pPr marL="457200" lvl="1" indent="0">
              <a:buNone/>
            </a:pPr>
            <a:r>
              <a:rPr lang="en-US" sz="1600" dirty="0">
                <a:latin typeface="Calibri" panose="020F0502020204030204" pitchFamily="34" charset="0"/>
                <a:cs typeface="Calibri" panose="020F0502020204030204" pitchFamily="34" charset="0"/>
              </a:rPr>
              <a:t>import </a:t>
            </a:r>
            <a:r>
              <a:rPr lang="en-US" sz="1600" dirty="0" err="1">
                <a:latin typeface="Calibri" panose="020F0502020204030204" pitchFamily="34" charset="0"/>
                <a:cs typeface="Calibri" panose="020F0502020204030204" pitchFamily="34" charset="0"/>
              </a:rPr>
              <a:t>numpy</a:t>
            </a: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pPr marL="457200" lvl="1" indent="0">
              <a:buNone/>
            </a:pPr>
            <a:r>
              <a:rPr lang="en-US" sz="1600" dirty="0">
                <a:latin typeface="Calibri" panose="020F0502020204030204" pitchFamily="34" charset="0"/>
                <a:cs typeface="Calibri" panose="020F0502020204030204" pitchFamily="34" charset="0"/>
              </a:rPr>
              <a:t>ages = [5,31,43,48,50,41,7,11,15,39,80,82,32,2,8,6,25,36,27,61,31]</a:t>
            </a:r>
          </a:p>
          <a:p>
            <a:pPr marL="457200" lvl="1" indent="0">
              <a:buNone/>
            </a:pPr>
            <a:endParaRPr lang="en-US" sz="1600" dirty="0">
              <a:latin typeface="Calibri" panose="020F0502020204030204" pitchFamily="34" charset="0"/>
              <a:cs typeface="Calibri" panose="020F0502020204030204" pitchFamily="34" charset="0"/>
            </a:endParaRPr>
          </a:p>
          <a:p>
            <a:pPr marL="457200" lvl="1" indent="0">
              <a:buNone/>
            </a:pPr>
            <a:r>
              <a:rPr lang="en-US" sz="1600" dirty="0">
                <a:latin typeface="Calibri" panose="020F0502020204030204" pitchFamily="34" charset="0"/>
                <a:cs typeface="Calibri" panose="020F0502020204030204" pitchFamily="34" charset="0"/>
              </a:rPr>
              <a:t>x = </a:t>
            </a:r>
            <a:r>
              <a:rPr lang="en-US" sz="1600" dirty="0" err="1">
                <a:latin typeface="Calibri" panose="020F0502020204030204" pitchFamily="34" charset="0"/>
                <a:cs typeface="Calibri" panose="020F0502020204030204" pitchFamily="34" charset="0"/>
              </a:rPr>
              <a:t>numpy.percentile</a:t>
            </a:r>
            <a:r>
              <a:rPr lang="en-US" sz="1600" dirty="0">
                <a:latin typeface="Calibri" panose="020F0502020204030204" pitchFamily="34" charset="0"/>
                <a:cs typeface="Calibri" panose="020F0502020204030204" pitchFamily="34" charset="0"/>
              </a:rPr>
              <a:t>(ages, 75)</a:t>
            </a:r>
          </a:p>
          <a:p>
            <a:pPr marL="457200" lvl="1" indent="0">
              <a:buNone/>
            </a:pPr>
            <a:endParaRPr lang="en-US" sz="1600" dirty="0">
              <a:latin typeface="Calibri" panose="020F0502020204030204" pitchFamily="34" charset="0"/>
              <a:cs typeface="Calibri" panose="020F0502020204030204" pitchFamily="34" charset="0"/>
            </a:endParaRPr>
          </a:p>
          <a:p>
            <a:pPr marL="457200" lvl="1" indent="0">
              <a:buNone/>
            </a:pPr>
            <a:r>
              <a:rPr lang="en-US" sz="1600" dirty="0">
                <a:latin typeface="Calibri" panose="020F0502020204030204" pitchFamily="34" charset="0"/>
                <a:cs typeface="Calibri" panose="020F0502020204030204" pitchFamily="34" charset="0"/>
              </a:rPr>
              <a:t>print(x)</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825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E5F43-303B-42BA-8D35-ED64D887E4C2}"/>
              </a:ext>
            </a:extLst>
          </p:cNvPr>
          <p:cNvSpPr>
            <a:spLocks noGrp="1"/>
          </p:cNvSpPr>
          <p:nvPr>
            <p:ph idx="1"/>
          </p:nvPr>
        </p:nvSpPr>
        <p:spPr>
          <a:xfrm>
            <a:off x="790113" y="408373"/>
            <a:ext cx="11123720" cy="6338656"/>
          </a:xfrm>
        </p:spPr>
        <p:txBody>
          <a:bodyPr>
            <a:normAutofit fontScale="85000" lnSpcReduction="20000"/>
          </a:bodyPr>
          <a:lstStyle/>
          <a:p>
            <a:r>
              <a:rPr lang="en-US" sz="3100" dirty="0"/>
              <a:t>How to Calculate Percentile?</a:t>
            </a:r>
          </a:p>
          <a:p>
            <a:pPr marL="0" indent="0">
              <a:buNone/>
            </a:pPr>
            <a:endParaRPr lang="en-US" sz="3100" dirty="0"/>
          </a:p>
          <a:p>
            <a:r>
              <a:rPr lang="en-US" sz="2600" b="1" i="0" dirty="0">
                <a:effectLst/>
              </a:rPr>
              <a:t>Step 1: Assigning Values:</a:t>
            </a:r>
            <a:br>
              <a:rPr lang="en-US" sz="2600" dirty="0"/>
            </a:br>
            <a:r>
              <a:rPr lang="en-US" sz="2600" b="0" i="0" dirty="0">
                <a:effectLst/>
              </a:rPr>
              <a:t>Let us consider a data set with 25 values as given below. We are required to find the 90</a:t>
            </a:r>
            <a:r>
              <a:rPr lang="en-US" sz="2600" b="0" i="0" baseline="30000" dirty="0">
                <a:effectLst/>
              </a:rPr>
              <a:t>th</a:t>
            </a:r>
            <a:r>
              <a:rPr lang="en-US" sz="2600" b="0" i="0" dirty="0">
                <a:effectLst/>
              </a:rPr>
              <a:t> percentile of the data set.</a:t>
            </a:r>
            <a:br>
              <a:rPr lang="en-US" sz="2600" b="1" i="0" dirty="0">
                <a:effectLst/>
              </a:rPr>
            </a:br>
            <a:r>
              <a:rPr lang="en-US" sz="2600" b="1" i="0" dirty="0">
                <a:effectLst/>
              </a:rPr>
              <a:t>Data Set</a:t>
            </a:r>
            <a:r>
              <a:rPr lang="en-US" sz="2600" b="0" i="0" dirty="0">
                <a:effectLst/>
              </a:rPr>
              <a:t> = 3, 67, 34, 89, 56, 23, 90, 67, 104, 29, 38, 46, 65, 62, 87, 86, 49, 50, 58, 72, 83, 16, 19, 48, 88</a:t>
            </a:r>
            <a:br>
              <a:rPr lang="en-US" sz="2600" dirty="0"/>
            </a:br>
            <a:r>
              <a:rPr lang="en-US" sz="2600" b="1" i="0" dirty="0">
                <a:effectLst/>
              </a:rPr>
              <a:t>N</a:t>
            </a:r>
            <a:r>
              <a:rPr lang="en-US" sz="2600" b="0" i="0" dirty="0">
                <a:effectLst/>
              </a:rPr>
              <a:t> = 25</a:t>
            </a:r>
          </a:p>
          <a:p>
            <a:r>
              <a:rPr lang="en-US" sz="2600" b="1" i="0" dirty="0">
                <a:effectLst/>
              </a:rPr>
              <a:t>Step 2: Ordering Data Set</a:t>
            </a:r>
            <a:br>
              <a:rPr lang="en-US" sz="2600" dirty="0"/>
            </a:br>
            <a:r>
              <a:rPr lang="en-US" sz="2600" b="0" i="0" dirty="0">
                <a:effectLst/>
              </a:rPr>
              <a:t>Arrange the numbers in the data set in ascending order.</a:t>
            </a:r>
            <a:br>
              <a:rPr lang="en-US" sz="2600" dirty="0"/>
            </a:br>
            <a:br>
              <a:rPr lang="en-US" sz="2600" dirty="0"/>
            </a:br>
            <a:r>
              <a:rPr lang="en-US" sz="2600" b="1" i="0" dirty="0">
                <a:effectLst/>
              </a:rPr>
              <a:t>Data Set (Ordered)</a:t>
            </a:r>
            <a:r>
              <a:rPr lang="en-US" sz="2600" b="0" i="0" dirty="0">
                <a:effectLst/>
              </a:rPr>
              <a:t> = 3, 16, 19, 23, 29, 34, 38, 46, 48, 49, 50, 56, 58, 62, 65, 67, 67, 72, 83, 86, 87, 88, 89, 90, 104</a:t>
            </a:r>
            <a:endParaRPr lang="en-US" sz="2600" dirty="0"/>
          </a:p>
          <a:p>
            <a:r>
              <a:rPr lang="en-US" sz="2600" b="1" i="0" dirty="0">
                <a:effectLst/>
              </a:rPr>
              <a:t>Step 3: Finding Index Number:</a:t>
            </a:r>
            <a:br>
              <a:rPr lang="en-US" sz="2600" b="1" i="0" dirty="0">
                <a:effectLst/>
              </a:rPr>
            </a:br>
            <a:r>
              <a:rPr lang="en-US" sz="2600" b="1" i="0" dirty="0">
                <a:effectLst/>
              </a:rPr>
              <a:t>Index Number (I)</a:t>
            </a:r>
            <a:r>
              <a:rPr lang="en-US" sz="2600" b="0" i="0" dirty="0">
                <a:effectLst/>
              </a:rPr>
              <a:t> = 90% x 25</a:t>
            </a:r>
            <a:br>
              <a:rPr lang="en-US" sz="2600" b="1" i="0" dirty="0">
                <a:effectLst/>
              </a:rPr>
            </a:br>
            <a:r>
              <a:rPr lang="en-US" sz="2600" b="0" i="0" dirty="0">
                <a:effectLst/>
              </a:rPr>
              <a:t>= 0.90 x 25</a:t>
            </a:r>
            <a:br>
              <a:rPr lang="en-US" sz="2600" b="1" i="0" dirty="0">
                <a:effectLst/>
              </a:rPr>
            </a:br>
            <a:r>
              <a:rPr lang="en-US" sz="2600" b="0" i="0" dirty="0">
                <a:effectLst/>
              </a:rPr>
              <a:t>= 22.5</a:t>
            </a:r>
            <a:br>
              <a:rPr lang="en-US" sz="2600" b="1" i="0" dirty="0">
                <a:effectLst/>
              </a:rPr>
            </a:br>
            <a:r>
              <a:rPr lang="en-US" sz="2600" b="0" i="0" dirty="0">
                <a:effectLst/>
              </a:rPr>
              <a:t>= 23 (Rounded Off)</a:t>
            </a:r>
          </a:p>
          <a:p>
            <a:r>
              <a:rPr lang="en-US" sz="2600" b="1" i="0" dirty="0">
                <a:effectLst/>
              </a:rPr>
              <a:t>Step 4: Percentile Calculation</a:t>
            </a:r>
            <a:br>
              <a:rPr lang="en-US" sz="2600" dirty="0"/>
            </a:br>
            <a:r>
              <a:rPr lang="en-US" sz="2600" b="1" i="0" dirty="0">
                <a:effectLst/>
              </a:rPr>
              <a:t>90</a:t>
            </a:r>
            <a:r>
              <a:rPr lang="en-US" sz="2600" b="1" i="0" baseline="30000" dirty="0">
                <a:effectLst/>
              </a:rPr>
              <a:t>th</a:t>
            </a:r>
            <a:r>
              <a:rPr lang="en-US" sz="2600" b="1" i="0" dirty="0">
                <a:effectLst/>
              </a:rPr>
              <a:t> Percentile</a:t>
            </a:r>
            <a:r>
              <a:rPr lang="en-US" sz="2600" b="0" i="0" dirty="0">
                <a:effectLst/>
              </a:rPr>
              <a:t> = Value corresponding to the Index Number (23)</a:t>
            </a:r>
            <a:br>
              <a:rPr lang="en-US" sz="2600" dirty="0"/>
            </a:br>
            <a:r>
              <a:rPr lang="en-US" sz="2600" b="0" i="0" dirty="0">
                <a:effectLst/>
              </a:rPr>
              <a:t>= Value at 23</a:t>
            </a:r>
            <a:r>
              <a:rPr lang="en-US" sz="2600" b="0" i="0" baseline="30000" dirty="0">
                <a:effectLst/>
              </a:rPr>
              <a:t>rd</a:t>
            </a:r>
            <a:r>
              <a:rPr lang="en-US" sz="2600" b="0" i="0" dirty="0">
                <a:effectLst/>
              </a:rPr>
              <a:t> place in data set</a:t>
            </a:r>
            <a:br>
              <a:rPr lang="en-US" sz="2600" dirty="0"/>
            </a:br>
            <a:r>
              <a:rPr lang="en-US" sz="2600" b="0" i="0" dirty="0">
                <a:effectLst/>
              </a:rPr>
              <a:t>= 89</a:t>
            </a:r>
            <a:endParaRPr lang="en-IN" sz="2600" dirty="0"/>
          </a:p>
        </p:txBody>
      </p:sp>
    </p:spTree>
    <p:extLst>
      <p:ext uri="{BB962C8B-B14F-4D97-AF65-F5344CB8AC3E}">
        <p14:creationId xmlns:p14="http://schemas.microsoft.com/office/powerpoint/2010/main" val="393083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96E7-62AC-46A9-8AED-219B5E47DE82}"/>
              </a:ext>
            </a:extLst>
          </p:cNvPr>
          <p:cNvSpPr>
            <a:spLocks noGrp="1"/>
          </p:cNvSpPr>
          <p:nvPr>
            <p:ph type="title"/>
          </p:nvPr>
        </p:nvSpPr>
        <p:spPr>
          <a:xfrm>
            <a:off x="838200" y="365126"/>
            <a:ext cx="10515600" cy="478254"/>
          </a:xfrm>
        </p:spPr>
        <p:txBody>
          <a:bodyPr>
            <a:normAutofit fontScale="90000"/>
          </a:bodyPr>
          <a:lstStyle/>
          <a:p>
            <a:r>
              <a:rPr lang="en-US" dirty="0"/>
              <a:t>Machine Learning – Data Distribution</a:t>
            </a:r>
            <a:endParaRPr lang="en-IN" dirty="0"/>
          </a:p>
        </p:txBody>
      </p:sp>
      <p:sp>
        <p:nvSpPr>
          <p:cNvPr id="3" name="Content Placeholder 2">
            <a:extLst>
              <a:ext uri="{FF2B5EF4-FFF2-40B4-BE49-F238E27FC236}">
                <a16:creationId xmlns:a16="http://schemas.microsoft.com/office/drawing/2014/main" id="{8CE20C49-6182-4660-8983-1C5288AC4DBE}"/>
              </a:ext>
            </a:extLst>
          </p:cNvPr>
          <p:cNvSpPr>
            <a:spLocks noGrp="1"/>
          </p:cNvSpPr>
          <p:nvPr>
            <p:ph idx="1"/>
          </p:nvPr>
        </p:nvSpPr>
        <p:spPr>
          <a:xfrm>
            <a:off x="838201" y="1473692"/>
            <a:ext cx="10515600" cy="5575177"/>
          </a:xfrm>
        </p:spPr>
        <p:txBody>
          <a:bodyPr/>
          <a:lstStyle/>
          <a:p>
            <a:pPr algn="l"/>
            <a:r>
              <a:rPr lang="en-US" sz="2000" b="0" i="0" dirty="0">
                <a:solidFill>
                  <a:srgbClr val="000000"/>
                </a:solidFill>
                <a:effectLst/>
                <a:ea typeface="Verdana" panose="020B0604030504040204" pitchFamily="34" charset="0"/>
              </a:rPr>
              <a:t>Earlier in this Session we have worked with very small amounts of data in our examples, just to understand the different concepts.</a:t>
            </a:r>
          </a:p>
          <a:p>
            <a:pPr algn="l"/>
            <a:r>
              <a:rPr lang="en-US" sz="2000" b="0" i="0" dirty="0">
                <a:solidFill>
                  <a:srgbClr val="000000"/>
                </a:solidFill>
                <a:effectLst/>
                <a:ea typeface="Verdana" panose="020B0604030504040204" pitchFamily="34" charset="0"/>
              </a:rPr>
              <a:t>In the real world, the data sets are much bigger, but it can be difficult to gather real world data, at least at an early stage of a project.</a:t>
            </a:r>
          </a:p>
          <a:p>
            <a:pPr algn="l"/>
            <a:r>
              <a:rPr lang="en-US" sz="2400" b="0" i="0" dirty="0">
                <a:solidFill>
                  <a:srgbClr val="000000"/>
                </a:solidFill>
                <a:effectLst/>
              </a:rPr>
              <a:t>How Can we Get Big Data Sets?</a:t>
            </a:r>
          </a:p>
          <a:p>
            <a:pPr algn="l"/>
            <a:r>
              <a:rPr lang="en-US" sz="1400" b="0" i="0" dirty="0">
                <a:solidFill>
                  <a:srgbClr val="000000"/>
                </a:solidFill>
                <a:effectLst/>
                <a:latin typeface="Verdana" panose="020B0604030504040204" pitchFamily="34" charset="0"/>
              </a:rPr>
              <a:t>To create big data sets for testing, we use the Python module NumPy, which comes with a number of methods to create random data sets, of any size.</a:t>
            </a:r>
          </a:p>
          <a:p>
            <a:pPr algn="l"/>
            <a:r>
              <a:rPr lang="en-US" sz="2400" b="0" i="0" dirty="0">
                <a:solidFill>
                  <a:srgbClr val="000000"/>
                </a:solidFill>
                <a:effectLst/>
              </a:rPr>
              <a:t>Example</a:t>
            </a:r>
          </a:p>
          <a:p>
            <a:pPr algn="l"/>
            <a:r>
              <a:rPr lang="en-US" sz="1600" b="0" i="0" dirty="0">
                <a:solidFill>
                  <a:srgbClr val="000000"/>
                </a:solidFill>
                <a:effectLst/>
                <a:latin typeface="Verdana" panose="020B0604030504040204" pitchFamily="34" charset="0"/>
              </a:rPr>
              <a:t>Create an array containing 250 random floats between 0 and 5:</a:t>
            </a:r>
          </a:p>
          <a:p>
            <a:pPr marL="457200" lvl="1" indent="0">
              <a:buNone/>
            </a:pPr>
            <a:r>
              <a:rPr lang="en-US" sz="1600" b="0" i="0" dirty="0">
                <a:solidFill>
                  <a:srgbClr val="0000CD"/>
                </a:solidFill>
                <a:effectLst/>
                <a:latin typeface="Consolas" panose="020B0609020204030204" pitchFamily="49" charset="0"/>
              </a:rPr>
              <a:t>import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numpy</a:t>
            </a:r>
            <a:br>
              <a:rPr lang="en-US" sz="1600" b="0" i="0" dirty="0">
                <a:solidFill>
                  <a:srgbClr val="000000"/>
                </a:solidFill>
                <a:effectLst/>
                <a:latin typeface="Consolas" panose="020B0609020204030204" pitchFamily="49" charset="0"/>
              </a:rPr>
            </a:br>
            <a:br>
              <a:rPr lang="en-US" sz="1600" b="0" i="0" dirty="0">
                <a:solidFill>
                  <a:srgbClr val="00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x = </a:t>
            </a:r>
            <a:r>
              <a:rPr lang="en-US" sz="1600" b="0" i="0" dirty="0" err="1">
                <a:solidFill>
                  <a:srgbClr val="000000"/>
                </a:solidFill>
                <a:effectLst/>
                <a:latin typeface="Consolas" panose="020B0609020204030204" pitchFamily="49" charset="0"/>
              </a:rPr>
              <a:t>numpy.random.uniform</a:t>
            </a:r>
            <a:r>
              <a:rPr lang="en-US" sz="1600" b="0" i="0" dirty="0">
                <a:solidFill>
                  <a:srgbClr val="00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0.0</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5.0</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250</a:t>
            </a:r>
            <a:r>
              <a:rPr lang="en-US" sz="1600" b="0" i="0" dirty="0">
                <a:solidFill>
                  <a:srgbClr val="000000"/>
                </a:solidFill>
                <a:effectLst/>
                <a:latin typeface="Consolas" panose="020B0609020204030204" pitchFamily="49" charset="0"/>
              </a:rPr>
              <a:t>)</a:t>
            </a:r>
            <a:br>
              <a:rPr lang="en-US" sz="1600" b="0" i="0" dirty="0">
                <a:solidFill>
                  <a:srgbClr val="000000"/>
                </a:solidFill>
                <a:effectLst/>
                <a:latin typeface="Consolas" panose="020B0609020204030204" pitchFamily="49" charset="0"/>
              </a:rPr>
            </a:br>
            <a:br>
              <a:rPr lang="en-US" sz="1600" b="0" i="0" dirty="0">
                <a:solidFill>
                  <a:srgbClr val="000000"/>
                </a:solidFill>
                <a:effectLst/>
                <a:latin typeface="Consolas" panose="020B0609020204030204" pitchFamily="49" charset="0"/>
              </a:rPr>
            </a:br>
            <a:r>
              <a:rPr lang="en-US" sz="1600" b="0" i="0" dirty="0">
                <a:solidFill>
                  <a:srgbClr val="0000CD"/>
                </a:solidFill>
                <a:effectLst/>
                <a:latin typeface="Consolas" panose="020B0609020204030204" pitchFamily="49" charset="0"/>
              </a:rPr>
              <a:t>print</a:t>
            </a:r>
            <a:r>
              <a:rPr lang="en-US" sz="1600" b="0" i="0" dirty="0">
                <a:solidFill>
                  <a:srgbClr val="000000"/>
                </a:solidFill>
                <a:effectLst/>
                <a:latin typeface="Consolas" panose="020B0609020204030204" pitchFamily="49" charset="0"/>
              </a:rPr>
              <a:t>(x)</a:t>
            </a:r>
          </a:p>
          <a:p>
            <a:pPr marL="0" indent="0" algn="l">
              <a:buNone/>
            </a:pPr>
            <a:endParaRPr lang="en-US" sz="1400" b="0" i="0" dirty="0">
              <a:solidFill>
                <a:srgbClr val="000000"/>
              </a:solidFill>
              <a:effectLst/>
              <a:latin typeface="Verdana" panose="020B0604030504040204" pitchFamily="34" charset="0"/>
            </a:endParaRPr>
          </a:p>
          <a:p>
            <a:pPr algn="l"/>
            <a:endParaRPr lang="en-US" sz="2000" b="0" i="0" dirty="0">
              <a:solidFill>
                <a:srgbClr val="000000"/>
              </a:solidFill>
              <a:effectLst/>
              <a:ea typeface="Verdana" panose="020B0604030504040204" pitchFamily="34" charset="0"/>
            </a:endParaRPr>
          </a:p>
          <a:p>
            <a:endParaRPr lang="en-IN" dirty="0"/>
          </a:p>
        </p:txBody>
      </p:sp>
    </p:spTree>
    <p:extLst>
      <p:ext uri="{BB962C8B-B14F-4D97-AF65-F5344CB8AC3E}">
        <p14:creationId xmlns:p14="http://schemas.microsoft.com/office/powerpoint/2010/main" val="103572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BD89-7A33-46F6-9223-C7179EF7D5A4}"/>
              </a:ext>
            </a:extLst>
          </p:cNvPr>
          <p:cNvSpPr>
            <a:spLocks noGrp="1"/>
          </p:cNvSpPr>
          <p:nvPr>
            <p:ph type="title"/>
          </p:nvPr>
        </p:nvSpPr>
        <p:spPr>
          <a:xfrm>
            <a:off x="870012" y="613700"/>
            <a:ext cx="2668480" cy="487131"/>
          </a:xfrm>
        </p:spPr>
        <p:txBody>
          <a:bodyPr>
            <a:normAutofit fontScale="90000"/>
          </a:bodyPr>
          <a:lstStyle/>
          <a:p>
            <a:r>
              <a:rPr lang="en-US" dirty="0"/>
              <a:t>Histogram</a:t>
            </a:r>
            <a:endParaRPr lang="en-IN" dirty="0"/>
          </a:p>
        </p:txBody>
      </p:sp>
      <p:sp>
        <p:nvSpPr>
          <p:cNvPr id="3" name="Content Placeholder 2">
            <a:extLst>
              <a:ext uri="{FF2B5EF4-FFF2-40B4-BE49-F238E27FC236}">
                <a16:creationId xmlns:a16="http://schemas.microsoft.com/office/drawing/2014/main" id="{C4CD1631-B53C-4F4C-AAE1-0FD9F7BEB50D}"/>
              </a:ext>
            </a:extLst>
          </p:cNvPr>
          <p:cNvSpPr>
            <a:spLocks noGrp="1"/>
          </p:cNvSpPr>
          <p:nvPr>
            <p:ph idx="1"/>
          </p:nvPr>
        </p:nvSpPr>
        <p:spPr>
          <a:xfrm>
            <a:off x="683581" y="1542496"/>
            <a:ext cx="6676007" cy="4951845"/>
          </a:xfrm>
        </p:spPr>
        <p:txBody>
          <a:bodyPr/>
          <a:lstStyle/>
          <a:p>
            <a:pPr algn="l"/>
            <a:r>
              <a:rPr lang="en-US" sz="2400" b="0" i="0" dirty="0">
                <a:solidFill>
                  <a:srgbClr val="000000"/>
                </a:solidFill>
                <a:effectLst/>
                <a:latin typeface="Calibri" panose="020F0502020204030204" pitchFamily="34" charset="0"/>
                <a:cs typeface="Calibri" panose="020F0502020204030204" pitchFamily="34" charset="0"/>
              </a:rPr>
              <a:t>To visualize the data set we can draw a histogram with the data we collected.</a:t>
            </a:r>
          </a:p>
          <a:p>
            <a:pPr algn="l"/>
            <a:r>
              <a:rPr lang="en-US" sz="2400" b="0" i="0" dirty="0">
                <a:solidFill>
                  <a:srgbClr val="000000"/>
                </a:solidFill>
                <a:effectLst/>
                <a:latin typeface="Calibri" panose="020F0502020204030204" pitchFamily="34" charset="0"/>
                <a:cs typeface="Calibri" panose="020F0502020204030204" pitchFamily="34" charset="0"/>
              </a:rPr>
              <a:t>We will use the Python module Matplotlib to draw a histogram.</a:t>
            </a:r>
          </a:p>
          <a:p>
            <a:pPr algn="l"/>
            <a:r>
              <a:rPr lang="en-IN" sz="2400" b="0" i="0" dirty="0">
                <a:solidFill>
                  <a:srgbClr val="000000"/>
                </a:solidFill>
                <a:effectLst/>
              </a:rPr>
              <a:t>Example - Draw a histogram</a:t>
            </a:r>
            <a:r>
              <a:rPr lang="en-IN" sz="1600" b="0" i="0" dirty="0">
                <a:solidFill>
                  <a:srgbClr val="000000"/>
                </a:solidFill>
                <a:effectLst/>
                <a:latin typeface="Verdana" panose="020B0604030504040204" pitchFamily="34" charset="0"/>
              </a:rPr>
              <a:t>:</a:t>
            </a:r>
          </a:p>
          <a:p>
            <a:pPr marL="457200" lvl="1" indent="0">
              <a:buNone/>
            </a:pPr>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numpy</a:t>
            </a:r>
            <a:br>
              <a:rPr lang="en-IN" sz="1600" b="0" i="0" dirty="0">
                <a:solidFill>
                  <a:srgbClr val="000000"/>
                </a:solidFill>
                <a:effectLst/>
                <a:latin typeface="Consolas" panose="020B0609020204030204" pitchFamily="49" charset="0"/>
              </a:rPr>
            </a:br>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matplotlib.pyplot</a:t>
            </a: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as</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plt</a:t>
            </a:r>
            <a:br>
              <a:rPr lang="en-IN" sz="1600" b="0" i="0" dirty="0">
                <a:solidFill>
                  <a:srgbClr val="000000"/>
                </a:solidFill>
                <a:effectLst/>
                <a:latin typeface="Consolas" panose="020B0609020204030204" pitchFamily="49" charset="0"/>
              </a:rPr>
            </a:b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x = </a:t>
            </a:r>
            <a:r>
              <a:rPr lang="en-IN" sz="1600" b="0" i="0" dirty="0" err="1">
                <a:solidFill>
                  <a:srgbClr val="000000"/>
                </a:solidFill>
                <a:effectLst/>
                <a:latin typeface="Consolas" panose="020B0609020204030204" pitchFamily="49" charset="0"/>
              </a:rPr>
              <a:t>numpy.random.uniform</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0.0</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5.0</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250</a:t>
            </a:r>
            <a:r>
              <a:rPr lang="en-IN" sz="1600" b="0" i="0" dirty="0">
                <a:solidFill>
                  <a:srgbClr val="000000"/>
                </a:solidFill>
                <a:effectLst/>
                <a:latin typeface="Consolas" panose="020B0609020204030204" pitchFamily="49" charset="0"/>
              </a:rPr>
              <a:t>)</a:t>
            </a:r>
            <a:br>
              <a:rPr lang="en-IN" sz="1600" b="0" i="0" dirty="0">
                <a:solidFill>
                  <a:srgbClr val="000000"/>
                </a:solidFill>
                <a:effectLst/>
                <a:latin typeface="Consolas" panose="020B0609020204030204" pitchFamily="49" charset="0"/>
              </a:rPr>
            </a:br>
            <a:br>
              <a:rPr lang="en-IN" sz="1600" b="0" i="0" dirty="0">
                <a:solidFill>
                  <a:srgbClr val="000000"/>
                </a:solidFill>
                <a:effectLst/>
                <a:latin typeface="Consolas" panose="020B0609020204030204" pitchFamily="49" charset="0"/>
              </a:rPr>
            </a:br>
            <a:r>
              <a:rPr lang="en-IN" sz="1600" b="0" i="0" dirty="0" err="1">
                <a:solidFill>
                  <a:srgbClr val="000000"/>
                </a:solidFill>
                <a:effectLst/>
                <a:latin typeface="Consolas" panose="020B0609020204030204" pitchFamily="49" charset="0"/>
              </a:rPr>
              <a:t>plt.hist</a:t>
            </a:r>
            <a:r>
              <a:rPr lang="en-IN" sz="1600" b="0" i="0" dirty="0">
                <a:solidFill>
                  <a:srgbClr val="000000"/>
                </a:solidFill>
                <a:effectLst/>
                <a:latin typeface="Consolas" panose="020B0609020204030204" pitchFamily="49" charset="0"/>
              </a:rPr>
              <a:t>(x, </a:t>
            </a:r>
            <a:r>
              <a:rPr lang="en-IN" sz="1600" b="0" i="0" dirty="0">
                <a:solidFill>
                  <a:srgbClr val="FF0000"/>
                </a:solidFill>
                <a:effectLst/>
                <a:latin typeface="Consolas" panose="020B0609020204030204" pitchFamily="49" charset="0"/>
              </a:rPr>
              <a:t>5</a:t>
            </a:r>
            <a:r>
              <a:rPr lang="en-IN" sz="1600" b="0" i="0" dirty="0">
                <a:solidFill>
                  <a:srgbClr val="000000"/>
                </a:solidFill>
                <a:effectLst/>
                <a:latin typeface="Consolas" panose="020B0609020204030204" pitchFamily="49" charset="0"/>
              </a:rPr>
              <a:t>)</a:t>
            </a:r>
            <a:br>
              <a:rPr lang="en-IN" sz="1600" b="0" i="0" dirty="0">
                <a:solidFill>
                  <a:srgbClr val="000000"/>
                </a:solidFill>
                <a:effectLst/>
                <a:latin typeface="Consolas" panose="020B0609020204030204" pitchFamily="49" charset="0"/>
              </a:rPr>
            </a:br>
            <a:r>
              <a:rPr lang="en-IN" sz="1600" b="0" i="0" dirty="0" err="1">
                <a:solidFill>
                  <a:srgbClr val="000000"/>
                </a:solidFill>
                <a:effectLst/>
                <a:latin typeface="Consolas" panose="020B0609020204030204" pitchFamily="49" charset="0"/>
              </a:rPr>
              <a:t>plt.show</a:t>
            </a:r>
            <a:r>
              <a:rPr lang="en-IN" sz="1600" b="0" i="0" dirty="0">
                <a:solidFill>
                  <a:srgbClr val="000000"/>
                </a:solidFill>
                <a:effectLst/>
                <a:latin typeface="Consolas" panose="020B0609020204030204" pitchFamily="49" charset="0"/>
              </a:rPr>
              <a:t>()</a:t>
            </a:r>
          </a:p>
          <a:p>
            <a:pPr algn="l"/>
            <a:endParaRPr lang="en-US" sz="2400" b="0" i="0" dirty="0">
              <a:solidFill>
                <a:srgbClr val="000000"/>
              </a:solidFill>
              <a:effectLst/>
              <a:latin typeface="Calibri" panose="020F0502020204030204" pitchFamily="34" charset="0"/>
              <a:cs typeface="Calibri" panose="020F0502020204030204" pitchFamily="34" charset="0"/>
            </a:endParaRPr>
          </a:p>
          <a:p>
            <a:endParaRPr lang="en-IN" dirty="0"/>
          </a:p>
        </p:txBody>
      </p:sp>
      <p:pic>
        <p:nvPicPr>
          <p:cNvPr id="5122" name="Picture 2">
            <a:extLst>
              <a:ext uri="{FF2B5EF4-FFF2-40B4-BE49-F238E27FC236}">
                <a16:creationId xmlns:a16="http://schemas.microsoft.com/office/drawing/2014/main" id="{767BACA9-D79A-4550-AC4B-E8103EE36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711" y="1240655"/>
            <a:ext cx="4548325" cy="341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19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DE1A-A9B7-4DD3-BDA1-4BBEEFD2E0C4}"/>
              </a:ext>
            </a:extLst>
          </p:cNvPr>
          <p:cNvSpPr>
            <a:spLocks noGrp="1"/>
          </p:cNvSpPr>
          <p:nvPr>
            <p:ph type="title"/>
          </p:nvPr>
        </p:nvSpPr>
        <p:spPr>
          <a:xfrm>
            <a:off x="838200" y="365126"/>
            <a:ext cx="10515600" cy="469376"/>
          </a:xfrm>
        </p:spPr>
        <p:txBody>
          <a:bodyPr>
            <a:normAutofit fontScale="90000"/>
          </a:bodyPr>
          <a:lstStyle/>
          <a:p>
            <a:r>
              <a:rPr lang="en-US" dirty="0"/>
              <a:t>Big Data Distribution</a:t>
            </a:r>
            <a:endParaRPr lang="en-IN" dirty="0"/>
          </a:p>
        </p:txBody>
      </p:sp>
      <p:sp>
        <p:nvSpPr>
          <p:cNvPr id="3" name="Content Placeholder 2">
            <a:extLst>
              <a:ext uri="{FF2B5EF4-FFF2-40B4-BE49-F238E27FC236}">
                <a16:creationId xmlns:a16="http://schemas.microsoft.com/office/drawing/2014/main" id="{9A293D7A-8731-4385-9126-610DEB5E3243}"/>
              </a:ext>
            </a:extLst>
          </p:cNvPr>
          <p:cNvSpPr>
            <a:spLocks noGrp="1"/>
          </p:cNvSpPr>
          <p:nvPr>
            <p:ph idx="1"/>
          </p:nvPr>
        </p:nvSpPr>
        <p:spPr>
          <a:xfrm>
            <a:off x="772357" y="1384916"/>
            <a:ext cx="7306323" cy="5237825"/>
          </a:xfrm>
        </p:spPr>
        <p:txBody>
          <a:bodyPr>
            <a:normAutofit/>
          </a:bodyPr>
          <a:lstStyle/>
          <a:p>
            <a:r>
              <a:rPr lang="en-US" sz="2400" b="0" i="0" dirty="0">
                <a:solidFill>
                  <a:srgbClr val="000000"/>
                </a:solidFill>
                <a:effectLst/>
              </a:rPr>
              <a:t>An array containing 250 values is not considered very big, but now you know how to create a random set of values, and by changing the parameters, you can create the data set as big as you want.</a:t>
            </a:r>
          </a:p>
          <a:p>
            <a:pPr algn="l"/>
            <a:r>
              <a:rPr lang="en-IN" sz="2400" b="1" i="0" dirty="0">
                <a:solidFill>
                  <a:srgbClr val="000000"/>
                </a:solidFill>
                <a:effectLst/>
              </a:rPr>
              <a:t>Example</a:t>
            </a:r>
          </a:p>
          <a:p>
            <a:pPr algn="l"/>
            <a:r>
              <a:rPr lang="en-IN" sz="1600" b="0" i="0" dirty="0">
                <a:solidFill>
                  <a:srgbClr val="000000"/>
                </a:solidFill>
                <a:effectLst/>
                <a:latin typeface="Verdana" panose="020B0604030504040204" pitchFamily="34" charset="0"/>
              </a:rPr>
              <a:t>Create an array with 100000 random numbers, and display them using a histogram with 100 bars:</a:t>
            </a:r>
          </a:p>
          <a:p>
            <a:pPr marL="457200" lvl="1" indent="0">
              <a:buNone/>
            </a:pPr>
            <a:r>
              <a:rPr lang="en-IN" sz="1800" b="0" i="0" dirty="0">
                <a:solidFill>
                  <a:srgbClr val="0000CD"/>
                </a:solidFill>
                <a:effectLst/>
              </a:rPr>
              <a:t>import</a:t>
            </a:r>
            <a:r>
              <a:rPr lang="en-IN" sz="1800" b="0" i="0" dirty="0">
                <a:solidFill>
                  <a:srgbClr val="000000"/>
                </a:solidFill>
                <a:effectLst/>
              </a:rPr>
              <a:t> </a:t>
            </a:r>
            <a:r>
              <a:rPr lang="en-IN" sz="1800" b="0" i="0" dirty="0" err="1">
                <a:solidFill>
                  <a:srgbClr val="000000"/>
                </a:solidFill>
                <a:effectLst/>
              </a:rPr>
              <a:t>numpy</a:t>
            </a:r>
            <a:br>
              <a:rPr lang="en-IN" sz="1800" b="0" i="0" dirty="0">
                <a:solidFill>
                  <a:srgbClr val="000000"/>
                </a:solidFill>
                <a:effectLst/>
              </a:rPr>
            </a:br>
            <a:r>
              <a:rPr lang="en-IN" sz="1800" b="0" i="0" dirty="0">
                <a:solidFill>
                  <a:srgbClr val="0000CD"/>
                </a:solidFill>
                <a:effectLst/>
              </a:rPr>
              <a:t>import</a:t>
            </a:r>
            <a:r>
              <a:rPr lang="en-IN" sz="1800" b="0" i="0" dirty="0">
                <a:solidFill>
                  <a:srgbClr val="000000"/>
                </a:solidFill>
                <a:effectLst/>
              </a:rPr>
              <a:t> </a:t>
            </a:r>
            <a:r>
              <a:rPr lang="en-IN" sz="1800" b="0" i="0" dirty="0" err="1">
                <a:solidFill>
                  <a:srgbClr val="000000"/>
                </a:solidFill>
                <a:effectLst/>
              </a:rPr>
              <a:t>matplotlib.pyplot</a:t>
            </a:r>
            <a:r>
              <a:rPr lang="en-IN" sz="1800" b="0" i="0" dirty="0">
                <a:solidFill>
                  <a:srgbClr val="000000"/>
                </a:solidFill>
                <a:effectLst/>
              </a:rPr>
              <a:t> </a:t>
            </a:r>
            <a:r>
              <a:rPr lang="en-IN" sz="1800" b="0" i="0" dirty="0">
                <a:solidFill>
                  <a:srgbClr val="0000CD"/>
                </a:solidFill>
                <a:effectLst/>
              </a:rPr>
              <a:t>as</a:t>
            </a:r>
            <a:r>
              <a:rPr lang="en-IN" sz="1800" b="0" i="0" dirty="0">
                <a:solidFill>
                  <a:srgbClr val="000000"/>
                </a:solidFill>
                <a:effectLst/>
              </a:rPr>
              <a:t> </a:t>
            </a:r>
            <a:r>
              <a:rPr lang="en-IN" sz="1800" b="0" i="0" dirty="0" err="1">
                <a:solidFill>
                  <a:srgbClr val="000000"/>
                </a:solidFill>
                <a:effectLst/>
              </a:rPr>
              <a:t>plt</a:t>
            </a:r>
            <a:br>
              <a:rPr lang="en-IN" sz="1800" b="0" i="0" dirty="0">
                <a:solidFill>
                  <a:srgbClr val="000000"/>
                </a:solidFill>
                <a:effectLst/>
              </a:rPr>
            </a:br>
            <a:br>
              <a:rPr lang="en-IN" sz="1800" b="0" i="0" dirty="0">
                <a:solidFill>
                  <a:srgbClr val="000000"/>
                </a:solidFill>
                <a:effectLst/>
              </a:rPr>
            </a:br>
            <a:r>
              <a:rPr lang="en-IN" sz="1800" b="0" i="0" dirty="0">
                <a:solidFill>
                  <a:srgbClr val="000000"/>
                </a:solidFill>
                <a:effectLst/>
              </a:rPr>
              <a:t>x = </a:t>
            </a:r>
            <a:r>
              <a:rPr lang="en-IN" sz="1800" b="0" i="0" dirty="0" err="1">
                <a:solidFill>
                  <a:srgbClr val="000000"/>
                </a:solidFill>
                <a:effectLst/>
              </a:rPr>
              <a:t>numpy.random.uniform</a:t>
            </a:r>
            <a:r>
              <a:rPr lang="en-IN" sz="1800" b="0" i="0" dirty="0">
                <a:solidFill>
                  <a:srgbClr val="000000"/>
                </a:solidFill>
                <a:effectLst/>
              </a:rPr>
              <a:t>(</a:t>
            </a:r>
            <a:r>
              <a:rPr lang="en-IN" sz="1800" b="0" i="0" dirty="0">
                <a:solidFill>
                  <a:srgbClr val="FF0000"/>
                </a:solidFill>
                <a:effectLst/>
              </a:rPr>
              <a:t>0.0</a:t>
            </a:r>
            <a:r>
              <a:rPr lang="en-IN" sz="1800" b="0" i="0" dirty="0">
                <a:solidFill>
                  <a:srgbClr val="000000"/>
                </a:solidFill>
                <a:effectLst/>
              </a:rPr>
              <a:t>, </a:t>
            </a:r>
            <a:r>
              <a:rPr lang="en-IN" sz="1800" b="0" i="0" dirty="0">
                <a:solidFill>
                  <a:srgbClr val="FF0000"/>
                </a:solidFill>
                <a:effectLst/>
              </a:rPr>
              <a:t>5.0</a:t>
            </a:r>
            <a:r>
              <a:rPr lang="en-IN" sz="1800" b="0" i="0" dirty="0">
                <a:solidFill>
                  <a:srgbClr val="000000"/>
                </a:solidFill>
                <a:effectLst/>
              </a:rPr>
              <a:t>, </a:t>
            </a:r>
            <a:r>
              <a:rPr lang="en-IN" sz="1800" b="0" i="0" dirty="0">
                <a:solidFill>
                  <a:srgbClr val="FF0000"/>
                </a:solidFill>
                <a:effectLst/>
              </a:rPr>
              <a:t>100000</a:t>
            </a:r>
            <a:r>
              <a:rPr lang="en-IN" sz="1800" b="0" i="0" dirty="0">
                <a:solidFill>
                  <a:srgbClr val="000000"/>
                </a:solidFill>
                <a:effectLst/>
              </a:rPr>
              <a:t>)</a:t>
            </a:r>
            <a:br>
              <a:rPr lang="en-IN" sz="1800" b="0" i="0" dirty="0">
                <a:solidFill>
                  <a:srgbClr val="000000"/>
                </a:solidFill>
                <a:effectLst/>
              </a:rPr>
            </a:br>
            <a:br>
              <a:rPr lang="en-IN" sz="1800" b="0" i="0" dirty="0">
                <a:solidFill>
                  <a:srgbClr val="000000"/>
                </a:solidFill>
                <a:effectLst/>
              </a:rPr>
            </a:br>
            <a:r>
              <a:rPr lang="en-IN" sz="1800" b="0" i="0" dirty="0" err="1">
                <a:solidFill>
                  <a:srgbClr val="000000"/>
                </a:solidFill>
                <a:effectLst/>
              </a:rPr>
              <a:t>plt.hist</a:t>
            </a:r>
            <a:r>
              <a:rPr lang="en-IN" sz="1800" b="0" i="0" dirty="0">
                <a:solidFill>
                  <a:srgbClr val="000000"/>
                </a:solidFill>
                <a:effectLst/>
              </a:rPr>
              <a:t>(x, </a:t>
            </a:r>
            <a:r>
              <a:rPr lang="en-IN" sz="1800" b="0" i="0" dirty="0">
                <a:solidFill>
                  <a:srgbClr val="FF0000"/>
                </a:solidFill>
                <a:effectLst/>
              </a:rPr>
              <a:t>100</a:t>
            </a:r>
            <a:r>
              <a:rPr lang="en-IN" sz="1800" b="0" i="0" dirty="0">
                <a:solidFill>
                  <a:srgbClr val="000000"/>
                </a:solidFill>
                <a:effectLst/>
              </a:rPr>
              <a:t>)</a:t>
            </a:r>
            <a:br>
              <a:rPr lang="en-IN" sz="1800" b="0" i="0" dirty="0">
                <a:solidFill>
                  <a:srgbClr val="000000"/>
                </a:solidFill>
                <a:effectLst/>
              </a:rPr>
            </a:br>
            <a:r>
              <a:rPr lang="en-IN" sz="1800" b="0" i="0" dirty="0" err="1">
                <a:solidFill>
                  <a:srgbClr val="000000"/>
                </a:solidFill>
                <a:effectLst/>
              </a:rPr>
              <a:t>plt.show</a:t>
            </a:r>
            <a:r>
              <a:rPr lang="en-IN" sz="1800" b="0" i="0" dirty="0">
                <a:solidFill>
                  <a:srgbClr val="000000"/>
                </a:solidFill>
                <a:effectLst/>
              </a:rPr>
              <a:t>()</a:t>
            </a:r>
          </a:p>
          <a:p>
            <a:endParaRPr lang="en-IN" sz="2400" dirty="0"/>
          </a:p>
        </p:txBody>
      </p:sp>
      <p:pic>
        <p:nvPicPr>
          <p:cNvPr id="6146" name="Picture 2">
            <a:extLst>
              <a:ext uri="{FF2B5EF4-FFF2-40B4-BE49-F238E27FC236}">
                <a16:creationId xmlns:a16="http://schemas.microsoft.com/office/drawing/2014/main" id="{E6D3F462-C50E-4804-A7DA-F174A118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4085" y="2353693"/>
            <a:ext cx="4287915" cy="321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56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22CF-63B8-4F09-86BD-8B2F2DC95F7C}"/>
              </a:ext>
            </a:extLst>
          </p:cNvPr>
          <p:cNvSpPr>
            <a:spLocks noGrp="1"/>
          </p:cNvSpPr>
          <p:nvPr>
            <p:ph type="title"/>
          </p:nvPr>
        </p:nvSpPr>
        <p:spPr>
          <a:xfrm>
            <a:off x="838200" y="365126"/>
            <a:ext cx="10515600" cy="513764"/>
          </a:xfrm>
        </p:spPr>
        <p:txBody>
          <a:bodyPr>
            <a:normAutofit fontScale="90000"/>
          </a:bodyPr>
          <a:lstStyle/>
          <a:p>
            <a:r>
              <a:rPr lang="en-US" dirty="0"/>
              <a:t>Normal Data Distribution</a:t>
            </a:r>
            <a:endParaRPr lang="en-IN" dirty="0"/>
          </a:p>
        </p:txBody>
      </p:sp>
      <p:sp>
        <p:nvSpPr>
          <p:cNvPr id="3" name="Content Placeholder 2">
            <a:extLst>
              <a:ext uri="{FF2B5EF4-FFF2-40B4-BE49-F238E27FC236}">
                <a16:creationId xmlns:a16="http://schemas.microsoft.com/office/drawing/2014/main" id="{6D736EDC-5673-4454-9FDE-559A169D4481}"/>
              </a:ext>
            </a:extLst>
          </p:cNvPr>
          <p:cNvSpPr>
            <a:spLocks noGrp="1"/>
          </p:cNvSpPr>
          <p:nvPr>
            <p:ph idx="1"/>
          </p:nvPr>
        </p:nvSpPr>
        <p:spPr>
          <a:xfrm>
            <a:off x="838201" y="1136342"/>
            <a:ext cx="6423734" cy="5721658"/>
          </a:xfrm>
        </p:spPr>
        <p:txBody>
          <a:bodyPr>
            <a:normAutofit/>
          </a:bodyPr>
          <a:lstStyle/>
          <a:p>
            <a:pPr algn="l"/>
            <a:r>
              <a:rPr lang="en-US" sz="2000" b="0" i="0" dirty="0">
                <a:solidFill>
                  <a:srgbClr val="000000"/>
                </a:solidFill>
                <a:effectLst/>
              </a:rPr>
              <a:t>In the previous session we learned how to create a completely random array, of a given size, and between two given values.</a:t>
            </a:r>
          </a:p>
          <a:p>
            <a:pPr algn="l"/>
            <a:r>
              <a:rPr lang="en-US" sz="2000" b="0" i="0" dirty="0">
                <a:solidFill>
                  <a:srgbClr val="000000"/>
                </a:solidFill>
                <a:effectLst/>
              </a:rPr>
              <a:t>In this session, we will learn how to create an array where the values are concentrated around a given value.</a:t>
            </a:r>
          </a:p>
          <a:p>
            <a:pPr algn="l"/>
            <a:r>
              <a:rPr lang="en-US" sz="2000" b="0" i="0" dirty="0">
                <a:solidFill>
                  <a:srgbClr val="000000"/>
                </a:solidFill>
                <a:effectLst/>
              </a:rPr>
              <a:t>In probability theory this kind of data distribution is known as the </a:t>
            </a:r>
            <a:r>
              <a:rPr lang="en-US" sz="2000" b="0" i="1" dirty="0">
                <a:solidFill>
                  <a:srgbClr val="000000"/>
                </a:solidFill>
                <a:effectLst/>
              </a:rPr>
              <a:t>normal data distribution</a:t>
            </a:r>
            <a:r>
              <a:rPr lang="en-US" sz="2000" b="0" i="0" dirty="0">
                <a:solidFill>
                  <a:srgbClr val="000000"/>
                </a:solidFill>
                <a:effectLst/>
              </a:rPr>
              <a:t>, or the </a:t>
            </a:r>
            <a:r>
              <a:rPr lang="en-US" sz="2000" b="0" i="1" dirty="0">
                <a:solidFill>
                  <a:srgbClr val="000000"/>
                </a:solidFill>
                <a:effectLst/>
              </a:rPr>
              <a:t>Gaussian data distribution</a:t>
            </a:r>
            <a:r>
              <a:rPr lang="en-US" sz="2000" b="0" i="0" dirty="0">
                <a:solidFill>
                  <a:srgbClr val="000000"/>
                </a:solidFill>
                <a:effectLst/>
              </a:rPr>
              <a:t>, after the mathematician Carl Friedrich Gauss who came up with the formula of this data distribution.</a:t>
            </a:r>
          </a:p>
          <a:p>
            <a:pPr algn="l"/>
            <a:r>
              <a:rPr lang="en-IN" sz="1900" b="1" i="0" dirty="0">
                <a:solidFill>
                  <a:srgbClr val="000000"/>
                </a:solidFill>
                <a:effectLst/>
              </a:rPr>
              <a:t>Example</a:t>
            </a:r>
          </a:p>
          <a:p>
            <a:pPr algn="l"/>
            <a:r>
              <a:rPr lang="en-IN" sz="1900" b="0" i="0" dirty="0">
                <a:solidFill>
                  <a:srgbClr val="000000"/>
                </a:solidFill>
                <a:effectLst/>
              </a:rPr>
              <a:t>A typical normal data distribution:</a:t>
            </a:r>
          </a:p>
          <a:p>
            <a:pPr marL="457200" lvl="1" indent="0">
              <a:buNone/>
            </a:pPr>
            <a:r>
              <a:rPr lang="en-IN" sz="1500" b="0" i="0" dirty="0">
                <a:solidFill>
                  <a:srgbClr val="0000CD"/>
                </a:solidFill>
                <a:effectLst/>
              </a:rPr>
              <a:t>import</a:t>
            </a:r>
            <a:r>
              <a:rPr lang="en-IN" sz="1500" b="0" i="0" dirty="0">
                <a:solidFill>
                  <a:srgbClr val="000000"/>
                </a:solidFill>
                <a:effectLst/>
              </a:rPr>
              <a:t> </a:t>
            </a:r>
            <a:r>
              <a:rPr lang="en-IN" sz="1500" b="0" i="0" dirty="0" err="1">
                <a:solidFill>
                  <a:srgbClr val="000000"/>
                </a:solidFill>
                <a:effectLst/>
              </a:rPr>
              <a:t>numpy</a:t>
            </a:r>
            <a:br>
              <a:rPr lang="en-IN" sz="1500" b="0" i="0" dirty="0">
                <a:solidFill>
                  <a:srgbClr val="000000"/>
                </a:solidFill>
                <a:effectLst/>
              </a:rPr>
            </a:br>
            <a:r>
              <a:rPr lang="en-IN" sz="1500" b="0" i="0" dirty="0">
                <a:solidFill>
                  <a:srgbClr val="0000CD"/>
                </a:solidFill>
                <a:effectLst/>
              </a:rPr>
              <a:t>import</a:t>
            </a:r>
            <a:r>
              <a:rPr lang="en-IN" sz="1500" b="0" i="0" dirty="0">
                <a:solidFill>
                  <a:srgbClr val="000000"/>
                </a:solidFill>
                <a:effectLst/>
              </a:rPr>
              <a:t> </a:t>
            </a:r>
            <a:r>
              <a:rPr lang="en-IN" sz="1500" b="0" i="0" dirty="0" err="1">
                <a:solidFill>
                  <a:srgbClr val="000000"/>
                </a:solidFill>
                <a:effectLst/>
              </a:rPr>
              <a:t>matplotlib.pyplot</a:t>
            </a:r>
            <a:r>
              <a:rPr lang="en-IN" sz="1500" b="0" i="0" dirty="0">
                <a:solidFill>
                  <a:srgbClr val="000000"/>
                </a:solidFill>
                <a:effectLst/>
              </a:rPr>
              <a:t> </a:t>
            </a:r>
            <a:r>
              <a:rPr lang="en-IN" sz="1500" b="0" i="0" dirty="0">
                <a:solidFill>
                  <a:srgbClr val="0000CD"/>
                </a:solidFill>
                <a:effectLst/>
              </a:rPr>
              <a:t>as</a:t>
            </a:r>
            <a:r>
              <a:rPr lang="en-IN" sz="1500" b="0" i="0" dirty="0">
                <a:solidFill>
                  <a:srgbClr val="000000"/>
                </a:solidFill>
                <a:effectLst/>
              </a:rPr>
              <a:t> </a:t>
            </a:r>
            <a:r>
              <a:rPr lang="en-IN" sz="1500" b="0" i="0" dirty="0" err="1">
                <a:solidFill>
                  <a:srgbClr val="000000"/>
                </a:solidFill>
                <a:effectLst/>
              </a:rPr>
              <a:t>plt</a:t>
            </a:r>
            <a:br>
              <a:rPr lang="en-IN" sz="1500" b="0" i="0" dirty="0">
                <a:solidFill>
                  <a:srgbClr val="000000"/>
                </a:solidFill>
                <a:effectLst/>
              </a:rPr>
            </a:br>
            <a:br>
              <a:rPr lang="en-IN" sz="1500" b="0" i="0" dirty="0">
                <a:solidFill>
                  <a:srgbClr val="000000"/>
                </a:solidFill>
                <a:effectLst/>
              </a:rPr>
            </a:br>
            <a:r>
              <a:rPr lang="en-IN" sz="1500" b="0" i="0" dirty="0">
                <a:solidFill>
                  <a:srgbClr val="000000"/>
                </a:solidFill>
                <a:effectLst/>
              </a:rPr>
              <a:t>x = </a:t>
            </a:r>
            <a:r>
              <a:rPr lang="en-IN" sz="1500" b="0" i="0" dirty="0" err="1">
                <a:solidFill>
                  <a:srgbClr val="000000"/>
                </a:solidFill>
                <a:effectLst/>
              </a:rPr>
              <a:t>numpy.random.normal</a:t>
            </a:r>
            <a:r>
              <a:rPr lang="en-IN" sz="1500" b="0" i="0" dirty="0">
                <a:solidFill>
                  <a:srgbClr val="000000"/>
                </a:solidFill>
                <a:effectLst/>
              </a:rPr>
              <a:t>(</a:t>
            </a:r>
            <a:r>
              <a:rPr lang="en-IN" sz="1500" b="0" i="0" dirty="0">
                <a:solidFill>
                  <a:srgbClr val="FF0000"/>
                </a:solidFill>
                <a:effectLst/>
              </a:rPr>
              <a:t>5.0</a:t>
            </a:r>
            <a:r>
              <a:rPr lang="en-IN" sz="1500" b="0" i="0" dirty="0">
                <a:solidFill>
                  <a:srgbClr val="000000"/>
                </a:solidFill>
                <a:effectLst/>
              </a:rPr>
              <a:t>, </a:t>
            </a:r>
            <a:r>
              <a:rPr lang="en-IN" sz="1500" b="0" i="0" dirty="0">
                <a:solidFill>
                  <a:srgbClr val="FF0000"/>
                </a:solidFill>
                <a:effectLst/>
              </a:rPr>
              <a:t>1.0</a:t>
            </a:r>
            <a:r>
              <a:rPr lang="en-IN" sz="1500" b="0" i="0" dirty="0">
                <a:solidFill>
                  <a:srgbClr val="000000"/>
                </a:solidFill>
                <a:effectLst/>
              </a:rPr>
              <a:t>, </a:t>
            </a:r>
            <a:r>
              <a:rPr lang="en-IN" sz="1500" b="0" i="0" dirty="0">
                <a:solidFill>
                  <a:srgbClr val="FF0000"/>
                </a:solidFill>
                <a:effectLst/>
              </a:rPr>
              <a:t>100000</a:t>
            </a:r>
            <a:r>
              <a:rPr lang="en-IN" sz="1500" b="0" i="0" dirty="0">
                <a:solidFill>
                  <a:srgbClr val="000000"/>
                </a:solidFill>
                <a:effectLst/>
              </a:rPr>
              <a:t>)</a:t>
            </a:r>
            <a:br>
              <a:rPr lang="en-IN" sz="1500" b="0" i="0" dirty="0">
                <a:solidFill>
                  <a:srgbClr val="000000"/>
                </a:solidFill>
                <a:effectLst/>
              </a:rPr>
            </a:br>
            <a:br>
              <a:rPr lang="en-IN" sz="1500" b="0" i="0" dirty="0">
                <a:solidFill>
                  <a:srgbClr val="000000"/>
                </a:solidFill>
                <a:effectLst/>
              </a:rPr>
            </a:br>
            <a:r>
              <a:rPr lang="en-IN" sz="1500" b="0" i="0" dirty="0" err="1">
                <a:solidFill>
                  <a:srgbClr val="000000"/>
                </a:solidFill>
                <a:effectLst/>
              </a:rPr>
              <a:t>plt.hist</a:t>
            </a:r>
            <a:r>
              <a:rPr lang="en-IN" sz="1500" b="0" i="0" dirty="0">
                <a:solidFill>
                  <a:srgbClr val="000000"/>
                </a:solidFill>
                <a:effectLst/>
              </a:rPr>
              <a:t>(x, </a:t>
            </a:r>
            <a:r>
              <a:rPr lang="en-IN" sz="1500" b="0" i="0" dirty="0">
                <a:solidFill>
                  <a:srgbClr val="FF0000"/>
                </a:solidFill>
                <a:effectLst/>
              </a:rPr>
              <a:t>100</a:t>
            </a:r>
            <a:r>
              <a:rPr lang="en-IN" sz="1500" b="0" i="0" dirty="0">
                <a:solidFill>
                  <a:srgbClr val="000000"/>
                </a:solidFill>
                <a:effectLst/>
              </a:rPr>
              <a:t>)</a:t>
            </a:r>
            <a:br>
              <a:rPr lang="en-IN" sz="1500" b="0" i="0" dirty="0">
                <a:solidFill>
                  <a:srgbClr val="000000"/>
                </a:solidFill>
                <a:effectLst/>
              </a:rPr>
            </a:br>
            <a:r>
              <a:rPr lang="en-IN" sz="1500" b="0" i="0" dirty="0" err="1">
                <a:solidFill>
                  <a:srgbClr val="000000"/>
                </a:solidFill>
                <a:effectLst/>
              </a:rPr>
              <a:t>plt.show</a:t>
            </a:r>
            <a:r>
              <a:rPr lang="en-IN" sz="1500" b="0" i="0" dirty="0">
                <a:solidFill>
                  <a:srgbClr val="000000"/>
                </a:solidFill>
                <a:effectLst/>
              </a:rPr>
              <a:t>()</a:t>
            </a:r>
          </a:p>
          <a:p>
            <a:endParaRPr lang="en-IN" dirty="0"/>
          </a:p>
        </p:txBody>
      </p:sp>
      <p:pic>
        <p:nvPicPr>
          <p:cNvPr id="7170" name="Picture 2">
            <a:extLst>
              <a:ext uri="{FF2B5EF4-FFF2-40B4-BE49-F238E27FC236}">
                <a16:creationId xmlns:a16="http://schemas.microsoft.com/office/drawing/2014/main" id="{587661A3-7780-4E94-9A41-8EDDEB468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0605" y="2519038"/>
            <a:ext cx="4879759" cy="365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82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9EFA-FBE5-4459-AB0A-E06F37B04A42}"/>
              </a:ext>
            </a:extLst>
          </p:cNvPr>
          <p:cNvSpPr>
            <a:spLocks noGrp="1"/>
          </p:cNvSpPr>
          <p:nvPr>
            <p:ph type="title"/>
          </p:nvPr>
        </p:nvSpPr>
        <p:spPr>
          <a:xfrm>
            <a:off x="838200" y="365126"/>
            <a:ext cx="10515600" cy="575908"/>
          </a:xfrm>
        </p:spPr>
        <p:txBody>
          <a:bodyPr>
            <a:normAutofit fontScale="90000"/>
          </a:bodyPr>
          <a:lstStyle/>
          <a:p>
            <a:r>
              <a:rPr lang="en-US" dirty="0"/>
              <a:t>Machine Learning – Scatter Plot</a:t>
            </a:r>
            <a:endParaRPr lang="en-IN" dirty="0"/>
          </a:p>
        </p:txBody>
      </p:sp>
      <p:sp>
        <p:nvSpPr>
          <p:cNvPr id="3" name="Content Placeholder 2">
            <a:extLst>
              <a:ext uri="{FF2B5EF4-FFF2-40B4-BE49-F238E27FC236}">
                <a16:creationId xmlns:a16="http://schemas.microsoft.com/office/drawing/2014/main" id="{03D8D57C-48BE-4FA2-B703-C35A79DB4034}"/>
              </a:ext>
            </a:extLst>
          </p:cNvPr>
          <p:cNvSpPr>
            <a:spLocks noGrp="1"/>
          </p:cNvSpPr>
          <p:nvPr>
            <p:ph idx="1"/>
          </p:nvPr>
        </p:nvSpPr>
        <p:spPr>
          <a:xfrm>
            <a:off x="838200" y="1562471"/>
            <a:ext cx="6645676" cy="5184558"/>
          </a:xfrm>
        </p:spPr>
        <p:txBody>
          <a:bodyPr>
            <a:normAutofit lnSpcReduction="10000"/>
          </a:bodyPr>
          <a:lstStyle/>
          <a:p>
            <a:pPr algn="l"/>
            <a:r>
              <a:rPr lang="en-US" sz="2400" b="0" i="0" dirty="0">
                <a:solidFill>
                  <a:srgbClr val="000000"/>
                </a:solidFill>
                <a:effectLst/>
              </a:rPr>
              <a:t>A scatter plot is a diagram where each value in the data set is represented by a dot.</a:t>
            </a:r>
          </a:p>
          <a:p>
            <a:pPr algn="l"/>
            <a:r>
              <a:rPr lang="en-US" sz="2000" b="0" i="0" dirty="0">
                <a:solidFill>
                  <a:srgbClr val="000000"/>
                </a:solidFill>
                <a:effectLst/>
              </a:rPr>
              <a:t>The Matplotlib module has a method for drawing scatter plots, it needs two arrays of the same length, one for the values of the x-axis, and one for the values of the y-axis.</a:t>
            </a:r>
          </a:p>
          <a:p>
            <a:pPr algn="l"/>
            <a:r>
              <a:rPr lang="en-US" sz="1900" b="1" dirty="0">
                <a:solidFill>
                  <a:srgbClr val="000000"/>
                </a:solidFill>
              </a:rPr>
              <a:t>Example</a:t>
            </a:r>
          </a:p>
          <a:p>
            <a:pPr algn="l"/>
            <a:r>
              <a:rPr lang="en-US" sz="1900" dirty="0">
                <a:solidFill>
                  <a:srgbClr val="000000"/>
                </a:solidFill>
              </a:rPr>
              <a:t>Use the scatter() method to draw a scatter plot diagram:</a:t>
            </a:r>
          </a:p>
          <a:p>
            <a:pPr marL="457200" lvl="1" indent="0">
              <a:buNone/>
            </a:pPr>
            <a:r>
              <a:rPr lang="en-US" sz="1500" dirty="0">
                <a:solidFill>
                  <a:srgbClr val="000000"/>
                </a:solidFill>
              </a:rPr>
              <a:t>import </a:t>
            </a:r>
            <a:r>
              <a:rPr lang="en-US" sz="1500" dirty="0" err="1">
                <a:solidFill>
                  <a:srgbClr val="000000"/>
                </a:solidFill>
              </a:rPr>
              <a:t>matplotlib.pyplot</a:t>
            </a:r>
            <a:r>
              <a:rPr lang="en-US" sz="1500" dirty="0">
                <a:solidFill>
                  <a:srgbClr val="000000"/>
                </a:solidFill>
              </a:rPr>
              <a:t> as </a:t>
            </a:r>
            <a:r>
              <a:rPr lang="en-US" sz="1500" dirty="0" err="1">
                <a:solidFill>
                  <a:srgbClr val="000000"/>
                </a:solidFill>
              </a:rPr>
              <a:t>plt</a:t>
            </a:r>
            <a:endParaRPr lang="en-US" sz="1500" dirty="0">
              <a:solidFill>
                <a:srgbClr val="000000"/>
              </a:solidFill>
            </a:endParaRPr>
          </a:p>
          <a:p>
            <a:pPr marL="457200" lvl="1" indent="0">
              <a:buNone/>
            </a:pPr>
            <a:r>
              <a:rPr lang="en-US" sz="1500" dirty="0">
                <a:solidFill>
                  <a:srgbClr val="000000"/>
                </a:solidFill>
              </a:rPr>
              <a:t>x = </a:t>
            </a:r>
            <a:r>
              <a:rPr lang="en-US" sz="1500" dirty="0">
                <a:solidFill>
                  <a:srgbClr val="FF0000"/>
                </a:solidFill>
              </a:rPr>
              <a:t>[5,7,8,7,2,17,2,9,4,11,12,9,6]</a:t>
            </a:r>
          </a:p>
          <a:p>
            <a:pPr marL="457200" lvl="1" indent="0">
              <a:buNone/>
            </a:pPr>
            <a:r>
              <a:rPr lang="en-US" sz="1500" dirty="0">
                <a:solidFill>
                  <a:srgbClr val="000000"/>
                </a:solidFill>
              </a:rPr>
              <a:t>y = </a:t>
            </a:r>
            <a:r>
              <a:rPr lang="en-US" sz="1500" dirty="0">
                <a:solidFill>
                  <a:srgbClr val="FF0000"/>
                </a:solidFill>
              </a:rPr>
              <a:t>[99,86,87,88,111,86,103,87,94,78,77,85,86]</a:t>
            </a:r>
          </a:p>
          <a:p>
            <a:pPr marL="457200" lvl="1" indent="0">
              <a:buNone/>
            </a:pPr>
            <a:r>
              <a:rPr lang="en-US" sz="1500" dirty="0" err="1">
                <a:solidFill>
                  <a:srgbClr val="000000"/>
                </a:solidFill>
              </a:rPr>
              <a:t>plt.scatter</a:t>
            </a:r>
            <a:r>
              <a:rPr lang="en-US" sz="1500" dirty="0">
                <a:solidFill>
                  <a:srgbClr val="000000"/>
                </a:solidFill>
              </a:rPr>
              <a:t>(x, y)</a:t>
            </a:r>
          </a:p>
          <a:p>
            <a:pPr marL="457200" lvl="1" indent="0">
              <a:buNone/>
            </a:pPr>
            <a:r>
              <a:rPr lang="en-US" sz="1500" dirty="0" err="1">
                <a:solidFill>
                  <a:srgbClr val="000000"/>
                </a:solidFill>
              </a:rPr>
              <a:t>plt.show</a:t>
            </a:r>
            <a:r>
              <a:rPr lang="en-US" sz="1500" dirty="0">
                <a:solidFill>
                  <a:srgbClr val="000000"/>
                </a:solidFill>
              </a:rPr>
              <a:t>()</a:t>
            </a:r>
          </a:p>
          <a:p>
            <a:pPr marL="457200" lvl="1" indent="0">
              <a:buNone/>
            </a:pPr>
            <a:endParaRPr lang="en-US" sz="1500" dirty="0">
              <a:solidFill>
                <a:srgbClr val="000000"/>
              </a:solidFill>
            </a:endParaRPr>
          </a:p>
          <a:p>
            <a:r>
              <a:rPr lang="en-US" sz="2200" b="0" i="0" dirty="0">
                <a:solidFill>
                  <a:srgbClr val="000000"/>
                </a:solidFill>
                <a:effectLst/>
              </a:rPr>
              <a:t>The x-axis represents ages, and the y-axis represents speeds.</a:t>
            </a:r>
          </a:p>
          <a:p>
            <a:r>
              <a:rPr lang="en-US" sz="2200" b="0" i="0" dirty="0">
                <a:solidFill>
                  <a:srgbClr val="000000"/>
                </a:solidFill>
                <a:effectLst/>
              </a:rPr>
              <a:t>the two fastest cars were both 2 years old, and the slowest car was 12 years old.</a:t>
            </a:r>
            <a:endParaRPr lang="en-IN" sz="2200" dirty="0"/>
          </a:p>
        </p:txBody>
      </p:sp>
      <p:pic>
        <p:nvPicPr>
          <p:cNvPr id="8198" name="Picture 6">
            <a:extLst>
              <a:ext uri="{FF2B5EF4-FFF2-40B4-BE49-F238E27FC236}">
                <a16:creationId xmlns:a16="http://schemas.microsoft.com/office/drawing/2014/main" id="{CBF35F0D-0A60-494D-A677-698198B70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180" y="1562471"/>
            <a:ext cx="4502456" cy="337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4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A668-02E8-4B1A-9A26-F68141F3ACB2}"/>
              </a:ext>
            </a:extLst>
          </p:cNvPr>
          <p:cNvSpPr>
            <a:spLocks noGrp="1"/>
          </p:cNvSpPr>
          <p:nvPr>
            <p:ph type="title"/>
          </p:nvPr>
        </p:nvSpPr>
        <p:spPr>
          <a:xfrm>
            <a:off x="838200" y="365126"/>
            <a:ext cx="10515600" cy="469376"/>
          </a:xfrm>
        </p:spPr>
        <p:txBody>
          <a:bodyPr>
            <a:normAutofit fontScale="90000"/>
          </a:bodyPr>
          <a:lstStyle/>
          <a:p>
            <a:r>
              <a:rPr lang="en-US" dirty="0"/>
              <a:t>Random Data Distributions</a:t>
            </a:r>
            <a:endParaRPr lang="en-IN" dirty="0"/>
          </a:p>
        </p:txBody>
      </p:sp>
      <p:sp>
        <p:nvSpPr>
          <p:cNvPr id="3" name="Content Placeholder 2">
            <a:extLst>
              <a:ext uri="{FF2B5EF4-FFF2-40B4-BE49-F238E27FC236}">
                <a16:creationId xmlns:a16="http://schemas.microsoft.com/office/drawing/2014/main" id="{3502EBEB-FB72-48DF-B713-F8DFB2418FB3}"/>
              </a:ext>
            </a:extLst>
          </p:cNvPr>
          <p:cNvSpPr>
            <a:spLocks noGrp="1"/>
          </p:cNvSpPr>
          <p:nvPr>
            <p:ph idx="1"/>
          </p:nvPr>
        </p:nvSpPr>
        <p:spPr>
          <a:xfrm>
            <a:off x="745724" y="1198484"/>
            <a:ext cx="6880194" cy="5530789"/>
          </a:xfrm>
        </p:spPr>
        <p:txBody>
          <a:bodyPr>
            <a:normAutofit/>
          </a:bodyPr>
          <a:lstStyle/>
          <a:p>
            <a:pPr algn="l"/>
            <a:r>
              <a:rPr lang="en-US" sz="2000" b="0" i="0" dirty="0">
                <a:solidFill>
                  <a:srgbClr val="000000"/>
                </a:solidFill>
                <a:effectLst/>
              </a:rPr>
              <a:t>In Machine Learning the data sets can contain thousands-, or even millions, of values.</a:t>
            </a:r>
          </a:p>
          <a:p>
            <a:pPr algn="l"/>
            <a:r>
              <a:rPr lang="en-US" sz="2000" b="0" i="0" dirty="0">
                <a:solidFill>
                  <a:srgbClr val="000000"/>
                </a:solidFill>
                <a:effectLst/>
              </a:rPr>
              <a:t>You might not have real world data when you are testing an algorithm, you might have to use randomly generated values.</a:t>
            </a:r>
          </a:p>
          <a:p>
            <a:r>
              <a:rPr lang="en-US" sz="2000" b="0" i="0" dirty="0">
                <a:solidFill>
                  <a:srgbClr val="000000"/>
                </a:solidFill>
                <a:effectLst/>
              </a:rPr>
              <a:t>Let us create two arrays that are both filled with 1000 random numbers from a normal data distribution.</a:t>
            </a:r>
          </a:p>
          <a:p>
            <a:pPr algn="l"/>
            <a:r>
              <a:rPr lang="en-IN" sz="1800" b="1" i="0" dirty="0">
                <a:solidFill>
                  <a:srgbClr val="000000"/>
                </a:solidFill>
                <a:effectLst/>
              </a:rPr>
              <a:t>Example - </a:t>
            </a:r>
            <a:r>
              <a:rPr lang="en-IN" sz="1800" b="0" i="0" dirty="0">
                <a:solidFill>
                  <a:srgbClr val="000000"/>
                </a:solidFill>
                <a:effectLst/>
              </a:rPr>
              <a:t>A scatter plot with 1000 dots:</a:t>
            </a:r>
          </a:p>
          <a:p>
            <a:pPr marL="457200" lvl="1" indent="0">
              <a:buNone/>
            </a:pPr>
            <a:r>
              <a:rPr lang="en-IN" sz="1600" b="0" i="0" dirty="0">
                <a:solidFill>
                  <a:srgbClr val="0000CD"/>
                </a:solidFill>
                <a:effectLst/>
              </a:rPr>
              <a:t>import</a:t>
            </a:r>
            <a:r>
              <a:rPr lang="en-IN" sz="1600" b="0" i="0" dirty="0">
                <a:solidFill>
                  <a:srgbClr val="000000"/>
                </a:solidFill>
                <a:effectLst/>
              </a:rPr>
              <a:t> </a:t>
            </a:r>
            <a:r>
              <a:rPr lang="en-IN" sz="1600" b="0" i="0" dirty="0" err="1">
                <a:solidFill>
                  <a:srgbClr val="000000"/>
                </a:solidFill>
                <a:effectLst/>
              </a:rPr>
              <a:t>numpy</a:t>
            </a:r>
            <a:br>
              <a:rPr lang="en-IN" sz="1600" b="0" i="0" dirty="0">
                <a:solidFill>
                  <a:srgbClr val="000000"/>
                </a:solidFill>
                <a:effectLst/>
              </a:rPr>
            </a:br>
            <a:r>
              <a:rPr lang="en-IN" sz="1600" b="0" i="0" dirty="0">
                <a:solidFill>
                  <a:srgbClr val="0000CD"/>
                </a:solidFill>
                <a:effectLst/>
              </a:rPr>
              <a:t>import</a:t>
            </a:r>
            <a:r>
              <a:rPr lang="en-IN" sz="1600" b="0" i="0" dirty="0">
                <a:solidFill>
                  <a:srgbClr val="000000"/>
                </a:solidFill>
                <a:effectLst/>
              </a:rPr>
              <a:t> </a:t>
            </a:r>
            <a:r>
              <a:rPr lang="en-IN" sz="1600" b="0" i="0" dirty="0" err="1">
                <a:solidFill>
                  <a:srgbClr val="000000"/>
                </a:solidFill>
                <a:effectLst/>
              </a:rPr>
              <a:t>matplotlib.pyplot</a:t>
            </a:r>
            <a:r>
              <a:rPr lang="en-IN" sz="1600" b="0" i="0" dirty="0">
                <a:solidFill>
                  <a:srgbClr val="000000"/>
                </a:solidFill>
                <a:effectLst/>
              </a:rPr>
              <a:t> </a:t>
            </a:r>
            <a:r>
              <a:rPr lang="en-IN" sz="1600" b="0" i="0" dirty="0">
                <a:solidFill>
                  <a:srgbClr val="0000CD"/>
                </a:solidFill>
                <a:effectLst/>
              </a:rPr>
              <a:t>as</a:t>
            </a:r>
            <a:r>
              <a:rPr lang="en-IN" sz="1600" b="0" i="0" dirty="0">
                <a:solidFill>
                  <a:srgbClr val="000000"/>
                </a:solidFill>
                <a:effectLst/>
              </a:rPr>
              <a:t> </a:t>
            </a:r>
            <a:r>
              <a:rPr lang="en-IN" sz="1600" b="0" i="0" dirty="0" err="1">
                <a:solidFill>
                  <a:srgbClr val="000000"/>
                </a:solidFill>
                <a:effectLst/>
              </a:rPr>
              <a:t>plt</a:t>
            </a:r>
            <a:br>
              <a:rPr lang="en-IN" sz="1600" b="0" i="0" dirty="0">
                <a:solidFill>
                  <a:srgbClr val="000000"/>
                </a:solidFill>
                <a:effectLst/>
              </a:rPr>
            </a:br>
            <a:br>
              <a:rPr lang="en-IN" sz="1600" b="0" i="0" dirty="0">
                <a:solidFill>
                  <a:srgbClr val="000000"/>
                </a:solidFill>
                <a:effectLst/>
              </a:rPr>
            </a:br>
            <a:r>
              <a:rPr lang="en-IN" sz="1600" b="0" i="0" dirty="0">
                <a:solidFill>
                  <a:srgbClr val="000000"/>
                </a:solidFill>
                <a:effectLst/>
              </a:rPr>
              <a:t>x = </a:t>
            </a:r>
            <a:r>
              <a:rPr lang="en-IN" sz="1600" b="0" i="0" dirty="0" err="1">
                <a:solidFill>
                  <a:srgbClr val="000000"/>
                </a:solidFill>
                <a:effectLst/>
              </a:rPr>
              <a:t>numpy.random.normal</a:t>
            </a:r>
            <a:r>
              <a:rPr lang="en-IN" sz="1600" b="0" i="0" dirty="0">
                <a:solidFill>
                  <a:srgbClr val="000000"/>
                </a:solidFill>
                <a:effectLst/>
              </a:rPr>
              <a:t>(</a:t>
            </a:r>
            <a:r>
              <a:rPr lang="en-IN" sz="1600" b="0" i="0" dirty="0">
                <a:solidFill>
                  <a:srgbClr val="FF0000"/>
                </a:solidFill>
                <a:effectLst/>
              </a:rPr>
              <a:t>5.0</a:t>
            </a:r>
            <a:r>
              <a:rPr lang="en-IN" sz="1600" b="0" i="0" dirty="0">
                <a:solidFill>
                  <a:srgbClr val="000000"/>
                </a:solidFill>
                <a:effectLst/>
              </a:rPr>
              <a:t>, </a:t>
            </a:r>
            <a:r>
              <a:rPr lang="en-IN" sz="1600" b="0" i="0" dirty="0">
                <a:solidFill>
                  <a:srgbClr val="FF0000"/>
                </a:solidFill>
                <a:effectLst/>
              </a:rPr>
              <a:t>1.0</a:t>
            </a:r>
            <a:r>
              <a:rPr lang="en-IN" sz="1600" b="0" i="0" dirty="0">
                <a:solidFill>
                  <a:srgbClr val="000000"/>
                </a:solidFill>
                <a:effectLst/>
              </a:rPr>
              <a:t>, </a:t>
            </a:r>
            <a:r>
              <a:rPr lang="en-IN" sz="1600" b="0" i="0" dirty="0">
                <a:solidFill>
                  <a:srgbClr val="FF0000"/>
                </a:solidFill>
                <a:effectLst/>
              </a:rPr>
              <a:t>1000</a:t>
            </a:r>
            <a:r>
              <a:rPr lang="en-IN" sz="1600" b="0" i="0" dirty="0">
                <a:solidFill>
                  <a:srgbClr val="000000"/>
                </a:solidFill>
                <a:effectLst/>
              </a:rPr>
              <a:t>)</a:t>
            </a:r>
            <a:br>
              <a:rPr lang="en-IN" sz="1600" b="0" i="0" dirty="0">
                <a:solidFill>
                  <a:srgbClr val="000000"/>
                </a:solidFill>
                <a:effectLst/>
              </a:rPr>
            </a:br>
            <a:r>
              <a:rPr lang="en-IN" sz="1600" b="0" i="0" dirty="0">
                <a:solidFill>
                  <a:srgbClr val="000000"/>
                </a:solidFill>
                <a:effectLst/>
              </a:rPr>
              <a:t>y = </a:t>
            </a:r>
            <a:r>
              <a:rPr lang="en-IN" sz="1600" b="0" i="0" dirty="0" err="1">
                <a:solidFill>
                  <a:srgbClr val="000000"/>
                </a:solidFill>
                <a:effectLst/>
              </a:rPr>
              <a:t>numpy.random.normal</a:t>
            </a:r>
            <a:r>
              <a:rPr lang="en-IN" sz="1600" b="0" i="0" dirty="0">
                <a:solidFill>
                  <a:srgbClr val="000000"/>
                </a:solidFill>
                <a:effectLst/>
              </a:rPr>
              <a:t>(</a:t>
            </a:r>
            <a:r>
              <a:rPr lang="en-IN" sz="1600" b="0" i="0" dirty="0">
                <a:solidFill>
                  <a:srgbClr val="FF0000"/>
                </a:solidFill>
                <a:effectLst/>
              </a:rPr>
              <a:t>10.0</a:t>
            </a:r>
            <a:r>
              <a:rPr lang="en-IN" sz="1600" b="0" i="0" dirty="0">
                <a:solidFill>
                  <a:srgbClr val="000000"/>
                </a:solidFill>
                <a:effectLst/>
              </a:rPr>
              <a:t>, </a:t>
            </a:r>
            <a:r>
              <a:rPr lang="en-IN" sz="1600" b="0" i="0" dirty="0">
                <a:solidFill>
                  <a:srgbClr val="FF0000"/>
                </a:solidFill>
                <a:effectLst/>
              </a:rPr>
              <a:t>2.0</a:t>
            </a:r>
            <a:r>
              <a:rPr lang="en-IN" sz="1600" b="0" i="0" dirty="0">
                <a:solidFill>
                  <a:srgbClr val="000000"/>
                </a:solidFill>
                <a:effectLst/>
              </a:rPr>
              <a:t>, </a:t>
            </a:r>
            <a:r>
              <a:rPr lang="en-IN" sz="1600" b="0" i="0" dirty="0">
                <a:solidFill>
                  <a:srgbClr val="FF0000"/>
                </a:solidFill>
                <a:effectLst/>
              </a:rPr>
              <a:t>1000</a:t>
            </a:r>
            <a:r>
              <a:rPr lang="en-IN" sz="1600" b="0" i="0" dirty="0">
                <a:solidFill>
                  <a:srgbClr val="000000"/>
                </a:solidFill>
                <a:effectLst/>
              </a:rPr>
              <a:t>)</a:t>
            </a:r>
            <a:br>
              <a:rPr lang="en-IN" sz="1600" b="0" i="0" dirty="0">
                <a:solidFill>
                  <a:srgbClr val="000000"/>
                </a:solidFill>
                <a:effectLst/>
              </a:rPr>
            </a:br>
            <a:br>
              <a:rPr lang="en-IN" sz="1600" b="0" i="0" dirty="0">
                <a:solidFill>
                  <a:srgbClr val="000000"/>
                </a:solidFill>
                <a:effectLst/>
              </a:rPr>
            </a:br>
            <a:r>
              <a:rPr lang="en-IN" sz="1600" b="0" i="0" dirty="0" err="1">
                <a:solidFill>
                  <a:srgbClr val="000000"/>
                </a:solidFill>
                <a:effectLst/>
              </a:rPr>
              <a:t>plt.scatter</a:t>
            </a:r>
            <a:r>
              <a:rPr lang="en-IN" sz="1600" b="0" i="0" dirty="0">
                <a:solidFill>
                  <a:srgbClr val="000000"/>
                </a:solidFill>
                <a:effectLst/>
              </a:rPr>
              <a:t>(x, y)</a:t>
            </a:r>
            <a:br>
              <a:rPr lang="en-IN" sz="1600" b="0" i="0" dirty="0">
                <a:solidFill>
                  <a:srgbClr val="000000"/>
                </a:solidFill>
                <a:effectLst/>
              </a:rPr>
            </a:br>
            <a:r>
              <a:rPr lang="en-IN" sz="1600" b="0" i="0" dirty="0" err="1">
                <a:solidFill>
                  <a:srgbClr val="000000"/>
                </a:solidFill>
                <a:effectLst/>
              </a:rPr>
              <a:t>plt.show</a:t>
            </a:r>
            <a:r>
              <a:rPr lang="en-IN" sz="1600" b="0" i="0" dirty="0">
                <a:solidFill>
                  <a:srgbClr val="000000"/>
                </a:solidFill>
                <a:effectLst/>
              </a:rPr>
              <a:t>()</a:t>
            </a:r>
          </a:p>
          <a:p>
            <a:endParaRPr lang="en-IN" sz="2000" dirty="0"/>
          </a:p>
        </p:txBody>
      </p:sp>
      <p:pic>
        <p:nvPicPr>
          <p:cNvPr id="9218" name="Picture 2">
            <a:extLst>
              <a:ext uri="{FF2B5EF4-FFF2-40B4-BE49-F238E27FC236}">
                <a16:creationId xmlns:a16="http://schemas.microsoft.com/office/drawing/2014/main" id="{74351723-EAE5-4BE5-814A-73AFC9183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671" y="2803125"/>
            <a:ext cx="4418120" cy="3313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2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AF19-481C-44F8-A281-B1EBC5BE3215}"/>
              </a:ext>
            </a:extLst>
          </p:cNvPr>
          <p:cNvSpPr>
            <a:spLocks noGrp="1"/>
          </p:cNvSpPr>
          <p:nvPr>
            <p:ph type="title"/>
          </p:nvPr>
        </p:nvSpPr>
        <p:spPr>
          <a:xfrm>
            <a:off x="838200" y="365125"/>
            <a:ext cx="10515600" cy="487131"/>
          </a:xfrm>
        </p:spPr>
        <p:txBody>
          <a:bodyPr>
            <a:normAutofit fontScale="90000"/>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74E35482-CB55-4D2A-B94E-B61259D168A4}"/>
              </a:ext>
            </a:extLst>
          </p:cNvPr>
          <p:cNvSpPr>
            <a:spLocks noGrp="1"/>
          </p:cNvSpPr>
          <p:nvPr>
            <p:ph idx="1"/>
          </p:nvPr>
        </p:nvSpPr>
        <p:spPr>
          <a:xfrm>
            <a:off x="772357" y="1447060"/>
            <a:ext cx="10581443" cy="4729903"/>
          </a:xfrm>
        </p:spPr>
        <p:txBody>
          <a:bodyPr/>
          <a:lstStyle/>
          <a:p>
            <a:pPr algn="l"/>
            <a:r>
              <a:rPr lang="en-US" sz="2400" b="0" i="0" dirty="0">
                <a:solidFill>
                  <a:srgbClr val="000000"/>
                </a:solidFill>
                <a:effectLst/>
              </a:rPr>
              <a:t>Machine Learning is making the computer learn from studying data and statistics.</a:t>
            </a:r>
          </a:p>
          <a:p>
            <a:pPr algn="l"/>
            <a:r>
              <a:rPr lang="en-US" sz="2400" b="0" i="0" dirty="0">
                <a:solidFill>
                  <a:srgbClr val="000000"/>
                </a:solidFill>
                <a:effectLst/>
              </a:rPr>
              <a:t>Machine Learning is a step into the direction of artificial intelligence (AI).</a:t>
            </a:r>
          </a:p>
          <a:p>
            <a:pPr algn="l"/>
            <a:r>
              <a:rPr lang="en-US" sz="2400" b="0" i="0" dirty="0">
                <a:solidFill>
                  <a:srgbClr val="000000"/>
                </a:solidFill>
                <a:effectLst/>
              </a:rPr>
              <a:t>Machine Learning is a program that analyses data and learns to predict the outcome.</a:t>
            </a:r>
          </a:p>
          <a:p>
            <a:endParaRPr lang="en-IN" dirty="0"/>
          </a:p>
        </p:txBody>
      </p:sp>
    </p:spTree>
    <p:extLst>
      <p:ext uri="{BB962C8B-B14F-4D97-AF65-F5344CB8AC3E}">
        <p14:creationId xmlns:p14="http://schemas.microsoft.com/office/powerpoint/2010/main" val="257030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024B-49CA-4B86-BF6D-189819070526}"/>
              </a:ext>
            </a:extLst>
          </p:cNvPr>
          <p:cNvSpPr>
            <a:spLocks noGrp="1"/>
          </p:cNvSpPr>
          <p:nvPr>
            <p:ph type="title"/>
          </p:nvPr>
        </p:nvSpPr>
        <p:spPr>
          <a:xfrm>
            <a:off x="838200" y="365126"/>
            <a:ext cx="10515600" cy="469376"/>
          </a:xfrm>
        </p:spPr>
        <p:txBody>
          <a:bodyPr>
            <a:normAutofit fontScale="90000"/>
          </a:bodyPr>
          <a:lstStyle/>
          <a:p>
            <a:r>
              <a:rPr lang="en-US" dirty="0"/>
              <a:t>What is </a:t>
            </a:r>
            <a:r>
              <a:rPr lang="en-US" dirty="0">
                <a:solidFill>
                  <a:schemeClr val="accent1"/>
                </a:solidFill>
              </a:rPr>
              <a:t>Regression</a:t>
            </a:r>
            <a:r>
              <a:rPr lang="en-US" dirty="0"/>
              <a:t>?</a:t>
            </a:r>
            <a:endParaRPr lang="en-IN" dirty="0"/>
          </a:p>
        </p:txBody>
      </p:sp>
      <p:sp>
        <p:nvSpPr>
          <p:cNvPr id="3" name="Content Placeholder 2">
            <a:extLst>
              <a:ext uri="{FF2B5EF4-FFF2-40B4-BE49-F238E27FC236}">
                <a16:creationId xmlns:a16="http://schemas.microsoft.com/office/drawing/2014/main" id="{0344147E-D801-4C7F-8F18-834E9ADAFB27}"/>
              </a:ext>
            </a:extLst>
          </p:cNvPr>
          <p:cNvSpPr>
            <a:spLocks noGrp="1"/>
          </p:cNvSpPr>
          <p:nvPr>
            <p:ph idx="1"/>
          </p:nvPr>
        </p:nvSpPr>
        <p:spPr>
          <a:xfrm>
            <a:off x="772357" y="1825624"/>
            <a:ext cx="11159231" cy="5032376"/>
          </a:xfrm>
        </p:spPr>
        <p:txBody>
          <a:bodyPr>
            <a:normAutofit/>
          </a:bodyPr>
          <a:lstStyle/>
          <a:p>
            <a:r>
              <a:rPr lang="en-US" sz="2400" dirty="0"/>
              <a:t>Regression is a method of modelling a target value based on independent predictors.</a:t>
            </a:r>
          </a:p>
          <a:p>
            <a:r>
              <a:rPr lang="en-US" sz="2400" dirty="0"/>
              <a:t>It is a </a:t>
            </a:r>
            <a:r>
              <a:rPr lang="en-US" sz="2400" b="1" dirty="0"/>
              <a:t>statistical tool </a:t>
            </a:r>
            <a:r>
              <a:rPr lang="en-US" sz="2400" dirty="0"/>
              <a:t>that is used to plot a relationship between two variables.</a:t>
            </a:r>
          </a:p>
          <a:p>
            <a:r>
              <a:rPr lang="en-US" sz="2400" dirty="0"/>
              <a:t>The two variables are independent variance and a dependent variable.</a:t>
            </a:r>
          </a:p>
          <a:p>
            <a:r>
              <a:rPr lang="en-US" sz="2400" dirty="0"/>
              <a:t>Very popular in the usage to determine cause-effect relationship.</a:t>
            </a:r>
          </a:p>
          <a:p>
            <a:r>
              <a:rPr lang="en-US" sz="2400" b="0" i="0" dirty="0">
                <a:solidFill>
                  <a:srgbClr val="000000"/>
                </a:solidFill>
                <a:effectLst/>
              </a:rPr>
              <a:t>In Machine Learning, and in statistical modeling, that relationship is used to predict the outcome of future events.</a:t>
            </a:r>
            <a:endParaRPr lang="en-IN" sz="2400" dirty="0"/>
          </a:p>
        </p:txBody>
      </p:sp>
      <p:sp>
        <p:nvSpPr>
          <p:cNvPr id="4" name="TextBox 3">
            <a:extLst>
              <a:ext uri="{FF2B5EF4-FFF2-40B4-BE49-F238E27FC236}">
                <a16:creationId xmlns:a16="http://schemas.microsoft.com/office/drawing/2014/main" id="{AB471718-AE63-44E4-B191-CE43E7AAE818}"/>
              </a:ext>
            </a:extLst>
          </p:cNvPr>
          <p:cNvSpPr txBox="1"/>
          <p:nvPr/>
        </p:nvSpPr>
        <p:spPr>
          <a:xfrm>
            <a:off x="838200" y="960731"/>
            <a:ext cx="8021298" cy="738664"/>
          </a:xfrm>
          <a:prstGeom prst="rect">
            <a:avLst/>
          </a:prstGeom>
          <a:noFill/>
        </p:spPr>
        <p:txBody>
          <a:bodyPr wrap="none" rtlCol="0">
            <a:spAutoFit/>
          </a:bodyPr>
          <a:lstStyle/>
          <a:p>
            <a:r>
              <a:rPr lang="en-US" sz="2400" b="1" dirty="0"/>
              <a:t>Regression is a key concept in the world of Machine Learning.</a:t>
            </a:r>
            <a:endParaRPr lang="en-IN" sz="2400" b="1" dirty="0"/>
          </a:p>
          <a:p>
            <a:endParaRPr lang="en-IN" dirty="0"/>
          </a:p>
        </p:txBody>
      </p:sp>
    </p:spTree>
    <p:extLst>
      <p:ext uri="{BB962C8B-B14F-4D97-AF65-F5344CB8AC3E}">
        <p14:creationId xmlns:p14="http://schemas.microsoft.com/office/powerpoint/2010/main" val="189319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412-3B0E-46E0-87BF-66587F65039B}"/>
              </a:ext>
            </a:extLst>
          </p:cNvPr>
          <p:cNvSpPr>
            <a:spLocks noGrp="1"/>
          </p:cNvSpPr>
          <p:nvPr>
            <p:ph type="title"/>
          </p:nvPr>
        </p:nvSpPr>
        <p:spPr>
          <a:xfrm>
            <a:off x="527482" y="234977"/>
            <a:ext cx="6343835" cy="567030"/>
          </a:xfrm>
        </p:spPr>
        <p:txBody>
          <a:bodyPr>
            <a:normAutofit fontScale="90000"/>
          </a:bodyPr>
          <a:lstStyle/>
          <a:p>
            <a:r>
              <a:rPr lang="en-US" dirty="0"/>
              <a:t>Why is </a:t>
            </a:r>
            <a:r>
              <a:rPr lang="en-US" dirty="0">
                <a:solidFill>
                  <a:schemeClr val="accent1"/>
                </a:solidFill>
              </a:rPr>
              <a:t>Regression</a:t>
            </a:r>
            <a:r>
              <a:rPr lang="en-US" dirty="0"/>
              <a:t> needed ?</a:t>
            </a:r>
            <a:endParaRPr lang="en-IN" dirty="0"/>
          </a:p>
        </p:txBody>
      </p:sp>
      <p:sp>
        <p:nvSpPr>
          <p:cNvPr id="3" name="Content Placeholder 2">
            <a:extLst>
              <a:ext uri="{FF2B5EF4-FFF2-40B4-BE49-F238E27FC236}">
                <a16:creationId xmlns:a16="http://schemas.microsoft.com/office/drawing/2014/main" id="{6CC944DC-08B1-4FB0-BB1E-FC269590B83D}"/>
              </a:ext>
            </a:extLst>
          </p:cNvPr>
          <p:cNvSpPr>
            <a:spLocks noGrp="1"/>
          </p:cNvSpPr>
          <p:nvPr>
            <p:ph idx="1"/>
          </p:nvPr>
        </p:nvSpPr>
        <p:spPr>
          <a:xfrm>
            <a:off x="745724" y="1795307"/>
            <a:ext cx="10515600" cy="1516064"/>
          </a:xfrm>
        </p:spPr>
        <p:txBody>
          <a:bodyPr>
            <a:normAutofit/>
          </a:bodyPr>
          <a:lstStyle/>
          <a:p>
            <a:r>
              <a:rPr lang="en-US" sz="2400" dirty="0"/>
              <a:t>Regression is done when dependent variable is </a:t>
            </a:r>
            <a:r>
              <a:rPr lang="en-US" sz="2400" b="1" dirty="0"/>
              <a:t>continuous</a:t>
            </a:r>
            <a:r>
              <a:rPr lang="en-US" sz="2400" dirty="0"/>
              <a:t> in nature.</a:t>
            </a:r>
          </a:p>
          <a:p>
            <a:r>
              <a:rPr lang="en-US" sz="2400" dirty="0"/>
              <a:t>And, independence variable can be </a:t>
            </a:r>
            <a:r>
              <a:rPr lang="en-US" sz="2400" b="1" dirty="0"/>
              <a:t>continuous</a:t>
            </a:r>
            <a:r>
              <a:rPr lang="en-US" sz="2400" dirty="0"/>
              <a:t> or </a:t>
            </a:r>
            <a:r>
              <a:rPr lang="en-US" sz="2400" b="1" dirty="0"/>
              <a:t>categorical</a:t>
            </a:r>
            <a:r>
              <a:rPr lang="en-US" sz="2400" dirty="0"/>
              <a:t>.</a:t>
            </a:r>
          </a:p>
          <a:p>
            <a:r>
              <a:rPr lang="en-US" sz="2400" dirty="0"/>
              <a:t>The goal is to find the best fit line to showcase relationship.</a:t>
            </a:r>
            <a:endParaRPr lang="en-IN" sz="2400" dirty="0"/>
          </a:p>
        </p:txBody>
      </p:sp>
      <p:sp>
        <p:nvSpPr>
          <p:cNvPr id="4" name="TextBox 3">
            <a:extLst>
              <a:ext uri="{FF2B5EF4-FFF2-40B4-BE49-F238E27FC236}">
                <a16:creationId xmlns:a16="http://schemas.microsoft.com/office/drawing/2014/main" id="{8262A171-3DFB-449B-814A-A70FFE73456E}"/>
              </a:ext>
            </a:extLst>
          </p:cNvPr>
          <p:cNvSpPr txBox="1"/>
          <p:nvPr/>
        </p:nvSpPr>
        <p:spPr>
          <a:xfrm>
            <a:off x="745724" y="1083075"/>
            <a:ext cx="3075714" cy="461665"/>
          </a:xfrm>
          <a:prstGeom prst="rect">
            <a:avLst/>
          </a:prstGeom>
          <a:noFill/>
        </p:spPr>
        <p:txBody>
          <a:bodyPr wrap="none" rtlCol="0">
            <a:spAutoFit/>
          </a:bodyPr>
          <a:lstStyle/>
          <a:p>
            <a:r>
              <a:rPr lang="en-US" sz="2400" b="1" dirty="0"/>
              <a:t>Very important points:</a:t>
            </a:r>
            <a:endParaRPr lang="en-IN" sz="2400" b="1" dirty="0"/>
          </a:p>
        </p:txBody>
      </p:sp>
      <p:sp>
        <p:nvSpPr>
          <p:cNvPr id="5" name="TextBox 4">
            <a:extLst>
              <a:ext uri="{FF2B5EF4-FFF2-40B4-BE49-F238E27FC236}">
                <a16:creationId xmlns:a16="http://schemas.microsoft.com/office/drawing/2014/main" id="{7322BBB3-2DB8-4303-A580-B2E2A2363CD4}"/>
              </a:ext>
            </a:extLst>
          </p:cNvPr>
          <p:cNvSpPr txBox="1"/>
          <p:nvPr/>
        </p:nvSpPr>
        <p:spPr>
          <a:xfrm>
            <a:off x="745724" y="3429000"/>
            <a:ext cx="3416384" cy="461665"/>
          </a:xfrm>
          <a:prstGeom prst="rect">
            <a:avLst/>
          </a:prstGeom>
          <a:noFill/>
        </p:spPr>
        <p:txBody>
          <a:bodyPr wrap="none" rtlCol="0">
            <a:spAutoFit/>
          </a:bodyPr>
          <a:lstStyle/>
          <a:p>
            <a:r>
              <a:rPr lang="en-US" sz="2400" b="1" dirty="0"/>
              <a:t>Mapping the relationship</a:t>
            </a:r>
            <a:endParaRPr lang="en-IN" sz="2400" b="1" dirty="0"/>
          </a:p>
        </p:txBody>
      </p:sp>
      <p:sp>
        <p:nvSpPr>
          <p:cNvPr id="6" name="TextBox 5">
            <a:extLst>
              <a:ext uri="{FF2B5EF4-FFF2-40B4-BE49-F238E27FC236}">
                <a16:creationId xmlns:a16="http://schemas.microsoft.com/office/drawing/2014/main" id="{A95FEC07-272A-4C18-A18E-5AF0A2DDC2A7}"/>
              </a:ext>
            </a:extLst>
          </p:cNvPr>
          <p:cNvSpPr txBox="1"/>
          <p:nvPr/>
        </p:nvSpPr>
        <p:spPr>
          <a:xfrm>
            <a:off x="941033" y="4243526"/>
            <a:ext cx="891346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 </a:t>
            </a:r>
            <a:r>
              <a:rPr lang="en-US" sz="2400" b="1" i="1" dirty="0"/>
              <a:t>y = f(x) </a:t>
            </a:r>
            <a:r>
              <a:rPr lang="en-US" sz="2400" dirty="0"/>
              <a:t>showcases the relationship in regression.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Here, </a:t>
            </a:r>
            <a:r>
              <a:rPr lang="en-US" sz="2400" b="1" dirty="0"/>
              <a:t>x</a:t>
            </a:r>
            <a:r>
              <a:rPr lang="en-US" sz="2400" dirty="0"/>
              <a:t> is the independent variable and </a:t>
            </a:r>
            <a:r>
              <a:rPr lang="en-US" sz="2400" b="1" dirty="0"/>
              <a:t>y</a:t>
            </a:r>
            <a:r>
              <a:rPr lang="en-US" sz="2400" dirty="0"/>
              <a:t> is the dependent variable.</a:t>
            </a:r>
            <a:endParaRPr lang="en-IN" sz="2400" dirty="0"/>
          </a:p>
        </p:txBody>
      </p:sp>
    </p:spTree>
    <p:extLst>
      <p:ext uri="{BB962C8B-B14F-4D97-AF65-F5344CB8AC3E}">
        <p14:creationId xmlns:p14="http://schemas.microsoft.com/office/powerpoint/2010/main" val="1845562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AFA9-CADE-4373-8931-A31B70483FC6}"/>
              </a:ext>
            </a:extLst>
          </p:cNvPr>
          <p:cNvSpPr>
            <a:spLocks noGrp="1"/>
          </p:cNvSpPr>
          <p:nvPr>
            <p:ph type="title"/>
          </p:nvPr>
        </p:nvSpPr>
        <p:spPr>
          <a:xfrm>
            <a:off x="838200" y="365125"/>
            <a:ext cx="10515600" cy="540397"/>
          </a:xfrm>
        </p:spPr>
        <p:txBody>
          <a:bodyPr>
            <a:normAutofit fontScale="90000"/>
          </a:bodyPr>
          <a:lstStyle/>
          <a:p>
            <a:r>
              <a:rPr lang="en-US" dirty="0"/>
              <a:t>What is </a:t>
            </a:r>
            <a:r>
              <a:rPr lang="en-US" dirty="0">
                <a:solidFill>
                  <a:schemeClr val="accent1"/>
                </a:solidFill>
              </a:rPr>
              <a:t>Linear Regression</a:t>
            </a:r>
            <a:r>
              <a:rPr lang="en-US" dirty="0"/>
              <a:t>?</a:t>
            </a:r>
            <a:endParaRPr lang="en-IN" dirty="0"/>
          </a:p>
        </p:txBody>
      </p:sp>
      <p:sp>
        <p:nvSpPr>
          <p:cNvPr id="3" name="Content Placeholder 2">
            <a:extLst>
              <a:ext uri="{FF2B5EF4-FFF2-40B4-BE49-F238E27FC236}">
                <a16:creationId xmlns:a16="http://schemas.microsoft.com/office/drawing/2014/main" id="{5BEC6C9A-8BC5-47D1-B544-3607441787AC}"/>
              </a:ext>
            </a:extLst>
          </p:cNvPr>
          <p:cNvSpPr>
            <a:spLocks noGrp="1"/>
          </p:cNvSpPr>
          <p:nvPr>
            <p:ph idx="1"/>
          </p:nvPr>
        </p:nvSpPr>
        <p:spPr>
          <a:xfrm>
            <a:off x="518603" y="1255050"/>
            <a:ext cx="7151703" cy="5237825"/>
          </a:xfrm>
        </p:spPr>
        <p:txBody>
          <a:bodyPr/>
          <a:lstStyle/>
          <a:p>
            <a:pPr algn="l"/>
            <a:r>
              <a:rPr lang="en-US" sz="2000" b="0" i="0" dirty="0">
                <a:solidFill>
                  <a:srgbClr val="000000"/>
                </a:solidFill>
                <a:effectLst/>
              </a:rPr>
              <a:t>Linear regression uses the relationship between the data-points to draw a straight line through all them.</a:t>
            </a:r>
          </a:p>
          <a:p>
            <a:pPr algn="l"/>
            <a:r>
              <a:rPr lang="en-US" sz="2000" b="0" i="0" dirty="0">
                <a:solidFill>
                  <a:srgbClr val="000000"/>
                </a:solidFill>
                <a:effectLst/>
              </a:rPr>
              <a:t>This line can be used to predict future values.</a:t>
            </a:r>
          </a:p>
          <a:p>
            <a:pPr algn="l"/>
            <a:r>
              <a:rPr lang="en-US" sz="2400" dirty="0">
                <a:solidFill>
                  <a:srgbClr val="000000"/>
                </a:solidFill>
              </a:rPr>
              <a:t>Consider, a single independent variable:</a:t>
            </a:r>
          </a:p>
          <a:p>
            <a:pPr algn="l"/>
            <a:r>
              <a:rPr lang="en-US" sz="2000" b="1" i="0" dirty="0">
                <a:solidFill>
                  <a:srgbClr val="000000"/>
                </a:solidFill>
                <a:effectLst/>
              </a:rPr>
              <a:t>Y =mx + c </a:t>
            </a:r>
            <a:r>
              <a:rPr lang="en-US" sz="2000" b="0" i="0" dirty="0">
                <a:solidFill>
                  <a:srgbClr val="000000"/>
                </a:solidFill>
                <a:effectLst/>
              </a:rPr>
              <a:t>is the equation for a linear line where ‘m’ is the slope and ‘c’ is the intercept.</a:t>
            </a:r>
          </a:p>
          <a:p>
            <a:pPr algn="l"/>
            <a:r>
              <a:rPr lang="en-US" sz="2000" dirty="0">
                <a:solidFill>
                  <a:srgbClr val="000000"/>
                </a:solidFill>
              </a:rPr>
              <a:t>With Linear Regression, we are actually trying to predict the best ‘m’ and ‘c’ values for dependent variable ‘Y’ and independent variable ‘x’.</a:t>
            </a:r>
          </a:p>
          <a:p>
            <a:pPr algn="l"/>
            <a:r>
              <a:rPr lang="en-US" sz="2000" b="0" i="0" dirty="0">
                <a:solidFill>
                  <a:srgbClr val="000000"/>
                </a:solidFill>
                <a:effectLst/>
              </a:rPr>
              <a:t>Multiple Independent variables</a:t>
            </a:r>
          </a:p>
          <a:p>
            <a:pPr algn="l"/>
            <a:r>
              <a:rPr lang="en-US" sz="2000" dirty="0">
                <a:solidFill>
                  <a:srgbClr val="000000"/>
                </a:solidFill>
              </a:rPr>
              <a:t>Now the equation changes to this:</a:t>
            </a:r>
          </a:p>
          <a:p>
            <a:pPr algn="l"/>
            <a:r>
              <a:rPr lang="en-US" sz="2000" b="1" i="0" dirty="0">
                <a:solidFill>
                  <a:srgbClr val="000000"/>
                </a:solidFill>
                <a:effectLst/>
              </a:rPr>
              <a:t>Y = (m1x1) +(m2x2) +….+(</a:t>
            </a:r>
            <a:r>
              <a:rPr lang="en-US" sz="2000" b="1" i="0" dirty="0" err="1">
                <a:solidFill>
                  <a:srgbClr val="000000"/>
                </a:solidFill>
                <a:effectLst/>
              </a:rPr>
              <a:t>mnxn</a:t>
            </a:r>
            <a:r>
              <a:rPr lang="en-US" sz="2000" b="1" i="0" dirty="0">
                <a:solidFill>
                  <a:srgbClr val="000000"/>
                </a:solidFill>
                <a:effectLst/>
              </a:rPr>
              <a:t>) + c</a:t>
            </a:r>
          </a:p>
          <a:p>
            <a:pPr algn="l"/>
            <a:r>
              <a:rPr lang="en-US" sz="2000" dirty="0">
                <a:solidFill>
                  <a:srgbClr val="000000"/>
                </a:solidFill>
              </a:rPr>
              <a:t>The above equation is not a line but a plane of multi-dimensions.</a:t>
            </a:r>
            <a:endParaRPr lang="en-US" sz="2000" b="0" i="0" dirty="0">
              <a:solidFill>
                <a:srgbClr val="000000"/>
              </a:solidFill>
              <a:effectLst/>
            </a:endParaRPr>
          </a:p>
          <a:p>
            <a:endParaRPr lang="en-IN" dirty="0"/>
          </a:p>
        </p:txBody>
      </p:sp>
      <p:pic>
        <p:nvPicPr>
          <p:cNvPr id="1026" name="Picture 2">
            <a:extLst>
              <a:ext uri="{FF2B5EF4-FFF2-40B4-BE49-F238E27FC236}">
                <a16:creationId xmlns:a16="http://schemas.microsoft.com/office/drawing/2014/main" id="{6E080FFD-AB6D-42EE-96B3-F74B6DAB4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9084" y="1071979"/>
            <a:ext cx="4136994" cy="310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98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47B8-A159-435C-AE0A-6B6590886716}"/>
              </a:ext>
            </a:extLst>
          </p:cNvPr>
          <p:cNvSpPr>
            <a:spLocks noGrp="1"/>
          </p:cNvSpPr>
          <p:nvPr>
            <p:ph type="title"/>
          </p:nvPr>
        </p:nvSpPr>
        <p:spPr>
          <a:xfrm>
            <a:off x="838200" y="365126"/>
            <a:ext cx="2455416" cy="424988"/>
          </a:xfrm>
        </p:spPr>
        <p:txBody>
          <a:bodyPr>
            <a:normAutofit fontScale="90000"/>
          </a:bodyPr>
          <a:lstStyle/>
          <a:p>
            <a:r>
              <a:rPr lang="en-US" dirty="0"/>
              <a:t>Example</a:t>
            </a:r>
            <a:endParaRPr lang="en-IN" dirty="0"/>
          </a:p>
        </p:txBody>
      </p:sp>
      <p:sp>
        <p:nvSpPr>
          <p:cNvPr id="6" name="TextBox 5">
            <a:extLst>
              <a:ext uri="{FF2B5EF4-FFF2-40B4-BE49-F238E27FC236}">
                <a16:creationId xmlns:a16="http://schemas.microsoft.com/office/drawing/2014/main" id="{5404E893-6AC6-4D22-B84F-CB5D040F5266}"/>
              </a:ext>
            </a:extLst>
          </p:cNvPr>
          <p:cNvSpPr txBox="1"/>
          <p:nvPr/>
        </p:nvSpPr>
        <p:spPr>
          <a:xfrm>
            <a:off x="1085295" y="1037648"/>
            <a:ext cx="6094520" cy="5078313"/>
          </a:xfrm>
          <a:prstGeom prst="rect">
            <a:avLst/>
          </a:prstGeom>
          <a:noFill/>
        </p:spPr>
        <p:txBody>
          <a:bodyPr wrap="square">
            <a:spAutoFit/>
          </a:bodyPr>
          <a:lstStyle/>
          <a:p>
            <a:r>
              <a:rPr lang="en-IN" dirty="0"/>
              <a:t>Import </a:t>
            </a:r>
            <a:r>
              <a:rPr lang="en-IN" dirty="0" err="1"/>
              <a:t>scipy</a:t>
            </a:r>
            <a:r>
              <a:rPr lang="en-IN" dirty="0"/>
              <a:t> and draw the line of Linear Regression:</a:t>
            </a:r>
          </a:p>
          <a:p>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scipy</a:t>
            </a:r>
            <a:r>
              <a:rPr lang="en-IN" dirty="0"/>
              <a:t> import stats</a:t>
            </a:r>
          </a:p>
          <a:p>
            <a:endParaRPr lang="en-IN" dirty="0"/>
          </a:p>
          <a:p>
            <a:r>
              <a:rPr lang="en-IN" dirty="0"/>
              <a:t>x = [5,7,8,7,2,17,2,9,4,11,12,9,6]</a:t>
            </a:r>
          </a:p>
          <a:p>
            <a:r>
              <a:rPr lang="en-IN" dirty="0"/>
              <a:t>y = [99,86,87,88,111,86,103,87,94,78,77,85,86]</a:t>
            </a:r>
          </a:p>
          <a:p>
            <a:endParaRPr lang="en-IN" dirty="0"/>
          </a:p>
          <a:p>
            <a:r>
              <a:rPr lang="en-IN" dirty="0"/>
              <a:t>slope, intercept, r, p, </a:t>
            </a:r>
            <a:r>
              <a:rPr lang="en-IN" dirty="0" err="1"/>
              <a:t>std_err</a:t>
            </a:r>
            <a:r>
              <a:rPr lang="en-IN" dirty="0"/>
              <a:t> = </a:t>
            </a:r>
            <a:r>
              <a:rPr lang="en-IN" dirty="0" err="1"/>
              <a:t>stats.linregress</a:t>
            </a:r>
            <a:r>
              <a:rPr lang="en-IN" dirty="0"/>
              <a:t>(x, y)</a:t>
            </a:r>
          </a:p>
          <a:p>
            <a:endParaRPr lang="en-IN" dirty="0"/>
          </a:p>
          <a:p>
            <a:r>
              <a:rPr lang="en-IN" dirty="0"/>
              <a:t>def </a:t>
            </a:r>
            <a:r>
              <a:rPr lang="en-IN" dirty="0" err="1"/>
              <a:t>myfunc</a:t>
            </a:r>
            <a:r>
              <a:rPr lang="en-IN" dirty="0"/>
              <a:t>(x):</a:t>
            </a:r>
          </a:p>
          <a:p>
            <a:r>
              <a:rPr lang="en-IN" dirty="0"/>
              <a:t>  return slope * x + intercept</a:t>
            </a:r>
          </a:p>
          <a:p>
            <a:endParaRPr lang="en-IN" dirty="0"/>
          </a:p>
          <a:p>
            <a:r>
              <a:rPr lang="en-IN" dirty="0" err="1"/>
              <a:t>mymodel</a:t>
            </a:r>
            <a:r>
              <a:rPr lang="en-IN" dirty="0"/>
              <a:t> = list(map(</a:t>
            </a:r>
            <a:r>
              <a:rPr lang="en-IN" dirty="0" err="1"/>
              <a:t>myfunc</a:t>
            </a:r>
            <a:r>
              <a:rPr lang="en-IN" dirty="0"/>
              <a:t>, x))</a:t>
            </a:r>
          </a:p>
          <a:p>
            <a:endParaRPr lang="en-IN" dirty="0"/>
          </a:p>
          <a:p>
            <a:r>
              <a:rPr lang="en-IN" dirty="0" err="1"/>
              <a:t>plt.scatter</a:t>
            </a:r>
            <a:r>
              <a:rPr lang="en-IN" dirty="0"/>
              <a:t>(x, y)</a:t>
            </a:r>
          </a:p>
          <a:p>
            <a:r>
              <a:rPr lang="en-IN" dirty="0" err="1"/>
              <a:t>plt.plot</a:t>
            </a:r>
            <a:r>
              <a:rPr lang="en-IN" dirty="0"/>
              <a:t>(x, </a:t>
            </a:r>
            <a:r>
              <a:rPr lang="en-IN" dirty="0" err="1"/>
              <a:t>mymodel</a:t>
            </a:r>
            <a:r>
              <a:rPr lang="en-IN" dirty="0"/>
              <a:t>)</a:t>
            </a:r>
          </a:p>
          <a:p>
            <a:r>
              <a:rPr lang="en-IN" dirty="0" err="1"/>
              <a:t>plt.show</a:t>
            </a:r>
            <a:r>
              <a:rPr lang="en-IN" dirty="0"/>
              <a:t>()</a:t>
            </a:r>
          </a:p>
        </p:txBody>
      </p:sp>
      <p:pic>
        <p:nvPicPr>
          <p:cNvPr id="2051" name="Picture 3">
            <a:extLst>
              <a:ext uri="{FF2B5EF4-FFF2-40B4-BE49-F238E27FC236}">
                <a16:creationId xmlns:a16="http://schemas.microsoft.com/office/drawing/2014/main" id="{12DEA3EE-E529-4153-A404-57FBDEDBF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882" y="1359393"/>
            <a:ext cx="5518951" cy="413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338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155E-B172-4A30-84FA-403FB85E245E}"/>
              </a:ext>
            </a:extLst>
          </p:cNvPr>
          <p:cNvSpPr>
            <a:spLocks noGrp="1"/>
          </p:cNvSpPr>
          <p:nvPr>
            <p:ph type="title"/>
          </p:nvPr>
        </p:nvSpPr>
        <p:spPr>
          <a:xfrm>
            <a:off x="838200" y="365126"/>
            <a:ext cx="10515600" cy="315912"/>
          </a:xfrm>
        </p:spPr>
        <p:txBody>
          <a:bodyPr>
            <a:normAutofit fontScale="90000"/>
          </a:bodyPr>
          <a:lstStyle/>
          <a:p>
            <a:r>
              <a:rPr lang="en-US" dirty="0"/>
              <a:t>What is Polynomial Regression?</a:t>
            </a:r>
            <a:endParaRPr lang="en-IN" dirty="0"/>
          </a:p>
        </p:txBody>
      </p:sp>
      <p:sp>
        <p:nvSpPr>
          <p:cNvPr id="3" name="Content Placeholder 2">
            <a:extLst>
              <a:ext uri="{FF2B5EF4-FFF2-40B4-BE49-F238E27FC236}">
                <a16:creationId xmlns:a16="http://schemas.microsoft.com/office/drawing/2014/main" id="{729D8B60-26A9-43BC-806B-8358F09BA3A9}"/>
              </a:ext>
            </a:extLst>
          </p:cNvPr>
          <p:cNvSpPr>
            <a:spLocks noGrp="1"/>
          </p:cNvSpPr>
          <p:nvPr>
            <p:ph idx="1"/>
          </p:nvPr>
        </p:nvSpPr>
        <p:spPr>
          <a:xfrm>
            <a:off x="758301" y="1337353"/>
            <a:ext cx="10515600" cy="1734321"/>
          </a:xfrm>
        </p:spPr>
        <p:txBody>
          <a:bodyPr>
            <a:normAutofit fontScale="85000" lnSpcReduction="20000"/>
          </a:bodyPr>
          <a:lstStyle/>
          <a:p>
            <a:pPr algn="l"/>
            <a:r>
              <a:rPr lang="en-US" sz="2400" b="0" i="0" dirty="0">
                <a:solidFill>
                  <a:srgbClr val="000000"/>
                </a:solidFill>
                <a:effectLst/>
              </a:rPr>
              <a:t>If your data points clearly will not fit a linear regression (a straight line through all data points), it might be ideal for polynomial regression.</a:t>
            </a:r>
          </a:p>
          <a:p>
            <a:pPr algn="l"/>
            <a:r>
              <a:rPr lang="en-US" sz="2400" b="0" i="0" dirty="0">
                <a:solidFill>
                  <a:srgbClr val="000000"/>
                </a:solidFill>
                <a:effectLst/>
              </a:rPr>
              <a:t>Polynomial regression, like linear regression, uses the relationship between the variables x and y to find the best way to draw a line through the data points.</a:t>
            </a:r>
          </a:p>
          <a:p>
            <a:pPr marL="0" indent="0">
              <a:buNone/>
            </a:pPr>
            <a:br>
              <a:rPr lang="en-US" dirty="0"/>
            </a:br>
            <a:endParaRPr lang="en-IN" dirty="0"/>
          </a:p>
        </p:txBody>
      </p:sp>
      <p:pic>
        <p:nvPicPr>
          <p:cNvPr id="3074" name="Picture 2">
            <a:extLst>
              <a:ext uri="{FF2B5EF4-FFF2-40B4-BE49-F238E27FC236}">
                <a16:creationId xmlns:a16="http://schemas.microsoft.com/office/drawing/2014/main" id="{AD50C37D-C2DD-4512-BBED-B385F4783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922" y="3007310"/>
            <a:ext cx="4193220" cy="314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37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26F9-AB8A-4D68-9F92-6DDC9450E080}"/>
              </a:ext>
            </a:extLst>
          </p:cNvPr>
          <p:cNvSpPr>
            <a:spLocks noGrp="1"/>
          </p:cNvSpPr>
          <p:nvPr>
            <p:ph type="title"/>
          </p:nvPr>
        </p:nvSpPr>
        <p:spPr>
          <a:xfrm>
            <a:off x="838200" y="365125"/>
            <a:ext cx="10515600" cy="487131"/>
          </a:xfrm>
        </p:spPr>
        <p:txBody>
          <a:bodyPr>
            <a:normAutofit fontScale="90000"/>
          </a:bodyPr>
          <a:lstStyle/>
          <a:p>
            <a:r>
              <a:rPr lang="en-US" dirty="0"/>
              <a:t>Example</a:t>
            </a:r>
            <a:endParaRPr lang="en-IN" dirty="0"/>
          </a:p>
        </p:txBody>
      </p:sp>
      <p:sp>
        <p:nvSpPr>
          <p:cNvPr id="4" name="TextBox 3">
            <a:extLst>
              <a:ext uri="{FF2B5EF4-FFF2-40B4-BE49-F238E27FC236}">
                <a16:creationId xmlns:a16="http://schemas.microsoft.com/office/drawing/2014/main" id="{4B0418C3-FE32-4636-B66E-6A9598935609}"/>
              </a:ext>
            </a:extLst>
          </p:cNvPr>
          <p:cNvSpPr txBox="1"/>
          <p:nvPr/>
        </p:nvSpPr>
        <p:spPr>
          <a:xfrm>
            <a:off x="958788" y="1251751"/>
            <a:ext cx="10832902" cy="646331"/>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In the example below, we have registered 18 cars as they were passing a certain tollbooth.</a:t>
            </a:r>
          </a:p>
          <a:p>
            <a:r>
              <a:rPr lang="en-US" b="0" i="0" dirty="0">
                <a:solidFill>
                  <a:srgbClr val="000000"/>
                </a:solidFill>
                <a:effectLst/>
                <a:latin typeface="Verdana" panose="020B0604030504040204" pitchFamily="34" charset="0"/>
              </a:rPr>
              <a:t>The x-axis represents the hours of the day and the y-axis represents the speed:</a:t>
            </a:r>
            <a:endParaRPr lang="en-IN" dirty="0"/>
          </a:p>
        </p:txBody>
      </p:sp>
      <p:sp>
        <p:nvSpPr>
          <p:cNvPr id="6" name="TextBox 5">
            <a:extLst>
              <a:ext uri="{FF2B5EF4-FFF2-40B4-BE49-F238E27FC236}">
                <a16:creationId xmlns:a16="http://schemas.microsoft.com/office/drawing/2014/main" id="{D1CB9802-0D51-472F-BF6F-05A8333997FD}"/>
              </a:ext>
            </a:extLst>
          </p:cNvPr>
          <p:cNvSpPr txBox="1"/>
          <p:nvPr/>
        </p:nvSpPr>
        <p:spPr>
          <a:xfrm>
            <a:off x="1076418" y="2297577"/>
            <a:ext cx="6094520" cy="3785652"/>
          </a:xfrm>
          <a:prstGeom prst="rect">
            <a:avLst/>
          </a:prstGeom>
          <a:noFill/>
        </p:spPr>
        <p:txBody>
          <a:bodyPr wrap="square">
            <a:spAutoFit/>
          </a:bodyPr>
          <a:lstStyle/>
          <a:p>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numpy</a:t>
            </a:r>
            <a:br>
              <a:rPr lang="en-IN" sz="1600" dirty="0"/>
            </a:br>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matplotlib.pyplot</a:t>
            </a: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as</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plt</a:t>
            </a:r>
            <a:br>
              <a:rPr lang="en-IN" sz="1600" dirty="0"/>
            </a:br>
            <a:br>
              <a:rPr lang="en-IN" sz="1600" dirty="0"/>
            </a:br>
            <a:r>
              <a:rPr lang="en-IN" sz="1600" b="0" i="0" dirty="0">
                <a:solidFill>
                  <a:srgbClr val="000000"/>
                </a:solidFill>
                <a:effectLst/>
                <a:latin typeface="Consolas" panose="020B0609020204030204" pitchFamily="49" charset="0"/>
              </a:rPr>
              <a:t>x = [</a:t>
            </a:r>
            <a:r>
              <a:rPr lang="en-IN" sz="1600" b="0" i="0" dirty="0">
                <a:solidFill>
                  <a:srgbClr val="FF0000"/>
                </a:solidFill>
                <a:effectLst/>
                <a:latin typeface="Consolas" panose="020B0609020204030204" pitchFamily="49" charset="0"/>
              </a:rPr>
              <a:t>1</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3</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5</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6</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8</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9</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12</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13</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14</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15</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16</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18</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19</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21</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22</a:t>
            </a:r>
            <a:r>
              <a:rPr lang="en-IN" sz="1600" b="0" i="0" dirty="0">
                <a:solidFill>
                  <a:srgbClr val="000000"/>
                </a:solidFill>
                <a:effectLst/>
                <a:latin typeface="Consolas" panose="020B0609020204030204" pitchFamily="49" charset="0"/>
              </a:rPr>
              <a:t>]</a:t>
            </a:r>
            <a:br>
              <a:rPr lang="en-IN" sz="1600" dirty="0"/>
            </a:br>
            <a:r>
              <a:rPr lang="en-IN" sz="1600" b="0" i="0" dirty="0">
                <a:solidFill>
                  <a:srgbClr val="000000"/>
                </a:solidFill>
                <a:effectLst/>
                <a:latin typeface="Consolas" panose="020B0609020204030204" pitchFamily="49" charset="0"/>
              </a:rPr>
              <a:t>y = [</a:t>
            </a:r>
            <a:r>
              <a:rPr lang="en-IN" sz="1600" b="0" i="0" dirty="0">
                <a:solidFill>
                  <a:srgbClr val="FF0000"/>
                </a:solidFill>
                <a:effectLst/>
                <a:latin typeface="Consolas" panose="020B0609020204030204" pitchFamily="49" charset="0"/>
              </a:rPr>
              <a:t>100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90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80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60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60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55</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60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65</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75</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76</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78</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79</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90</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99</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99</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100</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err="1">
                <a:solidFill>
                  <a:srgbClr val="000000"/>
                </a:solidFill>
                <a:effectLst/>
                <a:latin typeface="Consolas" panose="020B0609020204030204" pitchFamily="49" charset="0"/>
              </a:rPr>
              <a:t>mymodel</a:t>
            </a:r>
            <a:r>
              <a:rPr lang="en-IN" sz="1600" b="0" i="0" dirty="0">
                <a:solidFill>
                  <a:srgbClr val="000000"/>
                </a:solidFill>
                <a:effectLst/>
                <a:latin typeface="Consolas" panose="020B0609020204030204" pitchFamily="49" charset="0"/>
              </a:rPr>
              <a:t> = numpy.poly1d(</a:t>
            </a:r>
            <a:r>
              <a:rPr lang="en-IN" sz="1600" b="0" i="0" dirty="0" err="1">
                <a:solidFill>
                  <a:srgbClr val="000000"/>
                </a:solidFill>
                <a:effectLst/>
                <a:latin typeface="Consolas" panose="020B0609020204030204" pitchFamily="49" charset="0"/>
              </a:rPr>
              <a:t>numpy.polyfit</a:t>
            </a:r>
            <a:r>
              <a:rPr lang="en-IN" sz="1600" b="0" i="0" dirty="0">
                <a:solidFill>
                  <a:srgbClr val="000000"/>
                </a:solidFill>
                <a:effectLst/>
                <a:latin typeface="Consolas" panose="020B0609020204030204" pitchFamily="49" charset="0"/>
              </a:rPr>
              <a:t>(x, y, </a:t>
            </a:r>
            <a:r>
              <a:rPr lang="en-IN" sz="1600" b="0" i="0" dirty="0">
                <a:solidFill>
                  <a:srgbClr val="FF0000"/>
                </a:solidFill>
                <a:effectLst/>
                <a:latin typeface="Consolas" panose="020B0609020204030204" pitchFamily="49" charset="0"/>
              </a:rPr>
              <a:t>3</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err="1">
                <a:solidFill>
                  <a:srgbClr val="000000"/>
                </a:solidFill>
                <a:effectLst/>
                <a:latin typeface="Consolas" panose="020B0609020204030204" pitchFamily="49" charset="0"/>
              </a:rPr>
              <a:t>myline</a:t>
            </a:r>
            <a:r>
              <a:rPr lang="en-IN" sz="1600" b="0" i="0" dirty="0">
                <a:solidFill>
                  <a:srgbClr val="000000"/>
                </a:solidFill>
                <a:effectLst/>
                <a:latin typeface="Consolas" panose="020B0609020204030204" pitchFamily="49" charset="0"/>
              </a:rPr>
              <a:t> = </a:t>
            </a:r>
            <a:r>
              <a:rPr lang="en-IN" sz="1600" b="0" i="0" dirty="0" err="1">
                <a:solidFill>
                  <a:srgbClr val="000000"/>
                </a:solidFill>
                <a:effectLst/>
                <a:latin typeface="Consolas" panose="020B0609020204030204" pitchFamily="49" charset="0"/>
              </a:rPr>
              <a:t>numpy.linspace</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1</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22</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100</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err="1">
                <a:solidFill>
                  <a:srgbClr val="000000"/>
                </a:solidFill>
                <a:effectLst/>
                <a:latin typeface="Consolas" panose="020B0609020204030204" pitchFamily="49" charset="0"/>
              </a:rPr>
              <a:t>plt.scatter</a:t>
            </a:r>
            <a:r>
              <a:rPr lang="en-IN" sz="1600" b="0" i="0" dirty="0">
                <a:solidFill>
                  <a:srgbClr val="000000"/>
                </a:solidFill>
                <a:effectLst/>
                <a:latin typeface="Consolas" panose="020B0609020204030204" pitchFamily="49" charset="0"/>
              </a:rPr>
              <a:t>(x, y)</a:t>
            </a:r>
            <a:br>
              <a:rPr lang="en-IN" sz="1600" dirty="0"/>
            </a:br>
            <a:r>
              <a:rPr lang="en-IN" sz="1600" b="0" i="0" dirty="0" err="1">
                <a:solidFill>
                  <a:srgbClr val="000000"/>
                </a:solidFill>
                <a:effectLst/>
                <a:latin typeface="Consolas" panose="020B0609020204030204" pitchFamily="49" charset="0"/>
              </a:rPr>
              <a:t>plt.plot</a:t>
            </a:r>
            <a:r>
              <a:rPr lang="en-IN" sz="1600" b="0" i="0" dirty="0">
                <a:solidFill>
                  <a:srgbClr val="000000"/>
                </a:solidFill>
                <a:effectLst/>
                <a:latin typeface="Consolas" panose="020B0609020204030204" pitchFamily="49" charset="0"/>
              </a:rPr>
              <a:t>(</a:t>
            </a:r>
            <a:r>
              <a:rPr lang="en-IN" sz="1600" b="0" i="0" dirty="0" err="1">
                <a:solidFill>
                  <a:srgbClr val="000000"/>
                </a:solidFill>
                <a:effectLst/>
                <a:latin typeface="Consolas" panose="020B0609020204030204" pitchFamily="49" charset="0"/>
              </a:rPr>
              <a:t>myline</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mymodel</a:t>
            </a:r>
            <a:r>
              <a:rPr lang="en-IN" sz="1600" b="0" i="0" dirty="0">
                <a:solidFill>
                  <a:srgbClr val="000000"/>
                </a:solidFill>
                <a:effectLst/>
                <a:latin typeface="Consolas" panose="020B0609020204030204" pitchFamily="49" charset="0"/>
              </a:rPr>
              <a:t>(</a:t>
            </a:r>
            <a:r>
              <a:rPr lang="en-IN" sz="1600" b="0" i="0" dirty="0" err="1">
                <a:solidFill>
                  <a:srgbClr val="000000"/>
                </a:solidFill>
                <a:effectLst/>
                <a:latin typeface="Consolas" panose="020B0609020204030204" pitchFamily="49" charset="0"/>
              </a:rPr>
              <a:t>myline</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plt.show</a:t>
            </a:r>
            <a:r>
              <a:rPr lang="en-IN" sz="1600" b="0" i="0" dirty="0">
                <a:solidFill>
                  <a:srgbClr val="000000"/>
                </a:solidFill>
                <a:effectLst/>
                <a:latin typeface="Consolas" panose="020B0609020204030204" pitchFamily="49" charset="0"/>
              </a:rPr>
              <a:t>()</a:t>
            </a:r>
            <a:endParaRPr lang="en-IN" sz="1600" dirty="0"/>
          </a:p>
        </p:txBody>
      </p:sp>
      <p:pic>
        <p:nvPicPr>
          <p:cNvPr id="4098" name="Picture 2">
            <a:extLst>
              <a:ext uri="{FF2B5EF4-FFF2-40B4-BE49-F238E27FC236}">
                <a16:creationId xmlns:a16="http://schemas.microsoft.com/office/drawing/2014/main" id="{DE6C08A3-344B-4E64-8897-D0C209A33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633" y="2172810"/>
            <a:ext cx="3991992" cy="299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23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9D97-B30D-4500-BCAB-4E484070C140}"/>
              </a:ext>
            </a:extLst>
          </p:cNvPr>
          <p:cNvSpPr>
            <a:spLocks noGrp="1"/>
          </p:cNvSpPr>
          <p:nvPr>
            <p:ph type="title"/>
          </p:nvPr>
        </p:nvSpPr>
        <p:spPr>
          <a:xfrm>
            <a:off x="838200" y="365125"/>
            <a:ext cx="10515600" cy="433865"/>
          </a:xfrm>
        </p:spPr>
        <p:txBody>
          <a:bodyPr>
            <a:normAutofit fontScale="90000"/>
          </a:bodyPr>
          <a:lstStyle/>
          <a:p>
            <a:r>
              <a:rPr lang="en-US" dirty="0"/>
              <a:t>Multiple Regression</a:t>
            </a:r>
            <a:endParaRPr lang="en-IN" dirty="0"/>
          </a:p>
        </p:txBody>
      </p:sp>
      <p:sp>
        <p:nvSpPr>
          <p:cNvPr id="3" name="Content Placeholder 2">
            <a:extLst>
              <a:ext uri="{FF2B5EF4-FFF2-40B4-BE49-F238E27FC236}">
                <a16:creationId xmlns:a16="http://schemas.microsoft.com/office/drawing/2014/main" id="{66E50F8C-0D1B-4368-B235-DB688C1BEFBF}"/>
              </a:ext>
            </a:extLst>
          </p:cNvPr>
          <p:cNvSpPr>
            <a:spLocks noGrp="1"/>
          </p:cNvSpPr>
          <p:nvPr>
            <p:ph idx="1"/>
          </p:nvPr>
        </p:nvSpPr>
        <p:spPr>
          <a:xfrm>
            <a:off x="905522" y="1242874"/>
            <a:ext cx="6551721" cy="4934089"/>
          </a:xfrm>
        </p:spPr>
        <p:txBody>
          <a:bodyPr>
            <a:normAutofit/>
          </a:bodyPr>
          <a:lstStyle/>
          <a:p>
            <a:r>
              <a:rPr lang="en-US" sz="2000" b="0" i="0" dirty="0">
                <a:solidFill>
                  <a:srgbClr val="000000"/>
                </a:solidFill>
                <a:effectLst/>
              </a:rPr>
              <a:t>Multiple regression is like </a:t>
            </a:r>
            <a:r>
              <a:rPr lang="en-US" sz="2000" b="0" i="0" dirty="0">
                <a:effectLst/>
                <a:hlinkClick r:id="rId2"/>
              </a:rPr>
              <a:t>linear regression</a:t>
            </a:r>
            <a:r>
              <a:rPr lang="en-US" sz="2000" b="0" i="0" dirty="0">
                <a:solidFill>
                  <a:srgbClr val="000000"/>
                </a:solidFill>
                <a:effectLst/>
              </a:rPr>
              <a:t>, but with more than one independent value, meaning that we try to predict a value based on </a:t>
            </a:r>
            <a:r>
              <a:rPr lang="en-US" sz="2000" b="1" i="0" dirty="0">
                <a:solidFill>
                  <a:srgbClr val="000000"/>
                </a:solidFill>
                <a:effectLst/>
              </a:rPr>
              <a:t>two or more</a:t>
            </a:r>
            <a:r>
              <a:rPr lang="en-US" sz="2000" b="0" i="0" dirty="0">
                <a:solidFill>
                  <a:srgbClr val="000000"/>
                </a:solidFill>
                <a:effectLst/>
              </a:rPr>
              <a:t> variables.</a:t>
            </a:r>
          </a:p>
          <a:p>
            <a:r>
              <a:rPr lang="en-US" sz="2000" dirty="0">
                <a:solidFill>
                  <a:srgbClr val="000000"/>
                </a:solidFill>
              </a:rPr>
              <a:t>Consider, </a:t>
            </a:r>
            <a:r>
              <a:rPr lang="en-US" sz="2000" b="0" i="0" dirty="0">
                <a:solidFill>
                  <a:srgbClr val="000000"/>
                </a:solidFill>
                <a:effectLst/>
              </a:rPr>
              <a:t>We can predict the CO2 emission of a car based on the size of the engine, but with multiple regression we can throw in more variables, like the weight of the car, to make the prediction more accurate.</a:t>
            </a:r>
            <a:endParaRPr lang="en-IN" sz="2000" dirty="0"/>
          </a:p>
        </p:txBody>
      </p:sp>
      <p:sp>
        <p:nvSpPr>
          <p:cNvPr id="5" name="TextBox 4">
            <a:extLst>
              <a:ext uri="{FF2B5EF4-FFF2-40B4-BE49-F238E27FC236}">
                <a16:creationId xmlns:a16="http://schemas.microsoft.com/office/drawing/2014/main" id="{00DEB6B9-C2E9-4371-BB0C-8949982DF9E7}"/>
              </a:ext>
            </a:extLst>
          </p:cNvPr>
          <p:cNvSpPr txBox="1"/>
          <p:nvPr/>
        </p:nvSpPr>
        <p:spPr>
          <a:xfrm>
            <a:off x="7457243" y="1326640"/>
            <a:ext cx="6094520" cy="3539430"/>
          </a:xfrm>
          <a:prstGeom prst="rect">
            <a:avLst/>
          </a:prstGeom>
          <a:noFill/>
        </p:spPr>
        <p:txBody>
          <a:bodyPr wrap="square">
            <a:spAutoFit/>
          </a:bodyPr>
          <a:lstStyle/>
          <a:p>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pandas</a:t>
            </a:r>
            <a:br>
              <a:rPr lang="en-IN" sz="1400" dirty="0"/>
            </a:br>
            <a:r>
              <a:rPr lang="en-IN" sz="1400" b="0" i="0" dirty="0">
                <a:solidFill>
                  <a:srgbClr val="0000CD"/>
                </a:solidFill>
                <a:effectLst/>
                <a:latin typeface="Consolas" panose="020B0609020204030204" pitchFamily="49" charset="0"/>
              </a:rPr>
              <a:t>from</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sklearn</a:t>
            </a: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linear_model</a:t>
            </a:r>
            <a:br>
              <a:rPr lang="en-IN" sz="1400" dirty="0"/>
            </a:br>
            <a:br>
              <a:rPr lang="en-IN" sz="1400" dirty="0"/>
            </a:br>
            <a:r>
              <a:rPr lang="en-IN" sz="1400" b="0" i="0" dirty="0">
                <a:solidFill>
                  <a:srgbClr val="000000"/>
                </a:solidFill>
                <a:effectLst/>
                <a:latin typeface="Consolas" panose="020B0609020204030204" pitchFamily="49" charset="0"/>
              </a:rPr>
              <a:t>df = </a:t>
            </a:r>
            <a:r>
              <a:rPr lang="en-IN" sz="1400" b="0" i="0" dirty="0" err="1">
                <a:solidFill>
                  <a:srgbClr val="000000"/>
                </a:solidFill>
                <a:effectLst/>
                <a:latin typeface="Consolas" panose="020B0609020204030204" pitchFamily="49" charset="0"/>
              </a:rPr>
              <a:t>pandas.read_csv</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"cars.csv"</a:t>
            </a: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a:solidFill>
                  <a:srgbClr val="000000"/>
                </a:solidFill>
                <a:effectLst/>
                <a:latin typeface="Consolas" panose="020B0609020204030204" pitchFamily="49" charset="0"/>
              </a:rPr>
              <a:t>X = df[[</a:t>
            </a:r>
            <a:r>
              <a:rPr lang="en-IN" sz="1400" b="0" i="0" dirty="0">
                <a:solidFill>
                  <a:srgbClr val="A52A2A"/>
                </a:solidFill>
                <a:effectLst/>
                <a:latin typeface="Consolas" panose="020B0609020204030204" pitchFamily="49" charset="0"/>
              </a:rPr>
              <a:t>'Weight'</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'Volume'</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y = df[</a:t>
            </a:r>
            <a:r>
              <a:rPr lang="en-IN" sz="1400" b="0" i="0" dirty="0">
                <a:solidFill>
                  <a:srgbClr val="A52A2A"/>
                </a:solidFill>
                <a:effectLst/>
                <a:latin typeface="Consolas" panose="020B0609020204030204" pitchFamily="49" charset="0"/>
              </a:rPr>
              <a:t>'CO2'</a:t>
            </a: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err="1">
                <a:solidFill>
                  <a:srgbClr val="000000"/>
                </a:solidFill>
                <a:effectLst/>
                <a:latin typeface="Consolas" panose="020B0609020204030204" pitchFamily="49" charset="0"/>
              </a:rPr>
              <a:t>regr</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linear_model.LinearRegression</a:t>
            </a:r>
            <a:r>
              <a:rPr lang="en-IN" sz="1400" b="0" i="0" dirty="0">
                <a:solidFill>
                  <a:srgbClr val="000000"/>
                </a:solidFill>
                <a:effectLst/>
                <a:latin typeface="Consolas" panose="020B0609020204030204" pitchFamily="49" charset="0"/>
              </a:rPr>
              <a:t>()</a:t>
            </a:r>
            <a:br>
              <a:rPr lang="en-IN" sz="1400" dirty="0"/>
            </a:br>
            <a:r>
              <a:rPr lang="en-IN" sz="1400" b="0" i="0" dirty="0" err="1">
                <a:solidFill>
                  <a:srgbClr val="000000"/>
                </a:solidFill>
                <a:effectLst/>
                <a:latin typeface="Consolas" panose="020B0609020204030204" pitchFamily="49" charset="0"/>
              </a:rPr>
              <a:t>regr.fit</a:t>
            </a:r>
            <a:r>
              <a:rPr lang="en-IN" sz="1400" b="0" i="0" dirty="0">
                <a:solidFill>
                  <a:srgbClr val="000000"/>
                </a:solidFill>
                <a:effectLst/>
                <a:latin typeface="Consolas" panose="020B0609020204030204" pitchFamily="49" charset="0"/>
              </a:rPr>
              <a:t>(X, y)</a:t>
            </a:r>
            <a:br>
              <a:rPr lang="en-IN" sz="1400" dirty="0"/>
            </a:br>
            <a:br>
              <a:rPr lang="en-IN" sz="1400" dirty="0"/>
            </a:br>
            <a:r>
              <a:rPr lang="en-IN" sz="1400" b="0" i="0" dirty="0">
                <a:solidFill>
                  <a:srgbClr val="008000"/>
                </a:solidFill>
                <a:effectLst/>
                <a:latin typeface="Consolas" panose="020B0609020204030204" pitchFamily="49" charset="0"/>
              </a:rPr>
              <a:t>#predict the CO2 emission of a car where the weight is 2300kg, and the volume is 1300cm</a:t>
            </a:r>
            <a:r>
              <a:rPr lang="en-IN" sz="1400" b="0" i="0" baseline="30000" dirty="0">
                <a:solidFill>
                  <a:srgbClr val="008000"/>
                </a:solidFill>
                <a:effectLst/>
                <a:latin typeface="Consolas" panose="020B0609020204030204" pitchFamily="49" charset="0"/>
              </a:rPr>
              <a:t>3</a:t>
            </a:r>
            <a:r>
              <a:rPr lang="en-IN" sz="1400" b="0" i="0" dirty="0">
                <a:solidFill>
                  <a:srgbClr val="008000"/>
                </a:solidFill>
                <a:effectLst/>
                <a:latin typeface="Consolas" panose="020B0609020204030204" pitchFamily="49" charset="0"/>
              </a:rPr>
              <a:t>:</a:t>
            </a:r>
            <a:br>
              <a:rPr lang="en-IN" sz="1400" b="0" i="0" dirty="0">
                <a:solidFill>
                  <a:srgbClr val="008000"/>
                </a:solidFill>
                <a:effectLst/>
                <a:latin typeface="Consolas" panose="020B0609020204030204" pitchFamily="49" charset="0"/>
              </a:rPr>
            </a:br>
            <a:r>
              <a:rPr lang="en-IN" sz="1400" b="0" i="0" dirty="0">
                <a:solidFill>
                  <a:srgbClr val="000000"/>
                </a:solidFill>
                <a:effectLst/>
                <a:latin typeface="Consolas" panose="020B0609020204030204" pitchFamily="49" charset="0"/>
              </a:rPr>
              <a:t>predictedCO2 = </a:t>
            </a:r>
            <a:r>
              <a:rPr lang="en-IN" sz="1400" b="0" i="0" dirty="0" err="1">
                <a:solidFill>
                  <a:srgbClr val="000000"/>
                </a:solidFill>
                <a:effectLst/>
                <a:latin typeface="Consolas" panose="020B0609020204030204" pitchFamily="49" charset="0"/>
              </a:rPr>
              <a:t>regr.predict</a:t>
            </a:r>
            <a:r>
              <a:rPr lang="en-IN" sz="1400" b="0" i="0" dirty="0">
                <a:solidFill>
                  <a:srgbClr val="000000"/>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2300</a:t>
            </a:r>
            <a:r>
              <a:rPr lang="en-IN" sz="1400" b="0" i="0" dirty="0">
                <a:solidFill>
                  <a:srgbClr val="000000"/>
                </a:solidFill>
                <a:effectLst/>
                <a:latin typeface="Consolas" panose="020B0609020204030204" pitchFamily="49" charset="0"/>
              </a:rPr>
              <a:t>, </a:t>
            </a:r>
            <a:r>
              <a:rPr lang="en-IN" sz="1400" b="0" i="0" dirty="0">
                <a:solidFill>
                  <a:srgbClr val="FF0000"/>
                </a:solidFill>
                <a:effectLst/>
                <a:latin typeface="Consolas" panose="020B0609020204030204" pitchFamily="49" charset="0"/>
              </a:rPr>
              <a:t>1300</a:t>
            </a: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a:solidFill>
                  <a:srgbClr val="0000CD"/>
                </a:solidFill>
                <a:effectLst/>
                <a:latin typeface="Consolas" panose="020B0609020204030204" pitchFamily="49" charset="0"/>
              </a:rPr>
              <a:t>print</a:t>
            </a:r>
            <a:r>
              <a:rPr lang="en-IN" sz="1400" b="0" i="0" dirty="0">
                <a:solidFill>
                  <a:srgbClr val="000000"/>
                </a:solidFill>
                <a:effectLst/>
                <a:latin typeface="Consolas" panose="020B0609020204030204" pitchFamily="49" charset="0"/>
              </a:rPr>
              <a:t>(predictedCO2)</a:t>
            </a:r>
            <a:endParaRPr lang="en-IN" sz="1400" dirty="0"/>
          </a:p>
        </p:txBody>
      </p:sp>
      <p:sp>
        <p:nvSpPr>
          <p:cNvPr id="6" name="TextBox 5">
            <a:extLst>
              <a:ext uri="{FF2B5EF4-FFF2-40B4-BE49-F238E27FC236}">
                <a16:creationId xmlns:a16="http://schemas.microsoft.com/office/drawing/2014/main" id="{51EB89F7-3DC7-4DA3-8DFF-A81C4DA0CA70}"/>
              </a:ext>
            </a:extLst>
          </p:cNvPr>
          <p:cNvSpPr txBox="1"/>
          <p:nvPr/>
        </p:nvSpPr>
        <p:spPr>
          <a:xfrm>
            <a:off x="7581530" y="5299969"/>
            <a:ext cx="1553630" cy="646331"/>
          </a:xfrm>
          <a:prstGeom prst="rect">
            <a:avLst/>
          </a:prstGeom>
          <a:noFill/>
        </p:spPr>
        <p:txBody>
          <a:bodyPr wrap="none" rtlCol="0">
            <a:spAutoFit/>
          </a:bodyPr>
          <a:lstStyle/>
          <a:p>
            <a:r>
              <a:rPr lang="en-US" dirty="0">
                <a:solidFill>
                  <a:srgbClr val="FF0000"/>
                </a:solidFill>
              </a:rPr>
              <a:t>Output:</a:t>
            </a:r>
          </a:p>
          <a:p>
            <a:r>
              <a:rPr lang="en-IN" dirty="0"/>
              <a:t>[107.2087328]</a:t>
            </a:r>
          </a:p>
        </p:txBody>
      </p:sp>
    </p:spTree>
    <p:extLst>
      <p:ext uri="{BB962C8B-B14F-4D97-AF65-F5344CB8AC3E}">
        <p14:creationId xmlns:p14="http://schemas.microsoft.com/office/powerpoint/2010/main" val="86852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6B91-DBDE-4C94-AA7A-0C65356DA432}"/>
              </a:ext>
            </a:extLst>
          </p:cNvPr>
          <p:cNvSpPr>
            <a:spLocks noGrp="1"/>
          </p:cNvSpPr>
          <p:nvPr>
            <p:ph type="title"/>
          </p:nvPr>
        </p:nvSpPr>
        <p:spPr>
          <a:xfrm>
            <a:off x="838199" y="276349"/>
            <a:ext cx="10515600" cy="513764"/>
          </a:xfrm>
        </p:spPr>
        <p:txBody>
          <a:bodyPr>
            <a:normAutofit fontScale="90000"/>
          </a:bodyPr>
          <a:lstStyle/>
          <a:p>
            <a:r>
              <a:rPr lang="en-US" dirty="0"/>
              <a:t>Scale</a:t>
            </a:r>
            <a:endParaRPr lang="en-IN" dirty="0"/>
          </a:p>
        </p:txBody>
      </p:sp>
      <p:sp>
        <p:nvSpPr>
          <p:cNvPr id="3" name="Content Placeholder 2">
            <a:extLst>
              <a:ext uri="{FF2B5EF4-FFF2-40B4-BE49-F238E27FC236}">
                <a16:creationId xmlns:a16="http://schemas.microsoft.com/office/drawing/2014/main" id="{084F4F1B-B8F7-42A2-9264-5E1E28FA9BA3}"/>
              </a:ext>
            </a:extLst>
          </p:cNvPr>
          <p:cNvSpPr>
            <a:spLocks noGrp="1"/>
          </p:cNvSpPr>
          <p:nvPr>
            <p:ph idx="1"/>
          </p:nvPr>
        </p:nvSpPr>
        <p:spPr>
          <a:xfrm>
            <a:off x="727969" y="1029810"/>
            <a:ext cx="11132597" cy="5655075"/>
          </a:xfrm>
        </p:spPr>
        <p:txBody>
          <a:bodyPr>
            <a:normAutofit fontScale="92500" lnSpcReduction="10000"/>
          </a:bodyPr>
          <a:lstStyle/>
          <a:p>
            <a:pPr algn="l"/>
            <a:r>
              <a:rPr lang="en-US" sz="2000" b="0" i="0" dirty="0">
                <a:solidFill>
                  <a:srgbClr val="000000"/>
                </a:solidFill>
                <a:effectLst/>
              </a:rPr>
              <a:t>When your data has different values, and even different measurement units, it can be difficult to compare them. What is kilograms compared to meters? Or altitude compared to time?</a:t>
            </a:r>
          </a:p>
          <a:p>
            <a:pPr algn="l"/>
            <a:r>
              <a:rPr lang="en-US" sz="2000" b="0" i="0" dirty="0">
                <a:solidFill>
                  <a:srgbClr val="000000"/>
                </a:solidFill>
                <a:effectLst/>
              </a:rPr>
              <a:t>The answer to this problem is scaling. We can scale data into new values that are easier to compare. (Refer cars.csv datasets)</a:t>
            </a:r>
          </a:p>
          <a:p>
            <a:pPr algn="l"/>
            <a:r>
              <a:rPr lang="en-US" sz="1900" b="0" i="0" dirty="0">
                <a:solidFill>
                  <a:srgbClr val="000000"/>
                </a:solidFill>
                <a:effectLst/>
              </a:rPr>
              <a:t>It can be difficult to compare the volume 1.0 with the weight 790, but if we scale them both into comparable values, we can easily see how much one value is compared to the other.</a:t>
            </a:r>
            <a:endParaRPr lang="en-US" sz="1900" dirty="0">
              <a:solidFill>
                <a:srgbClr val="000000"/>
              </a:solidFill>
            </a:endParaRPr>
          </a:p>
          <a:p>
            <a:pPr algn="l"/>
            <a:r>
              <a:rPr lang="en-US" sz="1900" b="0" i="0" dirty="0">
                <a:solidFill>
                  <a:srgbClr val="000000"/>
                </a:solidFill>
                <a:effectLst/>
              </a:rPr>
              <a:t>There are different methods for scaling data.</a:t>
            </a:r>
          </a:p>
          <a:p>
            <a:pPr algn="l"/>
            <a:r>
              <a:rPr lang="en-US" sz="1900" b="0" i="0" dirty="0">
                <a:solidFill>
                  <a:srgbClr val="000000"/>
                </a:solidFill>
                <a:effectLst/>
              </a:rPr>
              <a:t>The standardization method uses this formula:</a:t>
            </a:r>
            <a:r>
              <a:rPr lang="en-US" sz="1900" dirty="0">
                <a:solidFill>
                  <a:srgbClr val="000000"/>
                </a:solidFill>
              </a:rPr>
              <a:t> </a:t>
            </a:r>
            <a:r>
              <a:rPr lang="en-IN" sz="1900" b="0" i="0" dirty="0">
                <a:solidFill>
                  <a:srgbClr val="DC143C"/>
                </a:solidFill>
                <a:effectLst/>
              </a:rPr>
              <a:t>z = (x - u) / s</a:t>
            </a:r>
            <a:endParaRPr lang="en-US" sz="1900" dirty="0">
              <a:solidFill>
                <a:srgbClr val="000000"/>
              </a:solidFill>
            </a:endParaRPr>
          </a:p>
          <a:p>
            <a:pPr algn="l"/>
            <a:r>
              <a:rPr lang="en-US" sz="2000" b="0" i="0" dirty="0">
                <a:solidFill>
                  <a:srgbClr val="000000"/>
                </a:solidFill>
                <a:effectLst/>
              </a:rPr>
              <a:t>Where </a:t>
            </a:r>
            <a:r>
              <a:rPr lang="en-US" sz="2000" b="0" i="0" dirty="0">
                <a:solidFill>
                  <a:srgbClr val="FF0000"/>
                </a:solidFill>
                <a:effectLst/>
              </a:rPr>
              <a:t>z</a:t>
            </a:r>
            <a:r>
              <a:rPr lang="en-US" sz="2000" b="0" i="0" dirty="0">
                <a:solidFill>
                  <a:srgbClr val="000000"/>
                </a:solidFill>
                <a:effectLst/>
              </a:rPr>
              <a:t> is the new value, </a:t>
            </a:r>
            <a:r>
              <a:rPr lang="en-US" sz="2000" b="0" i="0" dirty="0">
                <a:solidFill>
                  <a:srgbClr val="FF0000"/>
                </a:solidFill>
                <a:effectLst/>
              </a:rPr>
              <a:t>x</a:t>
            </a:r>
            <a:r>
              <a:rPr lang="en-US" sz="2000" b="0" i="0" dirty="0">
                <a:solidFill>
                  <a:srgbClr val="000000"/>
                </a:solidFill>
                <a:effectLst/>
              </a:rPr>
              <a:t> is the original value, </a:t>
            </a:r>
            <a:r>
              <a:rPr lang="en-US" sz="2000" b="0" i="0" dirty="0">
                <a:solidFill>
                  <a:srgbClr val="FF0000"/>
                </a:solidFill>
                <a:effectLst/>
              </a:rPr>
              <a:t>u</a:t>
            </a:r>
            <a:r>
              <a:rPr lang="en-US" sz="2000" b="0" i="0" dirty="0">
                <a:solidFill>
                  <a:srgbClr val="000000"/>
                </a:solidFill>
                <a:effectLst/>
              </a:rPr>
              <a:t> is the mean and </a:t>
            </a:r>
            <a:r>
              <a:rPr lang="en-US" sz="2000" b="0" i="0" dirty="0">
                <a:solidFill>
                  <a:srgbClr val="FF0000"/>
                </a:solidFill>
                <a:effectLst/>
              </a:rPr>
              <a:t>s</a:t>
            </a:r>
            <a:r>
              <a:rPr lang="en-US" sz="2000" b="0" i="0" dirty="0">
                <a:solidFill>
                  <a:srgbClr val="000000"/>
                </a:solidFill>
                <a:effectLst/>
              </a:rPr>
              <a:t> is the standard deviation.</a:t>
            </a:r>
          </a:p>
          <a:p>
            <a:pPr algn="l"/>
            <a:r>
              <a:rPr lang="en-US" sz="2000" b="0" i="0" dirty="0">
                <a:solidFill>
                  <a:srgbClr val="000000"/>
                </a:solidFill>
                <a:effectLst/>
              </a:rPr>
              <a:t>If you take the weight column from the data set above, the first value is 790, and the scaled value will be:</a:t>
            </a:r>
          </a:p>
          <a:p>
            <a:pPr algn="l"/>
            <a:endParaRPr lang="en-US" sz="2000" b="0" i="0" dirty="0">
              <a:solidFill>
                <a:srgbClr val="000000"/>
              </a:solidFill>
              <a:effectLst/>
            </a:endParaRPr>
          </a:p>
          <a:p>
            <a:pPr marL="457200" lvl="1" indent="0">
              <a:buNone/>
            </a:pPr>
            <a:r>
              <a:rPr lang="en-US" sz="1600" b="0" i="0" dirty="0">
                <a:solidFill>
                  <a:srgbClr val="FF0000"/>
                </a:solidFill>
                <a:effectLst/>
              </a:rPr>
              <a:t>(790 - 1292.23) / 238.74 = -2.1</a:t>
            </a:r>
          </a:p>
          <a:p>
            <a:pPr algn="l"/>
            <a:r>
              <a:rPr lang="en-US" sz="2000" b="0" i="0" dirty="0">
                <a:solidFill>
                  <a:srgbClr val="000000"/>
                </a:solidFill>
                <a:effectLst/>
              </a:rPr>
              <a:t>If you take the volume column from the data set above, the first value is 1.0, and the scaled value will be:</a:t>
            </a:r>
          </a:p>
          <a:p>
            <a:pPr algn="l"/>
            <a:endParaRPr lang="en-US" sz="2000" b="0" i="0" dirty="0">
              <a:solidFill>
                <a:srgbClr val="000000"/>
              </a:solidFill>
              <a:effectLst/>
            </a:endParaRPr>
          </a:p>
          <a:p>
            <a:pPr marL="457200" lvl="1" indent="0">
              <a:buNone/>
            </a:pPr>
            <a:r>
              <a:rPr lang="en-US" sz="1600" b="0" i="0" dirty="0">
                <a:solidFill>
                  <a:srgbClr val="FF0000"/>
                </a:solidFill>
                <a:effectLst/>
              </a:rPr>
              <a:t>(1.0 - 1.61) / 0.38 = -1.59</a:t>
            </a:r>
          </a:p>
          <a:p>
            <a:pPr algn="l"/>
            <a:endParaRPr lang="en-US" sz="2000" b="0" i="0" dirty="0">
              <a:solidFill>
                <a:srgbClr val="000000"/>
              </a:solidFill>
              <a:effectLst/>
            </a:endParaRPr>
          </a:p>
          <a:p>
            <a:pPr algn="l"/>
            <a:r>
              <a:rPr lang="en-US" sz="2000" b="0" i="0" dirty="0">
                <a:solidFill>
                  <a:srgbClr val="000000"/>
                </a:solidFill>
                <a:effectLst/>
              </a:rPr>
              <a:t>Now you can compare -2.1 with -1.59 instead of comparing 790 with 1.0.</a:t>
            </a:r>
          </a:p>
          <a:p>
            <a:endParaRPr lang="en-IN" dirty="0"/>
          </a:p>
        </p:txBody>
      </p:sp>
    </p:spTree>
    <p:extLst>
      <p:ext uri="{BB962C8B-B14F-4D97-AF65-F5344CB8AC3E}">
        <p14:creationId xmlns:p14="http://schemas.microsoft.com/office/powerpoint/2010/main" val="109162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6A4-FABA-4F47-B970-B6EEBAA516C9}"/>
              </a:ext>
            </a:extLst>
          </p:cNvPr>
          <p:cNvSpPr>
            <a:spLocks noGrp="1"/>
          </p:cNvSpPr>
          <p:nvPr>
            <p:ph type="title"/>
          </p:nvPr>
        </p:nvSpPr>
        <p:spPr>
          <a:xfrm>
            <a:off x="634014" y="391758"/>
            <a:ext cx="2703990" cy="389477"/>
          </a:xfrm>
        </p:spPr>
        <p:txBody>
          <a:bodyPr>
            <a:normAutofit fontScale="90000"/>
          </a:bodyPr>
          <a:lstStyle/>
          <a:p>
            <a:r>
              <a:rPr lang="en-US" dirty="0"/>
              <a:t>Example</a:t>
            </a:r>
            <a:endParaRPr lang="en-IN" dirty="0"/>
          </a:p>
        </p:txBody>
      </p:sp>
      <p:sp>
        <p:nvSpPr>
          <p:cNvPr id="4" name="TextBox 3">
            <a:extLst>
              <a:ext uri="{FF2B5EF4-FFF2-40B4-BE49-F238E27FC236}">
                <a16:creationId xmlns:a16="http://schemas.microsoft.com/office/drawing/2014/main" id="{2CD74459-1573-405C-B771-5338A7555069}"/>
              </a:ext>
            </a:extLst>
          </p:cNvPr>
          <p:cNvSpPr txBox="1"/>
          <p:nvPr/>
        </p:nvSpPr>
        <p:spPr>
          <a:xfrm>
            <a:off x="710213" y="1132173"/>
            <a:ext cx="977431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Python </a:t>
            </a:r>
            <a:r>
              <a:rPr lang="en-US" b="1" dirty="0" err="1"/>
              <a:t>sklearn</a:t>
            </a:r>
            <a:r>
              <a:rPr lang="en-US" dirty="0"/>
              <a:t> module has a method called </a:t>
            </a:r>
            <a:r>
              <a:rPr lang="en-US" b="1" dirty="0" err="1"/>
              <a:t>StandardScaler</a:t>
            </a:r>
            <a:r>
              <a:rPr lang="en-US" b="1" dirty="0"/>
              <a:t>() </a:t>
            </a:r>
            <a:r>
              <a:rPr lang="en-US" dirty="0"/>
              <a:t>which returns a Scaler object with methods for transforming data sets.</a:t>
            </a:r>
            <a:endParaRPr lang="en-IN" dirty="0"/>
          </a:p>
        </p:txBody>
      </p:sp>
      <p:sp>
        <p:nvSpPr>
          <p:cNvPr id="7" name="TextBox 6">
            <a:extLst>
              <a:ext uri="{FF2B5EF4-FFF2-40B4-BE49-F238E27FC236}">
                <a16:creationId xmlns:a16="http://schemas.microsoft.com/office/drawing/2014/main" id="{F4277B42-2C73-4984-A5BC-4B7ECBC13B0E}"/>
              </a:ext>
            </a:extLst>
          </p:cNvPr>
          <p:cNvSpPr txBox="1"/>
          <p:nvPr/>
        </p:nvSpPr>
        <p:spPr>
          <a:xfrm>
            <a:off x="1032029" y="1939667"/>
            <a:ext cx="6094520" cy="3046988"/>
          </a:xfrm>
          <a:prstGeom prst="rect">
            <a:avLst/>
          </a:prstGeom>
          <a:noFill/>
        </p:spPr>
        <p:txBody>
          <a:bodyPr wrap="square">
            <a:spAutoFit/>
          </a:bodyPr>
          <a:lstStyle/>
          <a:p>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pandas</a:t>
            </a:r>
            <a:br>
              <a:rPr lang="en-IN" sz="1600" dirty="0"/>
            </a:br>
            <a:r>
              <a:rPr lang="en-IN" sz="1600" b="0" i="0" dirty="0">
                <a:solidFill>
                  <a:srgbClr val="0000CD"/>
                </a:solidFill>
                <a:effectLst/>
                <a:latin typeface="Consolas" panose="020B0609020204030204" pitchFamily="49" charset="0"/>
              </a:rPr>
              <a:t>from</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sklearn</a:t>
            </a: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linear_model</a:t>
            </a:r>
            <a:br>
              <a:rPr lang="en-IN" sz="1600" dirty="0"/>
            </a:br>
            <a:r>
              <a:rPr lang="en-IN" sz="1600" b="0" i="0" dirty="0">
                <a:solidFill>
                  <a:srgbClr val="0000CD"/>
                </a:solidFill>
                <a:effectLst/>
                <a:latin typeface="Consolas" panose="020B0609020204030204" pitchFamily="49" charset="0"/>
              </a:rPr>
              <a:t>from</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sklearn.preprocessing</a:t>
            </a: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StandardScaler</a:t>
            </a:r>
            <a:br>
              <a:rPr lang="en-IN" sz="1600" dirty="0"/>
            </a:br>
            <a:r>
              <a:rPr lang="en-IN" sz="1600" b="0" i="0" dirty="0">
                <a:solidFill>
                  <a:srgbClr val="000000"/>
                </a:solidFill>
                <a:effectLst/>
                <a:latin typeface="Consolas" panose="020B0609020204030204" pitchFamily="49" charset="0"/>
              </a:rPr>
              <a:t>scale = </a:t>
            </a:r>
            <a:r>
              <a:rPr lang="en-IN" sz="1600" b="0" i="0" dirty="0" err="1">
                <a:solidFill>
                  <a:srgbClr val="000000"/>
                </a:solidFill>
                <a:effectLst/>
                <a:latin typeface="Consolas" panose="020B0609020204030204" pitchFamily="49" charset="0"/>
              </a:rPr>
              <a:t>StandardScaler</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a:solidFill>
                  <a:srgbClr val="000000"/>
                </a:solidFill>
                <a:effectLst/>
                <a:latin typeface="Consolas" panose="020B0609020204030204" pitchFamily="49" charset="0"/>
              </a:rPr>
              <a:t>df = </a:t>
            </a:r>
            <a:r>
              <a:rPr lang="en-IN" sz="1600" b="0" i="0" dirty="0" err="1">
                <a:solidFill>
                  <a:srgbClr val="000000"/>
                </a:solidFill>
                <a:effectLst/>
                <a:latin typeface="Consolas" panose="020B0609020204030204" pitchFamily="49" charset="0"/>
              </a:rPr>
              <a:t>pandas.read_csv</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"cars2.csv"</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a:solidFill>
                  <a:srgbClr val="000000"/>
                </a:solidFill>
                <a:effectLst/>
                <a:latin typeface="Consolas" panose="020B0609020204030204" pitchFamily="49" charset="0"/>
              </a:rPr>
              <a:t>X = df[[</a:t>
            </a:r>
            <a:r>
              <a:rPr lang="en-IN" sz="1600" b="0" i="0" dirty="0">
                <a:solidFill>
                  <a:srgbClr val="A52A2A"/>
                </a:solidFill>
                <a:effectLst/>
                <a:latin typeface="Consolas" panose="020B0609020204030204" pitchFamily="49" charset="0"/>
              </a:rPr>
              <a:t>'Weight'</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'Volume'</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err="1">
                <a:solidFill>
                  <a:srgbClr val="000000"/>
                </a:solidFill>
                <a:effectLst/>
                <a:latin typeface="Consolas" panose="020B0609020204030204" pitchFamily="49" charset="0"/>
              </a:rPr>
              <a:t>scaledX</a:t>
            </a:r>
            <a:r>
              <a:rPr lang="en-IN" sz="1600" b="0" i="0" dirty="0">
                <a:solidFill>
                  <a:srgbClr val="000000"/>
                </a:solidFill>
                <a:effectLst/>
                <a:latin typeface="Consolas" panose="020B0609020204030204" pitchFamily="49" charset="0"/>
              </a:rPr>
              <a:t> = </a:t>
            </a:r>
            <a:r>
              <a:rPr lang="en-IN" sz="1600" b="0" i="0" dirty="0" err="1">
                <a:solidFill>
                  <a:srgbClr val="000000"/>
                </a:solidFill>
                <a:effectLst/>
                <a:latin typeface="Consolas" panose="020B0609020204030204" pitchFamily="49" charset="0"/>
              </a:rPr>
              <a:t>scale.fit_transform</a:t>
            </a:r>
            <a:r>
              <a:rPr lang="en-IN" sz="1600" b="0" i="0" dirty="0">
                <a:solidFill>
                  <a:srgbClr val="000000"/>
                </a:solidFill>
                <a:effectLst/>
                <a:latin typeface="Consolas" panose="020B0609020204030204" pitchFamily="49" charset="0"/>
              </a:rPr>
              <a:t>(X)</a:t>
            </a:r>
            <a:br>
              <a:rPr lang="en-IN" sz="1600" dirty="0"/>
            </a:br>
            <a:br>
              <a:rPr lang="en-IN" sz="1600" dirty="0"/>
            </a:br>
            <a:r>
              <a:rPr lang="en-IN" sz="1600" b="0" i="0" dirty="0">
                <a:solidFill>
                  <a:srgbClr val="0000CD"/>
                </a:solidFill>
                <a:effectLst/>
                <a:latin typeface="Consolas" panose="020B0609020204030204" pitchFamily="49" charset="0"/>
              </a:rPr>
              <a:t>print</a:t>
            </a:r>
            <a:r>
              <a:rPr lang="en-IN" sz="1600" b="0" i="0" dirty="0">
                <a:solidFill>
                  <a:srgbClr val="000000"/>
                </a:solidFill>
                <a:effectLst/>
                <a:latin typeface="Consolas" panose="020B0609020204030204" pitchFamily="49" charset="0"/>
              </a:rPr>
              <a:t>(</a:t>
            </a:r>
            <a:r>
              <a:rPr lang="en-IN" sz="1600" b="0" i="0" dirty="0" err="1">
                <a:solidFill>
                  <a:srgbClr val="000000"/>
                </a:solidFill>
                <a:effectLst/>
                <a:latin typeface="Consolas" panose="020B0609020204030204" pitchFamily="49" charset="0"/>
              </a:rPr>
              <a:t>scaledX</a:t>
            </a:r>
            <a:r>
              <a:rPr lang="en-IN" sz="1600" b="0" i="0" dirty="0">
                <a:solidFill>
                  <a:srgbClr val="000000"/>
                </a:solidFill>
                <a:effectLst/>
                <a:latin typeface="Consolas" panose="020B0609020204030204" pitchFamily="49" charset="0"/>
              </a:rPr>
              <a:t>)</a:t>
            </a:r>
            <a:endParaRPr lang="en-IN" sz="1600" dirty="0"/>
          </a:p>
        </p:txBody>
      </p:sp>
      <p:sp>
        <p:nvSpPr>
          <p:cNvPr id="8" name="TextBox 7">
            <a:extLst>
              <a:ext uri="{FF2B5EF4-FFF2-40B4-BE49-F238E27FC236}">
                <a16:creationId xmlns:a16="http://schemas.microsoft.com/office/drawing/2014/main" id="{D708DA57-5A72-4BF0-9D3E-FAF9D9CE3389}"/>
              </a:ext>
            </a:extLst>
          </p:cNvPr>
          <p:cNvSpPr txBox="1"/>
          <p:nvPr/>
        </p:nvSpPr>
        <p:spPr>
          <a:xfrm>
            <a:off x="7989903" y="2059619"/>
            <a:ext cx="2521844" cy="2616101"/>
          </a:xfrm>
          <a:prstGeom prst="rect">
            <a:avLst/>
          </a:prstGeom>
          <a:noFill/>
        </p:spPr>
        <p:txBody>
          <a:bodyPr wrap="none" rtlCol="0">
            <a:spAutoFit/>
          </a:bodyPr>
          <a:lstStyle/>
          <a:p>
            <a:r>
              <a:rPr lang="en-US" dirty="0">
                <a:solidFill>
                  <a:srgbClr val="FF0000"/>
                </a:solidFill>
              </a:rPr>
              <a:t>Output:</a:t>
            </a:r>
          </a:p>
          <a:p>
            <a:endParaRPr lang="en-US" dirty="0">
              <a:solidFill>
                <a:srgbClr val="FF0000"/>
              </a:solidFill>
            </a:endParaRPr>
          </a:p>
          <a:p>
            <a:r>
              <a:rPr lang="en-IN" sz="1600" dirty="0"/>
              <a:t>[[-2.10389253 -1.59336644]</a:t>
            </a:r>
          </a:p>
          <a:p>
            <a:r>
              <a:rPr lang="en-IN" sz="1600" dirty="0"/>
              <a:t> [-0.55407235 -1.07190106]</a:t>
            </a:r>
          </a:p>
          <a:p>
            <a:r>
              <a:rPr lang="en-IN" sz="1600" dirty="0"/>
              <a:t> [-1.52166278 -1.59336644]</a:t>
            </a:r>
          </a:p>
          <a:p>
            <a:r>
              <a:rPr lang="en-IN" sz="1600" dirty="0"/>
              <a:t> [-1.78973979 -1.85409913]</a:t>
            </a:r>
          </a:p>
          <a:p>
            <a:r>
              <a:rPr lang="en-IN" sz="1600" dirty="0"/>
              <a:t> [-0.63784641 -0.28970299]</a:t>
            </a:r>
          </a:p>
          <a:p>
            <a:r>
              <a:rPr lang="en-IN" sz="1600" dirty="0"/>
              <a:t> [-1.52166278 -1.59336644]</a:t>
            </a:r>
          </a:p>
          <a:p>
            <a:r>
              <a:rPr lang="en-IN" sz="1600" dirty="0"/>
              <a:t> [-0.76769621 -0.55043568]</a:t>
            </a:r>
          </a:p>
          <a:p>
            <a:r>
              <a:rPr lang="en-IN" sz="1600"/>
              <a:t>……</a:t>
            </a:r>
            <a:endParaRPr lang="en-IN" sz="1600" dirty="0"/>
          </a:p>
        </p:txBody>
      </p:sp>
    </p:spTree>
    <p:extLst>
      <p:ext uri="{BB962C8B-B14F-4D97-AF65-F5344CB8AC3E}">
        <p14:creationId xmlns:p14="http://schemas.microsoft.com/office/powerpoint/2010/main" val="91218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A4D-5321-4652-87C1-5A2234525F2B}"/>
              </a:ext>
            </a:extLst>
          </p:cNvPr>
          <p:cNvSpPr>
            <a:spLocks noGrp="1"/>
          </p:cNvSpPr>
          <p:nvPr>
            <p:ph type="title"/>
          </p:nvPr>
        </p:nvSpPr>
        <p:spPr>
          <a:xfrm>
            <a:off x="838200" y="365126"/>
            <a:ext cx="10515600" cy="469376"/>
          </a:xfrm>
        </p:spPr>
        <p:txBody>
          <a:bodyPr>
            <a:normAutofit fontScale="90000"/>
          </a:bodyPr>
          <a:lstStyle/>
          <a:p>
            <a:r>
              <a:rPr lang="en-US" dirty="0"/>
              <a:t>Data Set</a:t>
            </a:r>
            <a:endParaRPr lang="en-IN" dirty="0"/>
          </a:p>
        </p:txBody>
      </p:sp>
      <p:sp>
        <p:nvSpPr>
          <p:cNvPr id="3" name="Content Placeholder 2">
            <a:extLst>
              <a:ext uri="{FF2B5EF4-FFF2-40B4-BE49-F238E27FC236}">
                <a16:creationId xmlns:a16="http://schemas.microsoft.com/office/drawing/2014/main" id="{DAF83DC7-D8D1-46AF-9003-07DFF292BC74}"/>
              </a:ext>
            </a:extLst>
          </p:cNvPr>
          <p:cNvSpPr>
            <a:spLocks noGrp="1"/>
          </p:cNvSpPr>
          <p:nvPr>
            <p:ph idx="1"/>
          </p:nvPr>
        </p:nvSpPr>
        <p:spPr>
          <a:xfrm>
            <a:off x="838200" y="1251751"/>
            <a:ext cx="10515600" cy="4925212"/>
          </a:xfrm>
        </p:spPr>
        <p:txBody>
          <a:bodyPr>
            <a:normAutofit/>
          </a:bodyPr>
          <a:lstStyle/>
          <a:p>
            <a:r>
              <a:rPr lang="en-US" sz="2000" b="0" i="0" dirty="0">
                <a:solidFill>
                  <a:srgbClr val="000000"/>
                </a:solidFill>
                <a:effectLst/>
              </a:rPr>
              <a:t>In the mind of a computer, a data set is any collection of data. It can be anything from an array to a complete database.</a:t>
            </a:r>
            <a:endParaRPr lang="en-IN" sz="2000" dirty="0"/>
          </a:p>
        </p:txBody>
      </p:sp>
      <p:sp>
        <p:nvSpPr>
          <p:cNvPr id="4" name="Rectangle 3">
            <a:extLst>
              <a:ext uri="{FF2B5EF4-FFF2-40B4-BE49-F238E27FC236}">
                <a16:creationId xmlns:a16="http://schemas.microsoft.com/office/drawing/2014/main" id="{D477860E-FB55-47A6-BF78-821AB89C297F}"/>
              </a:ext>
            </a:extLst>
          </p:cNvPr>
          <p:cNvSpPr/>
          <p:nvPr/>
        </p:nvSpPr>
        <p:spPr>
          <a:xfrm>
            <a:off x="923276" y="1970842"/>
            <a:ext cx="6098961"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b="0" i="0" dirty="0">
                <a:solidFill>
                  <a:srgbClr val="000000"/>
                </a:solidFill>
                <a:effectLst/>
                <a:latin typeface="Verdana" panose="020B0604030504040204" pitchFamily="34" charset="0"/>
              </a:rPr>
              <a:t>Example of an array:</a:t>
            </a:r>
          </a:p>
          <a:p>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99</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86</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87</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88</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111</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86</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103</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87</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94</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78</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77</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85</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86</a:t>
            </a:r>
            <a:r>
              <a:rPr lang="en-IN" b="0" i="0" dirty="0">
                <a:solidFill>
                  <a:srgbClr val="000000"/>
                </a:solidFill>
                <a:effectLst/>
                <a:latin typeface="Courier New" panose="02070309020205020404" pitchFamily="49" charset="0"/>
              </a:rPr>
              <a:t>]</a:t>
            </a:r>
            <a:endParaRPr lang="en-IN" dirty="0"/>
          </a:p>
        </p:txBody>
      </p:sp>
      <p:sp>
        <p:nvSpPr>
          <p:cNvPr id="5" name="TextBox 4">
            <a:extLst>
              <a:ext uri="{FF2B5EF4-FFF2-40B4-BE49-F238E27FC236}">
                <a16:creationId xmlns:a16="http://schemas.microsoft.com/office/drawing/2014/main" id="{AEEEF9A1-FCE1-4C9A-9ABD-5109DD9E3334}"/>
              </a:ext>
            </a:extLst>
          </p:cNvPr>
          <p:cNvSpPr txBox="1"/>
          <p:nvPr/>
        </p:nvSpPr>
        <p:spPr>
          <a:xfrm>
            <a:off x="759038" y="2772558"/>
            <a:ext cx="2642583" cy="369332"/>
          </a:xfrm>
          <a:prstGeom prst="rect">
            <a:avLst/>
          </a:prstGeom>
          <a:noFill/>
        </p:spPr>
        <p:txBody>
          <a:bodyPr wrap="none" rtlCol="0">
            <a:spAutoFit/>
          </a:bodyPr>
          <a:lstStyle/>
          <a:p>
            <a:pPr marL="285750" indent="-285750">
              <a:buFont typeface="Arial" panose="020B0604020202020204" pitchFamily="34" charset="0"/>
              <a:buChar char="•"/>
            </a:pPr>
            <a:r>
              <a:rPr lang="en-IN" b="0" i="0" dirty="0">
                <a:solidFill>
                  <a:srgbClr val="000000"/>
                </a:solidFill>
                <a:effectLst/>
              </a:rPr>
              <a:t>Example of a database:</a:t>
            </a:r>
            <a:endParaRPr lang="en-IN" dirty="0"/>
          </a:p>
        </p:txBody>
      </p:sp>
      <p:graphicFrame>
        <p:nvGraphicFramePr>
          <p:cNvPr id="6" name="Table 5">
            <a:extLst>
              <a:ext uri="{FF2B5EF4-FFF2-40B4-BE49-F238E27FC236}">
                <a16:creationId xmlns:a16="http://schemas.microsoft.com/office/drawing/2014/main" id="{434FC7CC-37C8-47F4-BDEF-36624270975C}"/>
              </a:ext>
            </a:extLst>
          </p:cNvPr>
          <p:cNvGraphicFramePr>
            <a:graphicFrameLocks noGrp="1"/>
          </p:cNvGraphicFramePr>
          <p:nvPr>
            <p:extLst>
              <p:ext uri="{D42A27DB-BD31-4B8C-83A1-F6EECF244321}">
                <p14:modId xmlns:p14="http://schemas.microsoft.com/office/powerpoint/2010/main" val="2076436612"/>
              </p:ext>
            </p:extLst>
          </p:nvPr>
        </p:nvGraphicFramePr>
        <p:xfrm>
          <a:off x="1522518" y="3246476"/>
          <a:ext cx="7754110" cy="1981200"/>
        </p:xfrm>
        <a:graphic>
          <a:graphicData uri="http://schemas.openxmlformats.org/drawingml/2006/table">
            <a:tbl>
              <a:tblPr/>
              <a:tblGrid>
                <a:gridCol w="1550822">
                  <a:extLst>
                    <a:ext uri="{9D8B030D-6E8A-4147-A177-3AD203B41FA5}">
                      <a16:colId xmlns:a16="http://schemas.microsoft.com/office/drawing/2014/main" val="3637607737"/>
                    </a:ext>
                  </a:extLst>
                </a:gridCol>
                <a:gridCol w="1550822">
                  <a:extLst>
                    <a:ext uri="{9D8B030D-6E8A-4147-A177-3AD203B41FA5}">
                      <a16:colId xmlns:a16="http://schemas.microsoft.com/office/drawing/2014/main" val="362663152"/>
                    </a:ext>
                  </a:extLst>
                </a:gridCol>
                <a:gridCol w="1550822">
                  <a:extLst>
                    <a:ext uri="{9D8B030D-6E8A-4147-A177-3AD203B41FA5}">
                      <a16:colId xmlns:a16="http://schemas.microsoft.com/office/drawing/2014/main" val="296815693"/>
                    </a:ext>
                  </a:extLst>
                </a:gridCol>
                <a:gridCol w="1550822">
                  <a:extLst>
                    <a:ext uri="{9D8B030D-6E8A-4147-A177-3AD203B41FA5}">
                      <a16:colId xmlns:a16="http://schemas.microsoft.com/office/drawing/2014/main" val="2593795479"/>
                    </a:ext>
                  </a:extLst>
                </a:gridCol>
                <a:gridCol w="1550822">
                  <a:extLst>
                    <a:ext uri="{9D8B030D-6E8A-4147-A177-3AD203B41FA5}">
                      <a16:colId xmlns:a16="http://schemas.microsoft.com/office/drawing/2014/main" val="2662589078"/>
                    </a:ext>
                  </a:extLst>
                </a:gridCol>
              </a:tblGrid>
              <a:tr h="0">
                <a:tc>
                  <a:txBody>
                    <a:bodyPr/>
                    <a:lstStyle/>
                    <a:p>
                      <a:pPr algn="l" fontAlgn="t"/>
                      <a:r>
                        <a:rPr lang="en-IN">
                          <a:effectLst/>
                        </a:rPr>
                        <a:t>Carname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err="1">
                          <a:effectLst/>
                        </a:rPr>
                        <a:t>Color</a:t>
                      </a:r>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fontAlgn="t"/>
                      <a:r>
                        <a:rPr lang="en-IN">
                          <a:effectLst/>
                        </a:rPr>
                        <a:t>Age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fontAlgn="t"/>
                      <a:r>
                        <a:rPr lang="en-IN">
                          <a:effectLst/>
                        </a:rPr>
                        <a:t>Speed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a:effectLst/>
                        </a:rPr>
                        <a:t>AutoPass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9870912"/>
                  </a:ext>
                </a:extLst>
              </a:tr>
              <a:tr h="0">
                <a:tc>
                  <a:txBody>
                    <a:bodyPr/>
                    <a:lstStyle/>
                    <a:p>
                      <a:pPr algn="l" fontAlgn="t"/>
                      <a:r>
                        <a:rPr lang="en-IN">
                          <a:effectLst/>
                        </a:rPr>
                        <a:t>BMW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red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r" fontAlgn="t"/>
                      <a:r>
                        <a:rPr lang="en-IN">
                          <a:effectLst/>
                        </a:rPr>
                        <a:t>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r" fontAlgn="t"/>
                      <a:r>
                        <a:rPr lang="en-IN">
                          <a:effectLst/>
                        </a:rPr>
                        <a:t>99</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ctr" fontAlgn="t"/>
                      <a:r>
                        <a:rPr lang="en-IN">
                          <a:effectLst/>
                        </a:rPr>
                        <a:t>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673807784"/>
                  </a:ext>
                </a:extLst>
              </a:tr>
              <a:tr h="0">
                <a:tc>
                  <a:txBody>
                    <a:bodyPr/>
                    <a:lstStyle/>
                    <a:p>
                      <a:pPr algn="l" fontAlgn="t"/>
                      <a:r>
                        <a:rPr lang="en-IN">
                          <a:effectLst/>
                        </a:rPr>
                        <a:t>Volvo</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white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fontAlgn="t"/>
                      <a:r>
                        <a:rPr lang="en-IN">
                          <a:effectLst/>
                        </a:rPr>
                        <a:t>7</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fontAlgn="t"/>
                      <a:r>
                        <a:rPr lang="en-IN">
                          <a:effectLst/>
                        </a:rPr>
                        <a:t>86</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a:effectLst/>
                        </a:rPr>
                        <a:t>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92038601"/>
                  </a:ext>
                </a:extLst>
              </a:tr>
              <a:tr h="0">
                <a:tc>
                  <a:txBody>
                    <a:bodyPr/>
                    <a:lstStyle/>
                    <a:p>
                      <a:pPr algn="l" fontAlgn="t"/>
                      <a:r>
                        <a:rPr lang="en-IN">
                          <a:effectLst/>
                        </a:rPr>
                        <a:t>VW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gray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r" fontAlgn="t"/>
                      <a:r>
                        <a:rPr lang="en-IN">
                          <a:effectLst/>
                        </a:rPr>
                        <a:t>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r" fontAlgn="t"/>
                      <a:r>
                        <a:rPr lang="en-IN">
                          <a:effectLst/>
                        </a:rPr>
                        <a:t>87</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ctr" fontAlgn="t"/>
                      <a:r>
                        <a:rPr lang="en-IN">
                          <a:effectLst/>
                        </a:rPr>
                        <a:t>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262330691"/>
                  </a:ext>
                </a:extLst>
              </a:tr>
              <a:tr h="0">
                <a:tc>
                  <a:txBody>
                    <a:bodyPr/>
                    <a:lstStyle/>
                    <a:p>
                      <a:pPr algn="l" fontAlgn="t"/>
                      <a:r>
                        <a:rPr lang="en-IN" dirty="0">
                          <a:effectLst/>
                        </a:rPr>
                        <a:t>VW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white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r" fontAlgn="t"/>
                      <a:r>
                        <a:rPr lang="en-IN" dirty="0">
                          <a:effectLst/>
                        </a:rPr>
                        <a:t>7</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r" fontAlgn="t"/>
                      <a:r>
                        <a:rPr lang="en-IN">
                          <a:effectLst/>
                        </a:rPr>
                        <a:t>88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dirty="0">
                          <a:effectLst/>
                        </a:rPr>
                        <a:t>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801492"/>
                  </a:ext>
                </a:extLst>
              </a:tr>
            </a:tbl>
          </a:graphicData>
        </a:graphic>
      </p:graphicFrame>
      <p:sp>
        <p:nvSpPr>
          <p:cNvPr id="7" name="TextBox 6">
            <a:extLst>
              <a:ext uri="{FF2B5EF4-FFF2-40B4-BE49-F238E27FC236}">
                <a16:creationId xmlns:a16="http://schemas.microsoft.com/office/drawing/2014/main" id="{38EB0877-7973-4FFA-A8E2-01196213A042}"/>
              </a:ext>
            </a:extLst>
          </p:cNvPr>
          <p:cNvSpPr txBox="1"/>
          <p:nvPr/>
        </p:nvSpPr>
        <p:spPr>
          <a:xfrm>
            <a:off x="759038" y="5423006"/>
            <a:ext cx="11607289" cy="1600438"/>
          </a:xfrm>
          <a:prstGeom prst="rect">
            <a:avLst/>
          </a:prstGeom>
          <a:noFill/>
        </p:spPr>
        <p:txBody>
          <a:bodyPr wrap="square" rtlCol="0">
            <a:spAutoFit/>
          </a:bodyPr>
          <a:lstStyle/>
          <a:p>
            <a:pPr algn="l"/>
            <a:r>
              <a:rPr lang="en-US" sz="1600" b="0" i="0" dirty="0">
                <a:solidFill>
                  <a:srgbClr val="000000"/>
                </a:solidFill>
                <a:effectLst/>
              </a:rPr>
              <a:t>By looking at the array, we can guess that the average value is probably around 80 or 90, </a:t>
            </a:r>
          </a:p>
          <a:p>
            <a:pPr algn="l"/>
            <a:r>
              <a:rPr lang="en-US" sz="1600" b="0" i="0" dirty="0">
                <a:solidFill>
                  <a:srgbClr val="000000"/>
                </a:solidFill>
                <a:effectLst/>
              </a:rPr>
              <a:t>and we are also able to determine the highest value and the lowest value, but what else can we do?</a:t>
            </a:r>
          </a:p>
          <a:p>
            <a:pPr algn="l"/>
            <a:r>
              <a:rPr lang="en-US" sz="1600" b="0" i="0" dirty="0">
                <a:solidFill>
                  <a:srgbClr val="000000"/>
                </a:solidFill>
                <a:effectLst/>
              </a:rPr>
              <a:t>And by looking at the database we can see that the most popular color is white, and the oldest car is 17 years, </a:t>
            </a:r>
          </a:p>
          <a:p>
            <a:pPr algn="l"/>
            <a:r>
              <a:rPr lang="en-US" sz="1600" b="0" i="0" dirty="0">
                <a:solidFill>
                  <a:srgbClr val="000000"/>
                </a:solidFill>
                <a:effectLst/>
              </a:rPr>
              <a:t>but what if we could predict if a car had an </a:t>
            </a:r>
            <a:r>
              <a:rPr lang="en-US" sz="1600" b="0" i="0" dirty="0" err="1">
                <a:solidFill>
                  <a:srgbClr val="000000"/>
                </a:solidFill>
                <a:effectLst/>
              </a:rPr>
              <a:t>AutoPass</a:t>
            </a:r>
            <a:r>
              <a:rPr lang="en-US" sz="1600" b="0" i="0" dirty="0">
                <a:solidFill>
                  <a:srgbClr val="000000"/>
                </a:solidFill>
                <a:effectLst/>
              </a:rPr>
              <a:t>, just by looking at the other values?</a:t>
            </a:r>
          </a:p>
          <a:p>
            <a:pPr algn="l"/>
            <a:r>
              <a:rPr lang="en-US" sz="1600" b="0" i="0" dirty="0">
                <a:solidFill>
                  <a:srgbClr val="000000"/>
                </a:solidFill>
                <a:effectLst/>
              </a:rPr>
              <a:t>That is what Machine Learning is for! Analyzing data and predicting the outcome!</a:t>
            </a:r>
          </a:p>
          <a:p>
            <a:endParaRPr lang="en-IN" dirty="0"/>
          </a:p>
        </p:txBody>
      </p:sp>
    </p:spTree>
    <p:extLst>
      <p:ext uri="{BB962C8B-B14F-4D97-AF65-F5344CB8AC3E}">
        <p14:creationId xmlns:p14="http://schemas.microsoft.com/office/powerpoint/2010/main" val="319035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5B4B-6CA2-467E-9404-CDD0AAC54D17}"/>
              </a:ext>
            </a:extLst>
          </p:cNvPr>
          <p:cNvSpPr>
            <a:spLocks noGrp="1"/>
          </p:cNvSpPr>
          <p:nvPr>
            <p:ph type="title"/>
          </p:nvPr>
        </p:nvSpPr>
        <p:spPr>
          <a:xfrm>
            <a:off x="838200" y="365125"/>
            <a:ext cx="2890421" cy="549275"/>
          </a:xfrm>
        </p:spPr>
        <p:txBody>
          <a:bodyPr>
            <a:normAutofit fontScale="90000"/>
          </a:bodyPr>
          <a:lstStyle/>
          <a:p>
            <a:r>
              <a:rPr lang="en-US" dirty="0"/>
              <a:t>Data Types</a:t>
            </a:r>
            <a:endParaRPr lang="en-IN" dirty="0"/>
          </a:p>
        </p:txBody>
      </p:sp>
      <p:sp>
        <p:nvSpPr>
          <p:cNvPr id="3" name="Content Placeholder 2">
            <a:extLst>
              <a:ext uri="{FF2B5EF4-FFF2-40B4-BE49-F238E27FC236}">
                <a16:creationId xmlns:a16="http://schemas.microsoft.com/office/drawing/2014/main" id="{D6BA15E6-80E3-45C4-B4FB-870D26EDA7A5}"/>
              </a:ext>
            </a:extLst>
          </p:cNvPr>
          <p:cNvSpPr>
            <a:spLocks noGrp="1"/>
          </p:cNvSpPr>
          <p:nvPr>
            <p:ph idx="1"/>
          </p:nvPr>
        </p:nvSpPr>
        <p:spPr>
          <a:xfrm>
            <a:off x="838200" y="1313895"/>
            <a:ext cx="10515599" cy="5415378"/>
          </a:xfrm>
        </p:spPr>
        <p:txBody>
          <a:bodyPr>
            <a:normAutofit fontScale="85000" lnSpcReduction="20000"/>
          </a:bodyPr>
          <a:lstStyle/>
          <a:p>
            <a:pPr algn="l"/>
            <a:r>
              <a:rPr lang="en-US" sz="2400" b="0" i="0" dirty="0">
                <a:solidFill>
                  <a:srgbClr val="000000"/>
                </a:solidFill>
                <a:effectLst/>
              </a:rPr>
              <a:t>To analyze data, it is important to know what type of data we are dealing with.</a:t>
            </a:r>
          </a:p>
          <a:p>
            <a:pPr algn="l"/>
            <a:r>
              <a:rPr lang="en-US" sz="2400" b="0" i="0" dirty="0">
                <a:solidFill>
                  <a:srgbClr val="000000"/>
                </a:solidFill>
                <a:effectLst/>
              </a:rPr>
              <a:t>We can split the data types into three main categories:</a:t>
            </a:r>
          </a:p>
          <a:p>
            <a:pPr lvl="1"/>
            <a:r>
              <a:rPr lang="en-US" b="1" i="0" dirty="0">
                <a:solidFill>
                  <a:srgbClr val="000000"/>
                </a:solidFill>
                <a:effectLst/>
              </a:rPr>
              <a:t>Numerical</a:t>
            </a:r>
            <a:endParaRPr lang="en-US" b="0" i="0" dirty="0">
              <a:solidFill>
                <a:srgbClr val="000000"/>
              </a:solidFill>
              <a:effectLst/>
            </a:endParaRPr>
          </a:p>
          <a:p>
            <a:pPr lvl="1"/>
            <a:r>
              <a:rPr lang="en-US" b="1" i="0" dirty="0">
                <a:solidFill>
                  <a:srgbClr val="000000"/>
                </a:solidFill>
                <a:effectLst/>
              </a:rPr>
              <a:t>Categorical</a:t>
            </a:r>
            <a:endParaRPr lang="en-US" b="0" i="0" dirty="0">
              <a:solidFill>
                <a:srgbClr val="000000"/>
              </a:solidFill>
              <a:effectLst/>
            </a:endParaRPr>
          </a:p>
          <a:p>
            <a:pPr lvl="1"/>
            <a:r>
              <a:rPr lang="en-US" b="1" i="0" dirty="0">
                <a:solidFill>
                  <a:srgbClr val="000000"/>
                </a:solidFill>
                <a:effectLst/>
              </a:rPr>
              <a:t>Ordinal</a:t>
            </a:r>
          </a:p>
          <a:p>
            <a:pPr marL="457200" lvl="1" indent="0">
              <a:buNone/>
            </a:pPr>
            <a:endParaRPr lang="en-US" b="0" i="0" dirty="0">
              <a:solidFill>
                <a:srgbClr val="000000"/>
              </a:solidFill>
              <a:effectLst/>
            </a:endParaRPr>
          </a:p>
          <a:p>
            <a:pPr algn="l"/>
            <a:r>
              <a:rPr lang="en-US" sz="2400" b="1" i="0" dirty="0">
                <a:solidFill>
                  <a:srgbClr val="000000"/>
                </a:solidFill>
                <a:effectLst/>
              </a:rPr>
              <a:t>Numerical</a:t>
            </a:r>
            <a:r>
              <a:rPr lang="en-US" sz="2400" b="0" i="0" dirty="0">
                <a:solidFill>
                  <a:srgbClr val="000000"/>
                </a:solidFill>
                <a:effectLst/>
              </a:rPr>
              <a:t> data are numbers, and can be split into two numerical categories:</a:t>
            </a:r>
          </a:p>
          <a:p>
            <a:pPr lvl="1"/>
            <a:r>
              <a:rPr lang="en-US" sz="2000" b="0" i="0" dirty="0">
                <a:solidFill>
                  <a:srgbClr val="000000"/>
                </a:solidFill>
                <a:effectLst/>
              </a:rPr>
              <a:t>Discrete Data</a:t>
            </a:r>
            <a:br>
              <a:rPr lang="en-US" sz="2000" b="0" i="0" dirty="0">
                <a:solidFill>
                  <a:srgbClr val="000000"/>
                </a:solidFill>
                <a:effectLst/>
              </a:rPr>
            </a:br>
            <a:r>
              <a:rPr lang="en-US" sz="2000" b="0" i="0" dirty="0">
                <a:solidFill>
                  <a:srgbClr val="000000"/>
                </a:solidFill>
                <a:effectLst/>
              </a:rPr>
              <a:t>- numbers that are limited to integers. Example: The number of cars passing by.</a:t>
            </a:r>
          </a:p>
          <a:p>
            <a:pPr lvl="1"/>
            <a:r>
              <a:rPr lang="en-US" sz="2000" b="0" i="0" dirty="0">
                <a:solidFill>
                  <a:srgbClr val="000000"/>
                </a:solidFill>
                <a:effectLst/>
              </a:rPr>
              <a:t>Continuous Data</a:t>
            </a:r>
            <a:br>
              <a:rPr lang="en-US" sz="2000" b="0" i="0" dirty="0">
                <a:solidFill>
                  <a:srgbClr val="000000"/>
                </a:solidFill>
                <a:effectLst/>
              </a:rPr>
            </a:br>
            <a:r>
              <a:rPr lang="en-US" sz="2000" b="0" i="0" dirty="0">
                <a:solidFill>
                  <a:srgbClr val="000000"/>
                </a:solidFill>
                <a:effectLst/>
              </a:rPr>
              <a:t>- numbers that are of infinite value. Example: The price of an item, or the size of an item</a:t>
            </a:r>
          </a:p>
          <a:p>
            <a:pPr marL="457200" lvl="1" indent="0">
              <a:buNone/>
            </a:pPr>
            <a:endParaRPr lang="en-US" sz="2000" b="0" i="0" dirty="0">
              <a:solidFill>
                <a:srgbClr val="000000"/>
              </a:solidFill>
              <a:effectLst/>
            </a:endParaRPr>
          </a:p>
          <a:p>
            <a:pPr algn="l"/>
            <a:r>
              <a:rPr lang="en-US" sz="2400" b="1" i="0" dirty="0">
                <a:solidFill>
                  <a:srgbClr val="000000"/>
                </a:solidFill>
                <a:effectLst/>
              </a:rPr>
              <a:t>Categorical</a:t>
            </a:r>
            <a:r>
              <a:rPr lang="en-US" sz="2400" b="0" i="0" dirty="0">
                <a:solidFill>
                  <a:srgbClr val="000000"/>
                </a:solidFill>
                <a:effectLst/>
              </a:rPr>
              <a:t> data are values that cannot be measured up against each other. Example: a color value, or any yes/no values.</a:t>
            </a:r>
          </a:p>
          <a:p>
            <a:pPr algn="l"/>
            <a:r>
              <a:rPr lang="en-US" sz="2400" b="1" i="0" dirty="0">
                <a:solidFill>
                  <a:srgbClr val="000000"/>
                </a:solidFill>
                <a:effectLst/>
              </a:rPr>
              <a:t>Ordinal</a:t>
            </a:r>
            <a:r>
              <a:rPr lang="en-US" sz="2400" b="0" i="0" dirty="0">
                <a:solidFill>
                  <a:srgbClr val="000000"/>
                </a:solidFill>
                <a:effectLst/>
              </a:rPr>
              <a:t> data are like categorical data, but can be measured up against each other. Example: school grades where A is better than B and so on.</a:t>
            </a:r>
          </a:p>
          <a:p>
            <a:pPr marL="0" indent="0" algn="l">
              <a:buNone/>
            </a:pPr>
            <a:endParaRPr lang="en-US" sz="2400" b="0" i="0" dirty="0">
              <a:solidFill>
                <a:srgbClr val="000000"/>
              </a:solidFill>
              <a:effectLst/>
            </a:endParaRPr>
          </a:p>
          <a:p>
            <a:pPr algn="l"/>
            <a:r>
              <a:rPr lang="en-US" sz="2400" b="0" i="0" dirty="0">
                <a:solidFill>
                  <a:srgbClr val="000000"/>
                </a:solidFill>
                <a:effectLst/>
              </a:rPr>
              <a:t>By knowing the data type of your data source, you will be able to know what technique to use when analyzing them.</a:t>
            </a:r>
          </a:p>
          <a:p>
            <a:endParaRPr lang="en-IN" dirty="0"/>
          </a:p>
        </p:txBody>
      </p:sp>
    </p:spTree>
    <p:extLst>
      <p:ext uri="{BB962C8B-B14F-4D97-AF65-F5344CB8AC3E}">
        <p14:creationId xmlns:p14="http://schemas.microsoft.com/office/powerpoint/2010/main" val="244258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166-C265-4DAA-B25E-A101987A903C}"/>
              </a:ext>
            </a:extLst>
          </p:cNvPr>
          <p:cNvSpPr>
            <a:spLocks noGrp="1"/>
          </p:cNvSpPr>
          <p:nvPr>
            <p:ph type="title"/>
          </p:nvPr>
        </p:nvSpPr>
        <p:spPr>
          <a:xfrm>
            <a:off x="838200" y="365126"/>
            <a:ext cx="10515600" cy="478254"/>
          </a:xfrm>
        </p:spPr>
        <p:txBody>
          <a:bodyPr>
            <a:normAutofit fontScale="90000"/>
          </a:bodyPr>
          <a:lstStyle/>
          <a:p>
            <a:r>
              <a:rPr lang="en-US" dirty="0"/>
              <a:t>Mean , Median &amp; Mode</a:t>
            </a:r>
            <a:endParaRPr lang="en-IN" dirty="0"/>
          </a:p>
        </p:txBody>
      </p:sp>
      <p:sp>
        <p:nvSpPr>
          <p:cNvPr id="3" name="Content Placeholder 2">
            <a:extLst>
              <a:ext uri="{FF2B5EF4-FFF2-40B4-BE49-F238E27FC236}">
                <a16:creationId xmlns:a16="http://schemas.microsoft.com/office/drawing/2014/main" id="{69B57201-36A7-4BFB-82C2-BAA2DD0A57C9}"/>
              </a:ext>
            </a:extLst>
          </p:cNvPr>
          <p:cNvSpPr>
            <a:spLocks noGrp="1"/>
          </p:cNvSpPr>
          <p:nvPr>
            <p:ph idx="1"/>
          </p:nvPr>
        </p:nvSpPr>
        <p:spPr>
          <a:xfrm>
            <a:off x="838199" y="1500326"/>
            <a:ext cx="11235431" cy="4676637"/>
          </a:xfrm>
        </p:spPr>
        <p:txBody>
          <a:bodyPr>
            <a:normAutofit/>
          </a:bodyPr>
          <a:lstStyle/>
          <a:p>
            <a:pPr algn="l"/>
            <a:r>
              <a:rPr lang="en-US" sz="2400" b="0" i="0" dirty="0">
                <a:solidFill>
                  <a:srgbClr val="000000"/>
                </a:solidFill>
                <a:effectLst/>
              </a:rPr>
              <a:t>In Machine Learning (and in mathematics) there are often three values that interests us:</a:t>
            </a:r>
          </a:p>
          <a:p>
            <a:pPr lvl="1"/>
            <a:r>
              <a:rPr lang="en-US" sz="1600" b="1" i="0" dirty="0">
                <a:solidFill>
                  <a:srgbClr val="000000"/>
                </a:solidFill>
                <a:effectLst/>
              </a:rPr>
              <a:t>Mean</a:t>
            </a:r>
            <a:r>
              <a:rPr lang="en-US" sz="1600" b="0" i="0" dirty="0">
                <a:solidFill>
                  <a:srgbClr val="000000"/>
                </a:solidFill>
                <a:effectLst/>
              </a:rPr>
              <a:t> - The average value</a:t>
            </a:r>
          </a:p>
          <a:p>
            <a:pPr lvl="1"/>
            <a:r>
              <a:rPr lang="en-US" sz="1600" b="1" i="0" dirty="0">
                <a:solidFill>
                  <a:srgbClr val="000000"/>
                </a:solidFill>
                <a:effectLst/>
              </a:rPr>
              <a:t>Median</a:t>
            </a:r>
            <a:r>
              <a:rPr lang="en-US" sz="1600" b="0" i="0" dirty="0">
                <a:solidFill>
                  <a:srgbClr val="000000"/>
                </a:solidFill>
                <a:effectLst/>
              </a:rPr>
              <a:t> - The mid point value</a:t>
            </a:r>
          </a:p>
          <a:p>
            <a:pPr lvl="1"/>
            <a:r>
              <a:rPr lang="en-US" sz="1600" b="1" i="0" dirty="0">
                <a:solidFill>
                  <a:srgbClr val="000000"/>
                </a:solidFill>
                <a:effectLst/>
              </a:rPr>
              <a:t>Mode</a:t>
            </a:r>
            <a:r>
              <a:rPr lang="en-US" sz="1600" b="0" i="0" dirty="0">
                <a:solidFill>
                  <a:srgbClr val="000000"/>
                </a:solidFill>
                <a:effectLst/>
              </a:rPr>
              <a:t> - The most common value</a:t>
            </a:r>
          </a:p>
          <a:p>
            <a:r>
              <a:rPr lang="en-US" sz="2000" b="0" i="0" dirty="0">
                <a:solidFill>
                  <a:srgbClr val="000000"/>
                </a:solidFill>
                <a:effectLst/>
              </a:rPr>
              <a:t>Example: We have registered the speed of 13 cars:</a:t>
            </a:r>
          </a:p>
          <a:p>
            <a:pPr marL="0" indent="0">
              <a:buNone/>
            </a:pPr>
            <a:r>
              <a:rPr lang="en-IN" sz="2000" b="0" i="0" dirty="0">
                <a:solidFill>
                  <a:srgbClr val="000000"/>
                </a:solidFill>
                <a:effectLst/>
              </a:rPr>
              <a:t>	speed = [</a:t>
            </a:r>
            <a:r>
              <a:rPr lang="en-IN" sz="2000" b="0" i="0" dirty="0">
                <a:solidFill>
                  <a:srgbClr val="FF0000"/>
                </a:solidFill>
                <a:effectLst/>
              </a:rPr>
              <a:t>99</a:t>
            </a:r>
            <a:r>
              <a:rPr lang="en-IN" sz="2000" b="0" i="0" dirty="0">
                <a:solidFill>
                  <a:srgbClr val="000000"/>
                </a:solidFill>
                <a:effectLst/>
              </a:rPr>
              <a:t>,</a:t>
            </a:r>
            <a:r>
              <a:rPr lang="en-IN" sz="2000" b="0" i="0" dirty="0">
                <a:solidFill>
                  <a:srgbClr val="FF0000"/>
                </a:solidFill>
                <a:effectLst/>
              </a:rPr>
              <a:t>86</a:t>
            </a:r>
            <a:r>
              <a:rPr lang="en-IN" sz="2000" b="0" i="0" dirty="0">
                <a:solidFill>
                  <a:srgbClr val="000000"/>
                </a:solidFill>
                <a:effectLst/>
              </a:rPr>
              <a:t>,</a:t>
            </a:r>
            <a:r>
              <a:rPr lang="en-IN" sz="2000" b="0" i="0" dirty="0">
                <a:solidFill>
                  <a:srgbClr val="FF0000"/>
                </a:solidFill>
                <a:effectLst/>
              </a:rPr>
              <a:t>87</a:t>
            </a:r>
            <a:r>
              <a:rPr lang="en-IN" sz="2000" b="0" i="0" dirty="0">
                <a:solidFill>
                  <a:srgbClr val="000000"/>
                </a:solidFill>
                <a:effectLst/>
              </a:rPr>
              <a:t>,</a:t>
            </a:r>
            <a:r>
              <a:rPr lang="en-IN" sz="2000" b="0" i="0" dirty="0">
                <a:solidFill>
                  <a:srgbClr val="FF0000"/>
                </a:solidFill>
                <a:effectLst/>
              </a:rPr>
              <a:t>88</a:t>
            </a:r>
            <a:r>
              <a:rPr lang="en-IN" sz="2000" b="0" i="0" dirty="0">
                <a:solidFill>
                  <a:srgbClr val="000000"/>
                </a:solidFill>
                <a:effectLst/>
              </a:rPr>
              <a:t>,</a:t>
            </a:r>
            <a:r>
              <a:rPr lang="en-IN" sz="2000" b="0" i="0" dirty="0">
                <a:solidFill>
                  <a:srgbClr val="FF0000"/>
                </a:solidFill>
                <a:effectLst/>
              </a:rPr>
              <a:t>111</a:t>
            </a:r>
            <a:r>
              <a:rPr lang="en-IN" sz="2000" b="0" i="0" dirty="0">
                <a:solidFill>
                  <a:srgbClr val="000000"/>
                </a:solidFill>
                <a:effectLst/>
              </a:rPr>
              <a:t>,</a:t>
            </a:r>
            <a:r>
              <a:rPr lang="en-IN" sz="2000" b="0" i="0" dirty="0">
                <a:solidFill>
                  <a:srgbClr val="FF0000"/>
                </a:solidFill>
                <a:effectLst/>
              </a:rPr>
              <a:t>86</a:t>
            </a:r>
            <a:r>
              <a:rPr lang="en-IN" sz="2000" b="0" i="0" dirty="0">
                <a:solidFill>
                  <a:srgbClr val="000000"/>
                </a:solidFill>
                <a:effectLst/>
              </a:rPr>
              <a:t>,</a:t>
            </a:r>
            <a:r>
              <a:rPr lang="en-IN" sz="2000" b="0" i="0" dirty="0">
                <a:solidFill>
                  <a:srgbClr val="FF0000"/>
                </a:solidFill>
                <a:effectLst/>
              </a:rPr>
              <a:t>103</a:t>
            </a:r>
            <a:r>
              <a:rPr lang="en-IN" sz="2000" b="0" i="0" dirty="0">
                <a:solidFill>
                  <a:srgbClr val="000000"/>
                </a:solidFill>
                <a:effectLst/>
              </a:rPr>
              <a:t>,</a:t>
            </a:r>
            <a:r>
              <a:rPr lang="en-IN" sz="2000" b="0" i="0" dirty="0">
                <a:solidFill>
                  <a:srgbClr val="FF0000"/>
                </a:solidFill>
                <a:effectLst/>
              </a:rPr>
              <a:t>87</a:t>
            </a:r>
            <a:r>
              <a:rPr lang="en-IN" sz="2000" b="0" i="0" dirty="0">
                <a:solidFill>
                  <a:srgbClr val="000000"/>
                </a:solidFill>
                <a:effectLst/>
              </a:rPr>
              <a:t>,</a:t>
            </a:r>
            <a:r>
              <a:rPr lang="en-IN" sz="2000" b="0" i="0" dirty="0">
                <a:solidFill>
                  <a:srgbClr val="FF0000"/>
                </a:solidFill>
                <a:effectLst/>
              </a:rPr>
              <a:t>94</a:t>
            </a:r>
            <a:r>
              <a:rPr lang="en-IN" sz="2000" b="0" i="0" dirty="0">
                <a:solidFill>
                  <a:srgbClr val="000000"/>
                </a:solidFill>
                <a:effectLst/>
              </a:rPr>
              <a:t>,</a:t>
            </a:r>
            <a:r>
              <a:rPr lang="en-IN" sz="2000" b="0" i="0" dirty="0">
                <a:solidFill>
                  <a:srgbClr val="FF0000"/>
                </a:solidFill>
                <a:effectLst/>
              </a:rPr>
              <a:t>78</a:t>
            </a:r>
            <a:r>
              <a:rPr lang="en-IN" sz="2000" b="0" i="0" dirty="0">
                <a:solidFill>
                  <a:srgbClr val="000000"/>
                </a:solidFill>
                <a:effectLst/>
              </a:rPr>
              <a:t>,</a:t>
            </a:r>
            <a:r>
              <a:rPr lang="en-IN" sz="2000" b="0" i="0" dirty="0">
                <a:solidFill>
                  <a:srgbClr val="FF0000"/>
                </a:solidFill>
                <a:effectLst/>
              </a:rPr>
              <a:t>77</a:t>
            </a:r>
            <a:r>
              <a:rPr lang="en-IN" sz="2000" b="0" i="0" dirty="0">
                <a:solidFill>
                  <a:srgbClr val="000000"/>
                </a:solidFill>
                <a:effectLst/>
              </a:rPr>
              <a:t>,</a:t>
            </a:r>
            <a:r>
              <a:rPr lang="en-IN" sz="2000" b="0" i="0" dirty="0">
                <a:solidFill>
                  <a:srgbClr val="FF0000"/>
                </a:solidFill>
                <a:effectLst/>
              </a:rPr>
              <a:t>85</a:t>
            </a:r>
            <a:r>
              <a:rPr lang="en-IN" sz="2000" b="0" i="0" dirty="0">
                <a:solidFill>
                  <a:srgbClr val="000000"/>
                </a:solidFill>
                <a:effectLst/>
              </a:rPr>
              <a:t>,</a:t>
            </a:r>
            <a:r>
              <a:rPr lang="en-IN" sz="2000" b="0" i="0" dirty="0">
                <a:solidFill>
                  <a:srgbClr val="FF0000"/>
                </a:solidFill>
                <a:effectLst/>
              </a:rPr>
              <a:t>86</a:t>
            </a:r>
            <a:r>
              <a:rPr lang="en-IN" sz="2000" b="0" i="0" dirty="0">
                <a:solidFill>
                  <a:srgbClr val="000000"/>
                </a:solidFill>
                <a:effectLst/>
              </a:rPr>
              <a:t>]</a:t>
            </a:r>
          </a:p>
          <a:p>
            <a:pPr marL="0" indent="0">
              <a:buNone/>
            </a:pPr>
            <a:endParaRPr lang="en-US" sz="2000" dirty="0">
              <a:solidFill>
                <a:srgbClr val="000000"/>
              </a:solidFill>
            </a:endParaRPr>
          </a:p>
          <a:p>
            <a:pPr algn="l"/>
            <a:r>
              <a:rPr lang="en-US" sz="2000" b="0" i="0" dirty="0">
                <a:solidFill>
                  <a:srgbClr val="000000"/>
                </a:solidFill>
                <a:effectLst/>
              </a:rPr>
              <a:t>What is the average, the middle, or the most common speed value?</a:t>
            </a:r>
          </a:p>
          <a:p>
            <a:pPr marL="0" indent="0">
              <a:buNone/>
            </a:pPr>
            <a:endParaRPr lang="en-IN" dirty="0"/>
          </a:p>
        </p:txBody>
      </p:sp>
    </p:spTree>
    <p:extLst>
      <p:ext uri="{BB962C8B-B14F-4D97-AF65-F5344CB8AC3E}">
        <p14:creationId xmlns:p14="http://schemas.microsoft.com/office/powerpoint/2010/main" val="335197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483C-F996-43F3-8CA4-425C99263655}"/>
              </a:ext>
            </a:extLst>
          </p:cNvPr>
          <p:cNvSpPr>
            <a:spLocks noGrp="1"/>
          </p:cNvSpPr>
          <p:nvPr>
            <p:ph type="title"/>
          </p:nvPr>
        </p:nvSpPr>
        <p:spPr>
          <a:xfrm>
            <a:off x="838200" y="365126"/>
            <a:ext cx="1585404" cy="531520"/>
          </a:xfrm>
        </p:spPr>
        <p:txBody>
          <a:bodyPr>
            <a:normAutofit fontScale="90000"/>
          </a:bodyPr>
          <a:lstStyle/>
          <a:p>
            <a:r>
              <a:rPr lang="en-US" dirty="0"/>
              <a:t>Mean</a:t>
            </a:r>
            <a:endParaRPr lang="en-IN" dirty="0"/>
          </a:p>
        </p:txBody>
      </p:sp>
      <p:sp>
        <p:nvSpPr>
          <p:cNvPr id="3" name="Content Placeholder 2">
            <a:extLst>
              <a:ext uri="{FF2B5EF4-FFF2-40B4-BE49-F238E27FC236}">
                <a16:creationId xmlns:a16="http://schemas.microsoft.com/office/drawing/2014/main" id="{58E52A1E-BA4D-4838-9B50-E2694FF0F4C0}"/>
              </a:ext>
            </a:extLst>
          </p:cNvPr>
          <p:cNvSpPr>
            <a:spLocks noGrp="1"/>
          </p:cNvSpPr>
          <p:nvPr>
            <p:ph idx="1"/>
          </p:nvPr>
        </p:nvSpPr>
        <p:spPr>
          <a:xfrm>
            <a:off x="763480" y="1189608"/>
            <a:ext cx="10590320" cy="4987355"/>
          </a:xfrm>
        </p:spPr>
        <p:txBody>
          <a:bodyPr/>
          <a:lstStyle/>
          <a:p>
            <a:pPr algn="l"/>
            <a:r>
              <a:rPr lang="en-US" sz="2000" b="0" i="0" dirty="0">
                <a:solidFill>
                  <a:srgbClr val="000000"/>
                </a:solidFill>
                <a:effectLst/>
              </a:rPr>
              <a:t>The mean value is the average value.</a:t>
            </a:r>
          </a:p>
          <a:p>
            <a:pPr algn="l"/>
            <a:r>
              <a:rPr lang="en-US" sz="2000" b="0" i="0" dirty="0">
                <a:solidFill>
                  <a:srgbClr val="000000"/>
                </a:solidFill>
                <a:effectLst/>
              </a:rPr>
              <a:t>To calculate the mean, find the sum of all values, and divide the sum by the number of values:</a:t>
            </a:r>
          </a:p>
          <a:p>
            <a:pPr marL="0" indent="0">
              <a:buNone/>
            </a:pP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99</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86</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87</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88</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111</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86</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103</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87</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94</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78</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77</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85</a:t>
            </a:r>
            <a:r>
              <a:rPr lang="en-IN" sz="2000" b="0" i="0" dirty="0">
                <a:solidFill>
                  <a:srgbClr val="000000"/>
                </a:solidFill>
                <a:effectLst/>
                <a:latin typeface="Calibri" panose="020F0502020204030204" pitchFamily="34" charset="0"/>
                <a:cs typeface="Calibri" panose="020F0502020204030204" pitchFamily="34" charset="0"/>
              </a:rPr>
              <a:t>+</a:t>
            </a:r>
            <a:r>
              <a:rPr lang="en-IN" sz="2000" b="0" i="0" dirty="0">
                <a:solidFill>
                  <a:srgbClr val="FF0000"/>
                </a:solidFill>
                <a:effectLst/>
                <a:latin typeface="Calibri" panose="020F0502020204030204" pitchFamily="34" charset="0"/>
                <a:cs typeface="Calibri" panose="020F0502020204030204" pitchFamily="34" charset="0"/>
              </a:rPr>
              <a:t>86</a:t>
            </a:r>
            <a:r>
              <a:rPr lang="en-IN" sz="2000" b="0" i="0" dirty="0">
                <a:solidFill>
                  <a:srgbClr val="000000"/>
                </a:solidFill>
                <a:effectLst/>
                <a:latin typeface="Calibri" panose="020F0502020204030204" pitchFamily="34" charset="0"/>
                <a:cs typeface="Calibri" panose="020F0502020204030204" pitchFamily="34" charset="0"/>
              </a:rPr>
              <a:t>) / </a:t>
            </a:r>
            <a:r>
              <a:rPr lang="en-IN" sz="2000" b="0" i="0" dirty="0">
                <a:solidFill>
                  <a:srgbClr val="FF0000"/>
                </a:solidFill>
                <a:effectLst/>
                <a:latin typeface="Calibri" panose="020F0502020204030204" pitchFamily="34" charset="0"/>
                <a:cs typeface="Calibri" panose="020F0502020204030204" pitchFamily="34" charset="0"/>
              </a:rPr>
              <a:t>13</a:t>
            </a:r>
            <a:r>
              <a:rPr lang="en-IN" sz="2000" b="0" i="0" dirty="0">
                <a:solidFill>
                  <a:srgbClr val="000000"/>
                </a:solidFill>
                <a:effectLst/>
                <a:latin typeface="Calibri" panose="020F0502020204030204" pitchFamily="34" charset="0"/>
                <a:cs typeface="Calibri" panose="020F0502020204030204" pitchFamily="34" charset="0"/>
              </a:rPr>
              <a:t> = </a:t>
            </a:r>
            <a:r>
              <a:rPr lang="en-IN" sz="2000" b="0" i="0" dirty="0">
                <a:solidFill>
                  <a:srgbClr val="FF0000"/>
                </a:solidFill>
                <a:effectLst/>
                <a:latin typeface="Calibri" panose="020F0502020204030204" pitchFamily="34" charset="0"/>
                <a:cs typeface="Calibri" panose="020F0502020204030204" pitchFamily="34" charset="0"/>
              </a:rPr>
              <a:t>89.77</a:t>
            </a:r>
          </a:p>
          <a:p>
            <a:pPr marL="0" indent="0">
              <a:buNone/>
            </a:pPr>
            <a:endParaRPr lang="en-IN" sz="20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2D1452C-A82D-46EB-9CFC-4663487315C1}"/>
              </a:ext>
            </a:extLst>
          </p:cNvPr>
          <p:cNvSpPr txBox="1"/>
          <p:nvPr/>
        </p:nvSpPr>
        <p:spPr>
          <a:xfrm>
            <a:off x="996518" y="2657350"/>
            <a:ext cx="6094520" cy="2862322"/>
          </a:xfrm>
          <a:prstGeom prst="rect">
            <a:avLst/>
          </a:prstGeom>
          <a:noFill/>
        </p:spPr>
        <p:txBody>
          <a:bodyPr wrap="square">
            <a:spAutoFit/>
          </a:bodyPr>
          <a:lstStyle/>
          <a:p>
            <a:r>
              <a:rPr lang="en-IN" b="1" dirty="0"/>
              <a:t>//Example</a:t>
            </a:r>
          </a:p>
          <a:p>
            <a:r>
              <a:rPr lang="en-IN" dirty="0"/>
              <a:t>-Use the NumPy </a:t>
            </a:r>
            <a:r>
              <a:rPr lang="en-IN" b="1" dirty="0"/>
              <a:t>mean() </a:t>
            </a:r>
            <a:r>
              <a:rPr lang="en-IN" dirty="0"/>
              <a:t>method to find the average speed:</a:t>
            </a:r>
          </a:p>
          <a:p>
            <a:endParaRPr lang="en-IN" dirty="0"/>
          </a:p>
          <a:p>
            <a:r>
              <a:rPr lang="en-IN" dirty="0"/>
              <a:t>import </a:t>
            </a:r>
            <a:r>
              <a:rPr lang="en-IN" dirty="0" err="1"/>
              <a:t>numpy</a:t>
            </a:r>
            <a:endParaRPr lang="en-IN" dirty="0"/>
          </a:p>
          <a:p>
            <a:endParaRPr lang="en-IN" dirty="0"/>
          </a:p>
          <a:p>
            <a:r>
              <a:rPr lang="en-IN" dirty="0"/>
              <a:t>speed = [99,86,87,88,111,86,103,87,94,78,77,85,86]</a:t>
            </a:r>
          </a:p>
          <a:p>
            <a:endParaRPr lang="en-IN" dirty="0"/>
          </a:p>
          <a:p>
            <a:r>
              <a:rPr lang="en-IN" dirty="0"/>
              <a:t>x = </a:t>
            </a:r>
            <a:r>
              <a:rPr lang="en-IN" dirty="0" err="1"/>
              <a:t>numpy.mean</a:t>
            </a:r>
            <a:r>
              <a:rPr lang="en-IN" dirty="0"/>
              <a:t>(speed)</a:t>
            </a:r>
          </a:p>
          <a:p>
            <a:endParaRPr lang="en-IN" dirty="0"/>
          </a:p>
          <a:p>
            <a:r>
              <a:rPr lang="en-IN" dirty="0"/>
              <a:t>print(x)</a:t>
            </a:r>
          </a:p>
        </p:txBody>
      </p:sp>
    </p:spTree>
    <p:extLst>
      <p:ext uri="{BB962C8B-B14F-4D97-AF65-F5344CB8AC3E}">
        <p14:creationId xmlns:p14="http://schemas.microsoft.com/office/powerpoint/2010/main" val="391662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6F16-1BB6-4550-8CFA-F02A267B1EF1}"/>
              </a:ext>
            </a:extLst>
          </p:cNvPr>
          <p:cNvSpPr>
            <a:spLocks noGrp="1"/>
          </p:cNvSpPr>
          <p:nvPr>
            <p:ph type="title"/>
          </p:nvPr>
        </p:nvSpPr>
        <p:spPr>
          <a:xfrm>
            <a:off x="838200" y="365126"/>
            <a:ext cx="1842856" cy="469376"/>
          </a:xfrm>
        </p:spPr>
        <p:txBody>
          <a:bodyPr>
            <a:normAutofit fontScale="90000"/>
          </a:bodyPr>
          <a:lstStyle/>
          <a:p>
            <a:r>
              <a:rPr lang="en-US" dirty="0"/>
              <a:t>Median</a:t>
            </a:r>
            <a:endParaRPr lang="en-IN" dirty="0"/>
          </a:p>
        </p:txBody>
      </p:sp>
      <p:sp>
        <p:nvSpPr>
          <p:cNvPr id="3" name="Content Placeholder 2">
            <a:extLst>
              <a:ext uri="{FF2B5EF4-FFF2-40B4-BE49-F238E27FC236}">
                <a16:creationId xmlns:a16="http://schemas.microsoft.com/office/drawing/2014/main" id="{35F0EE84-112F-4559-8D84-FBAA150EEAD9}"/>
              </a:ext>
            </a:extLst>
          </p:cNvPr>
          <p:cNvSpPr>
            <a:spLocks noGrp="1"/>
          </p:cNvSpPr>
          <p:nvPr>
            <p:ph idx="1"/>
          </p:nvPr>
        </p:nvSpPr>
        <p:spPr>
          <a:xfrm>
            <a:off x="932154" y="1100831"/>
            <a:ext cx="10421645" cy="5076132"/>
          </a:xfrm>
        </p:spPr>
        <p:txBody>
          <a:bodyPr>
            <a:normAutofit lnSpcReduction="10000"/>
          </a:bodyPr>
          <a:lstStyle/>
          <a:p>
            <a:r>
              <a:rPr lang="en-US" sz="2000" b="0" i="0" dirty="0">
                <a:solidFill>
                  <a:srgbClr val="000000"/>
                </a:solidFill>
                <a:effectLst/>
              </a:rPr>
              <a:t>The median value is the value in the middle, after you have sorted all the values:</a:t>
            </a:r>
          </a:p>
          <a:p>
            <a:pPr marL="0" indent="0">
              <a:buNone/>
            </a:pPr>
            <a:r>
              <a:rPr lang="en-IN" sz="2000" dirty="0">
                <a:solidFill>
                  <a:srgbClr val="FF0000"/>
                </a:solidFill>
              </a:rPr>
              <a:t>	77, 78, 85, 86, 86, 86, 87, 87, 88, 94, 99, 103, 111</a:t>
            </a:r>
          </a:p>
          <a:p>
            <a:r>
              <a:rPr lang="en-US" sz="2000" b="0" i="0" dirty="0">
                <a:solidFill>
                  <a:srgbClr val="000000"/>
                </a:solidFill>
                <a:effectLst/>
              </a:rPr>
              <a:t>It is important that the numbers are sorted before you can find the median.</a:t>
            </a:r>
            <a:endParaRPr lang="en-IN" sz="2000" b="0" i="0" dirty="0">
              <a:solidFill>
                <a:srgbClr val="FF0000"/>
              </a:solidFill>
              <a:effectLst/>
            </a:endParaRPr>
          </a:p>
          <a:p>
            <a:r>
              <a:rPr lang="en-US" sz="2000" b="0" i="0" dirty="0">
                <a:solidFill>
                  <a:srgbClr val="000000"/>
                </a:solidFill>
                <a:effectLst/>
              </a:rPr>
              <a:t>If there are two numbers in the middle, divide the sum of those numbers by two.</a:t>
            </a:r>
          </a:p>
          <a:p>
            <a:r>
              <a:rPr lang="en-US" sz="2000" b="0" i="0" dirty="0">
                <a:solidFill>
                  <a:srgbClr val="000000"/>
                </a:solidFill>
                <a:effectLst/>
              </a:rPr>
              <a:t>The NumPy module has a method for this:</a:t>
            </a:r>
          </a:p>
          <a:p>
            <a:pPr marL="0" indent="0">
              <a:buNone/>
            </a:pPr>
            <a:r>
              <a:rPr lang="en-US" sz="2000" dirty="0"/>
              <a:t>//Example</a:t>
            </a:r>
          </a:p>
          <a:p>
            <a:r>
              <a:rPr lang="en-US" sz="2000" dirty="0"/>
              <a:t>Use the NumPy median() method to find the middle value:</a:t>
            </a:r>
          </a:p>
          <a:p>
            <a:endParaRPr lang="en-US" sz="2000" dirty="0"/>
          </a:p>
          <a:p>
            <a:pPr marL="457200" lvl="1" indent="0">
              <a:buNone/>
            </a:pPr>
            <a:r>
              <a:rPr lang="en-US" sz="1600" dirty="0"/>
              <a:t>import </a:t>
            </a:r>
            <a:r>
              <a:rPr lang="en-US" sz="1600" dirty="0" err="1"/>
              <a:t>numpy</a:t>
            </a:r>
            <a:endParaRPr lang="en-US" sz="1600" dirty="0"/>
          </a:p>
          <a:p>
            <a:pPr marL="457200" lvl="1" indent="0">
              <a:buNone/>
            </a:pPr>
            <a:endParaRPr lang="en-US" sz="1600" dirty="0"/>
          </a:p>
          <a:p>
            <a:pPr marL="457200" lvl="1" indent="0">
              <a:buNone/>
            </a:pPr>
            <a:r>
              <a:rPr lang="en-US" sz="1600" dirty="0"/>
              <a:t>speed = [99,86,87,88,111,86,103,87,94,78,77,85,86]</a:t>
            </a:r>
          </a:p>
          <a:p>
            <a:pPr marL="457200" lvl="1" indent="0">
              <a:buNone/>
            </a:pPr>
            <a:endParaRPr lang="en-US" sz="1600" dirty="0"/>
          </a:p>
          <a:p>
            <a:pPr marL="457200" lvl="1" indent="0">
              <a:buNone/>
            </a:pPr>
            <a:r>
              <a:rPr lang="en-US" sz="1600" dirty="0"/>
              <a:t>x = </a:t>
            </a:r>
            <a:r>
              <a:rPr lang="en-US" sz="1600" dirty="0" err="1"/>
              <a:t>numpy.median</a:t>
            </a:r>
            <a:r>
              <a:rPr lang="en-US" sz="1600" dirty="0"/>
              <a:t>(speed)</a:t>
            </a:r>
          </a:p>
          <a:p>
            <a:pPr marL="457200" lvl="1" indent="0">
              <a:buNone/>
            </a:pPr>
            <a:endParaRPr lang="en-US" sz="1600" dirty="0"/>
          </a:p>
          <a:p>
            <a:pPr marL="457200" lvl="1" indent="0">
              <a:buNone/>
            </a:pPr>
            <a:r>
              <a:rPr lang="en-US" sz="1600" dirty="0"/>
              <a:t>print(x)</a:t>
            </a:r>
            <a:endParaRPr lang="en-IN" sz="1600" dirty="0"/>
          </a:p>
          <a:p>
            <a:endParaRPr lang="en-IN" dirty="0">
              <a:solidFill>
                <a:srgbClr val="FF0000"/>
              </a:solidFill>
            </a:endParaRPr>
          </a:p>
        </p:txBody>
      </p:sp>
    </p:spTree>
    <p:extLst>
      <p:ext uri="{BB962C8B-B14F-4D97-AF65-F5344CB8AC3E}">
        <p14:creationId xmlns:p14="http://schemas.microsoft.com/office/powerpoint/2010/main" val="380653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28C0-2055-4C09-BD8A-10C448505A91}"/>
              </a:ext>
            </a:extLst>
          </p:cNvPr>
          <p:cNvSpPr>
            <a:spLocks noGrp="1"/>
          </p:cNvSpPr>
          <p:nvPr>
            <p:ph type="title"/>
          </p:nvPr>
        </p:nvSpPr>
        <p:spPr>
          <a:xfrm>
            <a:off x="838200" y="365125"/>
            <a:ext cx="1496627" cy="496009"/>
          </a:xfrm>
        </p:spPr>
        <p:txBody>
          <a:bodyPr>
            <a:normAutofit fontScale="90000"/>
          </a:bodyPr>
          <a:lstStyle/>
          <a:p>
            <a:r>
              <a:rPr lang="en-US" dirty="0"/>
              <a:t>Mode</a:t>
            </a:r>
            <a:endParaRPr lang="en-IN" dirty="0"/>
          </a:p>
        </p:txBody>
      </p:sp>
      <p:sp>
        <p:nvSpPr>
          <p:cNvPr id="3" name="Content Placeholder 2">
            <a:extLst>
              <a:ext uri="{FF2B5EF4-FFF2-40B4-BE49-F238E27FC236}">
                <a16:creationId xmlns:a16="http://schemas.microsoft.com/office/drawing/2014/main" id="{67FA34C0-8A17-435B-AFA2-88825579A57A}"/>
              </a:ext>
            </a:extLst>
          </p:cNvPr>
          <p:cNvSpPr>
            <a:spLocks noGrp="1"/>
          </p:cNvSpPr>
          <p:nvPr>
            <p:ph idx="1"/>
          </p:nvPr>
        </p:nvSpPr>
        <p:spPr>
          <a:xfrm>
            <a:off x="967666" y="1452254"/>
            <a:ext cx="10448278" cy="5040621"/>
          </a:xfrm>
        </p:spPr>
        <p:txBody>
          <a:bodyPr>
            <a:normAutofit/>
          </a:bodyPr>
          <a:lstStyle/>
          <a:p>
            <a:r>
              <a:rPr lang="en-US" sz="2400" b="0" i="0" dirty="0">
                <a:solidFill>
                  <a:srgbClr val="000000"/>
                </a:solidFill>
                <a:effectLst/>
              </a:rPr>
              <a:t>The Mode value is the value that appears the most number of times:</a:t>
            </a:r>
          </a:p>
          <a:p>
            <a:pPr marL="0" indent="0">
              <a:buNone/>
            </a:pPr>
            <a:r>
              <a:rPr lang="en-IN" sz="2400" dirty="0"/>
              <a:t>	</a:t>
            </a:r>
            <a:r>
              <a:rPr lang="en-IN" sz="2400" dirty="0">
                <a:solidFill>
                  <a:srgbClr val="FF0000"/>
                </a:solidFill>
              </a:rPr>
              <a:t>99, </a:t>
            </a:r>
            <a:r>
              <a:rPr lang="en-IN" sz="2400" u="sng" dirty="0">
                <a:solidFill>
                  <a:srgbClr val="FF0000"/>
                </a:solidFill>
              </a:rPr>
              <a:t>86</a:t>
            </a:r>
            <a:r>
              <a:rPr lang="en-IN" sz="2400" dirty="0">
                <a:solidFill>
                  <a:srgbClr val="FF0000"/>
                </a:solidFill>
              </a:rPr>
              <a:t>, 87, 88, 111, </a:t>
            </a:r>
            <a:r>
              <a:rPr lang="en-IN" sz="2400" u="sng" dirty="0">
                <a:solidFill>
                  <a:srgbClr val="FF0000"/>
                </a:solidFill>
              </a:rPr>
              <a:t>86</a:t>
            </a:r>
            <a:r>
              <a:rPr lang="en-IN" sz="2400" dirty="0">
                <a:solidFill>
                  <a:srgbClr val="FF0000"/>
                </a:solidFill>
              </a:rPr>
              <a:t>, 103, 87, 94, 78, 77, 85, </a:t>
            </a:r>
            <a:r>
              <a:rPr lang="en-IN" sz="2400" u="sng" dirty="0">
                <a:solidFill>
                  <a:srgbClr val="FF0000"/>
                </a:solidFill>
              </a:rPr>
              <a:t>86</a:t>
            </a:r>
            <a:r>
              <a:rPr lang="en-IN" sz="2400" dirty="0">
                <a:solidFill>
                  <a:srgbClr val="FF0000"/>
                </a:solidFill>
              </a:rPr>
              <a:t> = 86</a:t>
            </a:r>
          </a:p>
          <a:p>
            <a:r>
              <a:rPr lang="en-US" sz="2400" dirty="0"/>
              <a:t>Use the </a:t>
            </a:r>
            <a:r>
              <a:rPr lang="en-US" sz="2400" b="1" dirty="0"/>
              <a:t>SciPy mode() </a:t>
            </a:r>
            <a:r>
              <a:rPr lang="en-US" sz="2400" dirty="0"/>
              <a:t>method to find the number that appears the most:</a:t>
            </a:r>
          </a:p>
          <a:p>
            <a:r>
              <a:rPr lang="en-US" sz="2400" dirty="0"/>
              <a:t>Example:</a:t>
            </a:r>
          </a:p>
          <a:p>
            <a:pPr marL="457200" lvl="1" indent="0">
              <a:buNone/>
            </a:pPr>
            <a:r>
              <a:rPr lang="en-US" sz="2000" b="0" i="0" dirty="0">
                <a:solidFill>
                  <a:srgbClr val="0000CD"/>
                </a:solidFill>
                <a:effectLst/>
              </a:rPr>
              <a:t>from</a:t>
            </a:r>
            <a:r>
              <a:rPr lang="en-US" sz="2000" b="0" i="0" dirty="0">
                <a:solidFill>
                  <a:srgbClr val="000000"/>
                </a:solidFill>
                <a:effectLst/>
              </a:rPr>
              <a:t> </a:t>
            </a:r>
            <a:r>
              <a:rPr lang="en-US" sz="2000" b="0" i="0" dirty="0" err="1">
                <a:solidFill>
                  <a:srgbClr val="000000"/>
                </a:solidFill>
                <a:effectLst/>
              </a:rPr>
              <a:t>scipy</a:t>
            </a:r>
            <a:r>
              <a:rPr lang="en-US" sz="2000" b="0" i="0" dirty="0">
                <a:solidFill>
                  <a:srgbClr val="000000"/>
                </a:solidFill>
                <a:effectLst/>
              </a:rPr>
              <a:t> </a:t>
            </a:r>
            <a:r>
              <a:rPr lang="en-US" sz="2000" b="0" i="0" dirty="0">
                <a:solidFill>
                  <a:srgbClr val="0000CD"/>
                </a:solidFill>
                <a:effectLst/>
              </a:rPr>
              <a:t>import</a:t>
            </a:r>
            <a:r>
              <a:rPr lang="en-US" sz="2000" b="0" i="0" dirty="0">
                <a:solidFill>
                  <a:srgbClr val="000000"/>
                </a:solidFill>
                <a:effectLst/>
              </a:rPr>
              <a:t> stats</a:t>
            </a:r>
            <a:br>
              <a:rPr lang="en-US" sz="2000" dirty="0"/>
            </a:br>
            <a:br>
              <a:rPr lang="en-US" sz="2000" dirty="0"/>
            </a:br>
            <a:r>
              <a:rPr lang="en-US" sz="2000" b="0" i="0" dirty="0">
                <a:solidFill>
                  <a:srgbClr val="000000"/>
                </a:solidFill>
                <a:effectLst/>
              </a:rPr>
              <a:t>speed = [</a:t>
            </a:r>
            <a:r>
              <a:rPr lang="en-US" sz="2000" b="0" i="0" dirty="0">
                <a:solidFill>
                  <a:srgbClr val="FF0000"/>
                </a:solidFill>
                <a:effectLst/>
              </a:rPr>
              <a:t>99</a:t>
            </a:r>
            <a:r>
              <a:rPr lang="en-US" sz="2000" b="0" i="0" dirty="0">
                <a:solidFill>
                  <a:srgbClr val="000000"/>
                </a:solidFill>
                <a:effectLst/>
              </a:rPr>
              <a:t>,</a:t>
            </a:r>
            <a:r>
              <a:rPr lang="en-US" sz="2000" b="0" i="0" dirty="0">
                <a:solidFill>
                  <a:srgbClr val="FF0000"/>
                </a:solidFill>
                <a:effectLst/>
              </a:rPr>
              <a:t>86</a:t>
            </a:r>
            <a:r>
              <a:rPr lang="en-US" sz="2000" b="0" i="0" dirty="0">
                <a:solidFill>
                  <a:srgbClr val="000000"/>
                </a:solidFill>
                <a:effectLst/>
              </a:rPr>
              <a:t>,</a:t>
            </a:r>
            <a:r>
              <a:rPr lang="en-US" sz="2000" b="0" i="0" dirty="0">
                <a:solidFill>
                  <a:srgbClr val="FF0000"/>
                </a:solidFill>
                <a:effectLst/>
              </a:rPr>
              <a:t>87</a:t>
            </a:r>
            <a:r>
              <a:rPr lang="en-US" sz="2000" b="0" i="0" dirty="0">
                <a:solidFill>
                  <a:srgbClr val="000000"/>
                </a:solidFill>
                <a:effectLst/>
              </a:rPr>
              <a:t>,</a:t>
            </a:r>
            <a:r>
              <a:rPr lang="en-US" sz="2000" b="0" i="0" dirty="0">
                <a:solidFill>
                  <a:srgbClr val="FF0000"/>
                </a:solidFill>
                <a:effectLst/>
              </a:rPr>
              <a:t>88</a:t>
            </a:r>
            <a:r>
              <a:rPr lang="en-US" sz="2000" b="0" i="0" dirty="0">
                <a:solidFill>
                  <a:srgbClr val="000000"/>
                </a:solidFill>
                <a:effectLst/>
              </a:rPr>
              <a:t>,</a:t>
            </a:r>
            <a:r>
              <a:rPr lang="en-US" sz="2000" b="0" i="0" dirty="0">
                <a:solidFill>
                  <a:srgbClr val="FF0000"/>
                </a:solidFill>
                <a:effectLst/>
              </a:rPr>
              <a:t>111</a:t>
            </a:r>
            <a:r>
              <a:rPr lang="en-US" sz="2000" b="0" i="0" dirty="0">
                <a:solidFill>
                  <a:srgbClr val="000000"/>
                </a:solidFill>
                <a:effectLst/>
              </a:rPr>
              <a:t>,</a:t>
            </a:r>
            <a:r>
              <a:rPr lang="en-US" sz="2000" b="0" i="0" dirty="0">
                <a:solidFill>
                  <a:srgbClr val="FF0000"/>
                </a:solidFill>
                <a:effectLst/>
              </a:rPr>
              <a:t>86</a:t>
            </a:r>
            <a:r>
              <a:rPr lang="en-US" sz="2000" b="0" i="0" dirty="0">
                <a:solidFill>
                  <a:srgbClr val="000000"/>
                </a:solidFill>
                <a:effectLst/>
              </a:rPr>
              <a:t>,</a:t>
            </a:r>
            <a:r>
              <a:rPr lang="en-US" sz="2000" b="0" i="0" dirty="0">
                <a:solidFill>
                  <a:srgbClr val="FF0000"/>
                </a:solidFill>
                <a:effectLst/>
              </a:rPr>
              <a:t>103</a:t>
            </a:r>
            <a:r>
              <a:rPr lang="en-US" sz="2000" b="0" i="0" dirty="0">
                <a:solidFill>
                  <a:srgbClr val="000000"/>
                </a:solidFill>
                <a:effectLst/>
              </a:rPr>
              <a:t>,</a:t>
            </a:r>
            <a:r>
              <a:rPr lang="en-US" sz="2000" b="0" i="0" dirty="0">
                <a:solidFill>
                  <a:srgbClr val="FF0000"/>
                </a:solidFill>
                <a:effectLst/>
              </a:rPr>
              <a:t>87</a:t>
            </a:r>
            <a:r>
              <a:rPr lang="en-US" sz="2000" b="0" i="0" dirty="0">
                <a:solidFill>
                  <a:srgbClr val="000000"/>
                </a:solidFill>
                <a:effectLst/>
              </a:rPr>
              <a:t>,</a:t>
            </a:r>
            <a:r>
              <a:rPr lang="en-US" sz="2000" b="0" i="0" dirty="0">
                <a:solidFill>
                  <a:srgbClr val="FF0000"/>
                </a:solidFill>
                <a:effectLst/>
              </a:rPr>
              <a:t>94</a:t>
            </a:r>
            <a:r>
              <a:rPr lang="en-US" sz="2000" b="0" i="0" dirty="0">
                <a:solidFill>
                  <a:srgbClr val="000000"/>
                </a:solidFill>
                <a:effectLst/>
              </a:rPr>
              <a:t>,</a:t>
            </a:r>
            <a:r>
              <a:rPr lang="en-US" sz="2000" b="0" i="0" dirty="0">
                <a:solidFill>
                  <a:srgbClr val="FF0000"/>
                </a:solidFill>
                <a:effectLst/>
              </a:rPr>
              <a:t>78</a:t>
            </a:r>
            <a:r>
              <a:rPr lang="en-US" sz="2000" b="0" i="0" dirty="0">
                <a:solidFill>
                  <a:srgbClr val="000000"/>
                </a:solidFill>
                <a:effectLst/>
              </a:rPr>
              <a:t>,</a:t>
            </a:r>
            <a:r>
              <a:rPr lang="en-US" sz="2000" b="0" i="0" dirty="0">
                <a:solidFill>
                  <a:srgbClr val="FF0000"/>
                </a:solidFill>
                <a:effectLst/>
              </a:rPr>
              <a:t>77</a:t>
            </a:r>
            <a:r>
              <a:rPr lang="en-US" sz="2000" b="0" i="0" dirty="0">
                <a:solidFill>
                  <a:srgbClr val="000000"/>
                </a:solidFill>
                <a:effectLst/>
              </a:rPr>
              <a:t>,</a:t>
            </a:r>
            <a:r>
              <a:rPr lang="en-US" sz="2000" b="0" i="0" dirty="0">
                <a:solidFill>
                  <a:srgbClr val="FF0000"/>
                </a:solidFill>
                <a:effectLst/>
              </a:rPr>
              <a:t>85</a:t>
            </a:r>
            <a:r>
              <a:rPr lang="en-US" sz="2000" b="0" i="0" dirty="0">
                <a:solidFill>
                  <a:srgbClr val="000000"/>
                </a:solidFill>
                <a:effectLst/>
              </a:rPr>
              <a:t>,</a:t>
            </a:r>
            <a:r>
              <a:rPr lang="en-US" sz="2000" b="0" i="0" dirty="0">
                <a:solidFill>
                  <a:srgbClr val="FF0000"/>
                </a:solidFill>
                <a:effectLst/>
              </a:rPr>
              <a:t>86</a:t>
            </a:r>
            <a:r>
              <a:rPr lang="en-US" sz="2000" b="0" i="0" dirty="0">
                <a:solidFill>
                  <a:srgbClr val="000000"/>
                </a:solidFill>
                <a:effectLst/>
              </a:rPr>
              <a:t>]</a:t>
            </a:r>
            <a:br>
              <a:rPr lang="en-US" sz="2000" dirty="0"/>
            </a:br>
            <a:br>
              <a:rPr lang="en-US" sz="2000" dirty="0"/>
            </a:br>
            <a:r>
              <a:rPr lang="en-US" sz="2000" b="0" i="0" dirty="0">
                <a:solidFill>
                  <a:srgbClr val="000000"/>
                </a:solidFill>
                <a:effectLst/>
              </a:rPr>
              <a:t>x = </a:t>
            </a:r>
            <a:r>
              <a:rPr lang="en-US" sz="2000" b="0" i="0" dirty="0" err="1">
                <a:solidFill>
                  <a:srgbClr val="000000"/>
                </a:solidFill>
                <a:effectLst/>
              </a:rPr>
              <a:t>stats.mode</a:t>
            </a:r>
            <a:r>
              <a:rPr lang="en-US" sz="2000" b="0" i="0" dirty="0">
                <a:solidFill>
                  <a:srgbClr val="000000"/>
                </a:solidFill>
                <a:effectLst/>
              </a:rPr>
              <a:t>(speed)</a:t>
            </a:r>
            <a:br>
              <a:rPr lang="en-US" sz="2000" dirty="0"/>
            </a:br>
            <a:br>
              <a:rPr lang="en-US" sz="2000" dirty="0"/>
            </a:br>
            <a:r>
              <a:rPr lang="en-US" sz="2000" b="0" i="0" dirty="0">
                <a:solidFill>
                  <a:srgbClr val="0000CD"/>
                </a:solidFill>
                <a:effectLst/>
              </a:rPr>
              <a:t>print</a:t>
            </a:r>
            <a:r>
              <a:rPr lang="en-US" sz="2000" b="0" i="0" dirty="0">
                <a:solidFill>
                  <a:srgbClr val="000000"/>
                </a:solidFill>
                <a:effectLst/>
              </a:rPr>
              <a:t>(x)</a:t>
            </a:r>
            <a:endParaRPr lang="en-IN" sz="2000" dirty="0"/>
          </a:p>
        </p:txBody>
      </p:sp>
    </p:spTree>
    <p:extLst>
      <p:ext uri="{BB962C8B-B14F-4D97-AF65-F5344CB8AC3E}">
        <p14:creationId xmlns:p14="http://schemas.microsoft.com/office/powerpoint/2010/main" val="375957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0B71-5F1B-4DE8-BC68-CD16AFD793A5}"/>
              </a:ext>
            </a:extLst>
          </p:cNvPr>
          <p:cNvSpPr>
            <a:spLocks noGrp="1"/>
          </p:cNvSpPr>
          <p:nvPr>
            <p:ph type="title"/>
          </p:nvPr>
        </p:nvSpPr>
        <p:spPr>
          <a:xfrm>
            <a:off x="838200" y="365125"/>
            <a:ext cx="10515600" cy="549275"/>
          </a:xfrm>
        </p:spPr>
        <p:txBody>
          <a:bodyPr>
            <a:normAutofit fontScale="90000"/>
          </a:bodyPr>
          <a:lstStyle/>
          <a:p>
            <a:r>
              <a:rPr lang="en-US" dirty="0"/>
              <a:t>Machine Learning - Standard Deviation</a:t>
            </a:r>
            <a:endParaRPr lang="en-IN" dirty="0"/>
          </a:p>
        </p:txBody>
      </p:sp>
      <p:sp>
        <p:nvSpPr>
          <p:cNvPr id="3" name="Content Placeholder 2">
            <a:extLst>
              <a:ext uri="{FF2B5EF4-FFF2-40B4-BE49-F238E27FC236}">
                <a16:creationId xmlns:a16="http://schemas.microsoft.com/office/drawing/2014/main" id="{BFCE652B-E67F-4EC4-968C-E679DB6C7319}"/>
              </a:ext>
            </a:extLst>
          </p:cNvPr>
          <p:cNvSpPr>
            <a:spLocks noGrp="1"/>
          </p:cNvSpPr>
          <p:nvPr>
            <p:ph idx="1"/>
          </p:nvPr>
        </p:nvSpPr>
        <p:spPr>
          <a:xfrm>
            <a:off x="838200" y="1322773"/>
            <a:ext cx="11353800" cy="5535227"/>
          </a:xfrm>
        </p:spPr>
        <p:txBody>
          <a:bodyPr/>
          <a:lstStyle/>
          <a:p>
            <a:pPr algn="l"/>
            <a:r>
              <a:rPr lang="en-US" b="0" i="0" dirty="0">
                <a:solidFill>
                  <a:srgbClr val="000000"/>
                </a:solidFill>
                <a:effectLst/>
                <a:latin typeface="Segoe UI" panose="020B0502040204020203" pitchFamily="34" charset="0"/>
              </a:rPr>
              <a:t>What is Standard Deviation?</a:t>
            </a:r>
          </a:p>
          <a:p>
            <a:pPr algn="l">
              <a:buFont typeface="Wingdings" panose="05000000000000000000" pitchFamily="2" charset="2"/>
              <a:buChar char="Ø"/>
            </a:pPr>
            <a:r>
              <a:rPr lang="en-US" sz="2000" b="0" i="0" dirty="0">
                <a:solidFill>
                  <a:srgbClr val="000000"/>
                </a:solidFill>
                <a:effectLst/>
              </a:rPr>
              <a:t>Standard deviation is a number that describes how spread out the values are.</a:t>
            </a:r>
          </a:p>
          <a:p>
            <a:pPr algn="l">
              <a:buFont typeface="Wingdings" panose="05000000000000000000" pitchFamily="2" charset="2"/>
              <a:buChar char="Ø"/>
            </a:pPr>
            <a:r>
              <a:rPr lang="en-US" sz="2000" b="0" i="0" dirty="0">
                <a:solidFill>
                  <a:srgbClr val="000000"/>
                </a:solidFill>
                <a:effectLst/>
              </a:rPr>
              <a:t>A low standard deviation means that most of the numbers are close to the mean (average) value.</a:t>
            </a:r>
          </a:p>
          <a:p>
            <a:pPr algn="l">
              <a:buFont typeface="Wingdings" panose="05000000000000000000" pitchFamily="2" charset="2"/>
              <a:buChar char="Ø"/>
            </a:pPr>
            <a:r>
              <a:rPr lang="en-US" sz="2000" b="0" i="0" dirty="0">
                <a:solidFill>
                  <a:srgbClr val="000000"/>
                </a:solidFill>
                <a:effectLst/>
              </a:rPr>
              <a:t>A high standard deviation means that the values are spread out over a wider range.</a:t>
            </a:r>
          </a:p>
          <a:p>
            <a:endParaRPr lang="en-IN" dirty="0"/>
          </a:p>
        </p:txBody>
      </p:sp>
      <p:sp>
        <p:nvSpPr>
          <p:cNvPr id="6" name="TextBox 5">
            <a:extLst>
              <a:ext uri="{FF2B5EF4-FFF2-40B4-BE49-F238E27FC236}">
                <a16:creationId xmlns:a16="http://schemas.microsoft.com/office/drawing/2014/main" id="{1CA6643F-4CD1-4BBC-8ACC-3371B4F1CC7B}"/>
              </a:ext>
            </a:extLst>
          </p:cNvPr>
          <p:cNvSpPr txBox="1"/>
          <p:nvPr/>
        </p:nvSpPr>
        <p:spPr>
          <a:xfrm>
            <a:off x="838200" y="3205669"/>
            <a:ext cx="6094520" cy="3416320"/>
          </a:xfrm>
          <a:prstGeom prst="rect">
            <a:avLst/>
          </a:prstGeom>
          <a:noFill/>
        </p:spPr>
        <p:txBody>
          <a:bodyPr wrap="square">
            <a:spAutoFit/>
          </a:bodyPr>
          <a:lstStyle/>
          <a:p>
            <a:pPr marL="285750" indent="-285750">
              <a:buFont typeface="Arial" panose="020B0604020202020204" pitchFamily="34" charset="0"/>
              <a:buChar char="•"/>
            </a:pPr>
            <a:r>
              <a:rPr lang="en-IN" dirty="0"/>
              <a:t>Example: This time we have registered the speed of 7 cars:</a:t>
            </a:r>
          </a:p>
          <a:p>
            <a:endParaRPr lang="en-IN" dirty="0"/>
          </a:p>
          <a:p>
            <a:r>
              <a:rPr lang="en-IN" dirty="0"/>
              <a:t>speed = </a:t>
            </a:r>
            <a:r>
              <a:rPr lang="en-IN" dirty="0">
                <a:solidFill>
                  <a:srgbClr val="FF0000"/>
                </a:solidFill>
              </a:rPr>
              <a:t>[86,87,88,86,87,85,86]</a:t>
            </a:r>
          </a:p>
          <a:p>
            <a:endParaRPr lang="en-IN" dirty="0"/>
          </a:p>
          <a:p>
            <a:r>
              <a:rPr lang="en-IN" dirty="0"/>
              <a:t>The standard deviation is:</a:t>
            </a:r>
          </a:p>
          <a:p>
            <a:endParaRPr lang="en-IN" dirty="0"/>
          </a:p>
          <a:p>
            <a:r>
              <a:rPr lang="en-IN" dirty="0">
                <a:solidFill>
                  <a:srgbClr val="FF0000"/>
                </a:solidFill>
              </a:rPr>
              <a:t>0.9</a:t>
            </a:r>
          </a:p>
          <a:p>
            <a:endParaRPr lang="en-IN" dirty="0">
              <a:solidFill>
                <a:srgbClr val="FF0000"/>
              </a:solidFill>
            </a:endParaRPr>
          </a:p>
          <a:p>
            <a:r>
              <a:rPr lang="en-IN" b="0" i="0" dirty="0">
                <a:solidFill>
                  <a:srgbClr val="000000"/>
                </a:solidFill>
                <a:effectLst/>
                <a:latin typeface="Courier New" panose="02070309020205020404" pitchFamily="49" charset="0"/>
              </a:rPr>
              <a:t>speed = [</a:t>
            </a:r>
            <a:r>
              <a:rPr lang="en-IN" b="0" i="0" dirty="0">
                <a:solidFill>
                  <a:srgbClr val="FF0000"/>
                </a:solidFill>
                <a:effectLst/>
                <a:latin typeface="Courier New" panose="02070309020205020404" pitchFamily="49" charset="0"/>
              </a:rPr>
              <a:t>32</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111</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138</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28</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59</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77</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97</a:t>
            </a:r>
            <a:r>
              <a:rPr lang="en-IN" b="0" i="0" dirty="0">
                <a:solidFill>
                  <a:srgbClr val="000000"/>
                </a:solidFill>
                <a:effectLst/>
                <a:latin typeface="Courier New" panose="02070309020205020404" pitchFamily="49" charset="0"/>
              </a:rPr>
              <a:t>]</a:t>
            </a:r>
            <a:endParaRPr lang="en-IN" b="0" i="0" dirty="0">
              <a:solidFill>
                <a:srgbClr val="FF0000"/>
              </a:solidFill>
              <a:effectLst/>
              <a:latin typeface="Courier New" panose="02070309020205020404" pitchFamily="49" charset="0"/>
            </a:endParaRPr>
          </a:p>
          <a:p>
            <a:r>
              <a:rPr lang="en-US" dirty="0"/>
              <a:t>The standard deviation is:</a:t>
            </a:r>
          </a:p>
          <a:p>
            <a:endParaRPr lang="en-US" dirty="0">
              <a:solidFill>
                <a:srgbClr val="FF0000"/>
              </a:solidFill>
            </a:endParaRPr>
          </a:p>
          <a:p>
            <a:r>
              <a:rPr lang="en-US" dirty="0">
                <a:solidFill>
                  <a:srgbClr val="FF0000"/>
                </a:solidFill>
              </a:rPr>
              <a:t>37.85</a:t>
            </a:r>
            <a:endParaRPr lang="en-IN" dirty="0">
              <a:solidFill>
                <a:srgbClr val="FF0000"/>
              </a:solidFill>
            </a:endParaRPr>
          </a:p>
        </p:txBody>
      </p:sp>
    </p:spTree>
    <p:extLst>
      <p:ext uri="{BB962C8B-B14F-4D97-AF65-F5344CB8AC3E}">
        <p14:creationId xmlns:p14="http://schemas.microsoft.com/office/powerpoint/2010/main" val="3942775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3150</Words>
  <Application>Microsoft Office PowerPoint</Application>
  <PresentationFormat>Widescreen</PresentationFormat>
  <Paragraphs>297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Consolas</vt:lpstr>
      <vt:lpstr>Courier New</vt:lpstr>
      <vt:lpstr>Segoe UI</vt:lpstr>
      <vt:lpstr>Verdana</vt:lpstr>
      <vt:lpstr>Wingdings</vt:lpstr>
      <vt:lpstr>Office Theme</vt:lpstr>
      <vt:lpstr>Python Machine Learning</vt:lpstr>
      <vt:lpstr>Machine Learning</vt:lpstr>
      <vt:lpstr>Data Set</vt:lpstr>
      <vt:lpstr>Data Types</vt:lpstr>
      <vt:lpstr>Mean , Median &amp; Mode</vt:lpstr>
      <vt:lpstr>Mean</vt:lpstr>
      <vt:lpstr>Median</vt:lpstr>
      <vt:lpstr>Mode</vt:lpstr>
      <vt:lpstr>Machine Learning - Standard Deviation</vt:lpstr>
      <vt:lpstr>PowerPoint Presentation</vt:lpstr>
      <vt:lpstr>Variance</vt:lpstr>
      <vt:lpstr>Machine Learning - Percentiles</vt:lpstr>
      <vt:lpstr>PowerPoint Presentation</vt:lpstr>
      <vt:lpstr>Machine Learning – Data Distribution</vt:lpstr>
      <vt:lpstr>Histogram</vt:lpstr>
      <vt:lpstr>Big Data Distribution</vt:lpstr>
      <vt:lpstr>Normal Data Distribution</vt:lpstr>
      <vt:lpstr>Machine Learning – Scatter Plot</vt:lpstr>
      <vt:lpstr>Random Data Distributions</vt:lpstr>
      <vt:lpstr>What is Regression?</vt:lpstr>
      <vt:lpstr>Why is Regression needed ?</vt:lpstr>
      <vt:lpstr>What is Linear Regression?</vt:lpstr>
      <vt:lpstr>Example</vt:lpstr>
      <vt:lpstr>What is Polynomial Regression?</vt:lpstr>
      <vt:lpstr>Example</vt:lpstr>
      <vt:lpstr>Multiple Regression</vt:lpstr>
      <vt:lpstr>Scale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Machine Learning</dc:title>
  <dc:creator>Sunanda Naik</dc:creator>
  <cp:lastModifiedBy>Sunanda Naik</cp:lastModifiedBy>
  <cp:revision>31</cp:revision>
  <dcterms:created xsi:type="dcterms:W3CDTF">2021-02-24T18:32:40Z</dcterms:created>
  <dcterms:modified xsi:type="dcterms:W3CDTF">2021-02-25T19:06:35Z</dcterms:modified>
</cp:coreProperties>
</file>