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368EA-ECA6-4C1C-9889-F6C069AE94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BE97DCA-4253-4D1C-88ED-2AE5A2D02F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2EF900A-CC00-4411-90DE-6A4CD118667D}"/>
              </a:ext>
            </a:extLst>
          </p:cNvPr>
          <p:cNvSpPr>
            <a:spLocks noGrp="1"/>
          </p:cNvSpPr>
          <p:nvPr>
            <p:ph type="dt" sz="half" idx="10"/>
          </p:nvPr>
        </p:nvSpPr>
        <p:spPr/>
        <p:txBody>
          <a:bodyPr/>
          <a:lstStyle/>
          <a:p>
            <a:fld id="{E6A21E5C-E42E-49E0-A36D-DAAF9016F9D1}" type="datetimeFigureOut">
              <a:rPr lang="en-IN" smtClean="0"/>
              <a:t>03-06-2021</a:t>
            </a:fld>
            <a:endParaRPr lang="en-IN"/>
          </a:p>
        </p:txBody>
      </p:sp>
      <p:sp>
        <p:nvSpPr>
          <p:cNvPr id="5" name="Footer Placeholder 4">
            <a:extLst>
              <a:ext uri="{FF2B5EF4-FFF2-40B4-BE49-F238E27FC236}">
                <a16:creationId xmlns:a16="http://schemas.microsoft.com/office/drawing/2014/main" id="{4919AF35-0A82-449F-97E5-65B813D171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82587C-E71A-4566-BF26-78AB9A8A8A0A}"/>
              </a:ext>
            </a:extLst>
          </p:cNvPr>
          <p:cNvSpPr>
            <a:spLocks noGrp="1"/>
          </p:cNvSpPr>
          <p:nvPr>
            <p:ph type="sldNum" sz="quarter" idx="12"/>
          </p:nvPr>
        </p:nvSpPr>
        <p:spPr/>
        <p:txBody>
          <a:bodyPr/>
          <a:lstStyle/>
          <a:p>
            <a:fld id="{9FDB9250-481F-442B-B3F6-28563E998B58}" type="slidenum">
              <a:rPr lang="en-IN" smtClean="0"/>
              <a:t>‹#›</a:t>
            </a:fld>
            <a:endParaRPr lang="en-IN"/>
          </a:p>
        </p:txBody>
      </p:sp>
    </p:spTree>
    <p:extLst>
      <p:ext uri="{BB962C8B-B14F-4D97-AF65-F5344CB8AC3E}">
        <p14:creationId xmlns:p14="http://schemas.microsoft.com/office/powerpoint/2010/main" val="1175642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24F81-D2EC-4511-9701-A9EA0CCA9D6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8054EFB-B1DA-4AF0-96BD-DEC8917117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C0EC12-B7C5-4438-819F-F9F050DB64A6}"/>
              </a:ext>
            </a:extLst>
          </p:cNvPr>
          <p:cNvSpPr>
            <a:spLocks noGrp="1"/>
          </p:cNvSpPr>
          <p:nvPr>
            <p:ph type="dt" sz="half" idx="10"/>
          </p:nvPr>
        </p:nvSpPr>
        <p:spPr/>
        <p:txBody>
          <a:bodyPr/>
          <a:lstStyle/>
          <a:p>
            <a:fld id="{E6A21E5C-E42E-49E0-A36D-DAAF9016F9D1}" type="datetimeFigureOut">
              <a:rPr lang="en-IN" smtClean="0"/>
              <a:t>03-06-2021</a:t>
            </a:fld>
            <a:endParaRPr lang="en-IN"/>
          </a:p>
        </p:txBody>
      </p:sp>
      <p:sp>
        <p:nvSpPr>
          <p:cNvPr id="5" name="Footer Placeholder 4">
            <a:extLst>
              <a:ext uri="{FF2B5EF4-FFF2-40B4-BE49-F238E27FC236}">
                <a16:creationId xmlns:a16="http://schemas.microsoft.com/office/drawing/2014/main" id="{72BD5483-E096-4000-A9FA-236E731B6B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6DDBC9-9560-45DD-B0FC-1BA7A9372F26}"/>
              </a:ext>
            </a:extLst>
          </p:cNvPr>
          <p:cNvSpPr>
            <a:spLocks noGrp="1"/>
          </p:cNvSpPr>
          <p:nvPr>
            <p:ph type="sldNum" sz="quarter" idx="12"/>
          </p:nvPr>
        </p:nvSpPr>
        <p:spPr/>
        <p:txBody>
          <a:bodyPr/>
          <a:lstStyle/>
          <a:p>
            <a:fld id="{9FDB9250-481F-442B-B3F6-28563E998B58}" type="slidenum">
              <a:rPr lang="en-IN" smtClean="0"/>
              <a:t>‹#›</a:t>
            </a:fld>
            <a:endParaRPr lang="en-IN"/>
          </a:p>
        </p:txBody>
      </p:sp>
    </p:spTree>
    <p:extLst>
      <p:ext uri="{BB962C8B-B14F-4D97-AF65-F5344CB8AC3E}">
        <p14:creationId xmlns:p14="http://schemas.microsoft.com/office/powerpoint/2010/main" val="3362583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866A5E-3A3C-48B5-9DCB-C9A716B85A5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60D8150-6BF0-405F-A6B3-58FBB2A644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1B490E-0C57-4DB1-BDF2-276E45095388}"/>
              </a:ext>
            </a:extLst>
          </p:cNvPr>
          <p:cNvSpPr>
            <a:spLocks noGrp="1"/>
          </p:cNvSpPr>
          <p:nvPr>
            <p:ph type="dt" sz="half" idx="10"/>
          </p:nvPr>
        </p:nvSpPr>
        <p:spPr/>
        <p:txBody>
          <a:bodyPr/>
          <a:lstStyle/>
          <a:p>
            <a:fld id="{E6A21E5C-E42E-49E0-A36D-DAAF9016F9D1}" type="datetimeFigureOut">
              <a:rPr lang="en-IN" smtClean="0"/>
              <a:t>03-06-2021</a:t>
            </a:fld>
            <a:endParaRPr lang="en-IN"/>
          </a:p>
        </p:txBody>
      </p:sp>
      <p:sp>
        <p:nvSpPr>
          <p:cNvPr id="5" name="Footer Placeholder 4">
            <a:extLst>
              <a:ext uri="{FF2B5EF4-FFF2-40B4-BE49-F238E27FC236}">
                <a16:creationId xmlns:a16="http://schemas.microsoft.com/office/drawing/2014/main" id="{6B4C0734-0ED3-4CE3-98C7-8C0252136C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2EDC14-9764-4A65-B728-D84A969B17A8}"/>
              </a:ext>
            </a:extLst>
          </p:cNvPr>
          <p:cNvSpPr>
            <a:spLocks noGrp="1"/>
          </p:cNvSpPr>
          <p:nvPr>
            <p:ph type="sldNum" sz="quarter" idx="12"/>
          </p:nvPr>
        </p:nvSpPr>
        <p:spPr/>
        <p:txBody>
          <a:bodyPr/>
          <a:lstStyle/>
          <a:p>
            <a:fld id="{9FDB9250-481F-442B-B3F6-28563E998B58}" type="slidenum">
              <a:rPr lang="en-IN" smtClean="0"/>
              <a:t>‹#›</a:t>
            </a:fld>
            <a:endParaRPr lang="en-IN"/>
          </a:p>
        </p:txBody>
      </p:sp>
    </p:spTree>
    <p:extLst>
      <p:ext uri="{BB962C8B-B14F-4D97-AF65-F5344CB8AC3E}">
        <p14:creationId xmlns:p14="http://schemas.microsoft.com/office/powerpoint/2010/main" val="3162977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1DE21-27C8-49F5-82B1-974171EC16C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DF5398E-8A1D-480D-807B-84BF76628F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D4A6BC-AECF-4737-9B95-521A7021EA85}"/>
              </a:ext>
            </a:extLst>
          </p:cNvPr>
          <p:cNvSpPr>
            <a:spLocks noGrp="1"/>
          </p:cNvSpPr>
          <p:nvPr>
            <p:ph type="dt" sz="half" idx="10"/>
          </p:nvPr>
        </p:nvSpPr>
        <p:spPr/>
        <p:txBody>
          <a:bodyPr/>
          <a:lstStyle/>
          <a:p>
            <a:fld id="{E6A21E5C-E42E-49E0-A36D-DAAF9016F9D1}" type="datetimeFigureOut">
              <a:rPr lang="en-IN" smtClean="0"/>
              <a:t>03-06-2021</a:t>
            </a:fld>
            <a:endParaRPr lang="en-IN"/>
          </a:p>
        </p:txBody>
      </p:sp>
      <p:sp>
        <p:nvSpPr>
          <p:cNvPr id="5" name="Footer Placeholder 4">
            <a:extLst>
              <a:ext uri="{FF2B5EF4-FFF2-40B4-BE49-F238E27FC236}">
                <a16:creationId xmlns:a16="http://schemas.microsoft.com/office/drawing/2014/main" id="{01793C7F-E7B4-4DE8-9E8A-F305053982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45AE18-8B6B-4AB7-B54A-C67E1FC4468C}"/>
              </a:ext>
            </a:extLst>
          </p:cNvPr>
          <p:cNvSpPr>
            <a:spLocks noGrp="1"/>
          </p:cNvSpPr>
          <p:nvPr>
            <p:ph type="sldNum" sz="quarter" idx="12"/>
          </p:nvPr>
        </p:nvSpPr>
        <p:spPr/>
        <p:txBody>
          <a:bodyPr/>
          <a:lstStyle/>
          <a:p>
            <a:fld id="{9FDB9250-481F-442B-B3F6-28563E998B58}" type="slidenum">
              <a:rPr lang="en-IN" smtClean="0"/>
              <a:t>‹#›</a:t>
            </a:fld>
            <a:endParaRPr lang="en-IN"/>
          </a:p>
        </p:txBody>
      </p:sp>
    </p:spTree>
    <p:extLst>
      <p:ext uri="{BB962C8B-B14F-4D97-AF65-F5344CB8AC3E}">
        <p14:creationId xmlns:p14="http://schemas.microsoft.com/office/powerpoint/2010/main" val="1860698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EB641-2A39-41CC-8348-C453491C85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3BABFB5-EE27-43D4-9F78-52CF2B72FB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06218B-100F-49B8-A67C-A83D2771F8DC}"/>
              </a:ext>
            </a:extLst>
          </p:cNvPr>
          <p:cNvSpPr>
            <a:spLocks noGrp="1"/>
          </p:cNvSpPr>
          <p:nvPr>
            <p:ph type="dt" sz="half" idx="10"/>
          </p:nvPr>
        </p:nvSpPr>
        <p:spPr/>
        <p:txBody>
          <a:bodyPr/>
          <a:lstStyle/>
          <a:p>
            <a:fld id="{E6A21E5C-E42E-49E0-A36D-DAAF9016F9D1}" type="datetimeFigureOut">
              <a:rPr lang="en-IN" smtClean="0"/>
              <a:t>03-06-2021</a:t>
            </a:fld>
            <a:endParaRPr lang="en-IN"/>
          </a:p>
        </p:txBody>
      </p:sp>
      <p:sp>
        <p:nvSpPr>
          <p:cNvPr id="5" name="Footer Placeholder 4">
            <a:extLst>
              <a:ext uri="{FF2B5EF4-FFF2-40B4-BE49-F238E27FC236}">
                <a16:creationId xmlns:a16="http://schemas.microsoft.com/office/drawing/2014/main" id="{C406805D-E931-45DB-A213-88D9E6CD28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2A6DC6-C89C-413E-A1EF-C1B5CAB45E77}"/>
              </a:ext>
            </a:extLst>
          </p:cNvPr>
          <p:cNvSpPr>
            <a:spLocks noGrp="1"/>
          </p:cNvSpPr>
          <p:nvPr>
            <p:ph type="sldNum" sz="quarter" idx="12"/>
          </p:nvPr>
        </p:nvSpPr>
        <p:spPr/>
        <p:txBody>
          <a:bodyPr/>
          <a:lstStyle/>
          <a:p>
            <a:fld id="{9FDB9250-481F-442B-B3F6-28563E998B58}" type="slidenum">
              <a:rPr lang="en-IN" smtClean="0"/>
              <a:t>‹#›</a:t>
            </a:fld>
            <a:endParaRPr lang="en-IN"/>
          </a:p>
        </p:txBody>
      </p:sp>
    </p:spTree>
    <p:extLst>
      <p:ext uri="{BB962C8B-B14F-4D97-AF65-F5344CB8AC3E}">
        <p14:creationId xmlns:p14="http://schemas.microsoft.com/office/powerpoint/2010/main" val="3158094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DD787-C3A9-421D-BC5C-0B213F6B8B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8E470FE-23BE-464F-84A0-81B1FDE432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BBD66D9-DDD0-4C0F-9066-7E021D8BA4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FA791A2-984E-4F60-8154-2A0D012E0AE2}"/>
              </a:ext>
            </a:extLst>
          </p:cNvPr>
          <p:cNvSpPr>
            <a:spLocks noGrp="1"/>
          </p:cNvSpPr>
          <p:nvPr>
            <p:ph type="dt" sz="half" idx="10"/>
          </p:nvPr>
        </p:nvSpPr>
        <p:spPr/>
        <p:txBody>
          <a:bodyPr/>
          <a:lstStyle/>
          <a:p>
            <a:fld id="{E6A21E5C-E42E-49E0-A36D-DAAF9016F9D1}" type="datetimeFigureOut">
              <a:rPr lang="en-IN" smtClean="0"/>
              <a:t>03-06-2021</a:t>
            </a:fld>
            <a:endParaRPr lang="en-IN"/>
          </a:p>
        </p:txBody>
      </p:sp>
      <p:sp>
        <p:nvSpPr>
          <p:cNvPr id="6" name="Footer Placeholder 5">
            <a:extLst>
              <a:ext uri="{FF2B5EF4-FFF2-40B4-BE49-F238E27FC236}">
                <a16:creationId xmlns:a16="http://schemas.microsoft.com/office/drawing/2014/main" id="{50EED2C3-6873-4CC6-B7BB-A0ACE11D23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711309-3A42-461D-BB3B-DA0327802C9F}"/>
              </a:ext>
            </a:extLst>
          </p:cNvPr>
          <p:cNvSpPr>
            <a:spLocks noGrp="1"/>
          </p:cNvSpPr>
          <p:nvPr>
            <p:ph type="sldNum" sz="quarter" idx="12"/>
          </p:nvPr>
        </p:nvSpPr>
        <p:spPr/>
        <p:txBody>
          <a:bodyPr/>
          <a:lstStyle/>
          <a:p>
            <a:fld id="{9FDB9250-481F-442B-B3F6-28563E998B58}" type="slidenum">
              <a:rPr lang="en-IN" smtClean="0"/>
              <a:t>‹#›</a:t>
            </a:fld>
            <a:endParaRPr lang="en-IN"/>
          </a:p>
        </p:txBody>
      </p:sp>
    </p:spTree>
    <p:extLst>
      <p:ext uri="{BB962C8B-B14F-4D97-AF65-F5344CB8AC3E}">
        <p14:creationId xmlns:p14="http://schemas.microsoft.com/office/powerpoint/2010/main" val="533222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CE790-452C-40F8-BF86-DA4EAC7157C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C4C3C0C-8516-4207-BD9B-17CB34282A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562717-3280-42AA-9FBA-2842C761EC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B747ED1-C83C-42AF-B0B0-DDE4C6090B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EB0654-D80F-4C43-9990-73C0ADC12C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F151F82-EC7B-4921-9F08-DBA013F4C8DC}"/>
              </a:ext>
            </a:extLst>
          </p:cNvPr>
          <p:cNvSpPr>
            <a:spLocks noGrp="1"/>
          </p:cNvSpPr>
          <p:nvPr>
            <p:ph type="dt" sz="half" idx="10"/>
          </p:nvPr>
        </p:nvSpPr>
        <p:spPr/>
        <p:txBody>
          <a:bodyPr/>
          <a:lstStyle/>
          <a:p>
            <a:fld id="{E6A21E5C-E42E-49E0-A36D-DAAF9016F9D1}" type="datetimeFigureOut">
              <a:rPr lang="en-IN" smtClean="0"/>
              <a:t>03-06-2021</a:t>
            </a:fld>
            <a:endParaRPr lang="en-IN"/>
          </a:p>
        </p:txBody>
      </p:sp>
      <p:sp>
        <p:nvSpPr>
          <p:cNvPr id="8" name="Footer Placeholder 7">
            <a:extLst>
              <a:ext uri="{FF2B5EF4-FFF2-40B4-BE49-F238E27FC236}">
                <a16:creationId xmlns:a16="http://schemas.microsoft.com/office/drawing/2014/main" id="{9A4446E0-1A91-483D-962C-8F82F8A13A1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7C65B90-4F5F-4A35-9D7D-9CAED97D7F82}"/>
              </a:ext>
            </a:extLst>
          </p:cNvPr>
          <p:cNvSpPr>
            <a:spLocks noGrp="1"/>
          </p:cNvSpPr>
          <p:nvPr>
            <p:ph type="sldNum" sz="quarter" idx="12"/>
          </p:nvPr>
        </p:nvSpPr>
        <p:spPr/>
        <p:txBody>
          <a:bodyPr/>
          <a:lstStyle/>
          <a:p>
            <a:fld id="{9FDB9250-481F-442B-B3F6-28563E998B58}" type="slidenum">
              <a:rPr lang="en-IN" smtClean="0"/>
              <a:t>‹#›</a:t>
            </a:fld>
            <a:endParaRPr lang="en-IN"/>
          </a:p>
        </p:txBody>
      </p:sp>
    </p:spTree>
    <p:extLst>
      <p:ext uri="{BB962C8B-B14F-4D97-AF65-F5344CB8AC3E}">
        <p14:creationId xmlns:p14="http://schemas.microsoft.com/office/powerpoint/2010/main" val="197887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AC3D6-1EB8-4206-9BFB-3C46F8E3E65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A3EB7A9-AEAB-428F-A171-8C4B9A05269A}"/>
              </a:ext>
            </a:extLst>
          </p:cNvPr>
          <p:cNvSpPr>
            <a:spLocks noGrp="1"/>
          </p:cNvSpPr>
          <p:nvPr>
            <p:ph type="dt" sz="half" idx="10"/>
          </p:nvPr>
        </p:nvSpPr>
        <p:spPr/>
        <p:txBody>
          <a:bodyPr/>
          <a:lstStyle/>
          <a:p>
            <a:fld id="{E6A21E5C-E42E-49E0-A36D-DAAF9016F9D1}" type="datetimeFigureOut">
              <a:rPr lang="en-IN" smtClean="0"/>
              <a:t>03-06-2021</a:t>
            </a:fld>
            <a:endParaRPr lang="en-IN"/>
          </a:p>
        </p:txBody>
      </p:sp>
      <p:sp>
        <p:nvSpPr>
          <p:cNvPr id="4" name="Footer Placeholder 3">
            <a:extLst>
              <a:ext uri="{FF2B5EF4-FFF2-40B4-BE49-F238E27FC236}">
                <a16:creationId xmlns:a16="http://schemas.microsoft.com/office/drawing/2014/main" id="{13AB22C8-D84D-4B70-9F87-711E731447A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A4D3724-9277-43C1-8E07-60CDE1CDEF4C}"/>
              </a:ext>
            </a:extLst>
          </p:cNvPr>
          <p:cNvSpPr>
            <a:spLocks noGrp="1"/>
          </p:cNvSpPr>
          <p:nvPr>
            <p:ph type="sldNum" sz="quarter" idx="12"/>
          </p:nvPr>
        </p:nvSpPr>
        <p:spPr/>
        <p:txBody>
          <a:bodyPr/>
          <a:lstStyle/>
          <a:p>
            <a:fld id="{9FDB9250-481F-442B-B3F6-28563E998B58}" type="slidenum">
              <a:rPr lang="en-IN" smtClean="0"/>
              <a:t>‹#›</a:t>
            </a:fld>
            <a:endParaRPr lang="en-IN"/>
          </a:p>
        </p:txBody>
      </p:sp>
    </p:spTree>
    <p:extLst>
      <p:ext uri="{BB962C8B-B14F-4D97-AF65-F5344CB8AC3E}">
        <p14:creationId xmlns:p14="http://schemas.microsoft.com/office/powerpoint/2010/main" val="1202459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B6AA6A-1A0F-41CC-8E88-EF074F7D3EB8}"/>
              </a:ext>
            </a:extLst>
          </p:cNvPr>
          <p:cNvSpPr>
            <a:spLocks noGrp="1"/>
          </p:cNvSpPr>
          <p:nvPr>
            <p:ph type="dt" sz="half" idx="10"/>
          </p:nvPr>
        </p:nvSpPr>
        <p:spPr/>
        <p:txBody>
          <a:bodyPr/>
          <a:lstStyle/>
          <a:p>
            <a:fld id="{E6A21E5C-E42E-49E0-A36D-DAAF9016F9D1}" type="datetimeFigureOut">
              <a:rPr lang="en-IN" smtClean="0"/>
              <a:t>03-06-2021</a:t>
            </a:fld>
            <a:endParaRPr lang="en-IN"/>
          </a:p>
        </p:txBody>
      </p:sp>
      <p:sp>
        <p:nvSpPr>
          <p:cNvPr id="3" name="Footer Placeholder 2">
            <a:extLst>
              <a:ext uri="{FF2B5EF4-FFF2-40B4-BE49-F238E27FC236}">
                <a16:creationId xmlns:a16="http://schemas.microsoft.com/office/drawing/2014/main" id="{17D548EF-EC9F-46AF-8A2F-54246946636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A23F059-65A1-468E-B032-59D9C650DE1D}"/>
              </a:ext>
            </a:extLst>
          </p:cNvPr>
          <p:cNvSpPr>
            <a:spLocks noGrp="1"/>
          </p:cNvSpPr>
          <p:nvPr>
            <p:ph type="sldNum" sz="quarter" idx="12"/>
          </p:nvPr>
        </p:nvSpPr>
        <p:spPr/>
        <p:txBody>
          <a:bodyPr/>
          <a:lstStyle/>
          <a:p>
            <a:fld id="{9FDB9250-481F-442B-B3F6-28563E998B58}" type="slidenum">
              <a:rPr lang="en-IN" smtClean="0"/>
              <a:t>‹#›</a:t>
            </a:fld>
            <a:endParaRPr lang="en-IN"/>
          </a:p>
        </p:txBody>
      </p:sp>
    </p:spTree>
    <p:extLst>
      <p:ext uri="{BB962C8B-B14F-4D97-AF65-F5344CB8AC3E}">
        <p14:creationId xmlns:p14="http://schemas.microsoft.com/office/powerpoint/2010/main" val="1069127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08B3B-AB93-4FDE-9956-AEA3279FA3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C32DF0E-3B91-4A19-9228-EC605B67FC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4D993DE-64B0-4848-9D93-A8D4A4F9CB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D03F4D-6582-47F3-9789-6C535267E2EA}"/>
              </a:ext>
            </a:extLst>
          </p:cNvPr>
          <p:cNvSpPr>
            <a:spLocks noGrp="1"/>
          </p:cNvSpPr>
          <p:nvPr>
            <p:ph type="dt" sz="half" idx="10"/>
          </p:nvPr>
        </p:nvSpPr>
        <p:spPr/>
        <p:txBody>
          <a:bodyPr/>
          <a:lstStyle/>
          <a:p>
            <a:fld id="{E6A21E5C-E42E-49E0-A36D-DAAF9016F9D1}" type="datetimeFigureOut">
              <a:rPr lang="en-IN" smtClean="0"/>
              <a:t>03-06-2021</a:t>
            </a:fld>
            <a:endParaRPr lang="en-IN"/>
          </a:p>
        </p:txBody>
      </p:sp>
      <p:sp>
        <p:nvSpPr>
          <p:cNvPr id="6" name="Footer Placeholder 5">
            <a:extLst>
              <a:ext uri="{FF2B5EF4-FFF2-40B4-BE49-F238E27FC236}">
                <a16:creationId xmlns:a16="http://schemas.microsoft.com/office/drawing/2014/main" id="{F4A858F6-5BFF-42D6-AE1E-6D8AB45985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B50C61-0ACA-4FC1-8C31-1DEB3EA696F1}"/>
              </a:ext>
            </a:extLst>
          </p:cNvPr>
          <p:cNvSpPr>
            <a:spLocks noGrp="1"/>
          </p:cNvSpPr>
          <p:nvPr>
            <p:ph type="sldNum" sz="quarter" idx="12"/>
          </p:nvPr>
        </p:nvSpPr>
        <p:spPr/>
        <p:txBody>
          <a:bodyPr/>
          <a:lstStyle/>
          <a:p>
            <a:fld id="{9FDB9250-481F-442B-B3F6-28563E998B58}" type="slidenum">
              <a:rPr lang="en-IN" smtClean="0"/>
              <a:t>‹#›</a:t>
            </a:fld>
            <a:endParaRPr lang="en-IN"/>
          </a:p>
        </p:txBody>
      </p:sp>
    </p:spTree>
    <p:extLst>
      <p:ext uri="{BB962C8B-B14F-4D97-AF65-F5344CB8AC3E}">
        <p14:creationId xmlns:p14="http://schemas.microsoft.com/office/powerpoint/2010/main" val="737287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D2A96-349B-4274-B9B8-07E9EA35CF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95FA9AF-4C79-4922-BE79-BCB94FC427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96F9835-1C11-4238-B482-07DEAE0AF7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305905-B3D7-49D1-B0D7-8BE0604F611D}"/>
              </a:ext>
            </a:extLst>
          </p:cNvPr>
          <p:cNvSpPr>
            <a:spLocks noGrp="1"/>
          </p:cNvSpPr>
          <p:nvPr>
            <p:ph type="dt" sz="half" idx="10"/>
          </p:nvPr>
        </p:nvSpPr>
        <p:spPr/>
        <p:txBody>
          <a:bodyPr/>
          <a:lstStyle/>
          <a:p>
            <a:fld id="{E6A21E5C-E42E-49E0-A36D-DAAF9016F9D1}" type="datetimeFigureOut">
              <a:rPr lang="en-IN" smtClean="0"/>
              <a:t>03-06-2021</a:t>
            </a:fld>
            <a:endParaRPr lang="en-IN"/>
          </a:p>
        </p:txBody>
      </p:sp>
      <p:sp>
        <p:nvSpPr>
          <p:cNvPr id="6" name="Footer Placeholder 5">
            <a:extLst>
              <a:ext uri="{FF2B5EF4-FFF2-40B4-BE49-F238E27FC236}">
                <a16:creationId xmlns:a16="http://schemas.microsoft.com/office/drawing/2014/main" id="{609A89DD-936D-4380-9F26-2C566214ED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24D292-F970-4F12-812E-41A3F6BD420E}"/>
              </a:ext>
            </a:extLst>
          </p:cNvPr>
          <p:cNvSpPr>
            <a:spLocks noGrp="1"/>
          </p:cNvSpPr>
          <p:nvPr>
            <p:ph type="sldNum" sz="quarter" idx="12"/>
          </p:nvPr>
        </p:nvSpPr>
        <p:spPr/>
        <p:txBody>
          <a:bodyPr/>
          <a:lstStyle/>
          <a:p>
            <a:fld id="{9FDB9250-481F-442B-B3F6-28563E998B58}" type="slidenum">
              <a:rPr lang="en-IN" smtClean="0"/>
              <a:t>‹#›</a:t>
            </a:fld>
            <a:endParaRPr lang="en-IN"/>
          </a:p>
        </p:txBody>
      </p:sp>
    </p:spTree>
    <p:extLst>
      <p:ext uri="{BB962C8B-B14F-4D97-AF65-F5344CB8AC3E}">
        <p14:creationId xmlns:p14="http://schemas.microsoft.com/office/powerpoint/2010/main" val="1283091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39C49-A385-49C6-86E6-BCBC03C1A8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241F070-417C-4321-BD9D-7BC3CAABB9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59FFE2-770B-49E1-B854-1DB9790C3B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A21E5C-E42E-49E0-A36D-DAAF9016F9D1}" type="datetimeFigureOut">
              <a:rPr lang="en-IN" smtClean="0"/>
              <a:t>03-06-2021</a:t>
            </a:fld>
            <a:endParaRPr lang="en-IN"/>
          </a:p>
        </p:txBody>
      </p:sp>
      <p:sp>
        <p:nvSpPr>
          <p:cNvPr id="5" name="Footer Placeholder 4">
            <a:extLst>
              <a:ext uri="{FF2B5EF4-FFF2-40B4-BE49-F238E27FC236}">
                <a16:creationId xmlns:a16="http://schemas.microsoft.com/office/drawing/2014/main" id="{C80E9699-8A05-4EEC-A704-7ECC2FD05B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02C3631-966A-4DEF-A9BF-923A499FD3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DB9250-481F-442B-B3F6-28563E998B58}" type="slidenum">
              <a:rPr lang="en-IN" smtClean="0"/>
              <a:t>‹#›</a:t>
            </a:fld>
            <a:endParaRPr lang="en-IN"/>
          </a:p>
        </p:txBody>
      </p:sp>
    </p:spTree>
    <p:extLst>
      <p:ext uri="{BB962C8B-B14F-4D97-AF65-F5344CB8AC3E}">
        <p14:creationId xmlns:p14="http://schemas.microsoft.com/office/powerpoint/2010/main" val="5688907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096E5-3CD0-43D4-A402-0D29E741F657}"/>
              </a:ext>
            </a:extLst>
          </p:cNvPr>
          <p:cNvSpPr>
            <a:spLocks noGrp="1"/>
          </p:cNvSpPr>
          <p:nvPr>
            <p:ph type="ctrTitle"/>
          </p:nvPr>
        </p:nvSpPr>
        <p:spPr/>
        <p:txBody>
          <a:bodyPr/>
          <a:lstStyle/>
          <a:p>
            <a:r>
              <a:rPr lang="en-US" dirty="0"/>
              <a:t>Python</a:t>
            </a:r>
            <a:br>
              <a:rPr lang="en-US" dirty="0"/>
            </a:br>
            <a:r>
              <a:rPr lang="en-US" dirty="0"/>
              <a:t>Multithreading</a:t>
            </a:r>
            <a:endParaRPr lang="en-IN" dirty="0"/>
          </a:p>
        </p:txBody>
      </p:sp>
    </p:spTree>
    <p:extLst>
      <p:ext uri="{BB962C8B-B14F-4D97-AF65-F5344CB8AC3E}">
        <p14:creationId xmlns:p14="http://schemas.microsoft.com/office/powerpoint/2010/main" val="3428552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611AB-08D5-4AEF-A7D7-D7871BAD848B}"/>
              </a:ext>
            </a:extLst>
          </p:cNvPr>
          <p:cNvSpPr>
            <a:spLocks noGrp="1"/>
          </p:cNvSpPr>
          <p:nvPr>
            <p:ph type="title"/>
          </p:nvPr>
        </p:nvSpPr>
        <p:spPr>
          <a:xfrm>
            <a:off x="838200" y="365126"/>
            <a:ext cx="10515600" cy="478254"/>
          </a:xfrm>
        </p:spPr>
        <p:txBody>
          <a:bodyPr>
            <a:normAutofit fontScale="90000"/>
          </a:bodyPr>
          <a:lstStyle/>
          <a:p>
            <a:r>
              <a:rPr lang="en-US" dirty="0"/>
              <a:t>Example</a:t>
            </a:r>
            <a:endParaRPr lang="en-IN" dirty="0"/>
          </a:p>
        </p:txBody>
      </p:sp>
      <p:sp>
        <p:nvSpPr>
          <p:cNvPr id="5" name="TextBox 4">
            <a:extLst>
              <a:ext uri="{FF2B5EF4-FFF2-40B4-BE49-F238E27FC236}">
                <a16:creationId xmlns:a16="http://schemas.microsoft.com/office/drawing/2014/main" id="{6C2EDBF4-0068-476A-A4BE-17DF53D39E5B}"/>
              </a:ext>
            </a:extLst>
          </p:cNvPr>
          <p:cNvSpPr txBox="1"/>
          <p:nvPr/>
        </p:nvSpPr>
        <p:spPr>
          <a:xfrm>
            <a:off x="838200" y="1083790"/>
            <a:ext cx="6094520" cy="5509200"/>
          </a:xfrm>
          <a:prstGeom prst="rect">
            <a:avLst/>
          </a:prstGeom>
          <a:noFill/>
        </p:spPr>
        <p:txBody>
          <a:bodyPr wrap="square">
            <a:spAutoFit/>
          </a:bodyPr>
          <a:lstStyle/>
          <a:p>
            <a:r>
              <a:rPr lang="en-IN" sz="1600" dirty="0"/>
              <a:t>import time</a:t>
            </a:r>
          </a:p>
          <a:p>
            <a:r>
              <a:rPr lang="en-IN" sz="1600" dirty="0"/>
              <a:t>import multiprocessing</a:t>
            </a:r>
          </a:p>
          <a:p>
            <a:endParaRPr lang="en-IN" sz="1600" dirty="0"/>
          </a:p>
          <a:p>
            <a:r>
              <a:rPr lang="en-IN" sz="1600" dirty="0"/>
              <a:t>#instead of printing result, lets store it in variable</a:t>
            </a:r>
          </a:p>
          <a:p>
            <a:r>
              <a:rPr lang="en-IN" sz="1600" dirty="0" err="1"/>
              <a:t>square_result</a:t>
            </a:r>
            <a:r>
              <a:rPr lang="en-IN" sz="1600" dirty="0"/>
              <a:t>=[]</a:t>
            </a:r>
          </a:p>
          <a:p>
            <a:endParaRPr lang="en-IN" sz="1600" dirty="0"/>
          </a:p>
          <a:p>
            <a:r>
              <a:rPr lang="en-IN" sz="1600" dirty="0"/>
              <a:t>def </a:t>
            </a:r>
            <a:r>
              <a:rPr lang="en-IN" sz="1600" dirty="0" err="1"/>
              <a:t>cal_square</a:t>
            </a:r>
            <a:r>
              <a:rPr lang="en-IN" sz="1600" dirty="0"/>
              <a:t>(numbers):</a:t>
            </a:r>
          </a:p>
          <a:p>
            <a:r>
              <a:rPr lang="en-IN" sz="1600" dirty="0"/>
              <a:t>    global </a:t>
            </a:r>
            <a:r>
              <a:rPr lang="en-IN" sz="1600" dirty="0" err="1"/>
              <a:t>square_result</a:t>
            </a:r>
            <a:endParaRPr lang="en-IN" sz="1600" dirty="0"/>
          </a:p>
          <a:p>
            <a:r>
              <a:rPr lang="en-IN" sz="1600" dirty="0"/>
              <a:t>    print("Calculate square of numbers")</a:t>
            </a:r>
          </a:p>
          <a:p>
            <a:r>
              <a:rPr lang="en-IN" sz="1600" dirty="0"/>
              <a:t>    for n in numbers:</a:t>
            </a:r>
          </a:p>
          <a:p>
            <a:r>
              <a:rPr lang="en-IN" sz="1600" dirty="0"/>
              <a:t>        # </a:t>
            </a:r>
            <a:r>
              <a:rPr lang="en-IN" sz="1600" dirty="0" err="1"/>
              <a:t>time.sleep</a:t>
            </a:r>
            <a:r>
              <a:rPr lang="en-IN" sz="1600" dirty="0"/>
              <a:t>(5) # to wait for 5 secs, here </a:t>
            </a:r>
            <a:r>
              <a:rPr lang="en-IN" sz="1600" dirty="0" err="1"/>
              <a:t>cpu</a:t>
            </a:r>
            <a:r>
              <a:rPr lang="en-IN" sz="1600" dirty="0"/>
              <a:t> is idle</a:t>
            </a:r>
          </a:p>
          <a:p>
            <a:r>
              <a:rPr lang="en-IN" sz="1600" dirty="0"/>
              <a:t>        print('Square : ', str(n*n))</a:t>
            </a:r>
          </a:p>
          <a:p>
            <a:r>
              <a:rPr lang="en-IN" sz="1600" dirty="0"/>
              <a:t>        </a:t>
            </a:r>
            <a:r>
              <a:rPr lang="en-IN" sz="1600" dirty="0" err="1"/>
              <a:t>square_result.append</a:t>
            </a:r>
            <a:r>
              <a:rPr lang="en-IN" sz="1600" dirty="0"/>
              <a:t>(n*n)</a:t>
            </a:r>
          </a:p>
          <a:p>
            <a:r>
              <a:rPr lang="en-IN" sz="1600" dirty="0">
                <a:solidFill>
                  <a:srgbClr val="FF0000"/>
                </a:solidFill>
              </a:rPr>
              <a:t>    #Now print result within the process, then it displays the result</a:t>
            </a:r>
          </a:p>
          <a:p>
            <a:r>
              <a:rPr lang="en-IN" sz="1600" dirty="0"/>
              <a:t>    print("Within a Process Result " + str(</a:t>
            </a:r>
            <a:r>
              <a:rPr lang="en-IN" sz="1600" dirty="0" err="1"/>
              <a:t>square_result</a:t>
            </a:r>
            <a:r>
              <a:rPr lang="en-IN" sz="1600" dirty="0"/>
              <a:t>))</a:t>
            </a:r>
          </a:p>
          <a:p>
            <a:endParaRPr lang="en-IN" sz="1600" dirty="0"/>
          </a:p>
          <a:p>
            <a:r>
              <a:rPr lang="en-IN" sz="1600" dirty="0"/>
              <a:t>if __name__=="__main__":</a:t>
            </a:r>
          </a:p>
          <a:p>
            <a:r>
              <a:rPr lang="en-IN" sz="1600" dirty="0"/>
              <a:t>    </a:t>
            </a:r>
            <a:r>
              <a:rPr lang="en-IN" sz="1600" dirty="0" err="1"/>
              <a:t>arr</a:t>
            </a:r>
            <a:r>
              <a:rPr lang="en-IN" sz="1600" dirty="0"/>
              <a:t>=[2,3,8,9]</a:t>
            </a:r>
          </a:p>
          <a:p>
            <a:r>
              <a:rPr lang="en-IN" sz="1600" dirty="0"/>
              <a:t>    p1 = </a:t>
            </a:r>
            <a:r>
              <a:rPr lang="en-IN" sz="1600" dirty="0" err="1"/>
              <a:t>multiprocessing.Process</a:t>
            </a:r>
            <a:r>
              <a:rPr lang="en-IN" sz="1600" dirty="0"/>
              <a:t>(target=</a:t>
            </a:r>
            <a:r>
              <a:rPr lang="en-IN" sz="1600" dirty="0" err="1"/>
              <a:t>cal_square,args</a:t>
            </a:r>
            <a:r>
              <a:rPr lang="en-IN" sz="1600" dirty="0"/>
              <a:t>=(</a:t>
            </a:r>
            <a:r>
              <a:rPr lang="en-IN" sz="1600" dirty="0" err="1"/>
              <a:t>arr</a:t>
            </a:r>
            <a:r>
              <a:rPr lang="en-IN" sz="1600" dirty="0"/>
              <a:t>,))</a:t>
            </a:r>
          </a:p>
          <a:p>
            <a:r>
              <a:rPr lang="en-IN" sz="1600" dirty="0"/>
              <a:t>    p1.start()</a:t>
            </a:r>
          </a:p>
          <a:p>
            <a:r>
              <a:rPr lang="en-IN" sz="1600" dirty="0"/>
              <a:t>    p1.join()</a:t>
            </a:r>
          </a:p>
          <a:p>
            <a:r>
              <a:rPr lang="en-IN" sz="1600" dirty="0"/>
              <a:t>    print("Done!")</a:t>
            </a:r>
          </a:p>
        </p:txBody>
      </p:sp>
      <p:sp>
        <p:nvSpPr>
          <p:cNvPr id="7" name="TextBox 6">
            <a:extLst>
              <a:ext uri="{FF2B5EF4-FFF2-40B4-BE49-F238E27FC236}">
                <a16:creationId xmlns:a16="http://schemas.microsoft.com/office/drawing/2014/main" id="{8D60CABC-97F4-45F7-B2EC-D3716567476C}"/>
              </a:ext>
            </a:extLst>
          </p:cNvPr>
          <p:cNvSpPr txBox="1"/>
          <p:nvPr/>
        </p:nvSpPr>
        <p:spPr>
          <a:xfrm>
            <a:off x="7743548" y="1012884"/>
            <a:ext cx="3903955" cy="2308324"/>
          </a:xfrm>
          <a:prstGeom prst="rect">
            <a:avLst/>
          </a:prstGeom>
          <a:noFill/>
        </p:spPr>
        <p:txBody>
          <a:bodyPr wrap="square">
            <a:spAutoFit/>
          </a:bodyPr>
          <a:lstStyle/>
          <a:p>
            <a:r>
              <a:rPr lang="en-IN" b="1" dirty="0">
                <a:solidFill>
                  <a:srgbClr val="FF0000"/>
                </a:solidFill>
              </a:rPr>
              <a:t>#OUTPUT:</a:t>
            </a:r>
          </a:p>
          <a:p>
            <a:r>
              <a:rPr lang="en-IN" dirty="0"/>
              <a:t>Calculate square of numbers</a:t>
            </a:r>
          </a:p>
          <a:p>
            <a:r>
              <a:rPr lang="en-IN" dirty="0"/>
              <a:t>Square :  4</a:t>
            </a:r>
          </a:p>
          <a:p>
            <a:r>
              <a:rPr lang="en-IN" dirty="0"/>
              <a:t>Square :  9</a:t>
            </a:r>
          </a:p>
          <a:p>
            <a:r>
              <a:rPr lang="en-IN" dirty="0"/>
              <a:t>Square :  64</a:t>
            </a:r>
          </a:p>
          <a:p>
            <a:r>
              <a:rPr lang="en-IN" dirty="0"/>
              <a:t>Square :  81</a:t>
            </a:r>
          </a:p>
          <a:p>
            <a:r>
              <a:rPr lang="en-IN" dirty="0"/>
              <a:t>Within a Process Result [4, 9, 64, 81]</a:t>
            </a:r>
          </a:p>
          <a:p>
            <a:r>
              <a:rPr lang="en-IN" dirty="0"/>
              <a:t>Done!</a:t>
            </a:r>
          </a:p>
        </p:txBody>
      </p:sp>
      <p:cxnSp>
        <p:nvCxnSpPr>
          <p:cNvPr id="9" name="Straight Connector 8">
            <a:extLst>
              <a:ext uri="{FF2B5EF4-FFF2-40B4-BE49-F238E27FC236}">
                <a16:creationId xmlns:a16="http://schemas.microsoft.com/office/drawing/2014/main" id="{A1C07AA0-EA53-48BF-9BF0-AEBC578F6A26}"/>
              </a:ext>
            </a:extLst>
          </p:cNvPr>
          <p:cNvCxnSpPr/>
          <p:nvPr/>
        </p:nvCxnSpPr>
        <p:spPr>
          <a:xfrm>
            <a:off x="6631619" y="0"/>
            <a:ext cx="0" cy="685800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1799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E2319-5F38-4AEE-ABA5-15A570EB069F}"/>
              </a:ext>
            </a:extLst>
          </p:cNvPr>
          <p:cNvSpPr>
            <a:spLocks noGrp="1"/>
          </p:cNvSpPr>
          <p:nvPr>
            <p:ph type="title"/>
          </p:nvPr>
        </p:nvSpPr>
        <p:spPr>
          <a:xfrm>
            <a:off x="838200" y="503484"/>
            <a:ext cx="10515600" cy="478254"/>
          </a:xfrm>
        </p:spPr>
        <p:txBody>
          <a:bodyPr>
            <a:normAutofit fontScale="90000"/>
          </a:bodyPr>
          <a:lstStyle/>
          <a:p>
            <a:r>
              <a:rPr lang="en-US" dirty="0"/>
              <a:t>Multiprocessing &amp; Multithreading</a:t>
            </a:r>
            <a:endParaRPr lang="en-IN" dirty="0"/>
          </a:p>
        </p:txBody>
      </p:sp>
      <p:sp>
        <p:nvSpPr>
          <p:cNvPr id="3" name="Content Placeholder 2">
            <a:extLst>
              <a:ext uri="{FF2B5EF4-FFF2-40B4-BE49-F238E27FC236}">
                <a16:creationId xmlns:a16="http://schemas.microsoft.com/office/drawing/2014/main" id="{C09508A3-8E88-447E-91B3-47C25A75062D}"/>
              </a:ext>
            </a:extLst>
          </p:cNvPr>
          <p:cNvSpPr>
            <a:spLocks noGrp="1"/>
          </p:cNvSpPr>
          <p:nvPr>
            <p:ph idx="1"/>
          </p:nvPr>
        </p:nvSpPr>
        <p:spPr>
          <a:xfrm>
            <a:off x="838200" y="1633492"/>
            <a:ext cx="10515600" cy="5067254"/>
          </a:xfrm>
        </p:spPr>
        <p:txBody>
          <a:bodyPr>
            <a:normAutofit/>
          </a:bodyPr>
          <a:lstStyle/>
          <a:p>
            <a:r>
              <a:rPr lang="en-US" sz="2400" dirty="0"/>
              <a:t>Multiprocessing and multithreading both are ways to achieve multitasking.</a:t>
            </a:r>
          </a:p>
          <a:p>
            <a:r>
              <a:rPr lang="en-US" sz="2400" dirty="0"/>
              <a:t>When you are doing multiple tasks at the same time, then it is known as </a:t>
            </a:r>
            <a:r>
              <a:rPr lang="en-US" sz="2400" b="1" dirty="0"/>
              <a:t>Multitasking</a:t>
            </a:r>
            <a:r>
              <a:rPr lang="en-US" sz="2400" dirty="0"/>
              <a:t>.</a:t>
            </a:r>
          </a:p>
          <a:p>
            <a:r>
              <a:rPr lang="en-US" sz="2400" b="1" dirty="0">
                <a:solidFill>
                  <a:srgbClr val="FF0000"/>
                </a:solidFill>
              </a:rPr>
              <a:t>Multiprocessing</a:t>
            </a:r>
            <a:r>
              <a:rPr lang="en-US" sz="2400" dirty="0"/>
              <a:t> is nothing but different programs means different processes running on your computer.</a:t>
            </a:r>
          </a:p>
          <a:p>
            <a:r>
              <a:rPr lang="en-US" sz="2400" b="1" dirty="0">
                <a:solidFill>
                  <a:srgbClr val="7030A0"/>
                </a:solidFill>
              </a:rPr>
              <a:t>Multithreading</a:t>
            </a:r>
            <a:r>
              <a:rPr lang="en-US" sz="2400" dirty="0"/>
              <a:t> is something where multiple threads that live in the processors.</a:t>
            </a:r>
            <a:endParaRPr lang="en-IN" sz="2400" dirty="0"/>
          </a:p>
        </p:txBody>
      </p:sp>
    </p:spTree>
    <p:extLst>
      <p:ext uri="{BB962C8B-B14F-4D97-AF65-F5344CB8AC3E}">
        <p14:creationId xmlns:p14="http://schemas.microsoft.com/office/powerpoint/2010/main" val="3948017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E1D656-13BD-466F-A88B-5A74AB64E2B9}"/>
              </a:ext>
            </a:extLst>
          </p:cNvPr>
          <p:cNvSpPr>
            <a:spLocks noGrp="1"/>
          </p:cNvSpPr>
          <p:nvPr>
            <p:ph idx="1"/>
          </p:nvPr>
        </p:nvSpPr>
        <p:spPr>
          <a:xfrm>
            <a:off x="727969" y="816746"/>
            <a:ext cx="10625831" cy="2539013"/>
          </a:xfrm>
        </p:spPr>
        <p:txBody>
          <a:bodyPr/>
          <a:lstStyle/>
          <a:p>
            <a:r>
              <a:rPr lang="en-US" sz="2000" dirty="0"/>
              <a:t>A process has its own memory space or virtual address. It can create multiple threads inside it.</a:t>
            </a:r>
          </a:p>
          <a:p>
            <a:r>
              <a:rPr lang="en-US" sz="2000" dirty="0"/>
              <a:t>Difference between process &amp; thread is that, threads will share the address space.</a:t>
            </a:r>
          </a:p>
          <a:p>
            <a:r>
              <a:rPr lang="en-US" sz="2000" dirty="0"/>
              <a:t>Threads will have their own instruction sets. Each of the threads will be doing specific tasks and they will be executing their own code, they have their own stack memory, own  instruction pointer. But they share the address space &amp; the heap memory.</a:t>
            </a:r>
          </a:p>
          <a:p>
            <a:r>
              <a:rPr lang="en-US" sz="2000" b="1" dirty="0"/>
              <a:t>For example</a:t>
            </a:r>
            <a:r>
              <a:rPr lang="en-US" sz="2000" dirty="0"/>
              <a:t>, if we have any global variable in the program, they can be accessed by the multiple threads.</a:t>
            </a:r>
          </a:p>
          <a:p>
            <a:endParaRPr lang="en-US" dirty="0"/>
          </a:p>
          <a:p>
            <a:pPr marL="0" indent="0">
              <a:buNone/>
            </a:pPr>
            <a:endParaRPr lang="en-IN" dirty="0"/>
          </a:p>
        </p:txBody>
      </p:sp>
      <p:sp>
        <p:nvSpPr>
          <p:cNvPr id="4" name="Rectangle: Rounded Corners 3">
            <a:extLst>
              <a:ext uri="{FF2B5EF4-FFF2-40B4-BE49-F238E27FC236}">
                <a16:creationId xmlns:a16="http://schemas.microsoft.com/office/drawing/2014/main" id="{19620F3E-5D0F-466C-A177-27C4F2791B4F}"/>
              </a:ext>
            </a:extLst>
          </p:cNvPr>
          <p:cNvSpPr/>
          <p:nvPr/>
        </p:nvSpPr>
        <p:spPr>
          <a:xfrm>
            <a:off x="1615737" y="3246997"/>
            <a:ext cx="7661428" cy="361100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5" name="TextBox 4">
            <a:extLst>
              <a:ext uri="{FF2B5EF4-FFF2-40B4-BE49-F238E27FC236}">
                <a16:creationId xmlns:a16="http://schemas.microsoft.com/office/drawing/2014/main" id="{F3FF7926-F96B-49B4-8F15-78A203D62CA2}"/>
              </a:ext>
            </a:extLst>
          </p:cNvPr>
          <p:cNvSpPr txBox="1"/>
          <p:nvPr/>
        </p:nvSpPr>
        <p:spPr>
          <a:xfrm>
            <a:off x="8145252" y="2894094"/>
            <a:ext cx="1131913" cy="461665"/>
          </a:xfrm>
          <a:prstGeom prst="rect">
            <a:avLst/>
          </a:prstGeom>
          <a:noFill/>
        </p:spPr>
        <p:txBody>
          <a:bodyPr wrap="none" rtlCol="0">
            <a:spAutoFit/>
          </a:bodyPr>
          <a:lstStyle/>
          <a:p>
            <a:r>
              <a:rPr lang="en-US" sz="2400" dirty="0">
                <a:solidFill>
                  <a:schemeClr val="accent1"/>
                </a:solidFill>
              </a:rPr>
              <a:t>Process</a:t>
            </a:r>
            <a:endParaRPr lang="en-IN" sz="2400" dirty="0">
              <a:solidFill>
                <a:schemeClr val="accent1"/>
              </a:solidFill>
            </a:endParaRPr>
          </a:p>
        </p:txBody>
      </p:sp>
      <p:sp>
        <p:nvSpPr>
          <p:cNvPr id="6" name="Rectangle 5">
            <a:extLst>
              <a:ext uri="{FF2B5EF4-FFF2-40B4-BE49-F238E27FC236}">
                <a16:creationId xmlns:a16="http://schemas.microsoft.com/office/drawing/2014/main" id="{70BA0C3C-DCCB-49BB-8F9E-73BDA8C056AF}"/>
              </a:ext>
            </a:extLst>
          </p:cNvPr>
          <p:cNvSpPr/>
          <p:nvPr/>
        </p:nvSpPr>
        <p:spPr>
          <a:xfrm>
            <a:off x="4749552" y="3568823"/>
            <a:ext cx="1544715"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0x0000 000</a:t>
            </a:r>
            <a:endParaRPr lang="en-IN" dirty="0"/>
          </a:p>
        </p:txBody>
      </p:sp>
      <p:sp>
        <p:nvSpPr>
          <p:cNvPr id="7" name="Rectangle 6">
            <a:extLst>
              <a:ext uri="{FF2B5EF4-FFF2-40B4-BE49-F238E27FC236}">
                <a16:creationId xmlns:a16="http://schemas.microsoft.com/office/drawing/2014/main" id="{148CE1F9-1262-4E7D-A8F4-E6DE515ABDDB}"/>
              </a:ext>
            </a:extLst>
          </p:cNvPr>
          <p:cNvSpPr/>
          <p:nvPr/>
        </p:nvSpPr>
        <p:spPr>
          <a:xfrm>
            <a:off x="4749552" y="3941684"/>
            <a:ext cx="1544715" cy="17666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t>
            </a:r>
          </a:p>
          <a:p>
            <a:pPr algn="ctr"/>
            <a:r>
              <a:rPr lang="en-US" dirty="0"/>
              <a:t>….</a:t>
            </a:r>
          </a:p>
          <a:p>
            <a:pPr algn="ctr"/>
            <a:r>
              <a:rPr lang="en-US" dirty="0"/>
              <a:t>….</a:t>
            </a:r>
          </a:p>
          <a:p>
            <a:pPr algn="ctr"/>
            <a:r>
              <a:rPr lang="en-US" dirty="0"/>
              <a:t>….</a:t>
            </a:r>
          </a:p>
          <a:p>
            <a:pPr algn="ctr"/>
            <a:r>
              <a:rPr lang="en-US" dirty="0"/>
              <a:t>….</a:t>
            </a:r>
          </a:p>
          <a:p>
            <a:pPr algn="ctr"/>
            <a:r>
              <a:rPr lang="en-US" dirty="0"/>
              <a:t>….</a:t>
            </a:r>
            <a:endParaRPr lang="en-IN" dirty="0"/>
          </a:p>
        </p:txBody>
      </p:sp>
      <p:sp>
        <p:nvSpPr>
          <p:cNvPr id="8" name="Rectangle 7">
            <a:extLst>
              <a:ext uri="{FF2B5EF4-FFF2-40B4-BE49-F238E27FC236}">
                <a16:creationId xmlns:a16="http://schemas.microsoft.com/office/drawing/2014/main" id="{2D6D6E45-9BC8-44DC-A31E-F9AA2E1A361E}"/>
              </a:ext>
            </a:extLst>
          </p:cNvPr>
          <p:cNvSpPr/>
          <p:nvPr/>
        </p:nvSpPr>
        <p:spPr>
          <a:xfrm>
            <a:off x="4749551" y="5695022"/>
            <a:ext cx="1544715" cy="37286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solidFill>
                  <a:schemeClr val="tx1"/>
                </a:solidFill>
              </a:rPr>
              <a:t>0x0000 000</a:t>
            </a:r>
            <a:endParaRPr lang="en-IN" dirty="0">
              <a:solidFill>
                <a:schemeClr val="tx1"/>
              </a:solidFill>
            </a:endParaRPr>
          </a:p>
        </p:txBody>
      </p:sp>
      <p:sp>
        <p:nvSpPr>
          <p:cNvPr id="10" name="Rectangle 9">
            <a:extLst>
              <a:ext uri="{FF2B5EF4-FFF2-40B4-BE49-F238E27FC236}">
                <a16:creationId xmlns:a16="http://schemas.microsoft.com/office/drawing/2014/main" id="{D9975EBB-4E4B-4D92-8FE0-18B08DD25702}"/>
              </a:ext>
            </a:extLst>
          </p:cNvPr>
          <p:cNvSpPr/>
          <p:nvPr/>
        </p:nvSpPr>
        <p:spPr>
          <a:xfrm>
            <a:off x="4749550" y="6052350"/>
            <a:ext cx="1544715" cy="37286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solidFill>
                  <a:schemeClr val="tx1"/>
                </a:solidFill>
              </a:rPr>
              <a:t>…</a:t>
            </a:r>
          </a:p>
          <a:p>
            <a:pPr algn="ctr"/>
            <a:r>
              <a:rPr lang="en-US" dirty="0"/>
              <a:t>…</a:t>
            </a:r>
            <a:endParaRPr lang="en-IN" dirty="0"/>
          </a:p>
        </p:txBody>
      </p:sp>
      <p:sp>
        <p:nvSpPr>
          <p:cNvPr id="11" name="Rectangle 10">
            <a:extLst>
              <a:ext uri="{FF2B5EF4-FFF2-40B4-BE49-F238E27FC236}">
                <a16:creationId xmlns:a16="http://schemas.microsoft.com/office/drawing/2014/main" id="{5CF2192B-48C9-4119-93C1-9C8BCE8118EB}"/>
              </a:ext>
            </a:extLst>
          </p:cNvPr>
          <p:cNvSpPr/>
          <p:nvPr/>
        </p:nvSpPr>
        <p:spPr>
          <a:xfrm>
            <a:off x="4749549" y="6425212"/>
            <a:ext cx="1544715" cy="37286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solidFill>
                  <a:schemeClr val="tx1"/>
                </a:solidFill>
              </a:rPr>
              <a:t>0xFFFFFFFF</a:t>
            </a:r>
            <a:endParaRPr lang="en-IN" dirty="0">
              <a:solidFill>
                <a:schemeClr val="tx1"/>
              </a:solidFill>
            </a:endParaRPr>
          </a:p>
        </p:txBody>
      </p:sp>
      <p:sp>
        <p:nvSpPr>
          <p:cNvPr id="12" name="Oval 11">
            <a:extLst>
              <a:ext uri="{FF2B5EF4-FFF2-40B4-BE49-F238E27FC236}">
                <a16:creationId xmlns:a16="http://schemas.microsoft.com/office/drawing/2014/main" id="{2F032C75-9F06-4750-B345-997DE1338D17}"/>
              </a:ext>
            </a:extLst>
          </p:cNvPr>
          <p:cNvSpPr/>
          <p:nvPr/>
        </p:nvSpPr>
        <p:spPr>
          <a:xfrm>
            <a:off x="7108788" y="3484487"/>
            <a:ext cx="1467041" cy="1300577"/>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1"/>
                </a:solidFill>
              </a:rPr>
              <a:t>Thread 2</a:t>
            </a:r>
            <a:endParaRPr lang="en-IN" dirty="0">
              <a:solidFill>
                <a:schemeClr val="tx1"/>
              </a:solidFill>
            </a:endParaRPr>
          </a:p>
        </p:txBody>
      </p:sp>
      <p:sp>
        <p:nvSpPr>
          <p:cNvPr id="13" name="Oval 12">
            <a:extLst>
              <a:ext uri="{FF2B5EF4-FFF2-40B4-BE49-F238E27FC236}">
                <a16:creationId xmlns:a16="http://schemas.microsoft.com/office/drawing/2014/main" id="{FE99E7FD-A000-494E-820D-8742837B7B14}"/>
              </a:ext>
            </a:extLst>
          </p:cNvPr>
          <p:cNvSpPr/>
          <p:nvPr/>
        </p:nvSpPr>
        <p:spPr>
          <a:xfrm>
            <a:off x="7148735" y="5390965"/>
            <a:ext cx="1427094" cy="1300577"/>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1"/>
                </a:solidFill>
              </a:rPr>
              <a:t>Thread 3</a:t>
            </a:r>
            <a:endParaRPr lang="en-IN" dirty="0">
              <a:solidFill>
                <a:schemeClr val="tx1"/>
              </a:solidFill>
            </a:endParaRPr>
          </a:p>
        </p:txBody>
      </p:sp>
      <p:sp>
        <p:nvSpPr>
          <p:cNvPr id="14" name="Oval 13">
            <a:extLst>
              <a:ext uri="{FF2B5EF4-FFF2-40B4-BE49-F238E27FC236}">
                <a16:creationId xmlns:a16="http://schemas.microsoft.com/office/drawing/2014/main" id="{5F4F785A-803D-4E1C-A939-72EA8E3016A1}"/>
              </a:ext>
            </a:extLst>
          </p:cNvPr>
          <p:cNvSpPr/>
          <p:nvPr/>
        </p:nvSpPr>
        <p:spPr>
          <a:xfrm>
            <a:off x="1872442" y="4447716"/>
            <a:ext cx="1438929" cy="126062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1"/>
                </a:solidFill>
              </a:rPr>
              <a:t>Thread 1</a:t>
            </a:r>
            <a:endParaRPr lang="en-IN" dirty="0">
              <a:solidFill>
                <a:schemeClr val="tx1"/>
              </a:solidFill>
            </a:endParaRPr>
          </a:p>
        </p:txBody>
      </p:sp>
      <p:cxnSp>
        <p:nvCxnSpPr>
          <p:cNvPr id="16" name="Straight Arrow Connector 15">
            <a:extLst>
              <a:ext uri="{FF2B5EF4-FFF2-40B4-BE49-F238E27FC236}">
                <a16:creationId xmlns:a16="http://schemas.microsoft.com/office/drawing/2014/main" id="{0DEC8267-5471-41DA-B980-143AB6239C47}"/>
              </a:ext>
            </a:extLst>
          </p:cNvPr>
          <p:cNvCxnSpPr>
            <a:stCxn id="14" idx="6"/>
          </p:cNvCxnSpPr>
          <p:nvPr/>
        </p:nvCxnSpPr>
        <p:spPr>
          <a:xfrm flipV="1">
            <a:off x="3311371" y="5078028"/>
            <a:ext cx="1438178" cy="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8" name="Straight Arrow Connector 17">
            <a:extLst>
              <a:ext uri="{FF2B5EF4-FFF2-40B4-BE49-F238E27FC236}">
                <a16:creationId xmlns:a16="http://schemas.microsoft.com/office/drawing/2014/main" id="{B14D320B-DB88-491E-942B-E38CD64FE18E}"/>
              </a:ext>
            </a:extLst>
          </p:cNvPr>
          <p:cNvCxnSpPr>
            <a:stCxn id="12" idx="2"/>
          </p:cNvCxnSpPr>
          <p:nvPr/>
        </p:nvCxnSpPr>
        <p:spPr>
          <a:xfrm flipH="1">
            <a:off x="6294264" y="4134776"/>
            <a:ext cx="814524" cy="51712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0" name="Straight Arrow Connector 19">
            <a:extLst>
              <a:ext uri="{FF2B5EF4-FFF2-40B4-BE49-F238E27FC236}">
                <a16:creationId xmlns:a16="http://schemas.microsoft.com/office/drawing/2014/main" id="{1B186BC3-DA68-45F2-9829-66F568B7AC45}"/>
              </a:ext>
            </a:extLst>
          </p:cNvPr>
          <p:cNvCxnSpPr>
            <a:stCxn id="13" idx="2"/>
          </p:cNvCxnSpPr>
          <p:nvPr/>
        </p:nvCxnSpPr>
        <p:spPr>
          <a:xfrm flipH="1" flipV="1">
            <a:off x="6294264" y="5193437"/>
            <a:ext cx="854471" cy="847817"/>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4123468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86421A-1953-49A2-B6D7-BE94E28726F7}"/>
              </a:ext>
            </a:extLst>
          </p:cNvPr>
          <p:cNvSpPr>
            <a:spLocks noGrp="1"/>
          </p:cNvSpPr>
          <p:nvPr>
            <p:ph idx="1"/>
          </p:nvPr>
        </p:nvSpPr>
        <p:spPr>
          <a:xfrm>
            <a:off x="426129" y="1407110"/>
            <a:ext cx="11496582" cy="5748291"/>
          </a:xfrm>
        </p:spPr>
        <p:txBody>
          <a:bodyPr>
            <a:normAutofit/>
          </a:bodyPr>
          <a:lstStyle/>
          <a:p>
            <a:pPr algn="just"/>
            <a:r>
              <a:rPr lang="en-US" sz="2400" dirty="0"/>
              <a:t>Whereas, if you look at processes, they have their own address space, and if they ever want to communicate with each other, they can use IPC techniques such as a file on disk or shared memory or message pipe.</a:t>
            </a:r>
          </a:p>
          <a:p>
            <a:pPr algn="just"/>
            <a:r>
              <a:rPr lang="en-US" sz="2400" dirty="0"/>
              <a:t>The </a:t>
            </a:r>
            <a:r>
              <a:rPr lang="en-US" sz="2400" b="1" dirty="0"/>
              <a:t>key difference </a:t>
            </a:r>
            <a:r>
              <a:rPr lang="en-US" sz="2400" dirty="0"/>
              <a:t>between threads &amp; processes is , threads are lightweight and processes are heavy weight.</a:t>
            </a:r>
          </a:p>
          <a:p>
            <a:pPr algn="just"/>
            <a:r>
              <a:rPr lang="en-US" sz="2400" dirty="0"/>
              <a:t>The benefit of multiprocessing is that error or memory leak in one process wont hurt execution of another process.</a:t>
            </a:r>
          </a:p>
          <a:p>
            <a:pPr algn="just"/>
            <a:r>
              <a:rPr lang="en-US" sz="2400" dirty="0"/>
              <a:t>And if there is memory leak in one thread then it can potentially affect other threads. </a:t>
            </a:r>
            <a:endParaRPr lang="en-IN" sz="2400" dirty="0"/>
          </a:p>
        </p:txBody>
      </p:sp>
      <p:sp>
        <p:nvSpPr>
          <p:cNvPr id="4" name="TextBox 3">
            <a:extLst>
              <a:ext uri="{FF2B5EF4-FFF2-40B4-BE49-F238E27FC236}">
                <a16:creationId xmlns:a16="http://schemas.microsoft.com/office/drawing/2014/main" id="{153F64F8-669C-41F5-A77A-74F32C252CB3}"/>
              </a:ext>
            </a:extLst>
          </p:cNvPr>
          <p:cNvSpPr txBox="1"/>
          <p:nvPr/>
        </p:nvSpPr>
        <p:spPr>
          <a:xfrm>
            <a:off x="532661" y="289981"/>
            <a:ext cx="9299149" cy="769441"/>
          </a:xfrm>
          <a:prstGeom prst="rect">
            <a:avLst/>
          </a:prstGeom>
          <a:noFill/>
        </p:spPr>
        <p:txBody>
          <a:bodyPr wrap="none" rtlCol="0">
            <a:spAutoFit/>
          </a:bodyPr>
          <a:lstStyle/>
          <a:p>
            <a:r>
              <a:rPr lang="en-US" sz="4400" dirty="0">
                <a:latin typeface="+mj-lt"/>
              </a:rPr>
              <a:t>Difference between Thread and Process</a:t>
            </a:r>
            <a:endParaRPr lang="en-IN" sz="4400" dirty="0">
              <a:latin typeface="+mj-lt"/>
            </a:endParaRPr>
          </a:p>
        </p:txBody>
      </p:sp>
    </p:spTree>
    <p:extLst>
      <p:ext uri="{BB962C8B-B14F-4D97-AF65-F5344CB8AC3E}">
        <p14:creationId xmlns:p14="http://schemas.microsoft.com/office/powerpoint/2010/main" val="4090470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FE800BD-F5C9-4E7C-882F-43DDBF2264E0}"/>
              </a:ext>
            </a:extLst>
          </p:cNvPr>
          <p:cNvSpPr/>
          <p:nvPr/>
        </p:nvSpPr>
        <p:spPr>
          <a:xfrm>
            <a:off x="941033" y="970994"/>
            <a:ext cx="2512381" cy="355661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5" name="Rectangle 4">
            <a:extLst>
              <a:ext uri="{FF2B5EF4-FFF2-40B4-BE49-F238E27FC236}">
                <a16:creationId xmlns:a16="http://schemas.microsoft.com/office/drawing/2014/main" id="{260A2F9C-07B7-4556-8BAF-E7ED5E074909}"/>
              </a:ext>
            </a:extLst>
          </p:cNvPr>
          <p:cNvSpPr/>
          <p:nvPr/>
        </p:nvSpPr>
        <p:spPr>
          <a:xfrm>
            <a:off x="1447059" y="1110818"/>
            <a:ext cx="1544715"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0x0000 000</a:t>
            </a:r>
            <a:endParaRPr lang="en-IN" dirty="0"/>
          </a:p>
        </p:txBody>
      </p:sp>
      <p:sp>
        <p:nvSpPr>
          <p:cNvPr id="6" name="Rectangle 5">
            <a:extLst>
              <a:ext uri="{FF2B5EF4-FFF2-40B4-BE49-F238E27FC236}">
                <a16:creationId xmlns:a16="http://schemas.microsoft.com/office/drawing/2014/main" id="{710F1048-904D-4A68-99BB-D30D4DC43B48}"/>
              </a:ext>
            </a:extLst>
          </p:cNvPr>
          <p:cNvSpPr/>
          <p:nvPr/>
        </p:nvSpPr>
        <p:spPr>
          <a:xfrm>
            <a:off x="1447059" y="1483679"/>
            <a:ext cx="1544715" cy="17666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t>
            </a:r>
          </a:p>
          <a:p>
            <a:pPr algn="ctr"/>
            <a:r>
              <a:rPr lang="en-US" dirty="0"/>
              <a:t>….</a:t>
            </a:r>
          </a:p>
          <a:p>
            <a:pPr algn="ctr"/>
            <a:r>
              <a:rPr lang="en-US" dirty="0"/>
              <a:t>….</a:t>
            </a:r>
          </a:p>
          <a:p>
            <a:pPr algn="ctr"/>
            <a:r>
              <a:rPr lang="en-US" dirty="0"/>
              <a:t>….</a:t>
            </a:r>
          </a:p>
          <a:p>
            <a:pPr algn="ctr"/>
            <a:r>
              <a:rPr lang="en-US" dirty="0"/>
              <a:t>….</a:t>
            </a:r>
          </a:p>
          <a:p>
            <a:pPr algn="ctr"/>
            <a:r>
              <a:rPr lang="en-US" dirty="0"/>
              <a:t>….</a:t>
            </a:r>
            <a:endParaRPr lang="en-IN" dirty="0"/>
          </a:p>
        </p:txBody>
      </p:sp>
      <p:sp>
        <p:nvSpPr>
          <p:cNvPr id="7" name="Rectangle 6">
            <a:extLst>
              <a:ext uri="{FF2B5EF4-FFF2-40B4-BE49-F238E27FC236}">
                <a16:creationId xmlns:a16="http://schemas.microsoft.com/office/drawing/2014/main" id="{82BD21DE-7617-4B53-995F-F14F362F982F}"/>
              </a:ext>
            </a:extLst>
          </p:cNvPr>
          <p:cNvSpPr/>
          <p:nvPr/>
        </p:nvSpPr>
        <p:spPr>
          <a:xfrm>
            <a:off x="1447058" y="3237017"/>
            <a:ext cx="1544715" cy="37286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solidFill>
                  <a:schemeClr val="tx1"/>
                </a:solidFill>
              </a:rPr>
              <a:t>0x0000 000</a:t>
            </a:r>
            <a:endParaRPr lang="en-IN" dirty="0">
              <a:solidFill>
                <a:schemeClr val="tx1"/>
              </a:solidFill>
            </a:endParaRPr>
          </a:p>
        </p:txBody>
      </p:sp>
      <p:sp>
        <p:nvSpPr>
          <p:cNvPr id="8" name="Rectangle 7">
            <a:extLst>
              <a:ext uri="{FF2B5EF4-FFF2-40B4-BE49-F238E27FC236}">
                <a16:creationId xmlns:a16="http://schemas.microsoft.com/office/drawing/2014/main" id="{0C9AD291-53E1-412C-A9DA-062B17D6276E}"/>
              </a:ext>
            </a:extLst>
          </p:cNvPr>
          <p:cNvSpPr/>
          <p:nvPr/>
        </p:nvSpPr>
        <p:spPr>
          <a:xfrm>
            <a:off x="1447057" y="3594345"/>
            <a:ext cx="1544715" cy="37286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solidFill>
                  <a:schemeClr val="tx1"/>
                </a:solidFill>
              </a:rPr>
              <a:t>…</a:t>
            </a:r>
          </a:p>
          <a:p>
            <a:pPr algn="ctr"/>
            <a:r>
              <a:rPr lang="en-US" dirty="0"/>
              <a:t>…</a:t>
            </a:r>
            <a:endParaRPr lang="en-IN" dirty="0"/>
          </a:p>
        </p:txBody>
      </p:sp>
      <p:sp>
        <p:nvSpPr>
          <p:cNvPr id="9" name="Rectangle 8">
            <a:extLst>
              <a:ext uri="{FF2B5EF4-FFF2-40B4-BE49-F238E27FC236}">
                <a16:creationId xmlns:a16="http://schemas.microsoft.com/office/drawing/2014/main" id="{E7642F35-6EAF-435E-ACC9-9ABEFAD6B231}"/>
              </a:ext>
            </a:extLst>
          </p:cNvPr>
          <p:cNvSpPr/>
          <p:nvPr/>
        </p:nvSpPr>
        <p:spPr>
          <a:xfrm>
            <a:off x="1447056" y="3967207"/>
            <a:ext cx="1544715" cy="37286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solidFill>
                  <a:schemeClr val="tx1"/>
                </a:solidFill>
              </a:rPr>
              <a:t>0xFFFFFFFF</a:t>
            </a:r>
            <a:endParaRPr lang="en-IN" dirty="0">
              <a:solidFill>
                <a:schemeClr val="tx1"/>
              </a:solidFill>
            </a:endParaRPr>
          </a:p>
        </p:txBody>
      </p:sp>
      <p:sp>
        <p:nvSpPr>
          <p:cNvPr id="10" name="Rectangle: Rounded Corners 9">
            <a:extLst>
              <a:ext uri="{FF2B5EF4-FFF2-40B4-BE49-F238E27FC236}">
                <a16:creationId xmlns:a16="http://schemas.microsoft.com/office/drawing/2014/main" id="{CBF5AE29-DF1B-415B-B9F5-DB6C0285FD69}"/>
              </a:ext>
            </a:extLst>
          </p:cNvPr>
          <p:cNvSpPr/>
          <p:nvPr/>
        </p:nvSpPr>
        <p:spPr>
          <a:xfrm>
            <a:off x="7732451" y="955460"/>
            <a:ext cx="2592279" cy="366092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11" name="Rectangle 10">
            <a:extLst>
              <a:ext uri="{FF2B5EF4-FFF2-40B4-BE49-F238E27FC236}">
                <a16:creationId xmlns:a16="http://schemas.microsoft.com/office/drawing/2014/main" id="{34D1E153-D4D2-4D81-B0B2-D69FE1B4202A}"/>
              </a:ext>
            </a:extLst>
          </p:cNvPr>
          <p:cNvSpPr/>
          <p:nvPr/>
        </p:nvSpPr>
        <p:spPr>
          <a:xfrm>
            <a:off x="8238477" y="1095284"/>
            <a:ext cx="1544715"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0x0000 000</a:t>
            </a:r>
            <a:endParaRPr lang="en-IN" dirty="0"/>
          </a:p>
        </p:txBody>
      </p:sp>
      <p:sp>
        <p:nvSpPr>
          <p:cNvPr id="12" name="Rectangle 11">
            <a:extLst>
              <a:ext uri="{FF2B5EF4-FFF2-40B4-BE49-F238E27FC236}">
                <a16:creationId xmlns:a16="http://schemas.microsoft.com/office/drawing/2014/main" id="{C1EEDED6-B144-45E2-88D3-9426854BAF31}"/>
              </a:ext>
            </a:extLst>
          </p:cNvPr>
          <p:cNvSpPr/>
          <p:nvPr/>
        </p:nvSpPr>
        <p:spPr>
          <a:xfrm>
            <a:off x="8238477" y="1468145"/>
            <a:ext cx="1544715" cy="17666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t>
            </a:r>
          </a:p>
          <a:p>
            <a:pPr algn="ctr"/>
            <a:r>
              <a:rPr lang="en-US" dirty="0"/>
              <a:t>….</a:t>
            </a:r>
          </a:p>
          <a:p>
            <a:pPr algn="ctr"/>
            <a:r>
              <a:rPr lang="en-US" dirty="0"/>
              <a:t>….</a:t>
            </a:r>
          </a:p>
          <a:p>
            <a:pPr algn="ctr"/>
            <a:r>
              <a:rPr lang="en-US" dirty="0"/>
              <a:t>….</a:t>
            </a:r>
          </a:p>
          <a:p>
            <a:pPr algn="ctr"/>
            <a:r>
              <a:rPr lang="en-US" dirty="0"/>
              <a:t>….</a:t>
            </a:r>
          </a:p>
          <a:p>
            <a:pPr algn="ctr"/>
            <a:r>
              <a:rPr lang="en-US" dirty="0"/>
              <a:t>….</a:t>
            </a:r>
            <a:endParaRPr lang="en-IN" dirty="0"/>
          </a:p>
        </p:txBody>
      </p:sp>
      <p:sp>
        <p:nvSpPr>
          <p:cNvPr id="13" name="Rectangle 12">
            <a:extLst>
              <a:ext uri="{FF2B5EF4-FFF2-40B4-BE49-F238E27FC236}">
                <a16:creationId xmlns:a16="http://schemas.microsoft.com/office/drawing/2014/main" id="{9DAC8B78-4D5F-47E9-8A55-D95C18CBE227}"/>
              </a:ext>
            </a:extLst>
          </p:cNvPr>
          <p:cNvSpPr/>
          <p:nvPr/>
        </p:nvSpPr>
        <p:spPr>
          <a:xfrm>
            <a:off x="8238476" y="3221483"/>
            <a:ext cx="1544715" cy="37286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solidFill>
                  <a:schemeClr val="tx1"/>
                </a:solidFill>
              </a:rPr>
              <a:t>0x0000 000</a:t>
            </a:r>
            <a:endParaRPr lang="en-IN" dirty="0">
              <a:solidFill>
                <a:schemeClr val="tx1"/>
              </a:solidFill>
            </a:endParaRPr>
          </a:p>
        </p:txBody>
      </p:sp>
      <p:sp>
        <p:nvSpPr>
          <p:cNvPr id="14" name="Rectangle 13">
            <a:extLst>
              <a:ext uri="{FF2B5EF4-FFF2-40B4-BE49-F238E27FC236}">
                <a16:creationId xmlns:a16="http://schemas.microsoft.com/office/drawing/2014/main" id="{392CEE9B-5A58-4B47-97DA-0D2D3D63D72E}"/>
              </a:ext>
            </a:extLst>
          </p:cNvPr>
          <p:cNvSpPr/>
          <p:nvPr/>
        </p:nvSpPr>
        <p:spPr>
          <a:xfrm>
            <a:off x="8238475" y="3578811"/>
            <a:ext cx="1544715" cy="37286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solidFill>
                  <a:schemeClr val="tx1"/>
                </a:solidFill>
              </a:rPr>
              <a:t>…</a:t>
            </a:r>
          </a:p>
          <a:p>
            <a:pPr algn="ctr"/>
            <a:r>
              <a:rPr lang="en-US" dirty="0"/>
              <a:t>…</a:t>
            </a:r>
            <a:endParaRPr lang="en-IN" dirty="0"/>
          </a:p>
        </p:txBody>
      </p:sp>
      <p:sp>
        <p:nvSpPr>
          <p:cNvPr id="15" name="Rectangle 14">
            <a:extLst>
              <a:ext uri="{FF2B5EF4-FFF2-40B4-BE49-F238E27FC236}">
                <a16:creationId xmlns:a16="http://schemas.microsoft.com/office/drawing/2014/main" id="{B78E4D66-16BC-4E36-8D41-C034CC78DB27}"/>
              </a:ext>
            </a:extLst>
          </p:cNvPr>
          <p:cNvSpPr/>
          <p:nvPr/>
        </p:nvSpPr>
        <p:spPr>
          <a:xfrm>
            <a:off x="8238474" y="3951673"/>
            <a:ext cx="1544715" cy="37286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solidFill>
                  <a:schemeClr val="tx1"/>
                </a:solidFill>
              </a:rPr>
              <a:t>0xFFFFFFFF</a:t>
            </a:r>
            <a:endParaRPr lang="en-IN" dirty="0">
              <a:solidFill>
                <a:schemeClr val="tx1"/>
              </a:solidFill>
            </a:endParaRPr>
          </a:p>
        </p:txBody>
      </p:sp>
      <p:sp>
        <p:nvSpPr>
          <p:cNvPr id="16" name="TextBox 15">
            <a:extLst>
              <a:ext uri="{FF2B5EF4-FFF2-40B4-BE49-F238E27FC236}">
                <a16:creationId xmlns:a16="http://schemas.microsoft.com/office/drawing/2014/main" id="{43522D69-1052-44C8-B565-25D716570C72}"/>
              </a:ext>
            </a:extLst>
          </p:cNvPr>
          <p:cNvSpPr txBox="1"/>
          <p:nvPr/>
        </p:nvSpPr>
        <p:spPr>
          <a:xfrm>
            <a:off x="1518082" y="555055"/>
            <a:ext cx="1064202" cy="369332"/>
          </a:xfrm>
          <a:prstGeom prst="rect">
            <a:avLst/>
          </a:prstGeom>
          <a:noFill/>
        </p:spPr>
        <p:txBody>
          <a:bodyPr wrap="none" rtlCol="0">
            <a:spAutoFit/>
          </a:bodyPr>
          <a:lstStyle/>
          <a:p>
            <a:r>
              <a:rPr lang="en-US" dirty="0">
                <a:solidFill>
                  <a:schemeClr val="accent1"/>
                </a:solidFill>
              </a:rPr>
              <a:t>Process 1</a:t>
            </a:r>
            <a:endParaRPr lang="en-IN" dirty="0">
              <a:solidFill>
                <a:schemeClr val="accent1"/>
              </a:solidFill>
            </a:endParaRPr>
          </a:p>
        </p:txBody>
      </p:sp>
      <p:sp>
        <p:nvSpPr>
          <p:cNvPr id="17" name="TextBox 16">
            <a:extLst>
              <a:ext uri="{FF2B5EF4-FFF2-40B4-BE49-F238E27FC236}">
                <a16:creationId xmlns:a16="http://schemas.microsoft.com/office/drawing/2014/main" id="{FB1A9D2E-1E33-46AF-B22F-85D0C6BC5257}"/>
              </a:ext>
            </a:extLst>
          </p:cNvPr>
          <p:cNvSpPr txBox="1"/>
          <p:nvPr/>
        </p:nvSpPr>
        <p:spPr>
          <a:xfrm>
            <a:off x="8456540" y="589003"/>
            <a:ext cx="1064202" cy="369332"/>
          </a:xfrm>
          <a:prstGeom prst="rect">
            <a:avLst/>
          </a:prstGeom>
          <a:noFill/>
        </p:spPr>
        <p:txBody>
          <a:bodyPr wrap="none" rtlCol="0">
            <a:spAutoFit/>
          </a:bodyPr>
          <a:lstStyle/>
          <a:p>
            <a:r>
              <a:rPr lang="en-US" dirty="0">
                <a:solidFill>
                  <a:schemeClr val="accent1"/>
                </a:solidFill>
              </a:rPr>
              <a:t>Process 2</a:t>
            </a:r>
            <a:endParaRPr lang="en-IN" dirty="0">
              <a:solidFill>
                <a:schemeClr val="accent1"/>
              </a:solidFill>
            </a:endParaRPr>
          </a:p>
        </p:txBody>
      </p:sp>
      <p:sp>
        <p:nvSpPr>
          <p:cNvPr id="18" name="Flowchart: Document 17">
            <a:extLst>
              <a:ext uri="{FF2B5EF4-FFF2-40B4-BE49-F238E27FC236}">
                <a16:creationId xmlns:a16="http://schemas.microsoft.com/office/drawing/2014/main" id="{96556AB0-BEA9-4F23-A98E-003C4B6A2B35}"/>
              </a:ext>
            </a:extLst>
          </p:cNvPr>
          <p:cNvSpPr/>
          <p:nvPr/>
        </p:nvSpPr>
        <p:spPr>
          <a:xfrm>
            <a:off x="5015883" y="1078082"/>
            <a:ext cx="1239915" cy="780126"/>
          </a:xfrm>
          <a:prstGeom prst="flowChartDocumen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File</a:t>
            </a:r>
            <a:endParaRPr lang="en-IN" dirty="0">
              <a:solidFill>
                <a:schemeClr val="tx1"/>
              </a:solidFill>
            </a:endParaRPr>
          </a:p>
        </p:txBody>
      </p:sp>
      <p:cxnSp>
        <p:nvCxnSpPr>
          <p:cNvPr id="20" name="Straight Arrow Connector 19">
            <a:extLst>
              <a:ext uri="{FF2B5EF4-FFF2-40B4-BE49-F238E27FC236}">
                <a16:creationId xmlns:a16="http://schemas.microsoft.com/office/drawing/2014/main" id="{7ED54D00-09D7-48F0-A25C-43DAB99D7122}"/>
              </a:ext>
            </a:extLst>
          </p:cNvPr>
          <p:cNvCxnSpPr/>
          <p:nvPr/>
        </p:nvCxnSpPr>
        <p:spPr>
          <a:xfrm flipV="1">
            <a:off x="3453414" y="1281715"/>
            <a:ext cx="1562469" cy="15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346BE9A-0B64-4D9C-8333-3211D03A9FF3}"/>
              </a:ext>
            </a:extLst>
          </p:cNvPr>
          <p:cNvCxnSpPr/>
          <p:nvPr/>
        </p:nvCxnSpPr>
        <p:spPr>
          <a:xfrm flipH="1">
            <a:off x="6255798" y="1297249"/>
            <a:ext cx="14766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AD9FD8B3-CC52-41F6-85F8-025F78CAF5B9}"/>
              </a:ext>
            </a:extLst>
          </p:cNvPr>
          <p:cNvSpPr/>
          <p:nvPr/>
        </p:nvSpPr>
        <p:spPr>
          <a:xfrm>
            <a:off x="5015883" y="2228295"/>
            <a:ext cx="1305018" cy="78012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Shared</a:t>
            </a:r>
          </a:p>
          <a:p>
            <a:pPr algn="ctr"/>
            <a:r>
              <a:rPr lang="en-US" dirty="0"/>
              <a:t>Memory</a:t>
            </a:r>
            <a:endParaRPr lang="en-IN" dirty="0"/>
          </a:p>
        </p:txBody>
      </p:sp>
      <p:cxnSp>
        <p:nvCxnSpPr>
          <p:cNvPr id="25" name="Straight Arrow Connector 24">
            <a:extLst>
              <a:ext uri="{FF2B5EF4-FFF2-40B4-BE49-F238E27FC236}">
                <a16:creationId xmlns:a16="http://schemas.microsoft.com/office/drawing/2014/main" id="{5D2E272D-BE7C-4621-A65A-0B33DA77041A}"/>
              </a:ext>
            </a:extLst>
          </p:cNvPr>
          <p:cNvCxnSpPr>
            <a:cxnSpLocks/>
            <a:stCxn id="4" idx="3"/>
            <a:endCxn id="23" idx="1"/>
          </p:cNvCxnSpPr>
          <p:nvPr/>
        </p:nvCxnSpPr>
        <p:spPr>
          <a:xfrm flipV="1">
            <a:off x="3453414" y="2618358"/>
            <a:ext cx="1562469" cy="1309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E09F7C0-DE88-4DB7-889C-071E783D0FCA}"/>
              </a:ext>
            </a:extLst>
          </p:cNvPr>
          <p:cNvCxnSpPr>
            <a:cxnSpLocks/>
            <a:stCxn id="10" idx="1"/>
            <a:endCxn id="23" idx="3"/>
          </p:cNvCxnSpPr>
          <p:nvPr/>
        </p:nvCxnSpPr>
        <p:spPr>
          <a:xfrm flipH="1" flipV="1">
            <a:off x="6320901" y="2618358"/>
            <a:ext cx="1411550" cy="1675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Flowchart: Direct Access Storage 27">
            <a:extLst>
              <a:ext uri="{FF2B5EF4-FFF2-40B4-BE49-F238E27FC236}">
                <a16:creationId xmlns:a16="http://schemas.microsoft.com/office/drawing/2014/main" id="{FCD6A8C4-A44A-45F7-A2AB-7468F7380DCE}"/>
              </a:ext>
            </a:extLst>
          </p:cNvPr>
          <p:cNvSpPr/>
          <p:nvPr/>
        </p:nvSpPr>
        <p:spPr>
          <a:xfrm rot="10800000">
            <a:off x="4823533" y="3582142"/>
            <a:ext cx="1624613" cy="780126"/>
          </a:xfrm>
          <a:prstGeom prst="flowChartMagneticDrum">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29" name="TextBox 28">
            <a:extLst>
              <a:ext uri="{FF2B5EF4-FFF2-40B4-BE49-F238E27FC236}">
                <a16:creationId xmlns:a16="http://schemas.microsoft.com/office/drawing/2014/main" id="{125C75F5-A4D0-4B5D-B17D-5574D9647307}"/>
              </a:ext>
            </a:extLst>
          </p:cNvPr>
          <p:cNvSpPr txBox="1"/>
          <p:nvPr/>
        </p:nvSpPr>
        <p:spPr>
          <a:xfrm>
            <a:off x="5387946" y="3626533"/>
            <a:ext cx="1009892" cy="646331"/>
          </a:xfrm>
          <a:prstGeom prst="rect">
            <a:avLst/>
          </a:prstGeom>
          <a:noFill/>
        </p:spPr>
        <p:txBody>
          <a:bodyPr wrap="none" rtlCol="0">
            <a:spAutoFit/>
          </a:bodyPr>
          <a:lstStyle/>
          <a:p>
            <a:r>
              <a:rPr lang="en-US" dirty="0"/>
              <a:t>Message</a:t>
            </a:r>
          </a:p>
          <a:p>
            <a:r>
              <a:rPr lang="en-US" dirty="0"/>
              <a:t>Pipe</a:t>
            </a:r>
            <a:endParaRPr lang="en-IN" dirty="0"/>
          </a:p>
        </p:txBody>
      </p:sp>
      <p:cxnSp>
        <p:nvCxnSpPr>
          <p:cNvPr id="31" name="Straight Arrow Connector 30">
            <a:extLst>
              <a:ext uri="{FF2B5EF4-FFF2-40B4-BE49-F238E27FC236}">
                <a16:creationId xmlns:a16="http://schemas.microsoft.com/office/drawing/2014/main" id="{77BC1969-8F4F-40AC-8DCC-B85FFF34C941}"/>
              </a:ext>
            </a:extLst>
          </p:cNvPr>
          <p:cNvCxnSpPr>
            <a:endCxn id="28" idx="4"/>
          </p:cNvCxnSpPr>
          <p:nvPr/>
        </p:nvCxnSpPr>
        <p:spPr>
          <a:xfrm>
            <a:off x="3453414" y="3949698"/>
            <a:ext cx="1370119" cy="22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096CC4AB-C4FC-4489-BD44-4BF6826D7B8C}"/>
              </a:ext>
            </a:extLst>
          </p:cNvPr>
          <p:cNvCxnSpPr>
            <a:endCxn id="28" idx="1"/>
          </p:cNvCxnSpPr>
          <p:nvPr/>
        </p:nvCxnSpPr>
        <p:spPr>
          <a:xfrm flipH="1">
            <a:off x="6448146" y="3949698"/>
            <a:ext cx="1284305" cy="22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9717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1FF7F-4715-40BC-9507-621A13084E3C}"/>
              </a:ext>
            </a:extLst>
          </p:cNvPr>
          <p:cNvSpPr>
            <a:spLocks noGrp="1"/>
          </p:cNvSpPr>
          <p:nvPr>
            <p:ph type="title"/>
          </p:nvPr>
        </p:nvSpPr>
        <p:spPr>
          <a:xfrm>
            <a:off x="838200" y="365125"/>
            <a:ext cx="10515600" cy="717951"/>
          </a:xfrm>
        </p:spPr>
        <p:txBody>
          <a:bodyPr>
            <a:normAutofit fontScale="90000"/>
          </a:bodyPr>
          <a:lstStyle/>
          <a:p>
            <a:r>
              <a:rPr lang="en-US" dirty="0"/>
              <a:t>Sharing Data between Processes : Value &amp; Array</a:t>
            </a:r>
            <a:endParaRPr lang="en-IN" dirty="0"/>
          </a:p>
        </p:txBody>
      </p:sp>
      <p:sp>
        <p:nvSpPr>
          <p:cNvPr id="3" name="Content Placeholder 2">
            <a:extLst>
              <a:ext uri="{FF2B5EF4-FFF2-40B4-BE49-F238E27FC236}">
                <a16:creationId xmlns:a16="http://schemas.microsoft.com/office/drawing/2014/main" id="{39EFC6BF-B7B8-437C-BCF3-18A16B2B19A0}"/>
              </a:ext>
            </a:extLst>
          </p:cNvPr>
          <p:cNvSpPr>
            <a:spLocks noGrp="1"/>
          </p:cNvSpPr>
          <p:nvPr>
            <p:ph idx="1"/>
          </p:nvPr>
        </p:nvSpPr>
        <p:spPr>
          <a:xfrm>
            <a:off x="838200" y="1535837"/>
            <a:ext cx="10515600" cy="4809802"/>
          </a:xfrm>
        </p:spPr>
        <p:txBody>
          <a:bodyPr>
            <a:normAutofit/>
          </a:bodyPr>
          <a:lstStyle/>
          <a:p>
            <a:r>
              <a:rPr lang="en-US" sz="2400" dirty="0"/>
              <a:t>Basically, processes share the address space.</a:t>
            </a:r>
          </a:p>
          <a:p>
            <a:r>
              <a:rPr lang="en-US" sz="2400" dirty="0"/>
              <a:t>Since processes share the memory address, similarly the global variable used in the program is shared by the main process and the child process ‘</a:t>
            </a:r>
            <a:r>
              <a:rPr lang="en-US" sz="2400" dirty="0" err="1"/>
              <a:t>cal_square</a:t>
            </a:r>
            <a:r>
              <a:rPr lang="en-US" sz="2400" dirty="0"/>
              <a:t>’ process. SO when you run the program, the new process will get its own address space(i.e. space where you store all the variables).</a:t>
            </a:r>
          </a:p>
          <a:p>
            <a:r>
              <a:rPr lang="en-US" sz="2400" dirty="0"/>
              <a:t>The member for global variable will be copied. Hence, when you run the program, it is only updating the copy in the child process. This is the problem.</a:t>
            </a:r>
          </a:p>
          <a:p>
            <a:r>
              <a:rPr lang="en-US" sz="2400" dirty="0"/>
              <a:t>To solve this issue, there is usage of ‘</a:t>
            </a:r>
            <a:r>
              <a:rPr lang="en-US" sz="2400" b="1" dirty="0"/>
              <a:t>shared memory</a:t>
            </a:r>
            <a:r>
              <a:rPr lang="en-US" sz="2400" dirty="0"/>
              <a:t>’.</a:t>
            </a:r>
          </a:p>
          <a:p>
            <a:r>
              <a:rPr lang="en-US" sz="2400" dirty="0"/>
              <a:t>This memory lives outside the processes and hence can be accessed easily.</a:t>
            </a:r>
          </a:p>
          <a:p>
            <a:r>
              <a:rPr lang="en-US" sz="2400" dirty="0"/>
              <a:t>The 2 ways of using shared memory is : </a:t>
            </a:r>
            <a:r>
              <a:rPr lang="en-US" sz="2400" dirty="0">
                <a:solidFill>
                  <a:srgbClr val="FF0000"/>
                </a:solidFill>
              </a:rPr>
              <a:t>Value &amp; Array.</a:t>
            </a:r>
            <a:endParaRPr lang="en-IN" sz="2400" dirty="0">
              <a:solidFill>
                <a:srgbClr val="FF0000"/>
              </a:solidFill>
            </a:endParaRPr>
          </a:p>
        </p:txBody>
      </p:sp>
    </p:spTree>
    <p:extLst>
      <p:ext uri="{BB962C8B-B14F-4D97-AF65-F5344CB8AC3E}">
        <p14:creationId xmlns:p14="http://schemas.microsoft.com/office/powerpoint/2010/main" val="768211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01ECE-323A-4E6B-B509-F814933F9DB4}"/>
              </a:ext>
            </a:extLst>
          </p:cNvPr>
          <p:cNvSpPr>
            <a:spLocks noGrp="1"/>
          </p:cNvSpPr>
          <p:nvPr>
            <p:ph type="title"/>
          </p:nvPr>
        </p:nvSpPr>
        <p:spPr>
          <a:xfrm>
            <a:off x="439310" y="44903"/>
            <a:ext cx="7693241" cy="602541"/>
          </a:xfrm>
        </p:spPr>
        <p:txBody>
          <a:bodyPr>
            <a:normAutofit/>
          </a:bodyPr>
          <a:lstStyle/>
          <a:p>
            <a:r>
              <a:rPr lang="en-US" sz="3600" dirty="0"/>
              <a:t>Problem with multiprocessing</a:t>
            </a:r>
            <a:endParaRPr lang="en-IN" sz="3600" dirty="0"/>
          </a:p>
        </p:txBody>
      </p:sp>
      <p:sp>
        <p:nvSpPr>
          <p:cNvPr id="4" name="Rectangle: Rounded Corners 3">
            <a:extLst>
              <a:ext uri="{FF2B5EF4-FFF2-40B4-BE49-F238E27FC236}">
                <a16:creationId xmlns:a16="http://schemas.microsoft.com/office/drawing/2014/main" id="{D52EC34E-2B41-4F3F-9475-42384709CA19}"/>
              </a:ext>
            </a:extLst>
          </p:cNvPr>
          <p:cNvSpPr/>
          <p:nvPr/>
        </p:nvSpPr>
        <p:spPr>
          <a:xfrm>
            <a:off x="833063" y="1056442"/>
            <a:ext cx="1780214" cy="245023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B475440C-3331-4B9A-98FE-3D76D0A21092}"/>
              </a:ext>
            </a:extLst>
          </p:cNvPr>
          <p:cNvSpPr/>
          <p:nvPr/>
        </p:nvSpPr>
        <p:spPr>
          <a:xfrm>
            <a:off x="4640640" y="930392"/>
            <a:ext cx="1780207" cy="259666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6" name="TextBox 5">
            <a:extLst>
              <a:ext uri="{FF2B5EF4-FFF2-40B4-BE49-F238E27FC236}">
                <a16:creationId xmlns:a16="http://schemas.microsoft.com/office/drawing/2014/main" id="{4957FF9B-B318-48AF-8D2F-42E19EE68119}"/>
              </a:ext>
            </a:extLst>
          </p:cNvPr>
          <p:cNvSpPr txBox="1"/>
          <p:nvPr/>
        </p:nvSpPr>
        <p:spPr>
          <a:xfrm>
            <a:off x="669734" y="699516"/>
            <a:ext cx="2572179" cy="369332"/>
          </a:xfrm>
          <a:prstGeom prst="rect">
            <a:avLst/>
          </a:prstGeom>
          <a:noFill/>
        </p:spPr>
        <p:txBody>
          <a:bodyPr wrap="none" rtlCol="0">
            <a:spAutoFit/>
          </a:bodyPr>
          <a:lstStyle/>
          <a:p>
            <a:r>
              <a:rPr lang="en-US" dirty="0">
                <a:solidFill>
                  <a:schemeClr val="accent1"/>
                </a:solidFill>
              </a:rPr>
              <a:t>Process 1 - Main Program</a:t>
            </a:r>
            <a:endParaRPr lang="en-IN" dirty="0">
              <a:solidFill>
                <a:schemeClr val="accent1"/>
              </a:solidFill>
            </a:endParaRPr>
          </a:p>
        </p:txBody>
      </p:sp>
      <p:sp>
        <p:nvSpPr>
          <p:cNvPr id="7" name="TextBox 6">
            <a:extLst>
              <a:ext uri="{FF2B5EF4-FFF2-40B4-BE49-F238E27FC236}">
                <a16:creationId xmlns:a16="http://schemas.microsoft.com/office/drawing/2014/main" id="{1078CCEC-B371-4AFE-8AEA-0F9C9F74F9B4}"/>
              </a:ext>
            </a:extLst>
          </p:cNvPr>
          <p:cNvSpPr txBox="1"/>
          <p:nvPr/>
        </p:nvSpPr>
        <p:spPr>
          <a:xfrm>
            <a:off x="4406403" y="626732"/>
            <a:ext cx="3823932" cy="369332"/>
          </a:xfrm>
          <a:prstGeom prst="rect">
            <a:avLst/>
          </a:prstGeom>
          <a:noFill/>
        </p:spPr>
        <p:txBody>
          <a:bodyPr wrap="none" rtlCol="0">
            <a:spAutoFit/>
          </a:bodyPr>
          <a:lstStyle/>
          <a:p>
            <a:r>
              <a:rPr lang="en-US" dirty="0">
                <a:solidFill>
                  <a:schemeClr val="accent1"/>
                </a:solidFill>
              </a:rPr>
              <a:t>Process 2 – Child Process (</a:t>
            </a:r>
            <a:r>
              <a:rPr lang="en-US" dirty="0" err="1">
                <a:solidFill>
                  <a:schemeClr val="accent1"/>
                </a:solidFill>
              </a:rPr>
              <a:t>calc_square</a:t>
            </a:r>
            <a:r>
              <a:rPr lang="en-US" dirty="0">
                <a:solidFill>
                  <a:schemeClr val="accent1"/>
                </a:solidFill>
              </a:rPr>
              <a:t>)</a:t>
            </a:r>
            <a:endParaRPr lang="en-IN" dirty="0">
              <a:solidFill>
                <a:schemeClr val="accent1"/>
              </a:solidFill>
            </a:endParaRPr>
          </a:p>
        </p:txBody>
      </p:sp>
      <p:sp>
        <p:nvSpPr>
          <p:cNvPr id="8" name="TextBox 7">
            <a:extLst>
              <a:ext uri="{FF2B5EF4-FFF2-40B4-BE49-F238E27FC236}">
                <a16:creationId xmlns:a16="http://schemas.microsoft.com/office/drawing/2014/main" id="{3197DDB1-AA71-4A46-A4D9-43B48D99E4A7}"/>
              </a:ext>
            </a:extLst>
          </p:cNvPr>
          <p:cNvSpPr txBox="1"/>
          <p:nvPr/>
        </p:nvSpPr>
        <p:spPr>
          <a:xfrm>
            <a:off x="1085010" y="1415389"/>
            <a:ext cx="1080937" cy="369332"/>
          </a:xfrm>
          <a:prstGeom prst="rect">
            <a:avLst/>
          </a:prstGeom>
          <a:noFill/>
          <a:ln>
            <a:solidFill>
              <a:srgbClr val="C00000"/>
            </a:solidFill>
          </a:ln>
        </p:spPr>
        <p:txBody>
          <a:bodyPr wrap="none" rtlCol="0">
            <a:spAutoFit/>
          </a:bodyPr>
          <a:lstStyle/>
          <a:p>
            <a:r>
              <a:rPr lang="en-US" dirty="0"/>
              <a:t> result =[]</a:t>
            </a:r>
            <a:endParaRPr lang="en-IN" dirty="0"/>
          </a:p>
        </p:txBody>
      </p:sp>
      <p:sp>
        <p:nvSpPr>
          <p:cNvPr id="9" name="TextBox 8">
            <a:extLst>
              <a:ext uri="{FF2B5EF4-FFF2-40B4-BE49-F238E27FC236}">
                <a16:creationId xmlns:a16="http://schemas.microsoft.com/office/drawing/2014/main" id="{4C0597BE-CC7F-4C46-93BF-C303E4198095}"/>
              </a:ext>
            </a:extLst>
          </p:cNvPr>
          <p:cNvSpPr txBox="1"/>
          <p:nvPr/>
        </p:nvSpPr>
        <p:spPr>
          <a:xfrm>
            <a:off x="4927077" y="1281801"/>
            <a:ext cx="1080937" cy="369332"/>
          </a:xfrm>
          <a:prstGeom prst="rect">
            <a:avLst/>
          </a:prstGeom>
          <a:noFill/>
          <a:ln>
            <a:solidFill>
              <a:srgbClr val="C00000"/>
            </a:solidFill>
          </a:ln>
        </p:spPr>
        <p:txBody>
          <a:bodyPr wrap="none" rtlCol="0">
            <a:spAutoFit/>
          </a:bodyPr>
          <a:lstStyle/>
          <a:p>
            <a:r>
              <a:rPr lang="en-US" dirty="0"/>
              <a:t> result =[]</a:t>
            </a:r>
            <a:endParaRPr lang="en-IN" dirty="0"/>
          </a:p>
        </p:txBody>
      </p:sp>
      <p:cxnSp>
        <p:nvCxnSpPr>
          <p:cNvPr id="11" name="Straight Arrow Connector 10">
            <a:extLst>
              <a:ext uri="{FF2B5EF4-FFF2-40B4-BE49-F238E27FC236}">
                <a16:creationId xmlns:a16="http://schemas.microsoft.com/office/drawing/2014/main" id="{64D65C6E-27AA-4D0D-95D9-4D920A058F8D}"/>
              </a:ext>
            </a:extLst>
          </p:cNvPr>
          <p:cNvCxnSpPr>
            <a:stCxn id="9" idx="2"/>
          </p:cNvCxnSpPr>
          <p:nvPr/>
        </p:nvCxnSpPr>
        <p:spPr>
          <a:xfrm flipH="1">
            <a:off x="5467545" y="1651133"/>
            <a:ext cx="1" cy="7403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2AFC1C9D-E853-40E2-91C7-68FC172E6D54}"/>
              </a:ext>
            </a:extLst>
          </p:cNvPr>
          <p:cNvSpPr/>
          <p:nvPr/>
        </p:nvSpPr>
        <p:spPr>
          <a:xfrm>
            <a:off x="4640640" y="2379103"/>
            <a:ext cx="1780206"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result=[4,9,25]</a:t>
            </a:r>
            <a:endParaRPr lang="en-IN" dirty="0">
              <a:solidFill>
                <a:schemeClr val="tx1"/>
              </a:solidFill>
            </a:endParaRPr>
          </a:p>
        </p:txBody>
      </p:sp>
      <p:sp>
        <p:nvSpPr>
          <p:cNvPr id="13" name="Title 1">
            <a:extLst>
              <a:ext uri="{FF2B5EF4-FFF2-40B4-BE49-F238E27FC236}">
                <a16:creationId xmlns:a16="http://schemas.microsoft.com/office/drawing/2014/main" id="{7578A311-BCDE-49A2-9BB3-2B45073D9C3D}"/>
              </a:ext>
            </a:extLst>
          </p:cNvPr>
          <p:cNvSpPr txBox="1">
            <a:spLocks/>
          </p:cNvSpPr>
          <p:nvPr/>
        </p:nvSpPr>
        <p:spPr>
          <a:xfrm>
            <a:off x="387643" y="4055955"/>
            <a:ext cx="2126943" cy="602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Solution:</a:t>
            </a:r>
            <a:endParaRPr lang="en-IN" sz="3600" dirty="0"/>
          </a:p>
        </p:txBody>
      </p:sp>
      <p:sp>
        <p:nvSpPr>
          <p:cNvPr id="14" name="Rectangle: Rounded Corners 13">
            <a:extLst>
              <a:ext uri="{FF2B5EF4-FFF2-40B4-BE49-F238E27FC236}">
                <a16:creationId xmlns:a16="http://schemas.microsoft.com/office/drawing/2014/main" id="{73F3E943-2E5B-49F6-9357-C6C1A52D56E4}"/>
              </a:ext>
            </a:extLst>
          </p:cNvPr>
          <p:cNvSpPr/>
          <p:nvPr/>
        </p:nvSpPr>
        <p:spPr>
          <a:xfrm>
            <a:off x="2871813" y="4201473"/>
            <a:ext cx="1868382" cy="1525139"/>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6751EB08-F2D4-4422-9B38-48131C7D918C}"/>
              </a:ext>
            </a:extLst>
          </p:cNvPr>
          <p:cNvSpPr/>
          <p:nvPr/>
        </p:nvSpPr>
        <p:spPr>
          <a:xfrm>
            <a:off x="7166513" y="4201473"/>
            <a:ext cx="1868382" cy="1525139"/>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16" name="TextBox 15">
            <a:extLst>
              <a:ext uri="{FF2B5EF4-FFF2-40B4-BE49-F238E27FC236}">
                <a16:creationId xmlns:a16="http://schemas.microsoft.com/office/drawing/2014/main" id="{BC4353DA-1866-4322-8F8F-40FF1FAB06EE}"/>
              </a:ext>
            </a:extLst>
          </p:cNvPr>
          <p:cNvSpPr txBox="1"/>
          <p:nvPr/>
        </p:nvSpPr>
        <p:spPr>
          <a:xfrm>
            <a:off x="2702358" y="3837491"/>
            <a:ext cx="2572179" cy="369332"/>
          </a:xfrm>
          <a:prstGeom prst="rect">
            <a:avLst/>
          </a:prstGeom>
          <a:noFill/>
        </p:spPr>
        <p:txBody>
          <a:bodyPr wrap="none" rtlCol="0">
            <a:spAutoFit/>
          </a:bodyPr>
          <a:lstStyle/>
          <a:p>
            <a:r>
              <a:rPr lang="en-US" dirty="0">
                <a:solidFill>
                  <a:schemeClr val="accent1"/>
                </a:solidFill>
              </a:rPr>
              <a:t>Process 1 - Main Program</a:t>
            </a:r>
            <a:endParaRPr lang="en-IN" dirty="0">
              <a:solidFill>
                <a:schemeClr val="accent1"/>
              </a:solidFill>
            </a:endParaRPr>
          </a:p>
        </p:txBody>
      </p:sp>
      <p:sp>
        <p:nvSpPr>
          <p:cNvPr id="17" name="TextBox 16">
            <a:extLst>
              <a:ext uri="{FF2B5EF4-FFF2-40B4-BE49-F238E27FC236}">
                <a16:creationId xmlns:a16="http://schemas.microsoft.com/office/drawing/2014/main" id="{02C595D1-5D9D-4853-B116-79E60D7BE2FB}"/>
              </a:ext>
            </a:extLst>
          </p:cNvPr>
          <p:cNvSpPr txBox="1"/>
          <p:nvPr/>
        </p:nvSpPr>
        <p:spPr>
          <a:xfrm>
            <a:off x="6500745" y="3841985"/>
            <a:ext cx="3823932" cy="369332"/>
          </a:xfrm>
          <a:prstGeom prst="rect">
            <a:avLst/>
          </a:prstGeom>
          <a:noFill/>
        </p:spPr>
        <p:txBody>
          <a:bodyPr wrap="none" rtlCol="0">
            <a:spAutoFit/>
          </a:bodyPr>
          <a:lstStyle/>
          <a:p>
            <a:r>
              <a:rPr lang="en-US" dirty="0">
                <a:solidFill>
                  <a:schemeClr val="accent1"/>
                </a:solidFill>
              </a:rPr>
              <a:t>Process 2 – Child Process (</a:t>
            </a:r>
            <a:r>
              <a:rPr lang="en-US" dirty="0" err="1">
                <a:solidFill>
                  <a:schemeClr val="accent1"/>
                </a:solidFill>
              </a:rPr>
              <a:t>calc_square</a:t>
            </a:r>
            <a:r>
              <a:rPr lang="en-US" dirty="0">
                <a:solidFill>
                  <a:schemeClr val="accent1"/>
                </a:solidFill>
              </a:rPr>
              <a:t>)</a:t>
            </a:r>
            <a:endParaRPr lang="en-IN" dirty="0">
              <a:solidFill>
                <a:schemeClr val="accent1"/>
              </a:solidFill>
            </a:endParaRPr>
          </a:p>
        </p:txBody>
      </p:sp>
      <p:sp>
        <p:nvSpPr>
          <p:cNvPr id="18" name="Rectangle 17">
            <a:extLst>
              <a:ext uri="{FF2B5EF4-FFF2-40B4-BE49-F238E27FC236}">
                <a16:creationId xmlns:a16="http://schemas.microsoft.com/office/drawing/2014/main" id="{D32F5A86-BF3E-467D-A26B-FB2FB1F95235}"/>
              </a:ext>
            </a:extLst>
          </p:cNvPr>
          <p:cNvSpPr/>
          <p:nvPr/>
        </p:nvSpPr>
        <p:spPr>
          <a:xfrm>
            <a:off x="4599518" y="6022136"/>
            <a:ext cx="2699292" cy="72301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 result=[4,9,25]</a:t>
            </a:r>
            <a:endParaRPr lang="en-IN" dirty="0"/>
          </a:p>
        </p:txBody>
      </p:sp>
      <p:sp>
        <p:nvSpPr>
          <p:cNvPr id="19" name="TextBox 18">
            <a:extLst>
              <a:ext uri="{FF2B5EF4-FFF2-40B4-BE49-F238E27FC236}">
                <a16:creationId xmlns:a16="http://schemas.microsoft.com/office/drawing/2014/main" id="{C175C11B-9213-4E1C-A968-FC1DFCAE4967}"/>
              </a:ext>
            </a:extLst>
          </p:cNvPr>
          <p:cNvSpPr txBox="1"/>
          <p:nvPr/>
        </p:nvSpPr>
        <p:spPr>
          <a:xfrm>
            <a:off x="7298810" y="6086100"/>
            <a:ext cx="1681614" cy="369332"/>
          </a:xfrm>
          <a:prstGeom prst="rect">
            <a:avLst/>
          </a:prstGeom>
          <a:noFill/>
        </p:spPr>
        <p:txBody>
          <a:bodyPr wrap="none" rtlCol="0">
            <a:spAutoFit/>
          </a:bodyPr>
          <a:lstStyle/>
          <a:p>
            <a:r>
              <a:rPr lang="en-US" dirty="0"/>
              <a:t>Shared memory</a:t>
            </a:r>
            <a:endParaRPr lang="en-IN" dirty="0"/>
          </a:p>
        </p:txBody>
      </p:sp>
      <p:cxnSp>
        <p:nvCxnSpPr>
          <p:cNvPr id="21" name="Straight Arrow Connector 20">
            <a:extLst>
              <a:ext uri="{FF2B5EF4-FFF2-40B4-BE49-F238E27FC236}">
                <a16:creationId xmlns:a16="http://schemas.microsoft.com/office/drawing/2014/main" id="{9790174C-6AE9-45CE-8887-09EC2B3533B6}"/>
              </a:ext>
            </a:extLst>
          </p:cNvPr>
          <p:cNvCxnSpPr>
            <a:stCxn id="14" idx="2"/>
          </p:cNvCxnSpPr>
          <p:nvPr/>
        </p:nvCxnSpPr>
        <p:spPr>
          <a:xfrm>
            <a:off x="3806004" y="5726612"/>
            <a:ext cx="1911215" cy="29552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5E9738A7-B223-4BBD-8D19-31685D87B063}"/>
              </a:ext>
            </a:extLst>
          </p:cNvPr>
          <p:cNvCxnSpPr>
            <a:stCxn id="15" idx="2"/>
          </p:cNvCxnSpPr>
          <p:nvPr/>
        </p:nvCxnSpPr>
        <p:spPr>
          <a:xfrm flipH="1">
            <a:off x="6205491" y="5726612"/>
            <a:ext cx="1895213" cy="29552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392975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B2102-039C-4A24-A453-CBC6002584F5}"/>
              </a:ext>
            </a:extLst>
          </p:cNvPr>
          <p:cNvSpPr>
            <a:spLocks noGrp="1"/>
          </p:cNvSpPr>
          <p:nvPr>
            <p:ph type="title"/>
          </p:nvPr>
        </p:nvSpPr>
        <p:spPr>
          <a:xfrm>
            <a:off x="838200" y="365126"/>
            <a:ext cx="10515600" cy="531520"/>
          </a:xfrm>
        </p:spPr>
        <p:txBody>
          <a:bodyPr>
            <a:normAutofit fontScale="90000"/>
          </a:bodyPr>
          <a:lstStyle/>
          <a:p>
            <a:r>
              <a:rPr lang="en-US" dirty="0"/>
              <a:t>Example – Sharing with Array</a:t>
            </a:r>
            <a:endParaRPr lang="en-IN" dirty="0"/>
          </a:p>
        </p:txBody>
      </p:sp>
      <p:sp>
        <p:nvSpPr>
          <p:cNvPr id="5" name="TextBox 4">
            <a:extLst>
              <a:ext uri="{FF2B5EF4-FFF2-40B4-BE49-F238E27FC236}">
                <a16:creationId xmlns:a16="http://schemas.microsoft.com/office/drawing/2014/main" id="{63EEE57B-7E51-44CD-8DA3-DC6D5731E590}"/>
              </a:ext>
            </a:extLst>
          </p:cNvPr>
          <p:cNvSpPr txBox="1"/>
          <p:nvPr/>
        </p:nvSpPr>
        <p:spPr>
          <a:xfrm>
            <a:off x="668043" y="1137055"/>
            <a:ext cx="8174115" cy="4770537"/>
          </a:xfrm>
          <a:prstGeom prst="rect">
            <a:avLst/>
          </a:prstGeom>
          <a:noFill/>
        </p:spPr>
        <p:txBody>
          <a:bodyPr wrap="square">
            <a:spAutoFit/>
          </a:bodyPr>
          <a:lstStyle/>
          <a:p>
            <a:r>
              <a:rPr lang="en-IN" sz="1600" dirty="0"/>
              <a:t>import time</a:t>
            </a:r>
          </a:p>
          <a:p>
            <a:r>
              <a:rPr lang="en-IN" sz="1600" dirty="0"/>
              <a:t>import multiprocessing</a:t>
            </a:r>
          </a:p>
          <a:p>
            <a:endParaRPr lang="en-IN" sz="1600" dirty="0"/>
          </a:p>
          <a:p>
            <a:r>
              <a:rPr lang="en-IN" sz="1600" dirty="0"/>
              <a:t>def </a:t>
            </a:r>
            <a:r>
              <a:rPr lang="en-IN" sz="1600" dirty="0" err="1"/>
              <a:t>cal_square</a:t>
            </a:r>
            <a:r>
              <a:rPr lang="en-IN" sz="1600" dirty="0"/>
              <a:t>(</a:t>
            </a:r>
            <a:r>
              <a:rPr lang="en-IN" sz="1600" dirty="0" err="1"/>
              <a:t>numbers,square_result</a:t>
            </a:r>
            <a:r>
              <a:rPr lang="en-IN" sz="1600" dirty="0"/>
              <a:t>):</a:t>
            </a:r>
          </a:p>
          <a:p>
            <a:r>
              <a:rPr lang="en-IN" sz="1600" dirty="0"/>
              <a:t>    print("Calculate square of numbers")</a:t>
            </a:r>
          </a:p>
          <a:p>
            <a:r>
              <a:rPr lang="en-IN" sz="1600" dirty="0"/>
              <a:t>    for </a:t>
            </a:r>
            <a:r>
              <a:rPr lang="en-IN" sz="1600" dirty="0" err="1"/>
              <a:t>i,n</a:t>
            </a:r>
            <a:r>
              <a:rPr lang="en-IN" sz="1600" dirty="0"/>
              <a:t> in enumerate(numbers):</a:t>
            </a:r>
          </a:p>
          <a:p>
            <a:r>
              <a:rPr lang="en-IN" sz="1600" dirty="0"/>
              <a:t>        </a:t>
            </a:r>
            <a:r>
              <a:rPr lang="en-IN" sz="1600" dirty="0" err="1"/>
              <a:t>square_result</a:t>
            </a:r>
            <a:r>
              <a:rPr lang="en-IN" sz="1600" dirty="0"/>
              <a:t>[</a:t>
            </a:r>
            <a:r>
              <a:rPr lang="en-IN" sz="1600" dirty="0" err="1"/>
              <a:t>i</a:t>
            </a:r>
            <a:r>
              <a:rPr lang="en-IN" sz="1600" dirty="0"/>
              <a:t>]=n*n</a:t>
            </a:r>
          </a:p>
          <a:p>
            <a:endParaRPr lang="en-IN" sz="1600" dirty="0"/>
          </a:p>
          <a:p>
            <a:endParaRPr lang="en-IN" sz="1600" dirty="0"/>
          </a:p>
          <a:p>
            <a:r>
              <a:rPr lang="en-IN" sz="1600" dirty="0"/>
              <a:t>if __name__=="__main__":</a:t>
            </a:r>
          </a:p>
          <a:p>
            <a:r>
              <a:rPr lang="en-IN" sz="1600" dirty="0"/>
              <a:t>    </a:t>
            </a:r>
            <a:r>
              <a:rPr lang="en-IN" sz="1600" dirty="0" err="1"/>
              <a:t>arr</a:t>
            </a:r>
            <a:r>
              <a:rPr lang="en-IN" sz="1600" dirty="0"/>
              <a:t>=[2,3,8,9]</a:t>
            </a:r>
          </a:p>
          <a:p>
            <a:r>
              <a:rPr lang="en-IN" sz="1600" dirty="0"/>
              <a:t>    </a:t>
            </a:r>
            <a:r>
              <a:rPr lang="en-IN" sz="1600" dirty="0">
                <a:solidFill>
                  <a:srgbClr val="FF0000"/>
                </a:solidFill>
              </a:rPr>
              <a:t>#to access the shared memory using Array</a:t>
            </a:r>
          </a:p>
          <a:p>
            <a:r>
              <a:rPr lang="en-IN" sz="1600" dirty="0"/>
              <a:t>    </a:t>
            </a:r>
            <a:r>
              <a:rPr lang="en-IN" sz="1600" dirty="0" err="1"/>
              <a:t>square_result</a:t>
            </a:r>
            <a:r>
              <a:rPr lang="en-IN" sz="1600" dirty="0"/>
              <a:t> = </a:t>
            </a:r>
            <a:r>
              <a:rPr lang="en-IN" sz="1600" dirty="0" err="1"/>
              <a:t>multiprocessing.Array</a:t>
            </a:r>
            <a:r>
              <a:rPr lang="en-IN" sz="1600" dirty="0"/>
              <a:t>('i',4) </a:t>
            </a:r>
            <a:r>
              <a:rPr lang="en-IN" sz="1600" dirty="0">
                <a:solidFill>
                  <a:srgbClr val="FF0000"/>
                </a:solidFill>
              </a:rPr>
              <a:t># Here '</a:t>
            </a:r>
            <a:r>
              <a:rPr lang="en-IN" sz="1600" dirty="0" err="1">
                <a:solidFill>
                  <a:srgbClr val="FF0000"/>
                </a:solidFill>
              </a:rPr>
              <a:t>i</a:t>
            </a:r>
            <a:r>
              <a:rPr lang="en-IN" sz="1600" dirty="0">
                <a:solidFill>
                  <a:srgbClr val="FF0000"/>
                </a:solidFill>
              </a:rPr>
              <a:t>' means integer and 4 numbers in list</a:t>
            </a:r>
          </a:p>
          <a:p>
            <a:r>
              <a:rPr lang="en-IN" sz="1600" dirty="0"/>
              <a:t>    p1 = </a:t>
            </a:r>
            <a:r>
              <a:rPr lang="en-IN" sz="1600" dirty="0" err="1"/>
              <a:t>multiprocessing.Process</a:t>
            </a:r>
            <a:r>
              <a:rPr lang="en-IN" sz="1600" dirty="0"/>
              <a:t>(target=</a:t>
            </a:r>
            <a:r>
              <a:rPr lang="en-IN" sz="1600" dirty="0" err="1"/>
              <a:t>cal_square,args</a:t>
            </a:r>
            <a:r>
              <a:rPr lang="en-IN" sz="1600" dirty="0"/>
              <a:t>=(</a:t>
            </a:r>
            <a:r>
              <a:rPr lang="en-IN" sz="1600" dirty="0" err="1"/>
              <a:t>arr,square_result</a:t>
            </a:r>
            <a:r>
              <a:rPr lang="en-IN" sz="1600" dirty="0"/>
              <a:t>))</a:t>
            </a:r>
          </a:p>
          <a:p>
            <a:r>
              <a:rPr lang="en-IN" sz="1600" dirty="0"/>
              <a:t>    p1.start()</a:t>
            </a:r>
          </a:p>
          <a:p>
            <a:r>
              <a:rPr lang="en-IN" sz="1600" dirty="0"/>
              <a:t>    p1.join()</a:t>
            </a:r>
          </a:p>
          <a:p>
            <a:r>
              <a:rPr lang="en-IN" sz="1600" dirty="0"/>
              <a:t>    </a:t>
            </a:r>
            <a:r>
              <a:rPr lang="en-IN" sz="1600" dirty="0">
                <a:solidFill>
                  <a:srgbClr val="FF0000"/>
                </a:solidFill>
              </a:rPr>
              <a:t># print result outside the process, then it displays the result</a:t>
            </a:r>
          </a:p>
          <a:p>
            <a:r>
              <a:rPr lang="en-IN" sz="1600" dirty="0"/>
              <a:t>    print("Result " + str(</a:t>
            </a:r>
            <a:r>
              <a:rPr lang="en-IN" sz="1600" dirty="0" err="1"/>
              <a:t>square_result</a:t>
            </a:r>
            <a:r>
              <a:rPr lang="en-IN" sz="1600" dirty="0"/>
              <a:t>[:]))</a:t>
            </a:r>
          </a:p>
          <a:p>
            <a:r>
              <a:rPr lang="en-IN" sz="1600" dirty="0"/>
              <a:t>    print("Done!")</a:t>
            </a:r>
          </a:p>
        </p:txBody>
      </p:sp>
      <p:sp>
        <p:nvSpPr>
          <p:cNvPr id="7" name="TextBox 6">
            <a:extLst>
              <a:ext uri="{FF2B5EF4-FFF2-40B4-BE49-F238E27FC236}">
                <a16:creationId xmlns:a16="http://schemas.microsoft.com/office/drawing/2014/main" id="{14601CBA-47E2-4713-8353-C59ADF3DD1B1}"/>
              </a:ext>
            </a:extLst>
          </p:cNvPr>
          <p:cNvSpPr txBox="1"/>
          <p:nvPr/>
        </p:nvSpPr>
        <p:spPr>
          <a:xfrm>
            <a:off x="7824188" y="1620149"/>
            <a:ext cx="3699769" cy="1200329"/>
          </a:xfrm>
          <a:prstGeom prst="rect">
            <a:avLst/>
          </a:prstGeom>
          <a:noFill/>
        </p:spPr>
        <p:txBody>
          <a:bodyPr wrap="square">
            <a:spAutoFit/>
          </a:bodyPr>
          <a:lstStyle/>
          <a:p>
            <a:r>
              <a:rPr lang="en-IN" b="1" dirty="0">
                <a:solidFill>
                  <a:srgbClr val="FF0000"/>
                </a:solidFill>
              </a:rPr>
              <a:t>#OUTPUT:</a:t>
            </a:r>
          </a:p>
          <a:p>
            <a:r>
              <a:rPr lang="en-IN" dirty="0"/>
              <a:t>Calculate square of numbers</a:t>
            </a:r>
          </a:p>
          <a:p>
            <a:r>
              <a:rPr lang="en-IN" dirty="0"/>
              <a:t>Result [4, 9, 64, 81]</a:t>
            </a:r>
          </a:p>
          <a:p>
            <a:r>
              <a:rPr lang="en-IN" dirty="0"/>
              <a:t>Done!</a:t>
            </a:r>
          </a:p>
        </p:txBody>
      </p:sp>
    </p:spTree>
    <p:extLst>
      <p:ext uri="{BB962C8B-B14F-4D97-AF65-F5344CB8AC3E}">
        <p14:creationId xmlns:p14="http://schemas.microsoft.com/office/powerpoint/2010/main" val="281997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5EEEC-4AE5-444E-87C8-12E3466A64CE}"/>
              </a:ext>
            </a:extLst>
          </p:cNvPr>
          <p:cNvSpPr>
            <a:spLocks noGrp="1"/>
          </p:cNvSpPr>
          <p:nvPr>
            <p:ph type="title"/>
          </p:nvPr>
        </p:nvSpPr>
        <p:spPr>
          <a:xfrm>
            <a:off x="838200" y="365126"/>
            <a:ext cx="10515600" cy="469376"/>
          </a:xfrm>
        </p:spPr>
        <p:txBody>
          <a:bodyPr>
            <a:normAutofit fontScale="90000"/>
          </a:bodyPr>
          <a:lstStyle/>
          <a:p>
            <a:r>
              <a:rPr lang="en-US" dirty="0"/>
              <a:t>Example – Sharing Data with Value</a:t>
            </a:r>
            <a:endParaRPr lang="en-IN" dirty="0"/>
          </a:p>
        </p:txBody>
      </p:sp>
      <p:sp>
        <p:nvSpPr>
          <p:cNvPr id="7" name="TextBox 6">
            <a:extLst>
              <a:ext uri="{FF2B5EF4-FFF2-40B4-BE49-F238E27FC236}">
                <a16:creationId xmlns:a16="http://schemas.microsoft.com/office/drawing/2014/main" id="{61D5E1B2-B6B7-4B59-8EDA-8CD3FA1B615D}"/>
              </a:ext>
            </a:extLst>
          </p:cNvPr>
          <p:cNvSpPr txBox="1"/>
          <p:nvPr/>
        </p:nvSpPr>
        <p:spPr>
          <a:xfrm>
            <a:off x="9758779" y="1263874"/>
            <a:ext cx="1675660" cy="1754326"/>
          </a:xfrm>
          <a:prstGeom prst="rect">
            <a:avLst/>
          </a:prstGeom>
          <a:noFill/>
        </p:spPr>
        <p:txBody>
          <a:bodyPr wrap="square">
            <a:spAutoFit/>
          </a:bodyPr>
          <a:lstStyle/>
          <a:p>
            <a:r>
              <a:rPr lang="en-IN" b="1" dirty="0">
                <a:solidFill>
                  <a:srgbClr val="FF0000"/>
                </a:solidFill>
              </a:rPr>
              <a:t>#OUTPUT:</a:t>
            </a:r>
          </a:p>
          <a:p>
            <a:endParaRPr lang="en-IN" dirty="0"/>
          </a:p>
          <a:p>
            <a:r>
              <a:rPr lang="en-US" dirty="0"/>
              <a:t>Printing Value</a:t>
            </a:r>
          </a:p>
          <a:p>
            <a:r>
              <a:rPr lang="en-US" dirty="0"/>
              <a:t>The value is : 5.67</a:t>
            </a:r>
          </a:p>
          <a:p>
            <a:r>
              <a:rPr lang="en-US" dirty="0"/>
              <a:t>Done!</a:t>
            </a:r>
            <a:endParaRPr lang="en-IN" dirty="0"/>
          </a:p>
        </p:txBody>
      </p:sp>
      <p:sp>
        <p:nvSpPr>
          <p:cNvPr id="8" name="TextBox 7">
            <a:extLst>
              <a:ext uri="{FF2B5EF4-FFF2-40B4-BE49-F238E27FC236}">
                <a16:creationId xmlns:a16="http://schemas.microsoft.com/office/drawing/2014/main" id="{5034364C-80C8-46B6-A981-28580748B98B}"/>
              </a:ext>
            </a:extLst>
          </p:cNvPr>
          <p:cNvSpPr txBox="1"/>
          <p:nvPr/>
        </p:nvSpPr>
        <p:spPr>
          <a:xfrm>
            <a:off x="579268" y="1123052"/>
            <a:ext cx="8902083" cy="5355312"/>
          </a:xfrm>
          <a:prstGeom prst="rect">
            <a:avLst/>
          </a:prstGeom>
          <a:noFill/>
        </p:spPr>
        <p:txBody>
          <a:bodyPr wrap="square">
            <a:spAutoFit/>
          </a:bodyPr>
          <a:lstStyle/>
          <a:p>
            <a:r>
              <a:rPr lang="en-IN" dirty="0"/>
              <a:t>import time</a:t>
            </a:r>
          </a:p>
          <a:p>
            <a:r>
              <a:rPr lang="en-IN" dirty="0"/>
              <a:t>import multiprocessing</a:t>
            </a:r>
          </a:p>
          <a:p>
            <a:r>
              <a:rPr lang="en-IN" b="1" dirty="0"/>
              <a:t>#Process-2</a:t>
            </a:r>
          </a:p>
          <a:p>
            <a:r>
              <a:rPr lang="en-IN" dirty="0"/>
              <a:t>def </a:t>
            </a:r>
            <a:r>
              <a:rPr lang="en-IN" dirty="0" err="1"/>
              <a:t>print_number</a:t>
            </a:r>
            <a:r>
              <a:rPr lang="en-IN" dirty="0"/>
              <a:t>(</a:t>
            </a:r>
            <a:r>
              <a:rPr lang="en-IN" dirty="0" err="1"/>
              <a:t>result,v</a:t>
            </a:r>
            <a:r>
              <a:rPr lang="en-IN" dirty="0"/>
              <a:t>):</a:t>
            </a:r>
          </a:p>
          <a:p>
            <a:r>
              <a:rPr lang="en-IN" dirty="0"/>
              <a:t>    print("Printing Value")</a:t>
            </a:r>
          </a:p>
          <a:p>
            <a:r>
              <a:rPr lang="en-IN" dirty="0"/>
              <a:t>    </a:t>
            </a:r>
            <a:r>
              <a:rPr lang="en-IN" dirty="0" err="1"/>
              <a:t>v.value</a:t>
            </a:r>
            <a:r>
              <a:rPr lang="en-IN" dirty="0"/>
              <a:t> = 5.67 #some arbitrary value</a:t>
            </a:r>
          </a:p>
          <a:p>
            <a:endParaRPr lang="en-IN" dirty="0"/>
          </a:p>
          <a:p>
            <a:endParaRPr lang="en-IN" dirty="0"/>
          </a:p>
          <a:p>
            <a:r>
              <a:rPr lang="en-IN" b="1" dirty="0"/>
              <a:t>#Process-1</a:t>
            </a:r>
          </a:p>
          <a:p>
            <a:r>
              <a:rPr lang="en-IN" dirty="0"/>
              <a:t>if __name__=="__main__":</a:t>
            </a:r>
          </a:p>
          <a:p>
            <a:r>
              <a:rPr lang="en-IN" dirty="0"/>
              <a:t>    #to access the shared memory using value</a:t>
            </a:r>
          </a:p>
          <a:p>
            <a:r>
              <a:rPr lang="en-IN" dirty="0"/>
              <a:t>    result = </a:t>
            </a:r>
            <a:r>
              <a:rPr lang="en-IN" dirty="0" err="1"/>
              <a:t>multiprocessing.Array</a:t>
            </a:r>
            <a:r>
              <a:rPr lang="en-IN" dirty="0"/>
              <a:t>('</a:t>
            </a:r>
            <a:r>
              <a:rPr lang="en-IN" dirty="0" err="1"/>
              <a:t>i</a:t>
            </a:r>
            <a:r>
              <a:rPr lang="en-IN" dirty="0"/>
              <a:t>', 4)  # Here '</a:t>
            </a:r>
            <a:r>
              <a:rPr lang="en-IN" dirty="0" err="1"/>
              <a:t>i</a:t>
            </a:r>
            <a:r>
              <a:rPr lang="en-IN" dirty="0"/>
              <a:t>' means integer datatype and 4 numbers in list</a:t>
            </a:r>
          </a:p>
          <a:p>
            <a:r>
              <a:rPr lang="en-IN" dirty="0"/>
              <a:t>    v= </a:t>
            </a:r>
            <a:r>
              <a:rPr lang="en-IN" dirty="0" err="1"/>
              <a:t>multiprocessing.Value</a:t>
            </a:r>
            <a:r>
              <a:rPr lang="en-IN" dirty="0"/>
              <a:t>('d',0.0) #here 'd' means double</a:t>
            </a:r>
          </a:p>
          <a:p>
            <a:r>
              <a:rPr lang="en-IN" dirty="0"/>
              <a:t>    p1 = </a:t>
            </a:r>
            <a:r>
              <a:rPr lang="en-IN" dirty="0" err="1"/>
              <a:t>multiprocessing.Process</a:t>
            </a:r>
            <a:r>
              <a:rPr lang="en-IN" dirty="0"/>
              <a:t>(target=</a:t>
            </a:r>
            <a:r>
              <a:rPr lang="en-IN" dirty="0" err="1"/>
              <a:t>print_number,args</a:t>
            </a:r>
            <a:r>
              <a:rPr lang="en-IN" dirty="0"/>
              <a:t>=(</a:t>
            </a:r>
            <a:r>
              <a:rPr lang="en-IN" dirty="0" err="1"/>
              <a:t>result,v</a:t>
            </a:r>
            <a:r>
              <a:rPr lang="en-IN" dirty="0"/>
              <a:t>))</a:t>
            </a:r>
          </a:p>
          <a:p>
            <a:r>
              <a:rPr lang="en-IN" dirty="0"/>
              <a:t>    p1.start()</a:t>
            </a:r>
          </a:p>
          <a:p>
            <a:r>
              <a:rPr lang="en-IN" dirty="0"/>
              <a:t>    p1.join()</a:t>
            </a:r>
          </a:p>
          <a:p>
            <a:r>
              <a:rPr lang="en-IN" dirty="0"/>
              <a:t>    # print value outside the process, then it displays the result</a:t>
            </a:r>
          </a:p>
          <a:p>
            <a:r>
              <a:rPr lang="en-IN" dirty="0"/>
              <a:t>    print("The value is :",</a:t>
            </a:r>
            <a:r>
              <a:rPr lang="en-IN" dirty="0" err="1"/>
              <a:t>v.value</a:t>
            </a:r>
            <a:r>
              <a:rPr lang="en-IN" dirty="0"/>
              <a:t>)</a:t>
            </a:r>
          </a:p>
          <a:p>
            <a:r>
              <a:rPr lang="en-IN" dirty="0"/>
              <a:t>    print("Done!")</a:t>
            </a:r>
          </a:p>
        </p:txBody>
      </p:sp>
    </p:spTree>
    <p:extLst>
      <p:ext uri="{BB962C8B-B14F-4D97-AF65-F5344CB8AC3E}">
        <p14:creationId xmlns:p14="http://schemas.microsoft.com/office/powerpoint/2010/main" val="1142990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66A4C-0DAA-4F9A-BA4B-589216DF1219}"/>
              </a:ext>
            </a:extLst>
          </p:cNvPr>
          <p:cNvSpPr>
            <a:spLocks noGrp="1"/>
          </p:cNvSpPr>
          <p:nvPr>
            <p:ph type="title"/>
          </p:nvPr>
        </p:nvSpPr>
        <p:spPr>
          <a:xfrm>
            <a:off x="713912" y="320737"/>
            <a:ext cx="10515600" cy="522642"/>
          </a:xfrm>
        </p:spPr>
        <p:txBody>
          <a:bodyPr>
            <a:normAutofit fontScale="90000"/>
          </a:bodyPr>
          <a:lstStyle/>
          <a:p>
            <a:r>
              <a:rPr lang="en-US" dirty="0"/>
              <a:t>Sharing Data Between Processes Using Queue </a:t>
            </a:r>
            <a:endParaRPr lang="en-IN" dirty="0"/>
          </a:p>
        </p:txBody>
      </p:sp>
      <p:sp>
        <p:nvSpPr>
          <p:cNvPr id="3" name="Content Placeholder 2">
            <a:extLst>
              <a:ext uri="{FF2B5EF4-FFF2-40B4-BE49-F238E27FC236}">
                <a16:creationId xmlns:a16="http://schemas.microsoft.com/office/drawing/2014/main" id="{F6479F9A-2854-4696-8D4B-C983D8FDEE20}"/>
              </a:ext>
            </a:extLst>
          </p:cNvPr>
          <p:cNvSpPr>
            <a:spLocks noGrp="1"/>
          </p:cNvSpPr>
          <p:nvPr>
            <p:ph idx="1"/>
          </p:nvPr>
        </p:nvSpPr>
        <p:spPr>
          <a:xfrm>
            <a:off x="838200" y="1198485"/>
            <a:ext cx="10515600" cy="4978478"/>
          </a:xfrm>
        </p:spPr>
        <p:txBody>
          <a:bodyPr>
            <a:normAutofit/>
          </a:bodyPr>
          <a:lstStyle/>
          <a:p>
            <a:r>
              <a:rPr lang="en-US" sz="2000" dirty="0"/>
              <a:t>Incase of earlier multiprocessing task, the global variable was shared between two processes (i.e. Main program &amp; </a:t>
            </a:r>
            <a:r>
              <a:rPr lang="en-US" sz="2000" dirty="0" err="1"/>
              <a:t>cal_square</a:t>
            </a:r>
            <a:r>
              <a:rPr lang="en-US" sz="2000" dirty="0"/>
              <a:t>), but by the time the values are returned back to process 1, the new copy of the variable is created and thus prints empty result.</a:t>
            </a:r>
          </a:p>
          <a:p>
            <a:r>
              <a:rPr lang="en-US" sz="2000" dirty="0"/>
              <a:t>So, whenever you want to communicate between the processes or share data, you  need to use one  of the technique shown in the diagram below :</a:t>
            </a:r>
            <a:endParaRPr lang="en-IN" sz="2000" dirty="0"/>
          </a:p>
        </p:txBody>
      </p:sp>
      <p:pic>
        <p:nvPicPr>
          <p:cNvPr id="5" name="Picture 4">
            <a:extLst>
              <a:ext uri="{FF2B5EF4-FFF2-40B4-BE49-F238E27FC236}">
                <a16:creationId xmlns:a16="http://schemas.microsoft.com/office/drawing/2014/main" id="{FF5553D6-A617-4C53-9462-E6C4B5506E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4524" y="2835483"/>
            <a:ext cx="5820795" cy="2518911"/>
          </a:xfrm>
          <a:prstGeom prst="rect">
            <a:avLst/>
          </a:prstGeom>
        </p:spPr>
      </p:pic>
      <p:sp>
        <p:nvSpPr>
          <p:cNvPr id="6" name="TextBox 5">
            <a:extLst>
              <a:ext uri="{FF2B5EF4-FFF2-40B4-BE49-F238E27FC236}">
                <a16:creationId xmlns:a16="http://schemas.microsoft.com/office/drawing/2014/main" id="{589D7620-7986-4C0F-9D4E-5E0EBD3D0B0D}"/>
              </a:ext>
            </a:extLst>
          </p:cNvPr>
          <p:cNvSpPr txBox="1"/>
          <p:nvPr/>
        </p:nvSpPr>
        <p:spPr>
          <a:xfrm>
            <a:off x="914400" y="5659515"/>
            <a:ext cx="9803389" cy="369332"/>
          </a:xfrm>
          <a:prstGeom prst="rect">
            <a:avLst/>
          </a:prstGeom>
          <a:noFill/>
        </p:spPr>
        <p:txBody>
          <a:bodyPr wrap="none" rtlCol="0">
            <a:spAutoFit/>
          </a:bodyPr>
          <a:lstStyle/>
          <a:p>
            <a:pPr marL="285750" indent="-285750">
              <a:buFont typeface="Arial" panose="020B0604020202020204" pitchFamily="34" charset="0"/>
              <a:buChar char="•"/>
            </a:pPr>
            <a:r>
              <a:rPr lang="en-US" b="1" dirty="0">
                <a:solidFill>
                  <a:srgbClr val="7030A0"/>
                </a:solidFill>
              </a:rPr>
              <a:t>Queue</a:t>
            </a:r>
            <a:r>
              <a:rPr lang="en-US" dirty="0"/>
              <a:t> is basically shared memory. So we can use Queue to store the results of </a:t>
            </a:r>
            <a:r>
              <a:rPr lang="en-US" dirty="0" err="1"/>
              <a:t>cal_square</a:t>
            </a:r>
            <a:r>
              <a:rPr lang="en-US" dirty="0"/>
              <a:t> function.</a:t>
            </a:r>
            <a:endParaRPr lang="en-IN" dirty="0"/>
          </a:p>
        </p:txBody>
      </p:sp>
    </p:spTree>
    <p:extLst>
      <p:ext uri="{BB962C8B-B14F-4D97-AF65-F5344CB8AC3E}">
        <p14:creationId xmlns:p14="http://schemas.microsoft.com/office/powerpoint/2010/main" val="2767010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D1A30824-5210-4059-83D2-4D5ABBAA79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481" y="1480999"/>
            <a:ext cx="4976742" cy="3721316"/>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350FA503-6860-4C26-8D5F-A9FEC57E7550}"/>
              </a:ext>
            </a:extLst>
          </p:cNvPr>
          <p:cNvCxnSpPr/>
          <p:nvPr/>
        </p:nvCxnSpPr>
        <p:spPr>
          <a:xfrm>
            <a:off x="7759083" y="241916"/>
            <a:ext cx="0" cy="6374167"/>
          </a:xfrm>
          <a:prstGeom prst="line">
            <a:avLst/>
          </a:prstGeom>
        </p:spPr>
        <p:style>
          <a:lnRef idx="3">
            <a:schemeClr val="accent2"/>
          </a:lnRef>
          <a:fillRef idx="0">
            <a:schemeClr val="accent2"/>
          </a:fillRef>
          <a:effectRef idx="2">
            <a:schemeClr val="accent2"/>
          </a:effectRef>
          <a:fontRef idx="minor">
            <a:schemeClr val="tx1"/>
          </a:fontRef>
        </p:style>
      </p:cxnSp>
      <p:sp>
        <p:nvSpPr>
          <p:cNvPr id="6" name="TextBox 5">
            <a:extLst>
              <a:ext uri="{FF2B5EF4-FFF2-40B4-BE49-F238E27FC236}">
                <a16:creationId xmlns:a16="http://schemas.microsoft.com/office/drawing/2014/main" id="{23836A01-8D75-45A3-A0E6-D03C34B7044A}"/>
              </a:ext>
            </a:extLst>
          </p:cNvPr>
          <p:cNvSpPr txBox="1"/>
          <p:nvPr/>
        </p:nvSpPr>
        <p:spPr>
          <a:xfrm>
            <a:off x="6908856" y="1233996"/>
            <a:ext cx="939681" cy="646331"/>
          </a:xfrm>
          <a:prstGeom prst="rect">
            <a:avLst/>
          </a:prstGeom>
          <a:noFill/>
        </p:spPr>
        <p:txBody>
          <a:bodyPr wrap="none" rtlCol="0">
            <a:spAutoFit/>
          </a:bodyPr>
          <a:lstStyle/>
          <a:p>
            <a:r>
              <a:rPr lang="en-US" dirty="0">
                <a:solidFill>
                  <a:srgbClr val="FF0000"/>
                </a:solidFill>
              </a:rPr>
              <a:t>Cooking</a:t>
            </a:r>
          </a:p>
          <a:p>
            <a:r>
              <a:rPr lang="en-US" dirty="0">
                <a:solidFill>
                  <a:srgbClr val="FF0000"/>
                </a:solidFill>
              </a:rPr>
              <a:t> food</a:t>
            </a:r>
            <a:endParaRPr lang="en-IN" dirty="0">
              <a:solidFill>
                <a:srgbClr val="FF0000"/>
              </a:solidFill>
            </a:endParaRPr>
          </a:p>
        </p:txBody>
      </p:sp>
      <p:cxnSp>
        <p:nvCxnSpPr>
          <p:cNvPr id="8" name="Straight Arrow Connector 7">
            <a:extLst>
              <a:ext uri="{FF2B5EF4-FFF2-40B4-BE49-F238E27FC236}">
                <a16:creationId xmlns:a16="http://schemas.microsoft.com/office/drawing/2014/main" id="{3F6E79F4-8FA1-4B89-9742-A19B1846A3CF}"/>
              </a:ext>
            </a:extLst>
          </p:cNvPr>
          <p:cNvCxnSpPr/>
          <p:nvPr/>
        </p:nvCxnSpPr>
        <p:spPr>
          <a:xfrm>
            <a:off x="7759083" y="1109709"/>
            <a:ext cx="1118587"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0" name="Straight Connector 9">
            <a:extLst>
              <a:ext uri="{FF2B5EF4-FFF2-40B4-BE49-F238E27FC236}">
                <a16:creationId xmlns:a16="http://schemas.microsoft.com/office/drawing/2014/main" id="{A315F739-26CF-41B2-B906-BAF232C8282C}"/>
              </a:ext>
            </a:extLst>
          </p:cNvPr>
          <p:cNvCxnSpPr/>
          <p:nvPr/>
        </p:nvCxnSpPr>
        <p:spPr>
          <a:xfrm>
            <a:off x="8877670" y="1109709"/>
            <a:ext cx="0" cy="3693110"/>
          </a:xfrm>
          <a:prstGeom prst="line">
            <a:avLst/>
          </a:prstGeom>
        </p:spPr>
        <p:style>
          <a:lnRef idx="3">
            <a:schemeClr val="accent6"/>
          </a:lnRef>
          <a:fillRef idx="0">
            <a:schemeClr val="accent6"/>
          </a:fillRef>
          <a:effectRef idx="2">
            <a:schemeClr val="accent6"/>
          </a:effectRef>
          <a:fontRef idx="minor">
            <a:schemeClr val="tx1"/>
          </a:fontRef>
        </p:style>
      </p:cxnSp>
      <p:cxnSp>
        <p:nvCxnSpPr>
          <p:cNvPr id="12" name="Straight Arrow Connector 11">
            <a:extLst>
              <a:ext uri="{FF2B5EF4-FFF2-40B4-BE49-F238E27FC236}">
                <a16:creationId xmlns:a16="http://schemas.microsoft.com/office/drawing/2014/main" id="{2ED16ED7-955C-40C0-BF62-DFAEC49DBF7A}"/>
              </a:ext>
            </a:extLst>
          </p:cNvPr>
          <p:cNvCxnSpPr/>
          <p:nvPr/>
        </p:nvCxnSpPr>
        <p:spPr>
          <a:xfrm flipH="1">
            <a:off x="7759083" y="4802819"/>
            <a:ext cx="1118587"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3" name="TextBox 12">
            <a:extLst>
              <a:ext uri="{FF2B5EF4-FFF2-40B4-BE49-F238E27FC236}">
                <a16:creationId xmlns:a16="http://schemas.microsoft.com/office/drawing/2014/main" id="{982796D9-CD5F-4AC0-9CE2-B50E0F26950D}"/>
              </a:ext>
            </a:extLst>
          </p:cNvPr>
          <p:cNvSpPr txBox="1"/>
          <p:nvPr/>
        </p:nvSpPr>
        <p:spPr>
          <a:xfrm>
            <a:off x="7997045" y="2171434"/>
            <a:ext cx="861518" cy="523220"/>
          </a:xfrm>
          <a:prstGeom prst="rect">
            <a:avLst/>
          </a:prstGeom>
          <a:noFill/>
        </p:spPr>
        <p:txBody>
          <a:bodyPr wrap="none" rtlCol="0">
            <a:spAutoFit/>
          </a:bodyPr>
          <a:lstStyle/>
          <a:p>
            <a:r>
              <a:rPr lang="en-US" sz="1400" dirty="0">
                <a:solidFill>
                  <a:schemeClr val="accent6"/>
                </a:solidFill>
              </a:rPr>
              <a:t>Take care</a:t>
            </a:r>
          </a:p>
          <a:p>
            <a:r>
              <a:rPr lang="en-US" sz="1400" dirty="0">
                <a:solidFill>
                  <a:schemeClr val="accent6"/>
                </a:solidFill>
              </a:rPr>
              <a:t> of baby</a:t>
            </a:r>
            <a:endParaRPr lang="en-IN" sz="1400" dirty="0">
              <a:solidFill>
                <a:schemeClr val="accent6"/>
              </a:solidFill>
            </a:endParaRPr>
          </a:p>
        </p:txBody>
      </p:sp>
      <p:cxnSp>
        <p:nvCxnSpPr>
          <p:cNvPr id="15" name="Straight Arrow Connector 14">
            <a:extLst>
              <a:ext uri="{FF2B5EF4-FFF2-40B4-BE49-F238E27FC236}">
                <a16:creationId xmlns:a16="http://schemas.microsoft.com/office/drawing/2014/main" id="{4DFB3E3A-0E14-439B-A1DC-2BA1B96B7C1F}"/>
              </a:ext>
            </a:extLst>
          </p:cNvPr>
          <p:cNvCxnSpPr>
            <a:cxnSpLocks/>
          </p:cNvCxnSpPr>
          <p:nvPr/>
        </p:nvCxnSpPr>
        <p:spPr>
          <a:xfrm>
            <a:off x="7759083" y="2956264"/>
            <a:ext cx="1944211"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FC229F3-46C1-474E-87E3-A0A480EE01A3}"/>
              </a:ext>
            </a:extLst>
          </p:cNvPr>
          <p:cNvCxnSpPr/>
          <p:nvPr/>
        </p:nvCxnSpPr>
        <p:spPr>
          <a:xfrm>
            <a:off x="9703294" y="2956264"/>
            <a:ext cx="0" cy="2405849"/>
          </a:xfrm>
          <a:prstGeom prst="line">
            <a:avLst/>
          </a:prstGeom>
        </p:spPr>
        <p:style>
          <a:lnRef idx="3">
            <a:schemeClr val="accent1"/>
          </a:lnRef>
          <a:fillRef idx="0">
            <a:schemeClr val="accent1"/>
          </a:fillRef>
          <a:effectRef idx="2">
            <a:schemeClr val="accent1"/>
          </a:effectRef>
          <a:fontRef idx="minor">
            <a:schemeClr val="tx1"/>
          </a:fontRef>
        </p:style>
      </p:cxnSp>
      <p:cxnSp>
        <p:nvCxnSpPr>
          <p:cNvPr id="20" name="Straight Arrow Connector 19">
            <a:extLst>
              <a:ext uri="{FF2B5EF4-FFF2-40B4-BE49-F238E27FC236}">
                <a16:creationId xmlns:a16="http://schemas.microsoft.com/office/drawing/2014/main" id="{931BCFCB-633B-456A-A82E-18633EB372D1}"/>
              </a:ext>
            </a:extLst>
          </p:cNvPr>
          <p:cNvCxnSpPr>
            <a:cxnSpLocks/>
          </p:cNvCxnSpPr>
          <p:nvPr/>
        </p:nvCxnSpPr>
        <p:spPr>
          <a:xfrm flipH="1">
            <a:off x="7759083" y="5362113"/>
            <a:ext cx="1944211"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1" name="TextBox 20">
            <a:extLst>
              <a:ext uri="{FF2B5EF4-FFF2-40B4-BE49-F238E27FC236}">
                <a16:creationId xmlns:a16="http://schemas.microsoft.com/office/drawing/2014/main" id="{26FEC28A-7A34-4E0A-9172-A47275C8616B}"/>
              </a:ext>
            </a:extLst>
          </p:cNvPr>
          <p:cNvSpPr txBox="1"/>
          <p:nvPr/>
        </p:nvSpPr>
        <p:spPr>
          <a:xfrm>
            <a:off x="8700118" y="4838893"/>
            <a:ext cx="691215" cy="523220"/>
          </a:xfrm>
          <a:prstGeom prst="rect">
            <a:avLst/>
          </a:prstGeom>
          <a:noFill/>
        </p:spPr>
        <p:txBody>
          <a:bodyPr wrap="none" rtlCol="0">
            <a:spAutoFit/>
          </a:bodyPr>
          <a:lstStyle/>
          <a:p>
            <a:r>
              <a:rPr lang="en-US" sz="1400" dirty="0">
                <a:solidFill>
                  <a:schemeClr val="accent1"/>
                </a:solidFill>
              </a:rPr>
              <a:t>Phone </a:t>
            </a:r>
          </a:p>
          <a:p>
            <a:r>
              <a:rPr lang="en-US" sz="1400" dirty="0">
                <a:solidFill>
                  <a:schemeClr val="accent1"/>
                </a:solidFill>
              </a:rPr>
              <a:t>call</a:t>
            </a:r>
            <a:endParaRPr lang="en-IN" sz="1400" dirty="0">
              <a:solidFill>
                <a:schemeClr val="accent1"/>
              </a:solidFill>
            </a:endParaRPr>
          </a:p>
        </p:txBody>
      </p:sp>
      <p:sp>
        <p:nvSpPr>
          <p:cNvPr id="24" name="TextBox 23">
            <a:extLst>
              <a:ext uri="{FF2B5EF4-FFF2-40B4-BE49-F238E27FC236}">
                <a16:creationId xmlns:a16="http://schemas.microsoft.com/office/drawing/2014/main" id="{A60CBB64-0BE2-4185-A423-5C2FEEFFF7A5}"/>
              </a:ext>
            </a:extLst>
          </p:cNvPr>
          <p:cNvSpPr txBox="1"/>
          <p:nvPr/>
        </p:nvSpPr>
        <p:spPr>
          <a:xfrm>
            <a:off x="302050" y="5559467"/>
            <a:ext cx="11638507" cy="923330"/>
          </a:xfrm>
          <a:prstGeom prst="rect">
            <a:avLst/>
          </a:prstGeom>
          <a:noFill/>
        </p:spPr>
        <p:txBody>
          <a:bodyPr wrap="none" rtlCol="0">
            <a:spAutoFit/>
          </a:bodyPr>
          <a:lstStyle/>
          <a:p>
            <a:r>
              <a:rPr lang="en-US" dirty="0"/>
              <a:t>Here, mother is handling three tasks : Cooking food, Taking care of baby &amp; attending phone call.</a:t>
            </a:r>
          </a:p>
          <a:p>
            <a:r>
              <a:rPr lang="en-US" dirty="0"/>
              <a:t>So each of these lines are individual tasks that mother handles and when it comes to programming they are called </a:t>
            </a:r>
            <a:r>
              <a:rPr lang="en-US" b="1" dirty="0"/>
              <a:t>Thread</a:t>
            </a:r>
            <a:r>
              <a:rPr lang="en-US" dirty="0"/>
              <a:t>.</a:t>
            </a:r>
          </a:p>
          <a:p>
            <a:r>
              <a:rPr lang="en-US" dirty="0"/>
              <a:t>Hence, mother is doing </a:t>
            </a:r>
            <a:r>
              <a:rPr lang="en-US" dirty="0" err="1"/>
              <a:t>MultiThreading</a:t>
            </a:r>
            <a:r>
              <a:rPr lang="en-US" dirty="0"/>
              <a:t>.</a:t>
            </a:r>
            <a:endParaRPr lang="en-IN" dirty="0"/>
          </a:p>
        </p:txBody>
      </p:sp>
    </p:spTree>
    <p:extLst>
      <p:ext uri="{BB962C8B-B14F-4D97-AF65-F5344CB8AC3E}">
        <p14:creationId xmlns:p14="http://schemas.microsoft.com/office/powerpoint/2010/main" val="16188694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014E3-C978-4515-9A00-6F2602F2FFCA}"/>
              </a:ext>
            </a:extLst>
          </p:cNvPr>
          <p:cNvSpPr>
            <a:spLocks noGrp="1"/>
          </p:cNvSpPr>
          <p:nvPr>
            <p:ph type="title"/>
          </p:nvPr>
        </p:nvSpPr>
        <p:spPr>
          <a:xfrm>
            <a:off x="838200" y="365126"/>
            <a:ext cx="10515600" cy="513764"/>
          </a:xfrm>
        </p:spPr>
        <p:txBody>
          <a:bodyPr>
            <a:normAutofit fontScale="90000"/>
          </a:bodyPr>
          <a:lstStyle/>
          <a:p>
            <a:r>
              <a:rPr lang="en-US" dirty="0"/>
              <a:t>Queue : FIFO (First In First Out) Data Structure</a:t>
            </a:r>
            <a:endParaRPr lang="en-IN" dirty="0"/>
          </a:p>
        </p:txBody>
      </p:sp>
      <p:sp>
        <p:nvSpPr>
          <p:cNvPr id="3" name="Content Placeholder 2">
            <a:extLst>
              <a:ext uri="{FF2B5EF4-FFF2-40B4-BE49-F238E27FC236}">
                <a16:creationId xmlns:a16="http://schemas.microsoft.com/office/drawing/2014/main" id="{36E01988-6DDF-4280-8224-82DE3255B23E}"/>
              </a:ext>
            </a:extLst>
          </p:cNvPr>
          <p:cNvSpPr>
            <a:spLocks noGrp="1"/>
          </p:cNvSpPr>
          <p:nvPr>
            <p:ph idx="1"/>
          </p:nvPr>
        </p:nvSpPr>
        <p:spPr>
          <a:xfrm>
            <a:off x="603682" y="1145219"/>
            <a:ext cx="10750118" cy="2099569"/>
          </a:xfrm>
        </p:spPr>
        <p:txBody>
          <a:bodyPr>
            <a:normAutofit lnSpcReduction="10000"/>
          </a:bodyPr>
          <a:lstStyle/>
          <a:p>
            <a:r>
              <a:rPr lang="en-US" sz="2000" dirty="0"/>
              <a:t>Queue follows </a:t>
            </a:r>
            <a:r>
              <a:rPr lang="en-US" sz="2000" dirty="0">
                <a:solidFill>
                  <a:srgbClr val="FF0000"/>
                </a:solidFill>
              </a:rPr>
              <a:t>first in first out </a:t>
            </a:r>
            <a:r>
              <a:rPr lang="en-US" sz="2000" dirty="0"/>
              <a:t>structure of data.</a:t>
            </a:r>
          </a:p>
          <a:p>
            <a:r>
              <a:rPr lang="en-US" sz="2000" dirty="0"/>
              <a:t>In queue, data is put in first from beginning and the same data is removed out first from end.</a:t>
            </a:r>
          </a:p>
          <a:p>
            <a:r>
              <a:rPr lang="en-US" sz="2000" dirty="0"/>
              <a:t>Queue is useful in multiprocessing.</a:t>
            </a:r>
          </a:p>
          <a:p>
            <a:r>
              <a:rPr lang="en-US" sz="2000" dirty="0"/>
              <a:t>Queue is used to share data between two processes.</a:t>
            </a:r>
          </a:p>
          <a:p>
            <a:r>
              <a:rPr lang="en-US" sz="2000" dirty="0"/>
              <a:t>Python has a separate module called ‘queue’ which is completely different from the multiprocessing queue.</a:t>
            </a:r>
            <a:endParaRPr lang="en-IN" sz="2000" dirty="0"/>
          </a:p>
        </p:txBody>
      </p:sp>
      <p:sp>
        <p:nvSpPr>
          <p:cNvPr id="4" name="Rectangle 3">
            <a:extLst>
              <a:ext uri="{FF2B5EF4-FFF2-40B4-BE49-F238E27FC236}">
                <a16:creationId xmlns:a16="http://schemas.microsoft.com/office/drawing/2014/main" id="{B5F38273-0022-41DC-B3DE-E62ECEAAA923}"/>
              </a:ext>
            </a:extLst>
          </p:cNvPr>
          <p:cNvSpPr/>
          <p:nvPr/>
        </p:nvSpPr>
        <p:spPr>
          <a:xfrm>
            <a:off x="932155" y="3613212"/>
            <a:ext cx="603682" cy="53266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B337EC17-2E69-4C9E-9869-0B798172A934}"/>
              </a:ext>
            </a:extLst>
          </p:cNvPr>
          <p:cNvSpPr/>
          <p:nvPr/>
        </p:nvSpPr>
        <p:spPr>
          <a:xfrm>
            <a:off x="1944210" y="4651899"/>
            <a:ext cx="479394" cy="42612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6E68ED2C-6279-4A2B-8337-89DD5D256FC5}"/>
              </a:ext>
            </a:extLst>
          </p:cNvPr>
          <p:cNvSpPr/>
          <p:nvPr/>
        </p:nvSpPr>
        <p:spPr>
          <a:xfrm>
            <a:off x="2423604" y="4651899"/>
            <a:ext cx="479394" cy="42612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CF5DA8C2-F3D2-4328-AEB5-DF2F7EBC5D84}"/>
              </a:ext>
            </a:extLst>
          </p:cNvPr>
          <p:cNvSpPr/>
          <p:nvPr/>
        </p:nvSpPr>
        <p:spPr>
          <a:xfrm>
            <a:off x="2902998" y="4651899"/>
            <a:ext cx="479394" cy="42612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4142226B-4057-467A-8E9C-BEDBC10D6D2C}"/>
              </a:ext>
            </a:extLst>
          </p:cNvPr>
          <p:cNvSpPr/>
          <p:nvPr/>
        </p:nvSpPr>
        <p:spPr>
          <a:xfrm>
            <a:off x="3382392" y="4651899"/>
            <a:ext cx="479394" cy="42612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A70A7F1-2935-4898-AFD2-74D17142AC9C}"/>
              </a:ext>
            </a:extLst>
          </p:cNvPr>
          <p:cNvSpPr/>
          <p:nvPr/>
        </p:nvSpPr>
        <p:spPr>
          <a:xfrm>
            <a:off x="3861786" y="4651899"/>
            <a:ext cx="479394" cy="42612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CB6AAD77-72D2-434F-BA31-56679DBF0766}"/>
              </a:ext>
            </a:extLst>
          </p:cNvPr>
          <p:cNvSpPr/>
          <p:nvPr/>
        </p:nvSpPr>
        <p:spPr>
          <a:xfrm>
            <a:off x="5074798" y="5618891"/>
            <a:ext cx="603682" cy="53266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1" name="Arrow: Curved Right 10">
            <a:extLst>
              <a:ext uri="{FF2B5EF4-FFF2-40B4-BE49-F238E27FC236}">
                <a16:creationId xmlns:a16="http://schemas.microsoft.com/office/drawing/2014/main" id="{23D7DD9A-077E-449A-99C0-CE4D43EBF7AC}"/>
              </a:ext>
            </a:extLst>
          </p:cNvPr>
          <p:cNvSpPr/>
          <p:nvPr/>
        </p:nvSpPr>
        <p:spPr>
          <a:xfrm rot="18947728">
            <a:off x="1372215" y="4178789"/>
            <a:ext cx="277968" cy="953631"/>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12" name="Arrow: Curved Left 11">
            <a:extLst>
              <a:ext uri="{FF2B5EF4-FFF2-40B4-BE49-F238E27FC236}">
                <a16:creationId xmlns:a16="http://schemas.microsoft.com/office/drawing/2014/main" id="{AB9AA3F8-BD6E-4E0C-B4F2-069BC37CE3E9}"/>
              </a:ext>
            </a:extLst>
          </p:cNvPr>
          <p:cNvSpPr/>
          <p:nvPr/>
        </p:nvSpPr>
        <p:spPr>
          <a:xfrm rot="18549744">
            <a:off x="4831667" y="4440321"/>
            <a:ext cx="356326" cy="1275411"/>
          </a:xfrm>
          <a:prstGeom prst="curved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solidFill>
                <a:schemeClr val="tx1"/>
              </a:solidFill>
            </a:endParaRPr>
          </a:p>
        </p:txBody>
      </p:sp>
      <p:sp>
        <p:nvSpPr>
          <p:cNvPr id="13" name="TextBox 12">
            <a:extLst>
              <a:ext uri="{FF2B5EF4-FFF2-40B4-BE49-F238E27FC236}">
                <a16:creationId xmlns:a16="http://schemas.microsoft.com/office/drawing/2014/main" id="{919DBA07-EEF4-4C0C-B2AE-E0E8C1B8FFBF}"/>
              </a:ext>
            </a:extLst>
          </p:cNvPr>
          <p:cNvSpPr txBox="1"/>
          <p:nvPr/>
        </p:nvSpPr>
        <p:spPr>
          <a:xfrm>
            <a:off x="1307569" y="4282567"/>
            <a:ext cx="2451312" cy="369332"/>
          </a:xfrm>
          <a:prstGeom prst="rect">
            <a:avLst/>
          </a:prstGeom>
          <a:noFill/>
        </p:spPr>
        <p:txBody>
          <a:bodyPr wrap="none" rtlCol="0">
            <a:spAutoFit/>
          </a:bodyPr>
          <a:lstStyle/>
          <a:p>
            <a:r>
              <a:rPr lang="en-US" b="1" dirty="0" err="1"/>
              <a:t>Queue.put</a:t>
            </a:r>
            <a:r>
              <a:rPr lang="en-US" b="1" dirty="0"/>
              <a:t>()  (</a:t>
            </a:r>
            <a:r>
              <a:rPr lang="en-US" b="1" dirty="0" err="1"/>
              <a:t>qnqueue</a:t>
            </a:r>
            <a:r>
              <a:rPr lang="en-US" b="1" dirty="0"/>
              <a:t>)</a:t>
            </a:r>
            <a:endParaRPr lang="en-IN" b="1" dirty="0"/>
          </a:p>
        </p:txBody>
      </p:sp>
      <p:sp>
        <p:nvSpPr>
          <p:cNvPr id="14" name="TextBox 13">
            <a:extLst>
              <a:ext uri="{FF2B5EF4-FFF2-40B4-BE49-F238E27FC236}">
                <a16:creationId xmlns:a16="http://schemas.microsoft.com/office/drawing/2014/main" id="{1169885A-862C-4CA0-B147-AE633927142E}"/>
              </a:ext>
            </a:extLst>
          </p:cNvPr>
          <p:cNvSpPr txBox="1"/>
          <p:nvPr/>
        </p:nvSpPr>
        <p:spPr>
          <a:xfrm>
            <a:off x="5144744" y="4752073"/>
            <a:ext cx="2419573" cy="369332"/>
          </a:xfrm>
          <a:prstGeom prst="rect">
            <a:avLst/>
          </a:prstGeom>
          <a:noFill/>
        </p:spPr>
        <p:txBody>
          <a:bodyPr wrap="none" rtlCol="0">
            <a:spAutoFit/>
          </a:bodyPr>
          <a:lstStyle/>
          <a:p>
            <a:r>
              <a:rPr lang="en-US" b="1" dirty="0" err="1"/>
              <a:t>Queue.get</a:t>
            </a:r>
            <a:r>
              <a:rPr lang="en-US" b="1" dirty="0"/>
              <a:t>()  (dequeue)</a:t>
            </a:r>
            <a:endParaRPr lang="en-IN" b="1" dirty="0"/>
          </a:p>
        </p:txBody>
      </p:sp>
    </p:spTree>
    <p:extLst>
      <p:ext uri="{BB962C8B-B14F-4D97-AF65-F5344CB8AC3E}">
        <p14:creationId xmlns:p14="http://schemas.microsoft.com/office/powerpoint/2010/main" val="21196016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AD718-D1FA-47F2-8752-F94299EF461A}"/>
              </a:ext>
            </a:extLst>
          </p:cNvPr>
          <p:cNvSpPr>
            <a:spLocks noGrp="1"/>
          </p:cNvSpPr>
          <p:nvPr>
            <p:ph type="title"/>
          </p:nvPr>
        </p:nvSpPr>
        <p:spPr>
          <a:xfrm>
            <a:off x="838200" y="365125"/>
            <a:ext cx="10515600" cy="433865"/>
          </a:xfrm>
        </p:spPr>
        <p:txBody>
          <a:bodyPr>
            <a:normAutofit fontScale="90000"/>
          </a:bodyPr>
          <a:lstStyle/>
          <a:p>
            <a:r>
              <a:rPr lang="en-US" dirty="0"/>
              <a:t>Example</a:t>
            </a:r>
            <a:endParaRPr lang="en-IN" dirty="0"/>
          </a:p>
        </p:txBody>
      </p:sp>
      <p:sp>
        <p:nvSpPr>
          <p:cNvPr id="5" name="TextBox 4">
            <a:extLst>
              <a:ext uri="{FF2B5EF4-FFF2-40B4-BE49-F238E27FC236}">
                <a16:creationId xmlns:a16="http://schemas.microsoft.com/office/drawing/2014/main" id="{5465DC91-5594-4C75-8BF3-A42671B9AD0A}"/>
              </a:ext>
            </a:extLst>
          </p:cNvPr>
          <p:cNvSpPr txBox="1"/>
          <p:nvPr/>
        </p:nvSpPr>
        <p:spPr>
          <a:xfrm>
            <a:off x="978763" y="1229896"/>
            <a:ext cx="6094520" cy="5262979"/>
          </a:xfrm>
          <a:prstGeom prst="rect">
            <a:avLst/>
          </a:prstGeom>
          <a:noFill/>
        </p:spPr>
        <p:txBody>
          <a:bodyPr wrap="square">
            <a:spAutoFit/>
          </a:bodyPr>
          <a:lstStyle/>
          <a:p>
            <a:r>
              <a:rPr lang="en-IN" sz="1600" dirty="0"/>
              <a:t>import time</a:t>
            </a:r>
          </a:p>
          <a:p>
            <a:r>
              <a:rPr lang="en-IN" sz="1600" dirty="0"/>
              <a:t>import multiprocessing</a:t>
            </a:r>
          </a:p>
          <a:p>
            <a:endParaRPr lang="en-IN" sz="1600" dirty="0"/>
          </a:p>
          <a:p>
            <a:r>
              <a:rPr lang="en-IN" sz="1600" b="1" dirty="0">
                <a:solidFill>
                  <a:srgbClr val="FF0000"/>
                </a:solidFill>
              </a:rPr>
              <a:t>#Process -2</a:t>
            </a:r>
          </a:p>
          <a:p>
            <a:r>
              <a:rPr lang="en-IN" sz="1600" dirty="0"/>
              <a:t>def </a:t>
            </a:r>
            <a:r>
              <a:rPr lang="en-IN" sz="1600" dirty="0" err="1"/>
              <a:t>cal_square</a:t>
            </a:r>
            <a:r>
              <a:rPr lang="en-IN" sz="1600" dirty="0"/>
              <a:t>(</a:t>
            </a:r>
            <a:r>
              <a:rPr lang="en-IN" sz="1600" dirty="0" err="1"/>
              <a:t>numbers,q</a:t>
            </a:r>
            <a:r>
              <a:rPr lang="en-IN" sz="1600" dirty="0"/>
              <a:t>):</a:t>
            </a:r>
          </a:p>
          <a:p>
            <a:r>
              <a:rPr lang="en-IN" sz="1600" dirty="0"/>
              <a:t>    print("Calculate square of numbers")</a:t>
            </a:r>
          </a:p>
          <a:p>
            <a:r>
              <a:rPr lang="en-IN" sz="1600" dirty="0"/>
              <a:t>    for n in numbers:</a:t>
            </a:r>
          </a:p>
          <a:p>
            <a:r>
              <a:rPr lang="en-IN" sz="1600" dirty="0"/>
              <a:t>        </a:t>
            </a:r>
            <a:r>
              <a:rPr lang="en-IN" sz="1600" dirty="0" err="1"/>
              <a:t>q.put</a:t>
            </a:r>
            <a:r>
              <a:rPr lang="en-IN" sz="1600" dirty="0"/>
              <a:t>(n*n)</a:t>
            </a:r>
          </a:p>
          <a:p>
            <a:endParaRPr lang="en-IN" sz="1600" dirty="0"/>
          </a:p>
          <a:p>
            <a:r>
              <a:rPr lang="en-IN" sz="1600" b="1" dirty="0">
                <a:solidFill>
                  <a:srgbClr val="FF0000"/>
                </a:solidFill>
              </a:rPr>
              <a:t>#Process -1</a:t>
            </a:r>
          </a:p>
          <a:p>
            <a:r>
              <a:rPr lang="en-IN" sz="1600" dirty="0"/>
              <a:t>if __name__=="__main__":</a:t>
            </a:r>
          </a:p>
          <a:p>
            <a:r>
              <a:rPr lang="en-IN" sz="1600" dirty="0"/>
              <a:t>    </a:t>
            </a:r>
            <a:r>
              <a:rPr lang="en-IN" sz="1600" dirty="0" err="1"/>
              <a:t>arr</a:t>
            </a:r>
            <a:r>
              <a:rPr lang="en-IN" sz="1600" dirty="0"/>
              <a:t>=[2,3,8,9]</a:t>
            </a:r>
          </a:p>
          <a:p>
            <a:r>
              <a:rPr lang="en-IN" sz="1600" dirty="0"/>
              <a:t>    #create queue variable</a:t>
            </a:r>
          </a:p>
          <a:p>
            <a:r>
              <a:rPr lang="en-IN" sz="1600" dirty="0"/>
              <a:t>    q=</a:t>
            </a:r>
            <a:r>
              <a:rPr lang="en-IN" sz="1600" dirty="0" err="1"/>
              <a:t>multiprocessing.Queue</a:t>
            </a:r>
            <a:r>
              <a:rPr lang="en-IN" sz="1600" dirty="0"/>
              <a:t>()</a:t>
            </a:r>
          </a:p>
          <a:p>
            <a:r>
              <a:rPr lang="en-IN" sz="1600" dirty="0"/>
              <a:t>    p1 = </a:t>
            </a:r>
            <a:r>
              <a:rPr lang="en-IN" sz="1600" dirty="0" err="1"/>
              <a:t>multiprocessing.Process</a:t>
            </a:r>
            <a:r>
              <a:rPr lang="en-IN" sz="1600" dirty="0"/>
              <a:t>(target=</a:t>
            </a:r>
            <a:r>
              <a:rPr lang="en-IN" sz="1600" dirty="0" err="1"/>
              <a:t>cal_square,args</a:t>
            </a:r>
            <a:r>
              <a:rPr lang="en-IN" sz="1600" dirty="0"/>
              <a:t>=(</a:t>
            </a:r>
            <a:r>
              <a:rPr lang="en-IN" sz="1600" dirty="0" err="1"/>
              <a:t>arr,q</a:t>
            </a:r>
            <a:r>
              <a:rPr lang="en-IN" sz="1600" dirty="0"/>
              <a:t>))</a:t>
            </a:r>
          </a:p>
          <a:p>
            <a:r>
              <a:rPr lang="en-IN" sz="1600" dirty="0"/>
              <a:t>    p1.start()</a:t>
            </a:r>
          </a:p>
          <a:p>
            <a:r>
              <a:rPr lang="en-IN" sz="1600" dirty="0"/>
              <a:t>    p1.join()</a:t>
            </a:r>
          </a:p>
          <a:p>
            <a:r>
              <a:rPr lang="en-IN" sz="1600" dirty="0"/>
              <a:t>    while </a:t>
            </a:r>
            <a:r>
              <a:rPr lang="en-IN" sz="1600" dirty="0" err="1"/>
              <a:t>q.empty</a:t>
            </a:r>
            <a:r>
              <a:rPr lang="en-IN" sz="1600" dirty="0"/>
              <a:t>() is False:</a:t>
            </a:r>
          </a:p>
          <a:p>
            <a:r>
              <a:rPr lang="en-IN" sz="1600" dirty="0"/>
              <a:t>        print(</a:t>
            </a:r>
            <a:r>
              <a:rPr lang="en-IN" sz="1600" dirty="0" err="1"/>
              <a:t>q.get</a:t>
            </a:r>
            <a:r>
              <a:rPr lang="en-IN" sz="1600" dirty="0"/>
              <a:t>())</a:t>
            </a:r>
          </a:p>
          <a:p>
            <a:endParaRPr lang="en-IN" sz="1600" dirty="0"/>
          </a:p>
          <a:p>
            <a:r>
              <a:rPr lang="en-IN" sz="1600" dirty="0"/>
              <a:t>    print("Done!")</a:t>
            </a:r>
          </a:p>
        </p:txBody>
      </p:sp>
    </p:spTree>
    <p:extLst>
      <p:ext uri="{BB962C8B-B14F-4D97-AF65-F5344CB8AC3E}">
        <p14:creationId xmlns:p14="http://schemas.microsoft.com/office/powerpoint/2010/main" val="28632774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4E47E-493F-4B9E-8CEE-DAA60414E638}"/>
              </a:ext>
            </a:extLst>
          </p:cNvPr>
          <p:cNvSpPr>
            <a:spLocks noGrp="1"/>
          </p:cNvSpPr>
          <p:nvPr>
            <p:ph type="title"/>
          </p:nvPr>
        </p:nvSpPr>
        <p:spPr>
          <a:xfrm>
            <a:off x="838200" y="365126"/>
            <a:ext cx="10515600" cy="513764"/>
          </a:xfrm>
        </p:spPr>
        <p:txBody>
          <a:bodyPr>
            <a:normAutofit fontScale="90000"/>
          </a:bodyPr>
          <a:lstStyle/>
          <a:p>
            <a:r>
              <a:rPr lang="en-US" dirty="0"/>
              <a:t>Multiprocessing Queue  </a:t>
            </a:r>
            <a:r>
              <a:rPr lang="en-US" b="1" dirty="0"/>
              <a:t>vs</a:t>
            </a:r>
            <a:r>
              <a:rPr lang="en-US" dirty="0"/>
              <a:t>   Queue Module</a:t>
            </a:r>
            <a:endParaRPr lang="en-IN" dirty="0"/>
          </a:p>
        </p:txBody>
      </p:sp>
      <p:sp>
        <p:nvSpPr>
          <p:cNvPr id="3" name="Content Placeholder 2">
            <a:extLst>
              <a:ext uri="{FF2B5EF4-FFF2-40B4-BE49-F238E27FC236}">
                <a16:creationId xmlns:a16="http://schemas.microsoft.com/office/drawing/2014/main" id="{70DF99D9-4A2A-4CE3-A9D6-CD92572B1F36}"/>
              </a:ext>
            </a:extLst>
          </p:cNvPr>
          <p:cNvSpPr>
            <a:spLocks noGrp="1"/>
          </p:cNvSpPr>
          <p:nvPr>
            <p:ph idx="1"/>
          </p:nvPr>
        </p:nvSpPr>
        <p:spPr>
          <a:xfrm>
            <a:off x="909222" y="1706292"/>
            <a:ext cx="4532790" cy="4351338"/>
          </a:xfrm>
        </p:spPr>
        <p:txBody>
          <a:bodyPr/>
          <a:lstStyle/>
          <a:p>
            <a:pPr marL="0" indent="0">
              <a:buNone/>
            </a:pPr>
            <a:r>
              <a:rPr lang="en-US" dirty="0"/>
              <a:t> </a:t>
            </a:r>
            <a:r>
              <a:rPr lang="en-US" sz="2000" b="1" i="1" dirty="0">
                <a:solidFill>
                  <a:schemeClr val="accent1">
                    <a:lumMod val="75000"/>
                  </a:schemeClr>
                </a:solidFill>
              </a:rPr>
              <a:t>import</a:t>
            </a:r>
            <a:r>
              <a:rPr lang="en-US" sz="2000" i="1" dirty="0"/>
              <a:t> multiprocessing</a:t>
            </a:r>
          </a:p>
          <a:p>
            <a:pPr marL="0" indent="0">
              <a:buNone/>
            </a:pPr>
            <a:r>
              <a:rPr lang="en-US" sz="2000" i="1" dirty="0"/>
              <a:t> q = </a:t>
            </a:r>
            <a:r>
              <a:rPr lang="en-US" sz="2000" i="1" dirty="0" err="1"/>
              <a:t>multiprocessing.Queue</a:t>
            </a:r>
            <a:r>
              <a:rPr lang="en-US" sz="2000" i="1" dirty="0"/>
              <a:t>()</a:t>
            </a:r>
          </a:p>
          <a:p>
            <a:pPr marL="0" indent="0">
              <a:buNone/>
            </a:pPr>
            <a:endParaRPr lang="en-US" sz="2000" dirty="0"/>
          </a:p>
          <a:p>
            <a:r>
              <a:rPr lang="en-US" sz="2000" dirty="0"/>
              <a:t>Lives in shared memory</a:t>
            </a:r>
          </a:p>
          <a:p>
            <a:r>
              <a:rPr lang="en-US" sz="2000" dirty="0"/>
              <a:t>Used to share data between processes</a:t>
            </a:r>
            <a:endParaRPr lang="en-IN" sz="2000" dirty="0"/>
          </a:p>
        </p:txBody>
      </p:sp>
      <p:sp>
        <p:nvSpPr>
          <p:cNvPr id="4" name="Content Placeholder 2">
            <a:extLst>
              <a:ext uri="{FF2B5EF4-FFF2-40B4-BE49-F238E27FC236}">
                <a16:creationId xmlns:a16="http://schemas.microsoft.com/office/drawing/2014/main" id="{32E36BBE-BFE3-4020-B728-EC4BCE4C84FC}"/>
              </a:ext>
            </a:extLst>
          </p:cNvPr>
          <p:cNvSpPr txBox="1">
            <a:spLocks/>
          </p:cNvSpPr>
          <p:nvPr/>
        </p:nvSpPr>
        <p:spPr>
          <a:xfrm>
            <a:off x="6583533" y="1692776"/>
            <a:ext cx="453279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 </a:t>
            </a:r>
            <a:r>
              <a:rPr lang="en-US" sz="2000" b="1" i="1" dirty="0">
                <a:solidFill>
                  <a:schemeClr val="accent1">
                    <a:lumMod val="75000"/>
                  </a:schemeClr>
                </a:solidFill>
              </a:rPr>
              <a:t>import</a:t>
            </a:r>
            <a:r>
              <a:rPr lang="en-US" sz="2000" i="1" dirty="0"/>
              <a:t> queue</a:t>
            </a:r>
          </a:p>
          <a:p>
            <a:pPr marL="0" indent="0">
              <a:buFont typeface="Arial" panose="020B0604020202020204" pitchFamily="34" charset="0"/>
              <a:buNone/>
            </a:pPr>
            <a:r>
              <a:rPr lang="en-US" sz="2000" i="1" dirty="0"/>
              <a:t> q = </a:t>
            </a:r>
            <a:r>
              <a:rPr lang="en-US" sz="2000" i="1" dirty="0" err="1"/>
              <a:t>queue.Queue</a:t>
            </a:r>
            <a:r>
              <a:rPr lang="en-US" sz="2000" i="1" dirty="0"/>
              <a:t>()</a:t>
            </a:r>
          </a:p>
          <a:p>
            <a:pPr marL="0" indent="0">
              <a:buFont typeface="Arial" panose="020B0604020202020204" pitchFamily="34" charset="0"/>
              <a:buNone/>
            </a:pPr>
            <a:endParaRPr lang="en-US" sz="2000" dirty="0"/>
          </a:p>
          <a:p>
            <a:r>
              <a:rPr lang="en-US" sz="2000" dirty="0"/>
              <a:t>Lives in in-process memory</a:t>
            </a:r>
          </a:p>
          <a:p>
            <a:r>
              <a:rPr lang="en-US" sz="2000" dirty="0"/>
              <a:t>Used to share data between threads</a:t>
            </a:r>
            <a:endParaRPr lang="en-IN" sz="2000" dirty="0"/>
          </a:p>
        </p:txBody>
      </p:sp>
      <p:cxnSp>
        <p:nvCxnSpPr>
          <p:cNvPr id="6" name="Straight Connector 5">
            <a:extLst>
              <a:ext uri="{FF2B5EF4-FFF2-40B4-BE49-F238E27FC236}">
                <a16:creationId xmlns:a16="http://schemas.microsoft.com/office/drawing/2014/main" id="{EEC0F28D-8097-48C9-A4B7-7B91FA61B400}"/>
              </a:ext>
            </a:extLst>
          </p:cNvPr>
          <p:cNvCxnSpPr>
            <a:stCxn id="2" idx="2"/>
          </p:cNvCxnSpPr>
          <p:nvPr/>
        </p:nvCxnSpPr>
        <p:spPr>
          <a:xfrm>
            <a:off x="6096000" y="878890"/>
            <a:ext cx="0" cy="597911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766144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348B4-7D48-47CC-B483-0DC8295A8252}"/>
              </a:ext>
            </a:extLst>
          </p:cNvPr>
          <p:cNvSpPr>
            <a:spLocks noGrp="1"/>
          </p:cNvSpPr>
          <p:nvPr>
            <p:ph type="title"/>
          </p:nvPr>
        </p:nvSpPr>
        <p:spPr>
          <a:xfrm>
            <a:off x="585927" y="156499"/>
            <a:ext cx="10515600" cy="496009"/>
          </a:xfrm>
        </p:spPr>
        <p:txBody>
          <a:bodyPr>
            <a:normAutofit fontScale="90000"/>
          </a:bodyPr>
          <a:lstStyle/>
          <a:p>
            <a:r>
              <a:rPr lang="en-US" dirty="0"/>
              <a:t>Multiprocessing Lock</a:t>
            </a:r>
            <a:endParaRPr lang="en-IN" dirty="0"/>
          </a:p>
        </p:txBody>
      </p:sp>
      <p:sp>
        <p:nvSpPr>
          <p:cNvPr id="3" name="Content Placeholder 2">
            <a:extLst>
              <a:ext uri="{FF2B5EF4-FFF2-40B4-BE49-F238E27FC236}">
                <a16:creationId xmlns:a16="http://schemas.microsoft.com/office/drawing/2014/main" id="{CD4F22A4-B9E8-45D5-A6EF-AD378CA79FEB}"/>
              </a:ext>
            </a:extLst>
          </p:cNvPr>
          <p:cNvSpPr>
            <a:spLocks noGrp="1"/>
          </p:cNvSpPr>
          <p:nvPr>
            <p:ph idx="1"/>
          </p:nvPr>
        </p:nvSpPr>
        <p:spPr>
          <a:xfrm>
            <a:off x="585927" y="847817"/>
            <a:ext cx="11381172" cy="3346882"/>
          </a:xfrm>
        </p:spPr>
        <p:txBody>
          <a:bodyPr>
            <a:normAutofit fontScale="85000" lnSpcReduction="20000"/>
          </a:bodyPr>
          <a:lstStyle/>
          <a:p>
            <a:r>
              <a:rPr lang="en-US" sz="2400" dirty="0"/>
              <a:t>Lock is very important concept when it comes to multiprocessing.</a:t>
            </a:r>
          </a:p>
          <a:p>
            <a:r>
              <a:rPr lang="en-US" sz="2400" dirty="0"/>
              <a:t>Why do we need lock in real life?</a:t>
            </a:r>
          </a:p>
          <a:p>
            <a:r>
              <a:rPr lang="en-US" sz="2400" dirty="0"/>
              <a:t>In day to day life, there are resources that cannot be accessed by two people at the same  time.</a:t>
            </a:r>
          </a:p>
          <a:p>
            <a:r>
              <a:rPr lang="en-US" sz="2400" dirty="0"/>
              <a:t>For e.g.: washroom, it has door lock. Because it can be accessed by more than one person which is embarrassing, thus lock protects the washroom, which is a shared resource.</a:t>
            </a:r>
          </a:p>
          <a:p>
            <a:r>
              <a:rPr lang="en-US" sz="2400" dirty="0"/>
              <a:t>Similarly, in programming world, whenever two processes or threads are trying to access the shared resource such as shared memory, files, databases, etc. So you need to protect these shared memory using lock.</a:t>
            </a:r>
          </a:p>
          <a:p>
            <a:r>
              <a:rPr lang="en-US" sz="2400" dirty="0"/>
              <a:t>To put lock, </a:t>
            </a:r>
            <a:r>
              <a:rPr lang="en-US" sz="2400" dirty="0" err="1"/>
              <a:t>lock.acquire</a:t>
            </a:r>
            <a:r>
              <a:rPr lang="en-US" sz="2400" dirty="0"/>
              <a:t>() and to release lock, use </a:t>
            </a:r>
            <a:r>
              <a:rPr lang="en-US" sz="2400" dirty="0" err="1"/>
              <a:t>lock.release</a:t>
            </a:r>
            <a:r>
              <a:rPr lang="en-US" sz="2400" dirty="0"/>
              <a:t>() function.</a:t>
            </a:r>
          </a:p>
          <a:p>
            <a:r>
              <a:rPr lang="en-US" sz="2400" dirty="0"/>
              <a:t>Whatever part of your code is accessing shared resource which you want to protect, that part is called ‘</a:t>
            </a:r>
            <a:r>
              <a:rPr lang="en-US" sz="2400" b="1" dirty="0"/>
              <a:t>critical section</a:t>
            </a:r>
            <a:r>
              <a:rPr lang="en-US" sz="2400" dirty="0"/>
              <a:t>’.</a:t>
            </a:r>
            <a:endParaRPr lang="en-IN" sz="2400" dirty="0"/>
          </a:p>
        </p:txBody>
      </p:sp>
      <p:sp>
        <p:nvSpPr>
          <p:cNvPr id="4" name="Rectangle: Rounded Corners 3">
            <a:extLst>
              <a:ext uri="{FF2B5EF4-FFF2-40B4-BE49-F238E27FC236}">
                <a16:creationId xmlns:a16="http://schemas.microsoft.com/office/drawing/2014/main" id="{79B75869-4D38-4802-A7F8-8A5446E323EF}"/>
              </a:ext>
            </a:extLst>
          </p:cNvPr>
          <p:cNvSpPr/>
          <p:nvPr/>
        </p:nvSpPr>
        <p:spPr>
          <a:xfrm>
            <a:off x="1451129" y="4367814"/>
            <a:ext cx="2805344" cy="147369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Process or Thread</a:t>
            </a:r>
            <a:endParaRPr lang="en-IN" dirty="0"/>
          </a:p>
        </p:txBody>
      </p:sp>
      <p:sp>
        <p:nvSpPr>
          <p:cNvPr id="5" name="Rectangle: Rounded Corners 4">
            <a:extLst>
              <a:ext uri="{FF2B5EF4-FFF2-40B4-BE49-F238E27FC236}">
                <a16:creationId xmlns:a16="http://schemas.microsoft.com/office/drawing/2014/main" id="{0DAF3526-8B95-4DAF-AAAE-A3AC27EDDA5C}"/>
              </a:ext>
            </a:extLst>
          </p:cNvPr>
          <p:cNvSpPr/>
          <p:nvPr/>
        </p:nvSpPr>
        <p:spPr>
          <a:xfrm>
            <a:off x="7387702" y="4367814"/>
            <a:ext cx="2805344" cy="147369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Process or Thread</a:t>
            </a:r>
            <a:endParaRPr lang="en-IN" dirty="0"/>
          </a:p>
        </p:txBody>
      </p:sp>
      <p:sp>
        <p:nvSpPr>
          <p:cNvPr id="6" name="Rectangle 5">
            <a:extLst>
              <a:ext uri="{FF2B5EF4-FFF2-40B4-BE49-F238E27FC236}">
                <a16:creationId xmlns:a16="http://schemas.microsoft.com/office/drawing/2014/main" id="{5C15CF57-2C09-4C1B-9640-44277E2598A5}"/>
              </a:ext>
            </a:extLst>
          </p:cNvPr>
          <p:cNvSpPr/>
          <p:nvPr/>
        </p:nvSpPr>
        <p:spPr>
          <a:xfrm>
            <a:off x="4190260" y="5921406"/>
            <a:ext cx="2831977" cy="87001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Shared Resource</a:t>
            </a:r>
            <a:endParaRPr lang="en-IN" dirty="0"/>
          </a:p>
        </p:txBody>
      </p:sp>
      <p:cxnSp>
        <p:nvCxnSpPr>
          <p:cNvPr id="8" name="Straight Arrow Connector 7">
            <a:extLst>
              <a:ext uri="{FF2B5EF4-FFF2-40B4-BE49-F238E27FC236}">
                <a16:creationId xmlns:a16="http://schemas.microsoft.com/office/drawing/2014/main" id="{9B9920E4-83A0-4FEF-BE73-04014FE63EA4}"/>
              </a:ext>
            </a:extLst>
          </p:cNvPr>
          <p:cNvCxnSpPr>
            <a:stCxn id="4" idx="3"/>
          </p:cNvCxnSpPr>
          <p:nvPr/>
        </p:nvCxnSpPr>
        <p:spPr>
          <a:xfrm>
            <a:off x="4256473" y="5104661"/>
            <a:ext cx="1251010" cy="81674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55B8E92D-CA60-4385-9312-D23840EF1AF9}"/>
              </a:ext>
            </a:extLst>
          </p:cNvPr>
          <p:cNvCxnSpPr>
            <a:stCxn id="5" idx="1"/>
          </p:cNvCxnSpPr>
          <p:nvPr/>
        </p:nvCxnSpPr>
        <p:spPr>
          <a:xfrm flipH="1">
            <a:off x="5965794" y="5104661"/>
            <a:ext cx="1421908" cy="81674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9358266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98855-A609-40AE-AB19-F2EC9FB6DD85}"/>
              </a:ext>
            </a:extLst>
          </p:cNvPr>
          <p:cNvSpPr>
            <a:spLocks noGrp="1"/>
          </p:cNvSpPr>
          <p:nvPr>
            <p:ph type="title"/>
          </p:nvPr>
        </p:nvSpPr>
        <p:spPr>
          <a:xfrm>
            <a:off x="713912" y="311859"/>
            <a:ext cx="10515600" cy="496009"/>
          </a:xfrm>
        </p:spPr>
        <p:txBody>
          <a:bodyPr>
            <a:normAutofit fontScale="90000"/>
          </a:bodyPr>
          <a:lstStyle/>
          <a:p>
            <a:r>
              <a:rPr lang="en-US" dirty="0"/>
              <a:t>Example  Without Lock</a:t>
            </a:r>
            <a:endParaRPr lang="en-IN" dirty="0"/>
          </a:p>
        </p:txBody>
      </p:sp>
      <p:sp>
        <p:nvSpPr>
          <p:cNvPr id="5" name="TextBox 4">
            <a:extLst>
              <a:ext uri="{FF2B5EF4-FFF2-40B4-BE49-F238E27FC236}">
                <a16:creationId xmlns:a16="http://schemas.microsoft.com/office/drawing/2014/main" id="{E1A9DF3B-77AD-4572-AB26-84FCF397FB6F}"/>
              </a:ext>
            </a:extLst>
          </p:cNvPr>
          <p:cNvSpPr txBox="1"/>
          <p:nvPr/>
        </p:nvSpPr>
        <p:spPr>
          <a:xfrm>
            <a:off x="641411" y="1036941"/>
            <a:ext cx="6094520" cy="5509200"/>
          </a:xfrm>
          <a:prstGeom prst="rect">
            <a:avLst/>
          </a:prstGeom>
          <a:noFill/>
        </p:spPr>
        <p:txBody>
          <a:bodyPr wrap="square">
            <a:spAutoFit/>
          </a:bodyPr>
          <a:lstStyle/>
          <a:p>
            <a:r>
              <a:rPr lang="en-IN" sz="1600" i="1" dirty="0"/>
              <a:t>import time</a:t>
            </a:r>
          </a:p>
          <a:p>
            <a:r>
              <a:rPr lang="en-IN" sz="1600" i="1" dirty="0"/>
              <a:t>import multiprocessing</a:t>
            </a:r>
          </a:p>
          <a:p>
            <a:endParaRPr lang="en-IN" sz="1600" dirty="0"/>
          </a:p>
          <a:p>
            <a:r>
              <a:rPr lang="en-IN" sz="1600" dirty="0"/>
              <a:t>def deposit(balance):</a:t>
            </a:r>
          </a:p>
          <a:p>
            <a:r>
              <a:rPr lang="en-IN" sz="1600" dirty="0"/>
              <a:t>    for </a:t>
            </a:r>
            <a:r>
              <a:rPr lang="en-IN" sz="1600" dirty="0" err="1"/>
              <a:t>i</a:t>
            </a:r>
            <a:r>
              <a:rPr lang="en-IN" sz="1600" dirty="0"/>
              <a:t> in range(100):</a:t>
            </a:r>
          </a:p>
          <a:p>
            <a:r>
              <a:rPr lang="en-IN" sz="1600" dirty="0"/>
              <a:t>        </a:t>
            </a:r>
            <a:r>
              <a:rPr lang="en-IN" sz="1600" dirty="0" err="1"/>
              <a:t>time.sleep</a:t>
            </a:r>
            <a:r>
              <a:rPr lang="en-IN" sz="1600" dirty="0"/>
              <a:t>(0.01)</a:t>
            </a:r>
          </a:p>
          <a:p>
            <a:r>
              <a:rPr lang="en-IN" sz="1600" dirty="0"/>
              <a:t>        </a:t>
            </a:r>
            <a:r>
              <a:rPr lang="en-IN" sz="1600" dirty="0" err="1"/>
              <a:t>balance.value</a:t>
            </a:r>
            <a:r>
              <a:rPr lang="en-IN" sz="1600" dirty="0"/>
              <a:t> = </a:t>
            </a:r>
            <a:r>
              <a:rPr lang="en-IN" sz="1600" dirty="0" err="1"/>
              <a:t>balance.value</a:t>
            </a:r>
            <a:r>
              <a:rPr lang="en-IN" sz="1600" dirty="0"/>
              <a:t> +1</a:t>
            </a:r>
          </a:p>
          <a:p>
            <a:endParaRPr lang="en-IN" sz="1600" dirty="0"/>
          </a:p>
          <a:p>
            <a:r>
              <a:rPr lang="en-IN" sz="1600" dirty="0"/>
              <a:t>def withdraw(balance):</a:t>
            </a:r>
          </a:p>
          <a:p>
            <a:r>
              <a:rPr lang="en-IN" sz="1600" dirty="0"/>
              <a:t>    for </a:t>
            </a:r>
            <a:r>
              <a:rPr lang="en-IN" sz="1600" dirty="0" err="1"/>
              <a:t>i</a:t>
            </a:r>
            <a:r>
              <a:rPr lang="en-IN" sz="1600" dirty="0"/>
              <a:t> in range(100):</a:t>
            </a:r>
          </a:p>
          <a:p>
            <a:r>
              <a:rPr lang="en-IN" sz="1600" dirty="0"/>
              <a:t>        </a:t>
            </a:r>
            <a:r>
              <a:rPr lang="en-IN" sz="1600" dirty="0" err="1"/>
              <a:t>time.sleep</a:t>
            </a:r>
            <a:r>
              <a:rPr lang="en-IN" sz="1600" dirty="0"/>
              <a:t>(0.01)</a:t>
            </a:r>
          </a:p>
          <a:p>
            <a:r>
              <a:rPr lang="en-IN" sz="1600" dirty="0"/>
              <a:t>        </a:t>
            </a:r>
            <a:r>
              <a:rPr lang="en-IN" sz="1600" dirty="0" err="1"/>
              <a:t>balance.value</a:t>
            </a:r>
            <a:r>
              <a:rPr lang="en-IN" sz="1600" dirty="0"/>
              <a:t> = </a:t>
            </a:r>
            <a:r>
              <a:rPr lang="en-IN" sz="1600" dirty="0" err="1"/>
              <a:t>balance.value</a:t>
            </a:r>
            <a:r>
              <a:rPr lang="en-IN" sz="1600" dirty="0"/>
              <a:t> -1</a:t>
            </a:r>
          </a:p>
          <a:p>
            <a:endParaRPr lang="en-IN" sz="1600" dirty="0"/>
          </a:p>
          <a:p>
            <a:r>
              <a:rPr lang="en-IN" sz="1600" dirty="0">
                <a:solidFill>
                  <a:srgbClr val="00B050"/>
                </a:solidFill>
              </a:rPr>
              <a:t>if __name__ == '__main__':</a:t>
            </a:r>
          </a:p>
          <a:p>
            <a:r>
              <a:rPr lang="en-IN" sz="1600" dirty="0"/>
              <a:t>    balance = </a:t>
            </a:r>
            <a:r>
              <a:rPr lang="en-IN" sz="1600" dirty="0" err="1"/>
              <a:t>multiprocessing.Value</a:t>
            </a:r>
            <a:r>
              <a:rPr lang="en-IN" sz="1600" dirty="0"/>
              <a:t>('i',200)</a:t>
            </a:r>
          </a:p>
          <a:p>
            <a:r>
              <a:rPr lang="en-IN" sz="1600" dirty="0"/>
              <a:t>    d = </a:t>
            </a:r>
            <a:r>
              <a:rPr lang="en-IN" sz="1600" dirty="0" err="1"/>
              <a:t>multiprocessing.Process</a:t>
            </a:r>
            <a:r>
              <a:rPr lang="en-IN" sz="1600" dirty="0"/>
              <a:t>(target=deposit, </a:t>
            </a:r>
            <a:r>
              <a:rPr lang="en-IN" sz="1600" dirty="0" err="1"/>
              <a:t>args</a:t>
            </a:r>
            <a:r>
              <a:rPr lang="en-IN" sz="1600" dirty="0"/>
              <a:t>=(balance,))</a:t>
            </a:r>
          </a:p>
          <a:p>
            <a:r>
              <a:rPr lang="en-IN" sz="1600" dirty="0"/>
              <a:t>    w = </a:t>
            </a:r>
            <a:r>
              <a:rPr lang="en-IN" sz="1600" dirty="0" err="1"/>
              <a:t>multiprocessing.Process</a:t>
            </a:r>
            <a:r>
              <a:rPr lang="en-IN" sz="1600" dirty="0"/>
              <a:t>(target=withdraw, </a:t>
            </a:r>
            <a:r>
              <a:rPr lang="en-IN" sz="1600" dirty="0" err="1"/>
              <a:t>args</a:t>
            </a:r>
            <a:r>
              <a:rPr lang="en-IN" sz="1600" dirty="0"/>
              <a:t>=(balance,))</a:t>
            </a:r>
          </a:p>
          <a:p>
            <a:r>
              <a:rPr lang="en-IN" sz="1600" dirty="0"/>
              <a:t>    </a:t>
            </a:r>
            <a:r>
              <a:rPr lang="en-IN" sz="1600" dirty="0" err="1"/>
              <a:t>d.start</a:t>
            </a:r>
            <a:r>
              <a:rPr lang="en-IN" sz="1600" dirty="0"/>
              <a:t>()</a:t>
            </a:r>
          </a:p>
          <a:p>
            <a:r>
              <a:rPr lang="en-IN" sz="1600" dirty="0"/>
              <a:t>    </a:t>
            </a:r>
            <a:r>
              <a:rPr lang="en-IN" sz="1600" dirty="0" err="1"/>
              <a:t>w.start</a:t>
            </a:r>
            <a:r>
              <a:rPr lang="en-IN" sz="1600" dirty="0"/>
              <a:t>()</a:t>
            </a:r>
          </a:p>
          <a:p>
            <a:r>
              <a:rPr lang="en-IN" sz="1600" dirty="0"/>
              <a:t>    </a:t>
            </a:r>
            <a:r>
              <a:rPr lang="en-IN" sz="1600" dirty="0" err="1"/>
              <a:t>d.join</a:t>
            </a:r>
            <a:r>
              <a:rPr lang="en-IN" sz="1600" dirty="0"/>
              <a:t>()</a:t>
            </a:r>
          </a:p>
          <a:p>
            <a:r>
              <a:rPr lang="en-IN" sz="1600" dirty="0"/>
              <a:t>    </a:t>
            </a:r>
            <a:r>
              <a:rPr lang="en-IN" sz="1600" dirty="0" err="1"/>
              <a:t>w.join</a:t>
            </a:r>
            <a:r>
              <a:rPr lang="en-IN" sz="1600" dirty="0"/>
              <a:t>()</a:t>
            </a:r>
          </a:p>
          <a:p>
            <a:r>
              <a:rPr lang="en-IN" sz="1600" dirty="0"/>
              <a:t>    print(</a:t>
            </a:r>
            <a:r>
              <a:rPr lang="en-IN" sz="1600" dirty="0" err="1"/>
              <a:t>balance.value</a:t>
            </a:r>
            <a:r>
              <a:rPr lang="en-IN" sz="1600" dirty="0"/>
              <a:t>)</a:t>
            </a:r>
          </a:p>
        </p:txBody>
      </p:sp>
      <p:sp>
        <p:nvSpPr>
          <p:cNvPr id="6" name="TextBox 5">
            <a:extLst>
              <a:ext uri="{FF2B5EF4-FFF2-40B4-BE49-F238E27FC236}">
                <a16:creationId xmlns:a16="http://schemas.microsoft.com/office/drawing/2014/main" id="{3CBCD36C-48FD-497E-8708-2E2B2929DF87}"/>
              </a:ext>
            </a:extLst>
          </p:cNvPr>
          <p:cNvSpPr txBox="1"/>
          <p:nvPr/>
        </p:nvSpPr>
        <p:spPr>
          <a:xfrm>
            <a:off x="6495807" y="1100831"/>
            <a:ext cx="5054782" cy="369332"/>
          </a:xfrm>
          <a:prstGeom prst="rect">
            <a:avLst/>
          </a:prstGeom>
          <a:noFill/>
        </p:spPr>
        <p:txBody>
          <a:bodyPr wrap="none" rtlCol="0">
            <a:spAutoFit/>
          </a:bodyPr>
          <a:lstStyle/>
          <a:p>
            <a:pPr marL="285750" indent="-285750">
              <a:buFont typeface="Arial" panose="020B0604020202020204" pitchFamily="34" charset="0"/>
              <a:buChar char="•"/>
            </a:pPr>
            <a:r>
              <a:rPr lang="en-US" dirty="0"/>
              <a:t>In this method, we receive inconsistent behavior.</a:t>
            </a:r>
            <a:endParaRPr lang="en-IN" dirty="0"/>
          </a:p>
        </p:txBody>
      </p:sp>
    </p:spTree>
    <p:extLst>
      <p:ext uri="{BB962C8B-B14F-4D97-AF65-F5344CB8AC3E}">
        <p14:creationId xmlns:p14="http://schemas.microsoft.com/office/powerpoint/2010/main" val="37606654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D5F27-2CF8-4880-99E6-20D32FA61281}"/>
              </a:ext>
            </a:extLst>
          </p:cNvPr>
          <p:cNvSpPr>
            <a:spLocks noGrp="1"/>
          </p:cNvSpPr>
          <p:nvPr>
            <p:ph type="title"/>
          </p:nvPr>
        </p:nvSpPr>
        <p:spPr>
          <a:xfrm>
            <a:off x="838200" y="169817"/>
            <a:ext cx="10515600" cy="531520"/>
          </a:xfrm>
        </p:spPr>
        <p:txBody>
          <a:bodyPr>
            <a:normAutofit fontScale="90000"/>
          </a:bodyPr>
          <a:lstStyle/>
          <a:p>
            <a:r>
              <a:rPr lang="en-US" dirty="0"/>
              <a:t>Example - Using Lock</a:t>
            </a:r>
            <a:endParaRPr lang="en-IN" dirty="0"/>
          </a:p>
        </p:txBody>
      </p:sp>
      <p:sp>
        <p:nvSpPr>
          <p:cNvPr id="5" name="TextBox 4">
            <a:extLst>
              <a:ext uri="{FF2B5EF4-FFF2-40B4-BE49-F238E27FC236}">
                <a16:creationId xmlns:a16="http://schemas.microsoft.com/office/drawing/2014/main" id="{0022D080-474B-40A6-86FF-3DEC4BC6607C}"/>
              </a:ext>
            </a:extLst>
          </p:cNvPr>
          <p:cNvSpPr txBox="1"/>
          <p:nvPr/>
        </p:nvSpPr>
        <p:spPr>
          <a:xfrm>
            <a:off x="1040906" y="816747"/>
            <a:ext cx="6094520" cy="6124754"/>
          </a:xfrm>
          <a:prstGeom prst="rect">
            <a:avLst/>
          </a:prstGeom>
          <a:noFill/>
        </p:spPr>
        <p:txBody>
          <a:bodyPr wrap="square">
            <a:spAutoFit/>
          </a:bodyPr>
          <a:lstStyle/>
          <a:p>
            <a:r>
              <a:rPr lang="en-IN" sz="1400" dirty="0"/>
              <a:t>import time</a:t>
            </a:r>
          </a:p>
          <a:p>
            <a:r>
              <a:rPr lang="en-IN" sz="1400" dirty="0"/>
              <a:t>import multiprocessing</a:t>
            </a:r>
          </a:p>
          <a:p>
            <a:endParaRPr lang="en-IN" sz="1400" dirty="0"/>
          </a:p>
          <a:p>
            <a:r>
              <a:rPr lang="en-IN" sz="1400" dirty="0"/>
              <a:t>def deposit(</a:t>
            </a:r>
            <a:r>
              <a:rPr lang="en-IN" sz="1400" dirty="0" err="1"/>
              <a:t>balance,lock</a:t>
            </a:r>
            <a:r>
              <a:rPr lang="en-IN" sz="1400" dirty="0"/>
              <a:t>):</a:t>
            </a:r>
          </a:p>
          <a:p>
            <a:r>
              <a:rPr lang="en-IN" sz="1400" dirty="0"/>
              <a:t>    for </a:t>
            </a:r>
            <a:r>
              <a:rPr lang="en-IN" sz="1400" dirty="0" err="1"/>
              <a:t>i</a:t>
            </a:r>
            <a:r>
              <a:rPr lang="en-IN" sz="1400" dirty="0"/>
              <a:t> in range(100):</a:t>
            </a:r>
          </a:p>
          <a:p>
            <a:r>
              <a:rPr lang="en-IN" sz="1400" dirty="0"/>
              <a:t>        </a:t>
            </a:r>
            <a:r>
              <a:rPr lang="en-IN" sz="1400" dirty="0" err="1"/>
              <a:t>time.sleep</a:t>
            </a:r>
            <a:r>
              <a:rPr lang="en-IN" sz="1400" dirty="0"/>
              <a:t>(0.01)</a:t>
            </a:r>
          </a:p>
          <a:p>
            <a:r>
              <a:rPr lang="en-IN" sz="1400" dirty="0"/>
              <a:t>        </a:t>
            </a:r>
            <a:r>
              <a:rPr lang="en-IN" sz="1400" dirty="0">
                <a:solidFill>
                  <a:srgbClr val="FF0000"/>
                </a:solidFill>
              </a:rPr>
              <a:t>#this section is called critical section</a:t>
            </a:r>
          </a:p>
          <a:p>
            <a:r>
              <a:rPr lang="en-IN" sz="1400" dirty="0"/>
              <a:t>        </a:t>
            </a:r>
            <a:r>
              <a:rPr lang="en-IN" sz="1400" dirty="0" err="1">
                <a:solidFill>
                  <a:schemeClr val="accent1">
                    <a:lumMod val="75000"/>
                  </a:schemeClr>
                </a:solidFill>
              </a:rPr>
              <a:t>lock.acquire</a:t>
            </a:r>
            <a:r>
              <a:rPr lang="en-IN" sz="1400" dirty="0">
                <a:solidFill>
                  <a:schemeClr val="accent1">
                    <a:lumMod val="75000"/>
                  </a:schemeClr>
                </a:solidFill>
              </a:rPr>
              <a:t>() </a:t>
            </a:r>
            <a:r>
              <a:rPr lang="en-IN" sz="1400" dirty="0">
                <a:solidFill>
                  <a:srgbClr val="FF0000"/>
                </a:solidFill>
              </a:rPr>
              <a:t>#assigning lock</a:t>
            </a:r>
          </a:p>
          <a:p>
            <a:r>
              <a:rPr lang="en-IN" sz="1400" dirty="0"/>
              <a:t>        </a:t>
            </a:r>
            <a:r>
              <a:rPr lang="en-IN" sz="1400" dirty="0" err="1"/>
              <a:t>balance.value</a:t>
            </a:r>
            <a:r>
              <a:rPr lang="en-IN" sz="1400" dirty="0"/>
              <a:t> = </a:t>
            </a:r>
            <a:r>
              <a:rPr lang="en-IN" sz="1400" dirty="0" err="1"/>
              <a:t>balance.value</a:t>
            </a:r>
            <a:r>
              <a:rPr lang="en-IN" sz="1400" dirty="0"/>
              <a:t> +1</a:t>
            </a:r>
          </a:p>
          <a:p>
            <a:r>
              <a:rPr lang="en-IN" sz="1400" dirty="0"/>
              <a:t>        </a:t>
            </a:r>
            <a:r>
              <a:rPr lang="en-IN" sz="1400" dirty="0" err="1">
                <a:solidFill>
                  <a:schemeClr val="accent1">
                    <a:lumMod val="75000"/>
                  </a:schemeClr>
                </a:solidFill>
              </a:rPr>
              <a:t>lock.release</a:t>
            </a:r>
            <a:r>
              <a:rPr lang="en-IN" sz="1400" dirty="0">
                <a:solidFill>
                  <a:schemeClr val="accent1">
                    <a:lumMod val="75000"/>
                  </a:schemeClr>
                </a:solidFill>
              </a:rPr>
              <a:t>() </a:t>
            </a:r>
            <a:r>
              <a:rPr lang="en-IN" sz="1400" dirty="0">
                <a:solidFill>
                  <a:srgbClr val="FF0000"/>
                </a:solidFill>
              </a:rPr>
              <a:t>#releasing lock</a:t>
            </a:r>
          </a:p>
          <a:p>
            <a:endParaRPr lang="en-IN" sz="1400" dirty="0"/>
          </a:p>
          <a:p>
            <a:r>
              <a:rPr lang="en-IN" sz="1400" dirty="0"/>
              <a:t>def withdraw(</a:t>
            </a:r>
            <a:r>
              <a:rPr lang="en-IN" sz="1400" dirty="0" err="1"/>
              <a:t>balance,lock</a:t>
            </a:r>
            <a:r>
              <a:rPr lang="en-IN" sz="1400" dirty="0"/>
              <a:t>):</a:t>
            </a:r>
          </a:p>
          <a:p>
            <a:r>
              <a:rPr lang="en-IN" sz="1400" dirty="0"/>
              <a:t>    for </a:t>
            </a:r>
            <a:r>
              <a:rPr lang="en-IN" sz="1400" dirty="0" err="1"/>
              <a:t>i</a:t>
            </a:r>
            <a:r>
              <a:rPr lang="en-IN" sz="1400" dirty="0"/>
              <a:t> in range(100):</a:t>
            </a:r>
          </a:p>
          <a:p>
            <a:r>
              <a:rPr lang="en-IN" sz="1400" dirty="0"/>
              <a:t>        </a:t>
            </a:r>
            <a:r>
              <a:rPr lang="en-IN" sz="1400" dirty="0" err="1"/>
              <a:t>time.sleep</a:t>
            </a:r>
            <a:r>
              <a:rPr lang="en-IN" sz="1400" dirty="0"/>
              <a:t>(0.01)</a:t>
            </a:r>
          </a:p>
          <a:p>
            <a:r>
              <a:rPr lang="en-IN" sz="1400" dirty="0"/>
              <a:t>        </a:t>
            </a:r>
            <a:r>
              <a:rPr lang="en-IN" sz="1400" dirty="0" err="1">
                <a:solidFill>
                  <a:srgbClr val="0070C0"/>
                </a:solidFill>
              </a:rPr>
              <a:t>lock.acquire</a:t>
            </a:r>
            <a:r>
              <a:rPr lang="en-IN" sz="1400" dirty="0">
                <a:solidFill>
                  <a:srgbClr val="0070C0"/>
                </a:solidFill>
              </a:rPr>
              <a:t>()</a:t>
            </a:r>
          </a:p>
          <a:p>
            <a:r>
              <a:rPr lang="en-IN" sz="1400" dirty="0"/>
              <a:t>        </a:t>
            </a:r>
            <a:r>
              <a:rPr lang="en-IN" sz="1400" dirty="0" err="1"/>
              <a:t>balance.value</a:t>
            </a:r>
            <a:r>
              <a:rPr lang="en-IN" sz="1400" dirty="0"/>
              <a:t> = </a:t>
            </a:r>
            <a:r>
              <a:rPr lang="en-IN" sz="1400" dirty="0" err="1"/>
              <a:t>balance.value</a:t>
            </a:r>
            <a:r>
              <a:rPr lang="en-IN" sz="1400" dirty="0"/>
              <a:t> -1</a:t>
            </a:r>
          </a:p>
          <a:p>
            <a:r>
              <a:rPr lang="en-IN" sz="1400" dirty="0"/>
              <a:t>        </a:t>
            </a:r>
            <a:r>
              <a:rPr lang="en-IN" sz="1400" dirty="0" err="1">
                <a:solidFill>
                  <a:srgbClr val="0070C0"/>
                </a:solidFill>
              </a:rPr>
              <a:t>lock.release</a:t>
            </a:r>
            <a:r>
              <a:rPr lang="en-IN" sz="1400" dirty="0">
                <a:solidFill>
                  <a:srgbClr val="0070C0"/>
                </a:solidFill>
              </a:rPr>
              <a:t>()</a:t>
            </a:r>
          </a:p>
          <a:p>
            <a:endParaRPr lang="en-IN" sz="1400" dirty="0"/>
          </a:p>
          <a:p>
            <a:r>
              <a:rPr lang="en-IN" sz="1400" dirty="0"/>
              <a:t>if __name__ == '__main__':</a:t>
            </a:r>
          </a:p>
          <a:p>
            <a:r>
              <a:rPr lang="en-IN" sz="1400" dirty="0"/>
              <a:t>    balance = </a:t>
            </a:r>
            <a:r>
              <a:rPr lang="en-IN" sz="1400" dirty="0" err="1"/>
              <a:t>multiprocessing.Value</a:t>
            </a:r>
            <a:r>
              <a:rPr lang="en-IN" sz="1400" dirty="0"/>
              <a:t>('i',200)</a:t>
            </a:r>
          </a:p>
          <a:p>
            <a:r>
              <a:rPr lang="en-IN" sz="1400" dirty="0"/>
              <a:t>    </a:t>
            </a:r>
            <a:r>
              <a:rPr lang="en-IN" sz="1400" dirty="0">
                <a:highlight>
                  <a:srgbClr val="FFFF00"/>
                </a:highlight>
              </a:rPr>
              <a:t>lock = </a:t>
            </a:r>
            <a:r>
              <a:rPr lang="en-IN" sz="1400" dirty="0" err="1">
                <a:highlight>
                  <a:srgbClr val="FFFF00"/>
                </a:highlight>
              </a:rPr>
              <a:t>multiprocessing.Lock</a:t>
            </a:r>
            <a:r>
              <a:rPr lang="en-IN" sz="1400" dirty="0">
                <a:highlight>
                  <a:srgbClr val="FFFF00"/>
                </a:highlight>
              </a:rPr>
              <a:t>()</a:t>
            </a:r>
          </a:p>
          <a:p>
            <a:r>
              <a:rPr lang="en-IN" sz="1400" dirty="0"/>
              <a:t>    d = </a:t>
            </a:r>
            <a:r>
              <a:rPr lang="en-IN" sz="1400" dirty="0" err="1"/>
              <a:t>multiprocessing.Process</a:t>
            </a:r>
            <a:r>
              <a:rPr lang="en-IN" sz="1400" dirty="0"/>
              <a:t>(target=deposit, </a:t>
            </a:r>
            <a:r>
              <a:rPr lang="en-IN" sz="1400" dirty="0" err="1"/>
              <a:t>args</a:t>
            </a:r>
            <a:r>
              <a:rPr lang="en-IN" sz="1400" dirty="0"/>
              <a:t>=(</a:t>
            </a:r>
            <a:r>
              <a:rPr lang="en-IN" sz="1400" dirty="0" err="1"/>
              <a:t>balance,lock</a:t>
            </a:r>
            <a:r>
              <a:rPr lang="en-IN" sz="1400" dirty="0"/>
              <a:t>))</a:t>
            </a:r>
          </a:p>
          <a:p>
            <a:r>
              <a:rPr lang="en-IN" sz="1400" dirty="0"/>
              <a:t>    w = </a:t>
            </a:r>
            <a:r>
              <a:rPr lang="en-IN" sz="1400" dirty="0" err="1"/>
              <a:t>multiprocessing.Process</a:t>
            </a:r>
            <a:r>
              <a:rPr lang="en-IN" sz="1400" dirty="0"/>
              <a:t>(target=withdraw, </a:t>
            </a:r>
            <a:r>
              <a:rPr lang="en-IN" sz="1400" dirty="0" err="1"/>
              <a:t>args</a:t>
            </a:r>
            <a:r>
              <a:rPr lang="en-IN" sz="1400" dirty="0"/>
              <a:t>=(</a:t>
            </a:r>
            <a:r>
              <a:rPr lang="en-IN" sz="1400" dirty="0" err="1"/>
              <a:t>balance,lock</a:t>
            </a:r>
            <a:r>
              <a:rPr lang="en-IN" sz="1400" dirty="0"/>
              <a:t>))</a:t>
            </a:r>
          </a:p>
          <a:p>
            <a:r>
              <a:rPr lang="en-IN" sz="1400" dirty="0"/>
              <a:t>    </a:t>
            </a:r>
            <a:r>
              <a:rPr lang="en-IN" sz="1400" dirty="0" err="1"/>
              <a:t>d.start</a:t>
            </a:r>
            <a:r>
              <a:rPr lang="en-IN" sz="1400" dirty="0"/>
              <a:t>()</a:t>
            </a:r>
          </a:p>
          <a:p>
            <a:r>
              <a:rPr lang="en-IN" sz="1400" dirty="0"/>
              <a:t>    </a:t>
            </a:r>
            <a:r>
              <a:rPr lang="en-IN" sz="1400" dirty="0" err="1"/>
              <a:t>w.start</a:t>
            </a:r>
            <a:r>
              <a:rPr lang="en-IN" sz="1400" dirty="0"/>
              <a:t>()</a:t>
            </a:r>
          </a:p>
          <a:p>
            <a:r>
              <a:rPr lang="en-IN" sz="1400" dirty="0"/>
              <a:t>    </a:t>
            </a:r>
            <a:r>
              <a:rPr lang="en-IN" sz="1400" dirty="0" err="1"/>
              <a:t>d.join</a:t>
            </a:r>
            <a:r>
              <a:rPr lang="en-IN" sz="1400" dirty="0"/>
              <a:t>()</a:t>
            </a:r>
          </a:p>
          <a:p>
            <a:r>
              <a:rPr lang="en-IN" sz="1400" dirty="0"/>
              <a:t>    </a:t>
            </a:r>
            <a:r>
              <a:rPr lang="en-IN" sz="1400" dirty="0" err="1"/>
              <a:t>w.join</a:t>
            </a:r>
            <a:r>
              <a:rPr lang="en-IN" sz="1400" dirty="0"/>
              <a:t>()</a:t>
            </a:r>
          </a:p>
          <a:p>
            <a:r>
              <a:rPr lang="en-IN" sz="1400" dirty="0"/>
              <a:t>    print(</a:t>
            </a:r>
            <a:r>
              <a:rPr lang="en-IN" sz="1400" dirty="0" err="1"/>
              <a:t>balance.value</a:t>
            </a:r>
            <a:r>
              <a:rPr lang="en-IN" sz="1400" dirty="0"/>
              <a:t>)</a:t>
            </a:r>
          </a:p>
        </p:txBody>
      </p:sp>
      <p:sp>
        <p:nvSpPr>
          <p:cNvPr id="6" name="TextBox 5">
            <a:extLst>
              <a:ext uri="{FF2B5EF4-FFF2-40B4-BE49-F238E27FC236}">
                <a16:creationId xmlns:a16="http://schemas.microsoft.com/office/drawing/2014/main" id="{4F652A79-B488-4099-83E1-9C6CC39A1BD0}"/>
              </a:ext>
            </a:extLst>
          </p:cNvPr>
          <p:cNvSpPr txBox="1"/>
          <p:nvPr/>
        </p:nvSpPr>
        <p:spPr>
          <a:xfrm>
            <a:off x="6150814" y="1109709"/>
            <a:ext cx="5000280" cy="369332"/>
          </a:xfrm>
          <a:prstGeom prst="rect">
            <a:avLst/>
          </a:prstGeom>
          <a:noFill/>
        </p:spPr>
        <p:txBody>
          <a:bodyPr wrap="none" rtlCol="0">
            <a:spAutoFit/>
          </a:bodyPr>
          <a:lstStyle/>
          <a:p>
            <a:pPr marL="285750" indent="-285750">
              <a:buFont typeface="Arial" panose="020B0604020202020204" pitchFamily="34" charset="0"/>
              <a:buChar char="•"/>
            </a:pPr>
            <a:r>
              <a:rPr lang="en-US" dirty="0"/>
              <a:t>Here, you get consistent output of your balance.</a:t>
            </a:r>
            <a:endParaRPr lang="en-IN" dirty="0"/>
          </a:p>
        </p:txBody>
      </p:sp>
    </p:spTree>
    <p:extLst>
      <p:ext uri="{BB962C8B-B14F-4D97-AF65-F5344CB8AC3E}">
        <p14:creationId xmlns:p14="http://schemas.microsoft.com/office/powerpoint/2010/main" val="6477587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53013-53A4-4DE3-BD65-362468AC911D}"/>
              </a:ext>
            </a:extLst>
          </p:cNvPr>
          <p:cNvSpPr>
            <a:spLocks noGrp="1"/>
          </p:cNvSpPr>
          <p:nvPr>
            <p:ph type="title"/>
          </p:nvPr>
        </p:nvSpPr>
        <p:spPr>
          <a:xfrm>
            <a:off x="838200" y="365125"/>
            <a:ext cx="4754732" cy="389477"/>
          </a:xfrm>
        </p:spPr>
        <p:txBody>
          <a:bodyPr>
            <a:normAutofit fontScale="90000"/>
          </a:bodyPr>
          <a:lstStyle/>
          <a:p>
            <a:r>
              <a:rPr lang="en-US" dirty="0"/>
              <a:t>Multiprocessing Pool</a:t>
            </a:r>
            <a:endParaRPr lang="en-IN" dirty="0"/>
          </a:p>
        </p:txBody>
      </p:sp>
      <p:sp>
        <p:nvSpPr>
          <p:cNvPr id="3" name="Content Placeholder 2">
            <a:extLst>
              <a:ext uri="{FF2B5EF4-FFF2-40B4-BE49-F238E27FC236}">
                <a16:creationId xmlns:a16="http://schemas.microsoft.com/office/drawing/2014/main" id="{BA8F8D47-2CA7-40B9-B41C-CDCC9F366B6D}"/>
              </a:ext>
            </a:extLst>
          </p:cNvPr>
          <p:cNvSpPr>
            <a:spLocks noGrp="1"/>
          </p:cNvSpPr>
          <p:nvPr>
            <p:ph idx="1"/>
          </p:nvPr>
        </p:nvSpPr>
        <p:spPr>
          <a:xfrm>
            <a:off x="452761" y="1577897"/>
            <a:ext cx="3568823" cy="3222594"/>
          </a:xfrm>
        </p:spPr>
        <p:txBody>
          <a:bodyPr/>
          <a:lstStyle/>
          <a:p>
            <a:r>
              <a:rPr lang="en-US" dirty="0"/>
              <a:t>Example:</a:t>
            </a:r>
          </a:p>
          <a:p>
            <a:pPr marL="457200" lvl="1" indent="0">
              <a:buNone/>
            </a:pPr>
            <a:r>
              <a:rPr lang="en-US" sz="1600" dirty="0"/>
              <a:t>def </a:t>
            </a:r>
            <a:r>
              <a:rPr lang="en-US" sz="1600" dirty="0" err="1"/>
              <a:t>func</a:t>
            </a:r>
            <a:r>
              <a:rPr lang="en-US" sz="1600" dirty="0"/>
              <a:t>(n):</a:t>
            </a:r>
          </a:p>
          <a:p>
            <a:pPr marL="457200" lvl="1" indent="0">
              <a:buNone/>
            </a:pPr>
            <a:r>
              <a:rPr lang="en-US" sz="1600" dirty="0"/>
              <a:t>    return n*n</a:t>
            </a:r>
          </a:p>
          <a:p>
            <a:pPr marL="457200" lvl="1" indent="0">
              <a:buNone/>
            </a:pPr>
            <a:endParaRPr lang="en-US" sz="1600" dirty="0"/>
          </a:p>
          <a:p>
            <a:pPr marL="457200" lvl="1" indent="0">
              <a:buNone/>
            </a:pPr>
            <a:r>
              <a:rPr lang="en-US" sz="1600" dirty="0">
                <a:solidFill>
                  <a:srgbClr val="00B050"/>
                </a:solidFill>
              </a:rPr>
              <a:t>if __name__ == '__main__':</a:t>
            </a:r>
          </a:p>
          <a:p>
            <a:pPr marL="457200" lvl="1" indent="0">
              <a:buNone/>
            </a:pPr>
            <a:r>
              <a:rPr lang="en-US" sz="1600" dirty="0"/>
              <a:t>    list1 = [1,2,3,4,5]</a:t>
            </a:r>
          </a:p>
          <a:p>
            <a:pPr marL="457200" lvl="1" indent="0">
              <a:buNone/>
            </a:pPr>
            <a:r>
              <a:rPr lang="en-US" sz="1600" dirty="0"/>
              <a:t>    result= []</a:t>
            </a:r>
          </a:p>
          <a:p>
            <a:pPr marL="457200" lvl="1" indent="0">
              <a:buNone/>
            </a:pPr>
            <a:r>
              <a:rPr lang="en-US" sz="1600" dirty="0"/>
              <a:t>    for n in list1:</a:t>
            </a:r>
          </a:p>
          <a:p>
            <a:pPr marL="457200" lvl="1" indent="0">
              <a:buNone/>
            </a:pPr>
            <a:r>
              <a:rPr lang="en-US" sz="1600" dirty="0"/>
              <a:t>        </a:t>
            </a:r>
            <a:r>
              <a:rPr lang="en-US" sz="1600" dirty="0" err="1"/>
              <a:t>result.append</a:t>
            </a:r>
            <a:r>
              <a:rPr lang="en-US" sz="1600" dirty="0"/>
              <a:t>(</a:t>
            </a:r>
            <a:r>
              <a:rPr lang="en-US" sz="1600" dirty="0" err="1"/>
              <a:t>func</a:t>
            </a:r>
            <a:r>
              <a:rPr lang="en-US" sz="1600" dirty="0"/>
              <a:t>(n))</a:t>
            </a:r>
          </a:p>
          <a:p>
            <a:pPr marL="457200" lvl="1" indent="0">
              <a:buNone/>
            </a:pPr>
            <a:r>
              <a:rPr lang="en-US" sz="1600" dirty="0"/>
              <a:t>    print(result)</a:t>
            </a:r>
            <a:endParaRPr lang="en-IN" sz="1600" dirty="0"/>
          </a:p>
        </p:txBody>
      </p:sp>
      <p:sp>
        <p:nvSpPr>
          <p:cNvPr id="4" name="Rectangle: Rounded Corners 3">
            <a:extLst>
              <a:ext uri="{FF2B5EF4-FFF2-40B4-BE49-F238E27FC236}">
                <a16:creationId xmlns:a16="http://schemas.microsoft.com/office/drawing/2014/main" id="{9D13E3AE-A1BC-4C04-A88F-0E47CBE9A48B}"/>
              </a:ext>
            </a:extLst>
          </p:cNvPr>
          <p:cNvSpPr/>
          <p:nvPr/>
        </p:nvSpPr>
        <p:spPr>
          <a:xfrm>
            <a:off x="3962400" y="1397082"/>
            <a:ext cx="8229600" cy="352325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5" name="TextBox 4">
            <a:extLst>
              <a:ext uri="{FF2B5EF4-FFF2-40B4-BE49-F238E27FC236}">
                <a16:creationId xmlns:a16="http://schemas.microsoft.com/office/drawing/2014/main" id="{C6094F90-6430-4D9B-8D6F-76BABDF166CC}"/>
              </a:ext>
            </a:extLst>
          </p:cNvPr>
          <p:cNvSpPr txBox="1"/>
          <p:nvPr/>
        </p:nvSpPr>
        <p:spPr>
          <a:xfrm>
            <a:off x="10853681" y="1458048"/>
            <a:ext cx="1063112" cy="707886"/>
          </a:xfrm>
          <a:prstGeom prst="rect">
            <a:avLst/>
          </a:prstGeom>
          <a:noFill/>
        </p:spPr>
        <p:txBody>
          <a:bodyPr wrap="none" rtlCol="0">
            <a:spAutoFit/>
          </a:bodyPr>
          <a:lstStyle/>
          <a:p>
            <a:r>
              <a:rPr lang="en-US" sz="4000" b="1" dirty="0"/>
              <a:t>CPU</a:t>
            </a:r>
            <a:endParaRPr lang="en-IN" sz="4000" b="1" dirty="0"/>
          </a:p>
        </p:txBody>
      </p:sp>
      <p:sp>
        <p:nvSpPr>
          <p:cNvPr id="6" name="TextBox 5">
            <a:extLst>
              <a:ext uri="{FF2B5EF4-FFF2-40B4-BE49-F238E27FC236}">
                <a16:creationId xmlns:a16="http://schemas.microsoft.com/office/drawing/2014/main" id="{E58E5E31-6D88-41C3-97E5-FA7399773A03}"/>
              </a:ext>
            </a:extLst>
          </p:cNvPr>
          <p:cNvSpPr txBox="1"/>
          <p:nvPr/>
        </p:nvSpPr>
        <p:spPr>
          <a:xfrm>
            <a:off x="452761" y="935417"/>
            <a:ext cx="8064195"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t>How python executes  the program using CPU on computer ?</a:t>
            </a:r>
            <a:endParaRPr lang="en-IN" sz="2400" dirty="0"/>
          </a:p>
        </p:txBody>
      </p:sp>
      <p:sp>
        <p:nvSpPr>
          <p:cNvPr id="7" name="Rectangle 6">
            <a:extLst>
              <a:ext uri="{FF2B5EF4-FFF2-40B4-BE49-F238E27FC236}">
                <a16:creationId xmlns:a16="http://schemas.microsoft.com/office/drawing/2014/main" id="{0B48906E-4EF5-4DD5-931F-2B0DED3781AA}"/>
              </a:ext>
            </a:extLst>
          </p:cNvPr>
          <p:cNvSpPr/>
          <p:nvPr/>
        </p:nvSpPr>
        <p:spPr>
          <a:xfrm>
            <a:off x="4128117" y="2601157"/>
            <a:ext cx="1597980" cy="10209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F1843083-B68B-449D-9BF9-7CCE6A24A29E}"/>
              </a:ext>
            </a:extLst>
          </p:cNvPr>
          <p:cNvSpPr/>
          <p:nvPr/>
        </p:nvSpPr>
        <p:spPr>
          <a:xfrm>
            <a:off x="6242482" y="2601157"/>
            <a:ext cx="1597980" cy="10209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B40B8A54-CCE7-435E-9380-314FB0E36BE7}"/>
              </a:ext>
            </a:extLst>
          </p:cNvPr>
          <p:cNvSpPr/>
          <p:nvPr/>
        </p:nvSpPr>
        <p:spPr>
          <a:xfrm>
            <a:off x="8356847" y="2601157"/>
            <a:ext cx="1597980" cy="10209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2835B44C-7172-44C9-9A57-B2AE9ED11AB6}"/>
              </a:ext>
            </a:extLst>
          </p:cNvPr>
          <p:cNvSpPr/>
          <p:nvPr/>
        </p:nvSpPr>
        <p:spPr>
          <a:xfrm>
            <a:off x="10372079" y="2601157"/>
            <a:ext cx="1597980" cy="10209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2346B947-C90C-4C7D-A298-09144CE86C31}"/>
              </a:ext>
            </a:extLst>
          </p:cNvPr>
          <p:cNvSpPr txBox="1"/>
          <p:nvPr/>
        </p:nvSpPr>
        <p:spPr>
          <a:xfrm>
            <a:off x="4944863" y="2540191"/>
            <a:ext cx="792396" cy="369332"/>
          </a:xfrm>
          <a:prstGeom prst="rect">
            <a:avLst/>
          </a:prstGeom>
          <a:noFill/>
        </p:spPr>
        <p:txBody>
          <a:bodyPr wrap="none" rtlCol="0">
            <a:spAutoFit/>
          </a:bodyPr>
          <a:lstStyle/>
          <a:p>
            <a:r>
              <a:rPr lang="en-US" dirty="0"/>
              <a:t>Core 1</a:t>
            </a:r>
            <a:endParaRPr lang="en-IN" dirty="0"/>
          </a:p>
        </p:txBody>
      </p:sp>
      <p:sp>
        <p:nvSpPr>
          <p:cNvPr id="12" name="TextBox 11">
            <a:extLst>
              <a:ext uri="{FF2B5EF4-FFF2-40B4-BE49-F238E27FC236}">
                <a16:creationId xmlns:a16="http://schemas.microsoft.com/office/drawing/2014/main" id="{24099D08-B88F-4D5C-924E-DA9FD211BB19}"/>
              </a:ext>
            </a:extLst>
          </p:cNvPr>
          <p:cNvSpPr txBox="1"/>
          <p:nvPr/>
        </p:nvSpPr>
        <p:spPr>
          <a:xfrm>
            <a:off x="7135025" y="2540191"/>
            <a:ext cx="792396" cy="369332"/>
          </a:xfrm>
          <a:prstGeom prst="rect">
            <a:avLst/>
          </a:prstGeom>
          <a:noFill/>
        </p:spPr>
        <p:txBody>
          <a:bodyPr wrap="none" rtlCol="0">
            <a:spAutoFit/>
          </a:bodyPr>
          <a:lstStyle/>
          <a:p>
            <a:r>
              <a:rPr lang="en-US" dirty="0"/>
              <a:t>Core 2</a:t>
            </a:r>
            <a:endParaRPr lang="en-IN" dirty="0"/>
          </a:p>
        </p:txBody>
      </p:sp>
      <p:sp>
        <p:nvSpPr>
          <p:cNvPr id="13" name="TextBox 12">
            <a:extLst>
              <a:ext uri="{FF2B5EF4-FFF2-40B4-BE49-F238E27FC236}">
                <a16:creationId xmlns:a16="http://schemas.microsoft.com/office/drawing/2014/main" id="{A523E35E-DD1E-48F4-AD08-FB79E4844916}"/>
              </a:ext>
            </a:extLst>
          </p:cNvPr>
          <p:cNvSpPr txBox="1"/>
          <p:nvPr/>
        </p:nvSpPr>
        <p:spPr>
          <a:xfrm>
            <a:off x="9235736" y="2540191"/>
            <a:ext cx="792396" cy="369332"/>
          </a:xfrm>
          <a:prstGeom prst="rect">
            <a:avLst/>
          </a:prstGeom>
          <a:noFill/>
        </p:spPr>
        <p:txBody>
          <a:bodyPr wrap="none" rtlCol="0">
            <a:spAutoFit/>
          </a:bodyPr>
          <a:lstStyle/>
          <a:p>
            <a:r>
              <a:rPr lang="en-US" dirty="0"/>
              <a:t>Core 3</a:t>
            </a:r>
            <a:endParaRPr lang="en-IN" dirty="0"/>
          </a:p>
        </p:txBody>
      </p:sp>
      <p:sp>
        <p:nvSpPr>
          <p:cNvPr id="14" name="TextBox 13">
            <a:extLst>
              <a:ext uri="{FF2B5EF4-FFF2-40B4-BE49-F238E27FC236}">
                <a16:creationId xmlns:a16="http://schemas.microsoft.com/office/drawing/2014/main" id="{B16717A5-5E41-4181-9173-37AE37C76EDB}"/>
              </a:ext>
            </a:extLst>
          </p:cNvPr>
          <p:cNvSpPr txBox="1"/>
          <p:nvPr/>
        </p:nvSpPr>
        <p:spPr>
          <a:xfrm>
            <a:off x="11256018" y="2540191"/>
            <a:ext cx="792396" cy="369332"/>
          </a:xfrm>
          <a:prstGeom prst="rect">
            <a:avLst/>
          </a:prstGeom>
          <a:noFill/>
        </p:spPr>
        <p:txBody>
          <a:bodyPr wrap="none" rtlCol="0">
            <a:spAutoFit/>
          </a:bodyPr>
          <a:lstStyle/>
          <a:p>
            <a:r>
              <a:rPr lang="en-US" dirty="0"/>
              <a:t>Core 4</a:t>
            </a:r>
            <a:endParaRPr lang="en-IN" dirty="0"/>
          </a:p>
        </p:txBody>
      </p:sp>
      <p:sp>
        <p:nvSpPr>
          <p:cNvPr id="15" name="Rectangle 14">
            <a:extLst>
              <a:ext uri="{FF2B5EF4-FFF2-40B4-BE49-F238E27FC236}">
                <a16:creationId xmlns:a16="http://schemas.microsoft.com/office/drawing/2014/main" id="{806EED13-EFD2-4670-81B4-A1B29A80BBF3}"/>
              </a:ext>
            </a:extLst>
          </p:cNvPr>
          <p:cNvSpPr/>
          <p:nvPr/>
        </p:nvSpPr>
        <p:spPr>
          <a:xfrm>
            <a:off x="6242482" y="2909522"/>
            <a:ext cx="1597980" cy="4770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6" name="TextBox 15">
            <a:extLst>
              <a:ext uri="{FF2B5EF4-FFF2-40B4-BE49-F238E27FC236}">
                <a16:creationId xmlns:a16="http://schemas.microsoft.com/office/drawing/2014/main" id="{5DF27DE4-1D47-4161-9413-27935F81D4EA}"/>
              </a:ext>
            </a:extLst>
          </p:cNvPr>
          <p:cNvSpPr txBox="1"/>
          <p:nvPr/>
        </p:nvSpPr>
        <p:spPr>
          <a:xfrm>
            <a:off x="6277412" y="2801801"/>
            <a:ext cx="1285801" cy="584775"/>
          </a:xfrm>
          <a:prstGeom prst="rect">
            <a:avLst/>
          </a:prstGeom>
          <a:noFill/>
        </p:spPr>
        <p:txBody>
          <a:bodyPr wrap="none" rtlCol="0">
            <a:spAutoFit/>
          </a:bodyPr>
          <a:lstStyle/>
          <a:p>
            <a:r>
              <a:rPr lang="en-US" dirty="0"/>
              <a:t> </a:t>
            </a:r>
            <a:r>
              <a:rPr lang="en-US" sz="1400" b="1" dirty="0">
                <a:solidFill>
                  <a:srgbClr val="0070C0"/>
                </a:solidFill>
              </a:rPr>
              <a:t>def</a:t>
            </a:r>
            <a:r>
              <a:rPr lang="en-US" sz="1400" dirty="0"/>
              <a:t> f(n):</a:t>
            </a:r>
          </a:p>
          <a:p>
            <a:r>
              <a:rPr lang="en-US" sz="1400" dirty="0"/>
              <a:t>        </a:t>
            </a:r>
            <a:r>
              <a:rPr lang="en-US" sz="1400" b="1" dirty="0">
                <a:solidFill>
                  <a:srgbClr val="0070C0"/>
                </a:solidFill>
              </a:rPr>
              <a:t>return</a:t>
            </a:r>
            <a:r>
              <a:rPr lang="en-US" sz="1400" dirty="0"/>
              <a:t> n*n</a:t>
            </a:r>
            <a:endParaRPr lang="en-IN" sz="1400" dirty="0"/>
          </a:p>
        </p:txBody>
      </p:sp>
      <p:sp>
        <p:nvSpPr>
          <p:cNvPr id="17" name="Rectangle 16">
            <a:extLst>
              <a:ext uri="{FF2B5EF4-FFF2-40B4-BE49-F238E27FC236}">
                <a16:creationId xmlns:a16="http://schemas.microsoft.com/office/drawing/2014/main" id="{D54007B2-7A07-4C44-B32C-4C5A8E2B2031}"/>
              </a:ext>
            </a:extLst>
          </p:cNvPr>
          <p:cNvSpPr/>
          <p:nvPr/>
        </p:nvSpPr>
        <p:spPr>
          <a:xfrm>
            <a:off x="6773695" y="1503551"/>
            <a:ext cx="350168" cy="12508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5</a:t>
            </a:r>
          </a:p>
          <a:p>
            <a:pPr algn="ctr"/>
            <a:r>
              <a:rPr lang="en-US" sz="1600" dirty="0"/>
              <a:t>4</a:t>
            </a:r>
          </a:p>
          <a:p>
            <a:pPr algn="ctr"/>
            <a:r>
              <a:rPr lang="en-US" sz="1600" dirty="0"/>
              <a:t>3</a:t>
            </a:r>
          </a:p>
          <a:p>
            <a:pPr algn="ctr"/>
            <a:r>
              <a:rPr lang="en-US" sz="1600" dirty="0"/>
              <a:t>2</a:t>
            </a:r>
          </a:p>
          <a:p>
            <a:pPr algn="ctr"/>
            <a:r>
              <a:rPr lang="en-US" sz="1600" dirty="0"/>
              <a:t>1</a:t>
            </a:r>
            <a:endParaRPr lang="en-IN" sz="1600" dirty="0"/>
          </a:p>
        </p:txBody>
      </p:sp>
      <p:sp>
        <p:nvSpPr>
          <p:cNvPr id="18" name="TextBox 17">
            <a:extLst>
              <a:ext uri="{FF2B5EF4-FFF2-40B4-BE49-F238E27FC236}">
                <a16:creationId xmlns:a16="http://schemas.microsoft.com/office/drawing/2014/main" id="{4EC8203C-5A5E-443A-80E3-D97868D34F12}"/>
              </a:ext>
            </a:extLst>
          </p:cNvPr>
          <p:cNvSpPr txBox="1"/>
          <p:nvPr/>
        </p:nvSpPr>
        <p:spPr>
          <a:xfrm>
            <a:off x="7005400" y="1401347"/>
            <a:ext cx="732893" cy="369332"/>
          </a:xfrm>
          <a:prstGeom prst="rect">
            <a:avLst/>
          </a:prstGeom>
          <a:noFill/>
        </p:spPr>
        <p:txBody>
          <a:bodyPr wrap="none" rtlCol="0">
            <a:spAutoFit/>
          </a:bodyPr>
          <a:lstStyle/>
          <a:p>
            <a:r>
              <a:rPr lang="en-US" dirty="0"/>
              <a:t> input</a:t>
            </a:r>
            <a:endParaRPr lang="en-IN" dirty="0"/>
          </a:p>
        </p:txBody>
      </p:sp>
      <p:sp>
        <p:nvSpPr>
          <p:cNvPr id="19" name="Rectangle 18">
            <a:extLst>
              <a:ext uri="{FF2B5EF4-FFF2-40B4-BE49-F238E27FC236}">
                <a16:creationId xmlns:a16="http://schemas.microsoft.com/office/drawing/2014/main" id="{3401A680-46FE-4F6B-BDF9-4585AA044041}"/>
              </a:ext>
            </a:extLst>
          </p:cNvPr>
          <p:cNvSpPr/>
          <p:nvPr/>
        </p:nvSpPr>
        <p:spPr>
          <a:xfrm>
            <a:off x="6791359" y="3429000"/>
            <a:ext cx="428082" cy="134850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25</a:t>
            </a:r>
          </a:p>
          <a:p>
            <a:pPr algn="ctr"/>
            <a:r>
              <a:rPr lang="en-US" sz="1400" dirty="0"/>
              <a:t>16</a:t>
            </a:r>
          </a:p>
          <a:p>
            <a:pPr algn="ctr"/>
            <a:r>
              <a:rPr lang="en-US" sz="1400" dirty="0"/>
              <a:t>9</a:t>
            </a:r>
          </a:p>
          <a:p>
            <a:pPr algn="ctr"/>
            <a:r>
              <a:rPr lang="en-US" sz="1400" dirty="0"/>
              <a:t>4</a:t>
            </a:r>
          </a:p>
          <a:p>
            <a:pPr algn="ctr"/>
            <a:r>
              <a:rPr lang="en-US" sz="1400" dirty="0"/>
              <a:t>1</a:t>
            </a:r>
          </a:p>
          <a:p>
            <a:pPr algn="ctr"/>
            <a:endParaRPr lang="en-IN" sz="1600" dirty="0"/>
          </a:p>
        </p:txBody>
      </p:sp>
      <p:sp>
        <p:nvSpPr>
          <p:cNvPr id="20" name="TextBox 19">
            <a:extLst>
              <a:ext uri="{FF2B5EF4-FFF2-40B4-BE49-F238E27FC236}">
                <a16:creationId xmlns:a16="http://schemas.microsoft.com/office/drawing/2014/main" id="{B5E66CA2-E7ED-41DC-9EB7-CA1C78CD2F46}"/>
              </a:ext>
            </a:extLst>
          </p:cNvPr>
          <p:cNvSpPr txBox="1"/>
          <p:nvPr/>
        </p:nvSpPr>
        <p:spPr>
          <a:xfrm>
            <a:off x="7108765" y="4469567"/>
            <a:ext cx="878767" cy="369332"/>
          </a:xfrm>
          <a:prstGeom prst="rect">
            <a:avLst/>
          </a:prstGeom>
          <a:noFill/>
        </p:spPr>
        <p:txBody>
          <a:bodyPr wrap="none" rtlCol="0">
            <a:spAutoFit/>
          </a:bodyPr>
          <a:lstStyle/>
          <a:p>
            <a:r>
              <a:rPr lang="en-US" dirty="0"/>
              <a:t> output</a:t>
            </a:r>
            <a:endParaRPr lang="en-IN" dirty="0"/>
          </a:p>
        </p:txBody>
      </p:sp>
      <p:sp>
        <p:nvSpPr>
          <p:cNvPr id="21" name="TextBox 20">
            <a:extLst>
              <a:ext uri="{FF2B5EF4-FFF2-40B4-BE49-F238E27FC236}">
                <a16:creationId xmlns:a16="http://schemas.microsoft.com/office/drawing/2014/main" id="{1F4D75E7-1A69-4E00-BF87-222966C90272}"/>
              </a:ext>
            </a:extLst>
          </p:cNvPr>
          <p:cNvSpPr txBox="1"/>
          <p:nvPr/>
        </p:nvSpPr>
        <p:spPr>
          <a:xfrm>
            <a:off x="941033" y="5513033"/>
            <a:ext cx="3792128" cy="369332"/>
          </a:xfrm>
          <a:prstGeom prst="rect">
            <a:avLst/>
          </a:prstGeom>
          <a:noFill/>
        </p:spPr>
        <p:txBody>
          <a:bodyPr wrap="none" rtlCol="0">
            <a:spAutoFit/>
          </a:bodyPr>
          <a:lstStyle/>
          <a:p>
            <a:pPr marL="285750" indent="-285750">
              <a:buFont typeface="Arial" panose="020B0604020202020204" pitchFamily="34" charset="0"/>
              <a:buChar char="•"/>
            </a:pPr>
            <a:r>
              <a:rPr lang="en-US" dirty="0"/>
              <a:t>This is not computational intensive.</a:t>
            </a:r>
            <a:endParaRPr lang="en-IN" dirty="0"/>
          </a:p>
        </p:txBody>
      </p:sp>
    </p:spTree>
    <p:extLst>
      <p:ext uri="{BB962C8B-B14F-4D97-AF65-F5344CB8AC3E}">
        <p14:creationId xmlns:p14="http://schemas.microsoft.com/office/powerpoint/2010/main" val="42167883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7C613296-E63A-4789-95FD-CBE8C63A2B94}"/>
              </a:ext>
            </a:extLst>
          </p:cNvPr>
          <p:cNvSpPr/>
          <p:nvPr/>
        </p:nvSpPr>
        <p:spPr>
          <a:xfrm>
            <a:off x="843379" y="1331650"/>
            <a:ext cx="9481351" cy="436781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0B8111BA-3322-4360-86F8-BF124453A9DC}"/>
              </a:ext>
            </a:extLst>
          </p:cNvPr>
          <p:cNvSpPr>
            <a:spLocks noGrp="1"/>
          </p:cNvSpPr>
          <p:nvPr>
            <p:ph idx="1"/>
          </p:nvPr>
        </p:nvSpPr>
        <p:spPr>
          <a:xfrm>
            <a:off x="536359" y="523277"/>
            <a:ext cx="10515600" cy="1068495"/>
          </a:xfrm>
        </p:spPr>
        <p:txBody>
          <a:bodyPr>
            <a:normAutofit/>
          </a:bodyPr>
          <a:lstStyle/>
          <a:p>
            <a:r>
              <a:rPr lang="en-US" sz="2000" dirty="0"/>
              <a:t>However, if you parallise your code among the different cores of CPU, then it is better approach. It is known as </a:t>
            </a:r>
            <a:r>
              <a:rPr lang="en-US" sz="2000" b="1" dirty="0"/>
              <a:t>Parallel Processing.</a:t>
            </a:r>
            <a:endParaRPr lang="en-IN" sz="2000" b="1" dirty="0"/>
          </a:p>
        </p:txBody>
      </p:sp>
      <p:sp>
        <p:nvSpPr>
          <p:cNvPr id="4" name="TextBox 3">
            <a:extLst>
              <a:ext uri="{FF2B5EF4-FFF2-40B4-BE49-F238E27FC236}">
                <a16:creationId xmlns:a16="http://schemas.microsoft.com/office/drawing/2014/main" id="{A370B536-379E-48C5-9CAD-8C4773A69759}"/>
              </a:ext>
            </a:extLst>
          </p:cNvPr>
          <p:cNvSpPr txBox="1"/>
          <p:nvPr/>
        </p:nvSpPr>
        <p:spPr>
          <a:xfrm>
            <a:off x="8421199" y="1770091"/>
            <a:ext cx="1063112" cy="707886"/>
          </a:xfrm>
          <a:prstGeom prst="rect">
            <a:avLst/>
          </a:prstGeom>
          <a:noFill/>
        </p:spPr>
        <p:txBody>
          <a:bodyPr wrap="none" rtlCol="0">
            <a:spAutoFit/>
          </a:bodyPr>
          <a:lstStyle/>
          <a:p>
            <a:r>
              <a:rPr lang="en-US" sz="4000" b="1" dirty="0"/>
              <a:t>CPU</a:t>
            </a:r>
            <a:endParaRPr lang="en-IN" sz="4000" b="1" dirty="0"/>
          </a:p>
        </p:txBody>
      </p:sp>
      <p:sp>
        <p:nvSpPr>
          <p:cNvPr id="5" name="Rectangle 4">
            <a:extLst>
              <a:ext uri="{FF2B5EF4-FFF2-40B4-BE49-F238E27FC236}">
                <a16:creationId xmlns:a16="http://schemas.microsoft.com/office/drawing/2014/main" id="{FF98EC7C-0F17-4962-BA72-211EFD3AC700}"/>
              </a:ext>
            </a:extLst>
          </p:cNvPr>
          <p:cNvSpPr/>
          <p:nvPr/>
        </p:nvSpPr>
        <p:spPr>
          <a:xfrm>
            <a:off x="1695635" y="2913200"/>
            <a:ext cx="1597980" cy="10209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645803E3-FC4A-4C2C-8550-F5DA4992C0F7}"/>
              </a:ext>
            </a:extLst>
          </p:cNvPr>
          <p:cNvSpPr/>
          <p:nvPr/>
        </p:nvSpPr>
        <p:spPr>
          <a:xfrm>
            <a:off x="3810000" y="2913200"/>
            <a:ext cx="1597980" cy="10209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134697DA-0C07-4E9F-8689-1E2ABFFDD167}"/>
              </a:ext>
            </a:extLst>
          </p:cNvPr>
          <p:cNvSpPr/>
          <p:nvPr/>
        </p:nvSpPr>
        <p:spPr>
          <a:xfrm>
            <a:off x="5924365" y="2913200"/>
            <a:ext cx="1597980" cy="10209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0162105A-2AFF-49E6-9449-95696AD022BD}"/>
              </a:ext>
            </a:extLst>
          </p:cNvPr>
          <p:cNvSpPr/>
          <p:nvPr/>
        </p:nvSpPr>
        <p:spPr>
          <a:xfrm>
            <a:off x="7939597" y="2913200"/>
            <a:ext cx="1597980" cy="10209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8819E825-AC80-4952-AB55-4F81AC8411BF}"/>
              </a:ext>
            </a:extLst>
          </p:cNvPr>
          <p:cNvSpPr txBox="1"/>
          <p:nvPr/>
        </p:nvSpPr>
        <p:spPr>
          <a:xfrm>
            <a:off x="2512381" y="2852234"/>
            <a:ext cx="792396" cy="369332"/>
          </a:xfrm>
          <a:prstGeom prst="rect">
            <a:avLst/>
          </a:prstGeom>
          <a:noFill/>
        </p:spPr>
        <p:txBody>
          <a:bodyPr wrap="none" rtlCol="0">
            <a:spAutoFit/>
          </a:bodyPr>
          <a:lstStyle/>
          <a:p>
            <a:r>
              <a:rPr lang="en-US" dirty="0"/>
              <a:t>Core 1</a:t>
            </a:r>
            <a:endParaRPr lang="en-IN" dirty="0"/>
          </a:p>
        </p:txBody>
      </p:sp>
      <p:sp>
        <p:nvSpPr>
          <p:cNvPr id="10" name="TextBox 9">
            <a:extLst>
              <a:ext uri="{FF2B5EF4-FFF2-40B4-BE49-F238E27FC236}">
                <a16:creationId xmlns:a16="http://schemas.microsoft.com/office/drawing/2014/main" id="{E26EEE8B-3DA5-4868-9F0B-366F82240B64}"/>
              </a:ext>
            </a:extLst>
          </p:cNvPr>
          <p:cNvSpPr txBox="1"/>
          <p:nvPr/>
        </p:nvSpPr>
        <p:spPr>
          <a:xfrm>
            <a:off x="4702543" y="2852234"/>
            <a:ext cx="792396" cy="369332"/>
          </a:xfrm>
          <a:prstGeom prst="rect">
            <a:avLst/>
          </a:prstGeom>
          <a:noFill/>
        </p:spPr>
        <p:txBody>
          <a:bodyPr wrap="none" rtlCol="0">
            <a:spAutoFit/>
          </a:bodyPr>
          <a:lstStyle/>
          <a:p>
            <a:r>
              <a:rPr lang="en-US" dirty="0"/>
              <a:t>Core 2</a:t>
            </a:r>
            <a:endParaRPr lang="en-IN" dirty="0"/>
          </a:p>
        </p:txBody>
      </p:sp>
      <p:sp>
        <p:nvSpPr>
          <p:cNvPr id="11" name="TextBox 10">
            <a:extLst>
              <a:ext uri="{FF2B5EF4-FFF2-40B4-BE49-F238E27FC236}">
                <a16:creationId xmlns:a16="http://schemas.microsoft.com/office/drawing/2014/main" id="{35B5CE7D-1CC1-4A51-93D1-73F87B5C1D33}"/>
              </a:ext>
            </a:extLst>
          </p:cNvPr>
          <p:cNvSpPr txBox="1"/>
          <p:nvPr/>
        </p:nvSpPr>
        <p:spPr>
          <a:xfrm>
            <a:off x="6803254" y="2852234"/>
            <a:ext cx="792396" cy="369332"/>
          </a:xfrm>
          <a:prstGeom prst="rect">
            <a:avLst/>
          </a:prstGeom>
          <a:noFill/>
        </p:spPr>
        <p:txBody>
          <a:bodyPr wrap="none" rtlCol="0">
            <a:spAutoFit/>
          </a:bodyPr>
          <a:lstStyle/>
          <a:p>
            <a:r>
              <a:rPr lang="en-US" dirty="0"/>
              <a:t>Core 3</a:t>
            </a:r>
            <a:endParaRPr lang="en-IN" dirty="0"/>
          </a:p>
        </p:txBody>
      </p:sp>
      <p:sp>
        <p:nvSpPr>
          <p:cNvPr id="12" name="TextBox 11">
            <a:extLst>
              <a:ext uri="{FF2B5EF4-FFF2-40B4-BE49-F238E27FC236}">
                <a16:creationId xmlns:a16="http://schemas.microsoft.com/office/drawing/2014/main" id="{066678CB-B7A5-4E32-AE32-1A43A8D0EB73}"/>
              </a:ext>
            </a:extLst>
          </p:cNvPr>
          <p:cNvSpPr txBox="1"/>
          <p:nvPr/>
        </p:nvSpPr>
        <p:spPr>
          <a:xfrm>
            <a:off x="8823536" y="2852234"/>
            <a:ext cx="792396" cy="369332"/>
          </a:xfrm>
          <a:prstGeom prst="rect">
            <a:avLst/>
          </a:prstGeom>
          <a:noFill/>
        </p:spPr>
        <p:txBody>
          <a:bodyPr wrap="none" rtlCol="0">
            <a:spAutoFit/>
          </a:bodyPr>
          <a:lstStyle/>
          <a:p>
            <a:r>
              <a:rPr lang="en-US" dirty="0"/>
              <a:t>Core 4</a:t>
            </a:r>
            <a:endParaRPr lang="en-IN" dirty="0"/>
          </a:p>
        </p:txBody>
      </p:sp>
      <p:sp>
        <p:nvSpPr>
          <p:cNvPr id="14" name="Rectangle 13">
            <a:extLst>
              <a:ext uri="{FF2B5EF4-FFF2-40B4-BE49-F238E27FC236}">
                <a16:creationId xmlns:a16="http://schemas.microsoft.com/office/drawing/2014/main" id="{F75C7790-5BE0-484D-B752-78A6E4BF0127}"/>
              </a:ext>
            </a:extLst>
          </p:cNvPr>
          <p:cNvSpPr/>
          <p:nvPr/>
        </p:nvSpPr>
        <p:spPr>
          <a:xfrm>
            <a:off x="5443991" y="1331651"/>
            <a:ext cx="350168" cy="12508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5</a:t>
            </a:r>
          </a:p>
          <a:p>
            <a:pPr algn="ctr"/>
            <a:r>
              <a:rPr lang="en-US" sz="1600" dirty="0"/>
              <a:t>4</a:t>
            </a:r>
          </a:p>
          <a:p>
            <a:pPr algn="ctr"/>
            <a:r>
              <a:rPr lang="en-US" sz="1600" dirty="0"/>
              <a:t>3</a:t>
            </a:r>
          </a:p>
          <a:p>
            <a:pPr algn="ctr"/>
            <a:r>
              <a:rPr lang="en-US" sz="1600" dirty="0"/>
              <a:t>2</a:t>
            </a:r>
          </a:p>
          <a:p>
            <a:pPr algn="ctr"/>
            <a:r>
              <a:rPr lang="en-US" sz="1600" dirty="0"/>
              <a:t>1</a:t>
            </a:r>
            <a:endParaRPr lang="en-IN" sz="1600" dirty="0"/>
          </a:p>
        </p:txBody>
      </p:sp>
      <p:sp>
        <p:nvSpPr>
          <p:cNvPr id="15" name="TextBox 14">
            <a:extLst>
              <a:ext uri="{FF2B5EF4-FFF2-40B4-BE49-F238E27FC236}">
                <a16:creationId xmlns:a16="http://schemas.microsoft.com/office/drawing/2014/main" id="{2AD4F90F-1B82-4689-8A6B-85316843CB7E}"/>
              </a:ext>
            </a:extLst>
          </p:cNvPr>
          <p:cNvSpPr txBox="1"/>
          <p:nvPr/>
        </p:nvSpPr>
        <p:spPr>
          <a:xfrm>
            <a:off x="5765578" y="1435056"/>
            <a:ext cx="732893" cy="369332"/>
          </a:xfrm>
          <a:prstGeom prst="rect">
            <a:avLst/>
          </a:prstGeom>
          <a:noFill/>
        </p:spPr>
        <p:txBody>
          <a:bodyPr wrap="none" rtlCol="0">
            <a:spAutoFit/>
          </a:bodyPr>
          <a:lstStyle/>
          <a:p>
            <a:r>
              <a:rPr lang="en-US" dirty="0"/>
              <a:t> input</a:t>
            </a:r>
            <a:endParaRPr lang="en-IN" dirty="0"/>
          </a:p>
        </p:txBody>
      </p:sp>
      <p:sp>
        <p:nvSpPr>
          <p:cNvPr id="17" name="Rectangle 16">
            <a:extLst>
              <a:ext uri="{FF2B5EF4-FFF2-40B4-BE49-F238E27FC236}">
                <a16:creationId xmlns:a16="http://schemas.microsoft.com/office/drawing/2014/main" id="{13255220-C194-42C0-AE47-3784A162A3D6}"/>
              </a:ext>
            </a:extLst>
          </p:cNvPr>
          <p:cNvSpPr/>
          <p:nvPr/>
        </p:nvSpPr>
        <p:spPr>
          <a:xfrm>
            <a:off x="3810000" y="3219659"/>
            <a:ext cx="1597980" cy="4770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3" name="TextBox 12">
            <a:extLst>
              <a:ext uri="{FF2B5EF4-FFF2-40B4-BE49-F238E27FC236}">
                <a16:creationId xmlns:a16="http://schemas.microsoft.com/office/drawing/2014/main" id="{FD58C596-77FF-440A-AA75-6AAECA4A448F}"/>
              </a:ext>
            </a:extLst>
          </p:cNvPr>
          <p:cNvSpPr txBox="1"/>
          <p:nvPr/>
        </p:nvSpPr>
        <p:spPr>
          <a:xfrm>
            <a:off x="3789623" y="3139745"/>
            <a:ext cx="1285801" cy="584775"/>
          </a:xfrm>
          <a:prstGeom prst="rect">
            <a:avLst/>
          </a:prstGeom>
          <a:noFill/>
        </p:spPr>
        <p:txBody>
          <a:bodyPr wrap="none" rtlCol="0">
            <a:spAutoFit/>
          </a:bodyPr>
          <a:lstStyle/>
          <a:p>
            <a:r>
              <a:rPr lang="en-US" dirty="0"/>
              <a:t> </a:t>
            </a:r>
            <a:r>
              <a:rPr lang="en-US" sz="1400" b="1" dirty="0">
                <a:solidFill>
                  <a:srgbClr val="0070C0"/>
                </a:solidFill>
              </a:rPr>
              <a:t>def</a:t>
            </a:r>
            <a:r>
              <a:rPr lang="en-US" sz="1400" dirty="0"/>
              <a:t> f(n):</a:t>
            </a:r>
          </a:p>
          <a:p>
            <a:r>
              <a:rPr lang="en-US" sz="1400" dirty="0"/>
              <a:t>        </a:t>
            </a:r>
            <a:r>
              <a:rPr lang="en-US" sz="1400" b="1" dirty="0">
                <a:solidFill>
                  <a:srgbClr val="0070C0"/>
                </a:solidFill>
              </a:rPr>
              <a:t>return</a:t>
            </a:r>
            <a:r>
              <a:rPr lang="en-US" sz="1400" dirty="0"/>
              <a:t> n*n</a:t>
            </a:r>
            <a:endParaRPr lang="en-IN" sz="1400" dirty="0"/>
          </a:p>
        </p:txBody>
      </p:sp>
      <p:sp>
        <p:nvSpPr>
          <p:cNvPr id="18" name="Rectangle 17">
            <a:extLst>
              <a:ext uri="{FF2B5EF4-FFF2-40B4-BE49-F238E27FC236}">
                <a16:creationId xmlns:a16="http://schemas.microsoft.com/office/drawing/2014/main" id="{E8091746-D4A1-4E82-813B-B71909A5412F}"/>
              </a:ext>
            </a:extLst>
          </p:cNvPr>
          <p:cNvSpPr/>
          <p:nvPr/>
        </p:nvSpPr>
        <p:spPr>
          <a:xfrm>
            <a:off x="1695635" y="3205730"/>
            <a:ext cx="1597980" cy="4770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9" name="TextBox 18">
            <a:extLst>
              <a:ext uri="{FF2B5EF4-FFF2-40B4-BE49-F238E27FC236}">
                <a16:creationId xmlns:a16="http://schemas.microsoft.com/office/drawing/2014/main" id="{51DFD0D5-8FF4-44F7-BEEE-EC677996F170}"/>
              </a:ext>
            </a:extLst>
          </p:cNvPr>
          <p:cNvSpPr txBox="1"/>
          <p:nvPr/>
        </p:nvSpPr>
        <p:spPr>
          <a:xfrm>
            <a:off x="1675258" y="3125816"/>
            <a:ext cx="1285801" cy="584775"/>
          </a:xfrm>
          <a:prstGeom prst="rect">
            <a:avLst/>
          </a:prstGeom>
          <a:noFill/>
        </p:spPr>
        <p:txBody>
          <a:bodyPr wrap="none" rtlCol="0">
            <a:spAutoFit/>
          </a:bodyPr>
          <a:lstStyle/>
          <a:p>
            <a:r>
              <a:rPr lang="en-US" dirty="0"/>
              <a:t> </a:t>
            </a:r>
            <a:r>
              <a:rPr lang="en-US" sz="1400" b="1" dirty="0">
                <a:solidFill>
                  <a:srgbClr val="0070C0"/>
                </a:solidFill>
              </a:rPr>
              <a:t>def</a:t>
            </a:r>
            <a:r>
              <a:rPr lang="en-US" sz="1400" dirty="0"/>
              <a:t> f(n):</a:t>
            </a:r>
          </a:p>
          <a:p>
            <a:r>
              <a:rPr lang="en-US" sz="1400" dirty="0"/>
              <a:t>        </a:t>
            </a:r>
            <a:r>
              <a:rPr lang="en-US" sz="1400" b="1" dirty="0">
                <a:solidFill>
                  <a:srgbClr val="0070C0"/>
                </a:solidFill>
              </a:rPr>
              <a:t>return</a:t>
            </a:r>
            <a:r>
              <a:rPr lang="en-US" sz="1400" dirty="0"/>
              <a:t> n*n</a:t>
            </a:r>
            <a:endParaRPr lang="en-IN" sz="1400" dirty="0"/>
          </a:p>
        </p:txBody>
      </p:sp>
      <p:sp>
        <p:nvSpPr>
          <p:cNvPr id="20" name="Rectangle 19">
            <a:extLst>
              <a:ext uri="{FF2B5EF4-FFF2-40B4-BE49-F238E27FC236}">
                <a16:creationId xmlns:a16="http://schemas.microsoft.com/office/drawing/2014/main" id="{E1CD7A1C-2220-40AE-BF85-3F6C6FEED8A0}"/>
              </a:ext>
            </a:extLst>
          </p:cNvPr>
          <p:cNvSpPr/>
          <p:nvPr/>
        </p:nvSpPr>
        <p:spPr>
          <a:xfrm>
            <a:off x="5923835" y="3205730"/>
            <a:ext cx="1597980" cy="4770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1" name="TextBox 20">
            <a:extLst>
              <a:ext uri="{FF2B5EF4-FFF2-40B4-BE49-F238E27FC236}">
                <a16:creationId xmlns:a16="http://schemas.microsoft.com/office/drawing/2014/main" id="{6CC08EBE-C879-44EE-B4A3-3DC84D197E51}"/>
              </a:ext>
            </a:extLst>
          </p:cNvPr>
          <p:cNvSpPr txBox="1"/>
          <p:nvPr/>
        </p:nvSpPr>
        <p:spPr>
          <a:xfrm>
            <a:off x="5903458" y="3125816"/>
            <a:ext cx="1285801" cy="584775"/>
          </a:xfrm>
          <a:prstGeom prst="rect">
            <a:avLst/>
          </a:prstGeom>
          <a:noFill/>
        </p:spPr>
        <p:txBody>
          <a:bodyPr wrap="none" rtlCol="0">
            <a:spAutoFit/>
          </a:bodyPr>
          <a:lstStyle/>
          <a:p>
            <a:r>
              <a:rPr lang="en-US" dirty="0"/>
              <a:t> </a:t>
            </a:r>
            <a:r>
              <a:rPr lang="en-US" sz="1400" b="1" dirty="0">
                <a:solidFill>
                  <a:srgbClr val="0070C0"/>
                </a:solidFill>
              </a:rPr>
              <a:t>def</a:t>
            </a:r>
            <a:r>
              <a:rPr lang="en-US" sz="1400" dirty="0"/>
              <a:t> f(n):</a:t>
            </a:r>
          </a:p>
          <a:p>
            <a:r>
              <a:rPr lang="en-US" sz="1400" dirty="0"/>
              <a:t>        </a:t>
            </a:r>
            <a:r>
              <a:rPr lang="en-US" sz="1400" b="1" dirty="0">
                <a:solidFill>
                  <a:srgbClr val="0070C0"/>
                </a:solidFill>
              </a:rPr>
              <a:t>return</a:t>
            </a:r>
            <a:r>
              <a:rPr lang="en-US" sz="1400" dirty="0"/>
              <a:t> n*n</a:t>
            </a:r>
            <a:endParaRPr lang="en-IN" sz="1400" dirty="0"/>
          </a:p>
        </p:txBody>
      </p:sp>
      <p:sp>
        <p:nvSpPr>
          <p:cNvPr id="22" name="Rectangle 21">
            <a:extLst>
              <a:ext uri="{FF2B5EF4-FFF2-40B4-BE49-F238E27FC236}">
                <a16:creationId xmlns:a16="http://schemas.microsoft.com/office/drawing/2014/main" id="{98F3E734-5798-4238-81EE-00856FFD2F87}"/>
              </a:ext>
            </a:extLst>
          </p:cNvPr>
          <p:cNvSpPr/>
          <p:nvPr/>
        </p:nvSpPr>
        <p:spPr>
          <a:xfrm>
            <a:off x="7935592" y="3210421"/>
            <a:ext cx="1597980" cy="4770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3" name="TextBox 22">
            <a:extLst>
              <a:ext uri="{FF2B5EF4-FFF2-40B4-BE49-F238E27FC236}">
                <a16:creationId xmlns:a16="http://schemas.microsoft.com/office/drawing/2014/main" id="{C368736C-A51F-43D7-8E81-4A8632F9809B}"/>
              </a:ext>
            </a:extLst>
          </p:cNvPr>
          <p:cNvSpPr txBox="1"/>
          <p:nvPr/>
        </p:nvSpPr>
        <p:spPr>
          <a:xfrm>
            <a:off x="7915215" y="3130507"/>
            <a:ext cx="1285801" cy="584775"/>
          </a:xfrm>
          <a:prstGeom prst="rect">
            <a:avLst/>
          </a:prstGeom>
          <a:noFill/>
        </p:spPr>
        <p:txBody>
          <a:bodyPr wrap="none" rtlCol="0">
            <a:spAutoFit/>
          </a:bodyPr>
          <a:lstStyle/>
          <a:p>
            <a:r>
              <a:rPr lang="en-US" dirty="0"/>
              <a:t> </a:t>
            </a:r>
            <a:r>
              <a:rPr lang="en-US" sz="1400" b="1" dirty="0">
                <a:solidFill>
                  <a:srgbClr val="0070C0"/>
                </a:solidFill>
              </a:rPr>
              <a:t>def</a:t>
            </a:r>
            <a:r>
              <a:rPr lang="en-US" sz="1400" dirty="0"/>
              <a:t> f(n):</a:t>
            </a:r>
          </a:p>
          <a:p>
            <a:r>
              <a:rPr lang="en-US" sz="1400" dirty="0"/>
              <a:t>        </a:t>
            </a:r>
            <a:r>
              <a:rPr lang="en-US" sz="1400" b="1" dirty="0">
                <a:solidFill>
                  <a:srgbClr val="0070C0"/>
                </a:solidFill>
              </a:rPr>
              <a:t>return</a:t>
            </a:r>
            <a:r>
              <a:rPr lang="en-US" sz="1400" dirty="0"/>
              <a:t> n*n</a:t>
            </a:r>
            <a:endParaRPr lang="en-IN" sz="1400" dirty="0"/>
          </a:p>
        </p:txBody>
      </p:sp>
      <p:sp>
        <p:nvSpPr>
          <p:cNvPr id="24" name="Rectangle 23">
            <a:extLst>
              <a:ext uri="{FF2B5EF4-FFF2-40B4-BE49-F238E27FC236}">
                <a16:creationId xmlns:a16="http://schemas.microsoft.com/office/drawing/2014/main" id="{2705472B-E971-4A2D-BDD6-29EF6D35DE52}"/>
              </a:ext>
            </a:extLst>
          </p:cNvPr>
          <p:cNvSpPr/>
          <p:nvPr/>
        </p:nvSpPr>
        <p:spPr>
          <a:xfrm>
            <a:off x="2241709" y="2562855"/>
            <a:ext cx="237413" cy="4352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5</a:t>
            </a:r>
          </a:p>
          <a:p>
            <a:pPr algn="ctr"/>
            <a:r>
              <a:rPr lang="en-US" sz="1400" dirty="0"/>
              <a:t>1</a:t>
            </a:r>
            <a:endParaRPr lang="en-IN" sz="1400" dirty="0"/>
          </a:p>
        </p:txBody>
      </p:sp>
      <p:sp>
        <p:nvSpPr>
          <p:cNvPr id="25" name="Rectangle 24">
            <a:extLst>
              <a:ext uri="{FF2B5EF4-FFF2-40B4-BE49-F238E27FC236}">
                <a16:creationId xmlns:a16="http://schemas.microsoft.com/office/drawing/2014/main" id="{8BBC6980-1D8D-44BD-9E5C-728BC57D2174}"/>
              </a:ext>
            </a:extLst>
          </p:cNvPr>
          <p:cNvSpPr/>
          <p:nvPr/>
        </p:nvSpPr>
        <p:spPr>
          <a:xfrm>
            <a:off x="4452939" y="2666483"/>
            <a:ext cx="295103" cy="3104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2</a:t>
            </a:r>
            <a:endParaRPr lang="en-IN" sz="1400" dirty="0"/>
          </a:p>
        </p:txBody>
      </p:sp>
      <p:sp>
        <p:nvSpPr>
          <p:cNvPr id="26" name="Rectangle 25">
            <a:extLst>
              <a:ext uri="{FF2B5EF4-FFF2-40B4-BE49-F238E27FC236}">
                <a16:creationId xmlns:a16="http://schemas.microsoft.com/office/drawing/2014/main" id="{D7B2DCCB-67BA-418C-AF10-8913A13C18FF}"/>
              </a:ext>
            </a:extLst>
          </p:cNvPr>
          <p:cNvSpPr/>
          <p:nvPr/>
        </p:nvSpPr>
        <p:spPr>
          <a:xfrm>
            <a:off x="6546358" y="2674257"/>
            <a:ext cx="295103" cy="3104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3</a:t>
            </a:r>
            <a:endParaRPr lang="en-IN" sz="1400" dirty="0"/>
          </a:p>
        </p:txBody>
      </p:sp>
      <p:sp>
        <p:nvSpPr>
          <p:cNvPr id="27" name="Rectangle 26">
            <a:extLst>
              <a:ext uri="{FF2B5EF4-FFF2-40B4-BE49-F238E27FC236}">
                <a16:creationId xmlns:a16="http://schemas.microsoft.com/office/drawing/2014/main" id="{D854F43F-E696-4566-9C20-FDF039FB2522}"/>
              </a:ext>
            </a:extLst>
          </p:cNvPr>
          <p:cNvSpPr/>
          <p:nvPr/>
        </p:nvSpPr>
        <p:spPr>
          <a:xfrm>
            <a:off x="8528433" y="2687591"/>
            <a:ext cx="295103" cy="3104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4</a:t>
            </a:r>
            <a:endParaRPr lang="en-IN" sz="1400" dirty="0"/>
          </a:p>
        </p:txBody>
      </p:sp>
      <p:cxnSp>
        <p:nvCxnSpPr>
          <p:cNvPr id="31" name="Straight Arrow Connector 30">
            <a:extLst>
              <a:ext uri="{FF2B5EF4-FFF2-40B4-BE49-F238E27FC236}">
                <a16:creationId xmlns:a16="http://schemas.microsoft.com/office/drawing/2014/main" id="{6CCAA911-D58C-43D1-A0B7-A9B9A15141D1}"/>
              </a:ext>
            </a:extLst>
          </p:cNvPr>
          <p:cNvCxnSpPr/>
          <p:nvPr/>
        </p:nvCxnSpPr>
        <p:spPr>
          <a:xfrm flipH="1">
            <a:off x="2512381" y="2562855"/>
            <a:ext cx="2931610" cy="1247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F7C1130-4ED8-4778-BD38-5521F959E3CF}"/>
              </a:ext>
            </a:extLst>
          </p:cNvPr>
          <p:cNvCxnSpPr>
            <a:stCxn id="14" idx="2"/>
          </p:cNvCxnSpPr>
          <p:nvPr/>
        </p:nvCxnSpPr>
        <p:spPr>
          <a:xfrm flipH="1">
            <a:off x="4748042" y="2582482"/>
            <a:ext cx="871033" cy="105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B250C5F-B9B9-423B-8D81-BB78B9BD2391}"/>
              </a:ext>
            </a:extLst>
          </p:cNvPr>
          <p:cNvCxnSpPr/>
          <p:nvPr/>
        </p:nvCxnSpPr>
        <p:spPr>
          <a:xfrm>
            <a:off x="5619075" y="2582482"/>
            <a:ext cx="879396" cy="91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9324F00-04D1-4EFF-9259-F911BA80AE63}"/>
              </a:ext>
            </a:extLst>
          </p:cNvPr>
          <p:cNvCxnSpPr/>
          <p:nvPr/>
        </p:nvCxnSpPr>
        <p:spPr>
          <a:xfrm>
            <a:off x="5699464" y="2582482"/>
            <a:ext cx="2828969" cy="105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B281DB0B-275A-4B5B-AC84-7C5C32E9A6FF}"/>
              </a:ext>
            </a:extLst>
          </p:cNvPr>
          <p:cNvSpPr/>
          <p:nvPr/>
        </p:nvSpPr>
        <p:spPr>
          <a:xfrm>
            <a:off x="5319098" y="2573434"/>
            <a:ext cx="688020" cy="3556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MAP</a:t>
            </a:r>
            <a:endParaRPr lang="en-IN" dirty="0"/>
          </a:p>
        </p:txBody>
      </p:sp>
      <p:sp>
        <p:nvSpPr>
          <p:cNvPr id="39" name="Rectangle 38">
            <a:extLst>
              <a:ext uri="{FF2B5EF4-FFF2-40B4-BE49-F238E27FC236}">
                <a16:creationId xmlns:a16="http://schemas.microsoft.com/office/drawing/2014/main" id="{56EF93C2-0C13-444C-84D9-BE5CB657EAE5}"/>
              </a:ext>
            </a:extLst>
          </p:cNvPr>
          <p:cNvSpPr/>
          <p:nvPr/>
        </p:nvSpPr>
        <p:spPr>
          <a:xfrm>
            <a:off x="5405034" y="4329092"/>
            <a:ext cx="428082" cy="134850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25</a:t>
            </a:r>
          </a:p>
          <a:p>
            <a:pPr algn="ctr"/>
            <a:r>
              <a:rPr lang="en-US" sz="1400" dirty="0"/>
              <a:t>16</a:t>
            </a:r>
          </a:p>
          <a:p>
            <a:pPr algn="ctr"/>
            <a:r>
              <a:rPr lang="en-US" sz="1400" dirty="0"/>
              <a:t>9</a:t>
            </a:r>
          </a:p>
          <a:p>
            <a:pPr algn="ctr"/>
            <a:r>
              <a:rPr lang="en-US" sz="1400" dirty="0"/>
              <a:t>4</a:t>
            </a:r>
          </a:p>
          <a:p>
            <a:pPr algn="ctr"/>
            <a:r>
              <a:rPr lang="en-US" sz="1400" dirty="0"/>
              <a:t>1</a:t>
            </a:r>
          </a:p>
          <a:p>
            <a:pPr algn="ctr"/>
            <a:endParaRPr lang="en-IN" sz="1600" dirty="0"/>
          </a:p>
        </p:txBody>
      </p:sp>
      <p:sp>
        <p:nvSpPr>
          <p:cNvPr id="40" name="TextBox 39">
            <a:extLst>
              <a:ext uri="{FF2B5EF4-FFF2-40B4-BE49-F238E27FC236}">
                <a16:creationId xmlns:a16="http://schemas.microsoft.com/office/drawing/2014/main" id="{22B7365C-A1D7-4FB5-B187-12D2DA8A35C3}"/>
              </a:ext>
            </a:extLst>
          </p:cNvPr>
          <p:cNvSpPr txBox="1"/>
          <p:nvPr/>
        </p:nvSpPr>
        <p:spPr>
          <a:xfrm>
            <a:off x="5764350" y="5287868"/>
            <a:ext cx="878767" cy="369332"/>
          </a:xfrm>
          <a:prstGeom prst="rect">
            <a:avLst/>
          </a:prstGeom>
          <a:noFill/>
        </p:spPr>
        <p:txBody>
          <a:bodyPr wrap="none" rtlCol="0">
            <a:spAutoFit/>
          </a:bodyPr>
          <a:lstStyle/>
          <a:p>
            <a:r>
              <a:rPr lang="en-US" dirty="0"/>
              <a:t> output</a:t>
            </a:r>
            <a:endParaRPr lang="en-IN" dirty="0"/>
          </a:p>
        </p:txBody>
      </p:sp>
      <p:sp>
        <p:nvSpPr>
          <p:cNvPr id="43" name="Rectangle 42">
            <a:extLst>
              <a:ext uri="{FF2B5EF4-FFF2-40B4-BE49-F238E27FC236}">
                <a16:creationId xmlns:a16="http://schemas.microsoft.com/office/drawing/2014/main" id="{4F909238-CD10-44C5-9250-3D4C07CD7465}"/>
              </a:ext>
            </a:extLst>
          </p:cNvPr>
          <p:cNvSpPr/>
          <p:nvPr/>
        </p:nvSpPr>
        <p:spPr>
          <a:xfrm>
            <a:off x="2193690" y="3813917"/>
            <a:ext cx="460733" cy="4705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25</a:t>
            </a:r>
          </a:p>
          <a:p>
            <a:pPr algn="ctr"/>
            <a:r>
              <a:rPr lang="en-US" sz="1400" dirty="0"/>
              <a:t>1</a:t>
            </a:r>
            <a:endParaRPr lang="en-IN" sz="1400" dirty="0"/>
          </a:p>
        </p:txBody>
      </p:sp>
      <p:sp>
        <p:nvSpPr>
          <p:cNvPr id="44" name="Rectangle 43">
            <a:extLst>
              <a:ext uri="{FF2B5EF4-FFF2-40B4-BE49-F238E27FC236}">
                <a16:creationId xmlns:a16="http://schemas.microsoft.com/office/drawing/2014/main" id="{9D6CF484-648C-4699-A63A-25D1C632B36C}"/>
              </a:ext>
            </a:extLst>
          </p:cNvPr>
          <p:cNvSpPr/>
          <p:nvPr/>
        </p:nvSpPr>
        <p:spPr>
          <a:xfrm>
            <a:off x="4496374" y="3857459"/>
            <a:ext cx="295103" cy="3104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4</a:t>
            </a:r>
            <a:endParaRPr lang="en-IN" sz="1400" dirty="0"/>
          </a:p>
        </p:txBody>
      </p:sp>
      <p:sp>
        <p:nvSpPr>
          <p:cNvPr id="45" name="Rectangle 44">
            <a:extLst>
              <a:ext uri="{FF2B5EF4-FFF2-40B4-BE49-F238E27FC236}">
                <a16:creationId xmlns:a16="http://schemas.microsoft.com/office/drawing/2014/main" id="{8729F3E1-3730-466A-85D3-3E5B915BDA49}"/>
              </a:ext>
            </a:extLst>
          </p:cNvPr>
          <p:cNvSpPr/>
          <p:nvPr/>
        </p:nvSpPr>
        <p:spPr>
          <a:xfrm>
            <a:off x="6610739" y="3795348"/>
            <a:ext cx="295103" cy="3104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9</a:t>
            </a:r>
            <a:endParaRPr lang="en-IN" sz="1400" dirty="0"/>
          </a:p>
        </p:txBody>
      </p:sp>
      <p:sp>
        <p:nvSpPr>
          <p:cNvPr id="46" name="Rectangle 45">
            <a:extLst>
              <a:ext uri="{FF2B5EF4-FFF2-40B4-BE49-F238E27FC236}">
                <a16:creationId xmlns:a16="http://schemas.microsoft.com/office/drawing/2014/main" id="{3E53FC9C-3EF8-4CF7-BCA0-695BA0D4520A}"/>
              </a:ext>
            </a:extLst>
          </p:cNvPr>
          <p:cNvSpPr/>
          <p:nvPr/>
        </p:nvSpPr>
        <p:spPr>
          <a:xfrm>
            <a:off x="8587030" y="3839854"/>
            <a:ext cx="441560" cy="3104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16</a:t>
            </a:r>
            <a:endParaRPr lang="en-IN" sz="1400" dirty="0"/>
          </a:p>
        </p:txBody>
      </p:sp>
      <p:cxnSp>
        <p:nvCxnSpPr>
          <p:cNvPr id="48" name="Straight Arrow Connector 47">
            <a:extLst>
              <a:ext uri="{FF2B5EF4-FFF2-40B4-BE49-F238E27FC236}">
                <a16:creationId xmlns:a16="http://schemas.microsoft.com/office/drawing/2014/main" id="{EC2B321D-093E-4F34-8531-DF0F5EBCAA7D}"/>
              </a:ext>
            </a:extLst>
          </p:cNvPr>
          <p:cNvCxnSpPr>
            <a:endCxn id="39" idx="0"/>
          </p:cNvCxnSpPr>
          <p:nvPr/>
        </p:nvCxnSpPr>
        <p:spPr>
          <a:xfrm>
            <a:off x="4634144" y="4167946"/>
            <a:ext cx="984931" cy="161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5E1B3765-55BB-4E16-A234-D79E338A4AC2}"/>
              </a:ext>
            </a:extLst>
          </p:cNvPr>
          <p:cNvCxnSpPr>
            <a:endCxn id="39" idx="0"/>
          </p:cNvCxnSpPr>
          <p:nvPr/>
        </p:nvCxnSpPr>
        <p:spPr>
          <a:xfrm flipH="1">
            <a:off x="5619075" y="4105835"/>
            <a:ext cx="1184179" cy="2232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6CAA2DA0-948E-471E-96BB-CF4CD1A65A7D}"/>
              </a:ext>
            </a:extLst>
          </p:cNvPr>
          <p:cNvCxnSpPr>
            <a:stCxn id="46" idx="2"/>
          </p:cNvCxnSpPr>
          <p:nvPr/>
        </p:nvCxnSpPr>
        <p:spPr>
          <a:xfrm flipH="1">
            <a:off x="5833116" y="4150341"/>
            <a:ext cx="2974694" cy="1787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6EFDBD9B-94C2-433D-B2DA-CD906BD0B11A}"/>
              </a:ext>
            </a:extLst>
          </p:cNvPr>
          <p:cNvCxnSpPr>
            <a:stCxn id="43" idx="2"/>
          </p:cNvCxnSpPr>
          <p:nvPr/>
        </p:nvCxnSpPr>
        <p:spPr>
          <a:xfrm>
            <a:off x="2424057" y="4284477"/>
            <a:ext cx="2980977" cy="446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01ECB40E-EB86-49AB-9BA5-52FD9A7F98F5}"/>
              </a:ext>
            </a:extLst>
          </p:cNvPr>
          <p:cNvSpPr/>
          <p:nvPr/>
        </p:nvSpPr>
        <p:spPr>
          <a:xfrm>
            <a:off x="5120773" y="3933756"/>
            <a:ext cx="1029255" cy="3556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Reduce</a:t>
            </a:r>
            <a:endParaRPr lang="en-IN" dirty="0"/>
          </a:p>
        </p:txBody>
      </p:sp>
      <p:sp>
        <p:nvSpPr>
          <p:cNvPr id="57" name="TextBox 56">
            <a:extLst>
              <a:ext uri="{FF2B5EF4-FFF2-40B4-BE49-F238E27FC236}">
                <a16:creationId xmlns:a16="http://schemas.microsoft.com/office/drawing/2014/main" id="{4033BB38-49DB-4988-8723-B155AA89FBAE}"/>
              </a:ext>
            </a:extLst>
          </p:cNvPr>
          <p:cNvSpPr txBox="1"/>
          <p:nvPr/>
        </p:nvSpPr>
        <p:spPr>
          <a:xfrm>
            <a:off x="985421" y="6134470"/>
            <a:ext cx="9812238" cy="369332"/>
          </a:xfrm>
          <a:prstGeom prst="rect">
            <a:avLst/>
          </a:prstGeom>
          <a:noFill/>
        </p:spPr>
        <p:txBody>
          <a:bodyPr wrap="none" rtlCol="0">
            <a:spAutoFit/>
          </a:bodyPr>
          <a:lstStyle/>
          <a:p>
            <a:pPr marL="285750" indent="-285750">
              <a:buFont typeface="Arial" panose="020B0604020202020204" pitchFamily="34" charset="0"/>
              <a:buChar char="•"/>
            </a:pPr>
            <a:r>
              <a:rPr lang="en-US" dirty="0"/>
              <a:t>Using Pool it increases processing time as the processor load increases it performs better and better.</a:t>
            </a:r>
            <a:endParaRPr lang="en-IN" dirty="0"/>
          </a:p>
        </p:txBody>
      </p:sp>
    </p:spTree>
    <p:extLst>
      <p:ext uri="{BB962C8B-B14F-4D97-AF65-F5344CB8AC3E}">
        <p14:creationId xmlns:p14="http://schemas.microsoft.com/office/powerpoint/2010/main" val="9617737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0720B-06DF-48BB-BE28-2C6B0129D786}"/>
              </a:ext>
            </a:extLst>
          </p:cNvPr>
          <p:cNvSpPr>
            <a:spLocks noGrp="1"/>
          </p:cNvSpPr>
          <p:nvPr>
            <p:ph type="title"/>
          </p:nvPr>
        </p:nvSpPr>
        <p:spPr>
          <a:xfrm>
            <a:off x="838200" y="365125"/>
            <a:ext cx="10515600" cy="487131"/>
          </a:xfrm>
        </p:spPr>
        <p:txBody>
          <a:bodyPr>
            <a:normAutofit fontScale="90000"/>
          </a:bodyPr>
          <a:lstStyle/>
          <a:p>
            <a:r>
              <a:rPr lang="en-US" dirty="0"/>
              <a:t>Example – Using Pool</a:t>
            </a:r>
            <a:endParaRPr lang="en-IN" dirty="0"/>
          </a:p>
        </p:txBody>
      </p:sp>
      <p:sp>
        <p:nvSpPr>
          <p:cNvPr id="5" name="TextBox 4">
            <a:extLst>
              <a:ext uri="{FF2B5EF4-FFF2-40B4-BE49-F238E27FC236}">
                <a16:creationId xmlns:a16="http://schemas.microsoft.com/office/drawing/2014/main" id="{95DAC971-5FA5-410A-9589-63E5A1701FF6}"/>
              </a:ext>
            </a:extLst>
          </p:cNvPr>
          <p:cNvSpPr txBox="1"/>
          <p:nvPr/>
        </p:nvSpPr>
        <p:spPr>
          <a:xfrm>
            <a:off x="952129" y="1160223"/>
            <a:ext cx="4161409" cy="3139321"/>
          </a:xfrm>
          <a:prstGeom prst="rect">
            <a:avLst/>
          </a:prstGeom>
          <a:noFill/>
        </p:spPr>
        <p:txBody>
          <a:bodyPr wrap="square">
            <a:spAutoFit/>
          </a:bodyPr>
          <a:lstStyle/>
          <a:p>
            <a:r>
              <a:rPr lang="en-IN" dirty="0">
                <a:highlight>
                  <a:srgbClr val="FFFF00"/>
                </a:highlight>
              </a:rPr>
              <a:t>from multiprocessing import Pool</a:t>
            </a:r>
          </a:p>
          <a:p>
            <a:endParaRPr lang="en-IN" dirty="0"/>
          </a:p>
          <a:p>
            <a:r>
              <a:rPr lang="en-IN" dirty="0"/>
              <a:t>def f(n):</a:t>
            </a:r>
          </a:p>
          <a:p>
            <a:r>
              <a:rPr lang="en-IN" dirty="0"/>
              <a:t>    return n*n</a:t>
            </a:r>
          </a:p>
          <a:p>
            <a:endParaRPr lang="en-IN" dirty="0"/>
          </a:p>
          <a:p>
            <a:r>
              <a:rPr lang="en-IN" dirty="0"/>
              <a:t>if __name__ == '__main__':</a:t>
            </a:r>
          </a:p>
          <a:p>
            <a:r>
              <a:rPr lang="en-IN" dirty="0"/>
              <a:t>    array = [1,2,3,4,5]</a:t>
            </a:r>
          </a:p>
          <a:p>
            <a:r>
              <a:rPr lang="en-IN" dirty="0"/>
              <a:t>    </a:t>
            </a:r>
            <a:r>
              <a:rPr lang="en-IN" dirty="0">
                <a:highlight>
                  <a:srgbClr val="FFFF00"/>
                </a:highlight>
              </a:rPr>
              <a:t>p= Pool()</a:t>
            </a:r>
          </a:p>
          <a:p>
            <a:r>
              <a:rPr lang="en-IN" dirty="0"/>
              <a:t>    </a:t>
            </a:r>
            <a:r>
              <a:rPr lang="en-IN" dirty="0">
                <a:highlight>
                  <a:srgbClr val="FFFF00"/>
                </a:highlight>
              </a:rPr>
              <a:t>result = </a:t>
            </a:r>
            <a:r>
              <a:rPr lang="en-IN" dirty="0" err="1">
                <a:highlight>
                  <a:srgbClr val="FFFF00"/>
                </a:highlight>
              </a:rPr>
              <a:t>p.map</a:t>
            </a:r>
            <a:r>
              <a:rPr lang="en-IN" dirty="0">
                <a:highlight>
                  <a:srgbClr val="FFFF00"/>
                </a:highlight>
              </a:rPr>
              <a:t>(</a:t>
            </a:r>
            <a:r>
              <a:rPr lang="en-IN" dirty="0" err="1">
                <a:highlight>
                  <a:srgbClr val="FFFF00"/>
                </a:highlight>
              </a:rPr>
              <a:t>f,array</a:t>
            </a:r>
            <a:r>
              <a:rPr lang="en-IN" dirty="0">
                <a:highlight>
                  <a:srgbClr val="FFFF00"/>
                </a:highlight>
              </a:rPr>
              <a:t>)</a:t>
            </a:r>
          </a:p>
          <a:p>
            <a:endParaRPr lang="en-IN" dirty="0"/>
          </a:p>
          <a:p>
            <a:r>
              <a:rPr lang="en-IN" dirty="0"/>
              <a:t>    print(result)</a:t>
            </a:r>
          </a:p>
        </p:txBody>
      </p:sp>
      <p:cxnSp>
        <p:nvCxnSpPr>
          <p:cNvPr id="7" name="Straight Connector 6">
            <a:extLst>
              <a:ext uri="{FF2B5EF4-FFF2-40B4-BE49-F238E27FC236}">
                <a16:creationId xmlns:a16="http://schemas.microsoft.com/office/drawing/2014/main" id="{3484CE69-4176-45EA-A2A4-ADBF65824ACD}"/>
              </a:ext>
            </a:extLst>
          </p:cNvPr>
          <p:cNvCxnSpPr/>
          <p:nvPr/>
        </p:nvCxnSpPr>
        <p:spPr>
          <a:xfrm>
            <a:off x="5770485" y="0"/>
            <a:ext cx="0" cy="6858000"/>
          </a:xfrm>
          <a:prstGeom prst="line">
            <a:avLst/>
          </a:prstGeom>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97A7098-47C0-4E65-9604-C6FD3E834102}"/>
              </a:ext>
            </a:extLst>
          </p:cNvPr>
          <p:cNvSpPr txBox="1"/>
          <p:nvPr/>
        </p:nvSpPr>
        <p:spPr>
          <a:xfrm>
            <a:off x="6096000" y="636908"/>
            <a:ext cx="3590535" cy="369332"/>
          </a:xfrm>
          <a:prstGeom prst="rect">
            <a:avLst/>
          </a:prstGeom>
          <a:noFill/>
        </p:spPr>
        <p:txBody>
          <a:bodyPr wrap="none" rtlCol="0">
            <a:spAutoFit/>
          </a:bodyPr>
          <a:lstStyle/>
          <a:p>
            <a:pPr marL="285750" indent="-285750">
              <a:buFont typeface="Arial" panose="020B0604020202020204" pitchFamily="34" charset="0"/>
              <a:buChar char="•"/>
            </a:pPr>
            <a:r>
              <a:rPr lang="en-US" dirty="0"/>
              <a:t>If some heavy task is done, then ,</a:t>
            </a:r>
            <a:endParaRPr lang="en-IN" dirty="0"/>
          </a:p>
        </p:txBody>
      </p:sp>
      <p:sp>
        <p:nvSpPr>
          <p:cNvPr id="10" name="TextBox 9">
            <a:extLst>
              <a:ext uri="{FF2B5EF4-FFF2-40B4-BE49-F238E27FC236}">
                <a16:creationId xmlns:a16="http://schemas.microsoft.com/office/drawing/2014/main" id="{23947D06-A0F2-47C7-8CBC-4E2EC4C76DF0}"/>
              </a:ext>
            </a:extLst>
          </p:cNvPr>
          <p:cNvSpPr txBox="1"/>
          <p:nvPr/>
        </p:nvSpPr>
        <p:spPr>
          <a:xfrm>
            <a:off x="6249879" y="1006240"/>
            <a:ext cx="5103919" cy="5755422"/>
          </a:xfrm>
          <a:prstGeom prst="rect">
            <a:avLst/>
          </a:prstGeom>
          <a:noFill/>
        </p:spPr>
        <p:txBody>
          <a:bodyPr wrap="square">
            <a:spAutoFit/>
          </a:bodyPr>
          <a:lstStyle/>
          <a:p>
            <a:r>
              <a:rPr lang="en-IN" sz="1600" dirty="0"/>
              <a:t>from multiprocessing import Pool</a:t>
            </a:r>
          </a:p>
          <a:p>
            <a:r>
              <a:rPr lang="en-IN" sz="1600" dirty="0"/>
              <a:t>import time</a:t>
            </a:r>
          </a:p>
          <a:p>
            <a:endParaRPr lang="en-IN" sz="1600" dirty="0"/>
          </a:p>
          <a:p>
            <a:r>
              <a:rPr lang="en-IN" sz="1600" dirty="0"/>
              <a:t>def f(n):</a:t>
            </a:r>
          </a:p>
          <a:p>
            <a:r>
              <a:rPr lang="en-IN" sz="1600" dirty="0"/>
              <a:t>    sum = 0</a:t>
            </a:r>
          </a:p>
          <a:p>
            <a:r>
              <a:rPr lang="en-IN" sz="1600" dirty="0"/>
              <a:t>    for x in range(1000):</a:t>
            </a:r>
          </a:p>
          <a:p>
            <a:r>
              <a:rPr lang="en-IN" sz="1600" dirty="0"/>
              <a:t>        sum +=x*x</a:t>
            </a:r>
          </a:p>
          <a:p>
            <a:r>
              <a:rPr lang="en-IN" sz="1600" dirty="0"/>
              <a:t>    return sum</a:t>
            </a:r>
          </a:p>
          <a:p>
            <a:endParaRPr lang="en-IN" sz="1600" dirty="0"/>
          </a:p>
          <a:p>
            <a:r>
              <a:rPr lang="en-IN" sz="1600" dirty="0"/>
              <a:t>if __name__ == '__main__':</a:t>
            </a:r>
          </a:p>
          <a:p>
            <a:r>
              <a:rPr lang="en-IN" sz="1600" dirty="0"/>
              <a:t>    t1 = </a:t>
            </a:r>
            <a:r>
              <a:rPr lang="en-IN" sz="1600" dirty="0" err="1"/>
              <a:t>time.time</a:t>
            </a:r>
            <a:r>
              <a:rPr lang="en-IN" sz="1600" dirty="0"/>
              <a:t>()</a:t>
            </a:r>
          </a:p>
          <a:p>
            <a:r>
              <a:rPr lang="en-IN" sz="1600" dirty="0"/>
              <a:t>    p = Pool()</a:t>
            </a:r>
          </a:p>
          <a:p>
            <a:r>
              <a:rPr lang="en-IN" sz="1600" dirty="0"/>
              <a:t>    result = </a:t>
            </a:r>
            <a:r>
              <a:rPr lang="en-IN" sz="1600" dirty="0" err="1"/>
              <a:t>p.map</a:t>
            </a:r>
            <a:r>
              <a:rPr lang="en-IN" sz="1600" dirty="0"/>
              <a:t>(</a:t>
            </a:r>
            <a:r>
              <a:rPr lang="en-IN" sz="1600" dirty="0" err="1"/>
              <a:t>f,range</a:t>
            </a:r>
            <a:r>
              <a:rPr lang="en-IN" sz="1600" dirty="0"/>
              <a:t>(10000))</a:t>
            </a:r>
          </a:p>
          <a:p>
            <a:r>
              <a:rPr lang="en-IN" sz="1600" dirty="0"/>
              <a:t>    </a:t>
            </a:r>
            <a:r>
              <a:rPr lang="en-IN" sz="1600" dirty="0" err="1"/>
              <a:t>p.close</a:t>
            </a:r>
            <a:r>
              <a:rPr lang="en-IN" sz="1600" dirty="0"/>
              <a:t>()</a:t>
            </a:r>
          </a:p>
          <a:p>
            <a:r>
              <a:rPr lang="en-IN" sz="1600" dirty="0"/>
              <a:t>    </a:t>
            </a:r>
            <a:r>
              <a:rPr lang="en-IN" sz="1600" dirty="0" err="1"/>
              <a:t>p.join</a:t>
            </a:r>
            <a:r>
              <a:rPr lang="en-IN" sz="1600" dirty="0"/>
              <a:t>()</a:t>
            </a:r>
          </a:p>
          <a:p>
            <a:endParaRPr lang="en-IN" sz="1600" dirty="0"/>
          </a:p>
          <a:p>
            <a:r>
              <a:rPr lang="en-IN" sz="1600" dirty="0"/>
              <a:t>    print("Pool took : ",</a:t>
            </a:r>
            <a:r>
              <a:rPr lang="en-IN" sz="1600" dirty="0" err="1"/>
              <a:t>time.time</a:t>
            </a:r>
            <a:r>
              <a:rPr lang="en-IN" sz="1600" dirty="0"/>
              <a:t>()-t1)</a:t>
            </a:r>
          </a:p>
          <a:p>
            <a:endParaRPr lang="en-IN" sz="1600" dirty="0"/>
          </a:p>
          <a:p>
            <a:r>
              <a:rPr lang="en-IN" sz="1600" dirty="0"/>
              <a:t>    t2 = </a:t>
            </a:r>
            <a:r>
              <a:rPr lang="en-IN" sz="1600" dirty="0" err="1"/>
              <a:t>time.time</a:t>
            </a:r>
            <a:r>
              <a:rPr lang="en-IN" sz="1600" dirty="0"/>
              <a:t>()</a:t>
            </a:r>
          </a:p>
          <a:p>
            <a:r>
              <a:rPr lang="en-IN" sz="1600" dirty="0"/>
              <a:t>    result =[]</a:t>
            </a:r>
          </a:p>
          <a:p>
            <a:r>
              <a:rPr lang="en-IN" sz="1600" dirty="0"/>
              <a:t>    for x in range(10000):</a:t>
            </a:r>
          </a:p>
          <a:p>
            <a:r>
              <a:rPr lang="en-IN" sz="1600" dirty="0"/>
              <a:t>        </a:t>
            </a:r>
            <a:r>
              <a:rPr lang="en-IN" sz="1600" dirty="0" err="1"/>
              <a:t>result.append</a:t>
            </a:r>
            <a:r>
              <a:rPr lang="en-IN" sz="1600" dirty="0"/>
              <a:t>(f(x))</a:t>
            </a:r>
          </a:p>
          <a:p>
            <a:r>
              <a:rPr lang="en-IN" sz="1600" dirty="0"/>
              <a:t>   print("Serial processing took : ",</a:t>
            </a:r>
            <a:r>
              <a:rPr lang="en-IN" sz="1600" dirty="0" err="1"/>
              <a:t>time.time</a:t>
            </a:r>
            <a:r>
              <a:rPr lang="en-IN" sz="1600" dirty="0"/>
              <a:t>()-t2)</a:t>
            </a:r>
          </a:p>
        </p:txBody>
      </p:sp>
    </p:spTree>
    <p:extLst>
      <p:ext uri="{BB962C8B-B14F-4D97-AF65-F5344CB8AC3E}">
        <p14:creationId xmlns:p14="http://schemas.microsoft.com/office/powerpoint/2010/main" val="35691516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58A3F-DC0C-47A4-B6B8-4DE5E666A9AC}"/>
              </a:ext>
            </a:extLst>
          </p:cNvPr>
          <p:cNvSpPr>
            <a:spLocks noGrp="1"/>
          </p:cNvSpPr>
          <p:nvPr>
            <p:ph type="title"/>
          </p:nvPr>
        </p:nvSpPr>
        <p:spPr>
          <a:xfrm>
            <a:off x="838200" y="365125"/>
            <a:ext cx="10515600" cy="496009"/>
          </a:xfrm>
        </p:spPr>
        <p:txBody>
          <a:bodyPr>
            <a:normAutofit fontScale="90000"/>
          </a:bodyPr>
          <a:lstStyle/>
          <a:p>
            <a:r>
              <a:rPr lang="en-US" dirty="0"/>
              <a:t>Example – Pool with argument</a:t>
            </a:r>
            <a:endParaRPr lang="en-IN" dirty="0"/>
          </a:p>
        </p:txBody>
      </p:sp>
      <p:sp>
        <p:nvSpPr>
          <p:cNvPr id="6" name="TextBox 5">
            <a:extLst>
              <a:ext uri="{FF2B5EF4-FFF2-40B4-BE49-F238E27FC236}">
                <a16:creationId xmlns:a16="http://schemas.microsoft.com/office/drawing/2014/main" id="{FD41BEC4-386C-43B7-960E-2118C752946E}"/>
              </a:ext>
            </a:extLst>
          </p:cNvPr>
          <p:cNvSpPr txBox="1"/>
          <p:nvPr/>
        </p:nvSpPr>
        <p:spPr>
          <a:xfrm>
            <a:off x="916620" y="1195734"/>
            <a:ext cx="7747986" cy="2862322"/>
          </a:xfrm>
          <a:prstGeom prst="rect">
            <a:avLst/>
          </a:prstGeom>
          <a:noFill/>
        </p:spPr>
        <p:txBody>
          <a:bodyPr wrap="square">
            <a:spAutoFit/>
          </a:bodyPr>
          <a:lstStyle/>
          <a:p>
            <a:r>
              <a:rPr lang="en-IN" dirty="0"/>
              <a:t>from multiprocessing import Pool</a:t>
            </a:r>
          </a:p>
          <a:p>
            <a:endParaRPr lang="en-IN" dirty="0"/>
          </a:p>
          <a:p>
            <a:r>
              <a:rPr lang="en-IN" dirty="0"/>
              <a:t>def f(n):</a:t>
            </a:r>
          </a:p>
          <a:p>
            <a:r>
              <a:rPr lang="en-IN" dirty="0"/>
              <a:t>    return n*n</a:t>
            </a:r>
          </a:p>
          <a:p>
            <a:endParaRPr lang="en-IN" dirty="0"/>
          </a:p>
          <a:p>
            <a:r>
              <a:rPr lang="en-IN" dirty="0"/>
              <a:t>if __name__ == '__main__':</a:t>
            </a:r>
          </a:p>
          <a:p>
            <a:r>
              <a:rPr lang="en-IN" dirty="0">
                <a:highlight>
                  <a:srgbClr val="FFFF00"/>
                </a:highlight>
              </a:rPr>
              <a:t>    p = Pool(processes=3) </a:t>
            </a:r>
            <a:r>
              <a:rPr lang="en-IN" dirty="0">
                <a:solidFill>
                  <a:srgbClr val="FF0000"/>
                </a:solidFill>
              </a:rPr>
              <a:t>#pool having </a:t>
            </a:r>
            <a:r>
              <a:rPr lang="en-IN" dirty="0" err="1">
                <a:solidFill>
                  <a:srgbClr val="FF0000"/>
                </a:solidFill>
              </a:rPr>
              <a:t>arg</a:t>
            </a:r>
            <a:r>
              <a:rPr lang="en-IN" dirty="0">
                <a:solidFill>
                  <a:srgbClr val="FF0000"/>
                </a:solidFill>
              </a:rPr>
              <a:t> it creates 3 processes at same time</a:t>
            </a:r>
          </a:p>
          <a:p>
            <a:r>
              <a:rPr lang="en-IN" dirty="0"/>
              <a:t>    result = </a:t>
            </a:r>
            <a:r>
              <a:rPr lang="en-IN" dirty="0" err="1"/>
              <a:t>p.map</a:t>
            </a:r>
            <a:r>
              <a:rPr lang="en-IN" dirty="0"/>
              <a:t>(f,[1,2,3,4,5])</a:t>
            </a:r>
          </a:p>
          <a:p>
            <a:r>
              <a:rPr lang="en-IN" dirty="0"/>
              <a:t>    for n in result:</a:t>
            </a:r>
          </a:p>
          <a:p>
            <a:r>
              <a:rPr lang="en-IN" dirty="0"/>
              <a:t>        print(n)</a:t>
            </a:r>
          </a:p>
        </p:txBody>
      </p:sp>
    </p:spTree>
    <p:extLst>
      <p:ext uri="{BB962C8B-B14F-4D97-AF65-F5344CB8AC3E}">
        <p14:creationId xmlns:p14="http://schemas.microsoft.com/office/powerpoint/2010/main" val="3448957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61A8C3-6DF5-4448-AC2F-BC2EA414C7E2}"/>
              </a:ext>
            </a:extLst>
          </p:cNvPr>
          <p:cNvSpPr>
            <a:spLocks noGrp="1"/>
          </p:cNvSpPr>
          <p:nvPr>
            <p:ph idx="1"/>
          </p:nvPr>
        </p:nvSpPr>
        <p:spPr>
          <a:xfrm>
            <a:off x="701336" y="843379"/>
            <a:ext cx="10652464" cy="5333584"/>
          </a:xfrm>
        </p:spPr>
        <p:txBody>
          <a:bodyPr/>
          <a:lstStyle/>
          <a:p>
            <a:r>
              <a:rPr lang="en-US" dirty="0"/>
              <a:t>For a given list of numbers, print square and cube of every numbers.</a:t>
            </a:r>
          </a:p>
          <a:p>
            <a:r>
              <a:rPr lang="en-US" dirty="0"/>
              <a:t>For example: </a:t>
            </a:r>
            <a:r>
              <a:rPr lang="en-US" dirty="0">
                <a:solidFill>
                  <a:schemeClr val="accent1"/>
                </a:solidFill>
              </a:rPr>
              <a:t>input: [2,3,8,9]</a:t>
            </a:r>
          </a:p>
          <a:p>
            <a:r>
              <a:rPr lang="en-US" dirty="0"/>
              <a:t>Output: </a:t>
            </a:r>
          </a:p>
          <a:p>
            <a:r>
              <a:rPr lang="en-US" dirty="0">
                <a:solidFill>
                  <a:srgbClr val="FF0000"/>
                </a:solidFill>
              </a:rPr>
              <a:t>square list –[4,9,64,81]</a:t>
            </a:r>
          </a:p>
          <a:p>
            <a:r>
              <a:rPr lang="en-US" dirty="0">
                <a:solidFill>
                  <a:srgbClr val="FF0000"/>
                </a:solidFill>
              </a:rPr>
              <a:t> cube list – [8,27,512,729]</a:t>
            </a:r>
          </a:p>
          <a:p>
            <a:r>
              <a:rPr lang="en-US" dirty="0"/>
              <a:t>So here, we handle two tasks , calculating square of every number and cube of number.</a:t>
            </a:r>
            <a:endParaRPr lang="en-IN" dirty="0"/>
          </a:p>
        </p:txBody>
      </p:sp>
    </p:spTree>
    <p:extLst>
      <p:ext uri="{BB962C8B-B14F-4D97-AF65-F5344CB8AC3E}">
        <p14:creationId xmlns:p14="http://schemas.microsoft.com/office/powerpoint/2010/main" val="313816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9CF73-2D54-4AD0-B02F-60687278C1D5}"/>
              </a:ext>
            </a:extLst>
          </p:cNvPr>
          <p:cNvSpPr>
            <a:spLocks noGrp="1"/>
          </p:cNvSpPr>
          <p:nvPr>
            <p:ph type="title"/>
          </p:nvPr>
        </p:nvSpPr>
        <p:spPr>
          <a:xfrm>
            <a:off x="754602" y="258594"/>
            <a:ext cx="10515600" cy="315912"/>
          </a:xfrm>
        </p:spPr>
        <p:txBody>
          <a:bodyPr>
            <a:normAutofit fontScale="90000"/>
          </a:bodyPr>
          <a:lstStyle/>
          <a:p>
            <a:r>
              <a:rPr lang="en-US" dirty="0"/>
              <a:t>Example</a:t>
            </a:r>
            <a:endParaRPr lang="en-IN" dirty="0"/>
          </a:p>
        </p:txBody>
      </p:sp>
      <p:sp>
        <p:nvSpPr>
          <p:cNvPr id="3" name="Content Placeholder 2">
            <a:extLst>
              <a:ext uri="{FF2B5EF4-FFF2-40B4-BE49-F238E27FC236}">
                <a16:creationId xmlns:a16="http://schemas.microsoft.com/office/drawing/2014/main" id="{00B964F5-EE79-45B7-B32C-1C8A1201E504}"/>
              </a:ext>
            </a:extLst>
          </p:cNvPr>
          <p:cNvSpPr>
            <a:spLocks noGrp="1"/>
          </p:cNvSpPr>
          <p:nvPr>
            <p:ph idx="1"/>
          </p:nvPr>
        </p:nvSpPr>
        <p:spPr>
          <a:xfrm>
            <a:off x="754602" y="798990"/>
            <a:ext cx="5341398" cy="6059009"/>
          </a:xfrm>
        </p:spPr>
        <p:txBody>
          <a:bodyPr>
            <a:normAutofit fontScale="55000" lnSpcReduction="20000"/>
          </a:bodyPr>
          <a:lstStyle/>
          <a:p>
            <a:r>
              <a:rPr lang="en-US" b="1" dirty="0"/>
              <a:t>Without Multithreading:</a:t>
            </a:r>
          </a:p>
          <a:p>
            <a:pPr marL="0" indent="0">
              <a:buNone/>
            </a:pPr>
            <a:r>
              <a:rPr lang="en-US" dirty="0"/>
              <a:t>import time</a:t>
            </a:r>
          </a:p>
          <a:p>
            <a:pPr marL="0" indent="0">
              <a:buNone/>
            </a:pPr>
            <a:r>
              <a:rPr lang="en-US" dirty="0"/>
              <a:t>def </a:t>
            </a:r>
            <a:r>
              <a:rPr lang="en-US" dirty="0" err="1"/>
              <a:t>cal_square</a:t>
            </a:r>
            <a:r>
              <a:rPr lang="en-US" dirty="0"/>
              <a:t>(numbers):</a:t>
            </a:r>
          </a:p>
          <a:p>
            <a:pPr marL="0" indent="0">
              <a:buNone/>
            </a:pPr>
            <a:r>
              <a:rPr lang="en-US" dirty="0"/>
              <a:t>    print("Calculate square of numbers")</a:t>
            </a:r>
          </a:p>
          <a:p>
            <a:pPr marL="0" indent="0">
              <a:buNone/>
            </a:pPr>
            <a:r>
              <a:rPr lang="en-US" dirty="0"/>
              <a:t>    for n in numbers:</a:t>
            </a:r>
          </a:p>
          <a:p>
            <a:pPr marL="0" indent="0">
              <a:buNone/>
            </a:pPr>
            <a:r>
              <a:rPr lang="en-US" dirty="0"/>
              <a:t>        </a:t>
            </a:r>
            <a:r>
              <a:rPr lang="en-US" dirty="0" err="1"/>
              <a:t>time.sleep</a:t>
            </a:r>
            <a:r>
              <a:rPr lang="en-US" dirty="0"/>
              <a:t>(0.2) </a:t>
            </a:r>
            <a:r>
              <a:rPr lang="en-US" dirty="0">
                <a:solidFill>
                  <a:srgbClr val="FF0000"/>
                </a:solidFill>
              </a:rPr>
              <a:t># to wait for 0.2 secs, here </a:t>
            </a:r>
            <a:r>
              <a:rPr lang="en-US" dirty="0" err="1">
                <a:solidFill>
                  <a:srgbClr val="FF0000"/>
                </a:solidFill>
              </a:rPr>
              <a:t>cpu</a:t>
            </a:r>
            <a:r>
              <a:rPr lang="en-US" dirty="0">
                <a:solidFill>
                  <a:srgbClr val="FF0000"/>
                </a:solidFill>
              </a:rPr>
              <a:t> is idle</a:t>
            </a:r>
          </a:p>
          <a:p>
            <a:pPr marL="0" indent="0">
              <a:buNone/>
            </a:pPr>
            <a:r>
              <a:rPr lang="en-US" dirty="0"/>
              <a:t>        print('Square : ', n*n)</a:t>
            </a:r>
          </a:p>
          <a:p>
            <a:pPr marL="0" indent="0">
              <a:buNone/>
            </a:pPr>
            <a:endParaRPr lang="en-US" dirty="0"/>
          </a:p>
          <a:p>
            <a:pPr marL="0" indent="0">
              <a:buNone/>
            </a:pPr>
            <a:r>
              <a:rPr lang="en-US" dirty="0"/>
              <a:t>def </a:t>
            </a:r>
            <a:r>
              <a:rPr lang="en-US" dirty="0" err="1"/>
              <a:t>cal_cube</a:t>
            </a:r>
            <a:r>
              <a:rPr lang="en-US" dirty="0"/>
              <a:t>(numbers):</a:t>
            </a:r>
          </a:p>
          <a:p>
            <a:pPr marL="0" indent="0">
              <a:buNone/>
            </a:pPr>
            <a:r>
              <a:rPr lang="en-US" dirty="0"/>
              <a:t>    print("Calculate cube of numbers")</a:t>
            </a:r>
          </a:p>
          <a:p>
            <a:pPr marL="0" indent="0">
              <a:buNone/>
            </a:pPr>
            <a:r>
              <a:rPr lang="en-US" dirty="0"/>
              <a:t>    for n in numbers:</a:t>
            </a:r>
          </a:p>
          <a:p>
            <a:pPr marL="0" indent="0">
              <a:buNone/>
            </a:pPr>
            <a:r>
              <a:rPr lang="en-US" dirty="0"/>
              <a:t>        </a:t>
            </a:r>
            <a:r>
              <a:rPr lang="en-US" dirty="0" err="1"/>
              <a:t>time.sleep</a:t>
            </a:r>
            <a:r>
              <a:rPr lang="en-US" dirty="0"/>
              <a:t>(0.2)  # to wait for 0.2 secs</a:t>
            </a:r>
          </a:p>
          <a:p>
            <a:pPr marL="0" indent="0">
              <a:buNone/>
            </a:pPr>
            <a:r>
              <a:rPr lang="en-US" dirty="0"/>
              <a:t>        print('Square : ', n * n * n)</a:t>
            </a:r>
          </a:p>
          <a:p>
            <a:pPr marL="0" indent="0">
              <a:buNone/>
            </a:pPr>
            <a:endParaRPr lang="en-US" dirty="0"/>
          </a:p>
          <a:p>
            <a:pPr marL="0" indent="0">
              <a:buNone/>
            </a:pPr>
            <a:r>
              <a:rPr lang="en-US" dirty="0" err="1"/>
              <a:t>arr</a:t>
            </a:r>
            <a:r>
              <a:rPr lang="en-US" dirty="0"/>
              <a:t>=[2,3,8,9]</a:t>
            </a:r>
          </a:p>
          <a:p>
            <a:pPr marL="0" indent="0">
              <a:buNone/>
            </a:pPr>
            <a:r>
              <a:rPr lang="en-US" dirty="0"/>
              <a:t>t = </a:t>
            </a:r>
            <a:r>
              <a:rPr lang="en-US" dirty="0" err="1"/>
              <a:t>time.time</a:t>
            </a:r>
            <a:r>
              <a:rPr lang="en-US" dirty="0"/>
              <a:t>() </a:t>
            </a:r>
            <a:r>
              <a:rPr lang="en-US" dirty="0">
                <a:solidFill>
                  <a:srgbClr val="FF0000"/>
                </a:solidFill>
              </a:rPr>
              <a:t>#calculating how much time it to do all tasks</a:t>
            </a:r>
          </a:p>
          <a:p>
            <a:pPr marL="0" indent="0">
              <a:buNone/>
            </a:pPr>
            <a:r>
              <a:rPr lang="en-US" dirty="0" err="1"/>
              <a:t>cal_square</a:t>
            </a:r>
            <a:r>
              <a:rPr lang="en-US" dirty="0"/>
              <a:t>(</a:t>
            </a:r>
            <a:r>
              <a:rPr lang="en-US" dirty="0" err="1"/>
              <a:t>arr</a:t>
            </a:r>
            <a:r>
              <a:rPr lang="en-US" dirty="0"/>
              <a:t>) #task-1</a:t>
            </a:r>
          </a:p>
          <a:p>
            <a:pPr marL="0" indent="0">
              <a:buNone/>
            </a:pPr>
            <a:r>
              <a:rPr lang="en-US" dirty="0" err="1"/>
              <a:t>cal_cube</a:t>
            </a:r>
            <a:r>
              <a:rPr lang="en-US" dirty="0"/>
              <a:t>(</a:t>
            </a:r>
            <a:r>
              <a:rPr lang="en-US" dirty="0" err="1"/>
              <a:t>arr</a:t>
            </a:r>
            <a:r>
              <a:rPr lang="en-US" dirty="0"/>
              <a:t>)</a:t>
            </a:r>
          </a:p>
          <a:p>
            <a:pPr marL="0" indent="0">
              <a:buNone/>
            </a:pPr>
            <a:r>
              <a:rPr lang="en-US" dirty="0"/>
              <a:t>print("done in : ",</a:t>
            </a:r>
            <a:r>
              <a:rPr lang="en-US" dirty="0" err="1"/>
              <a:t>time.time</a:t>
            </a:r>
            <a:r>
              <a:rPr lang="en-US" dirty="0"/>
              <a:t>()-t)</a:t>
            </a:r>
          </a:p>
          <a:p>
            <a:pPr marL="0" indent="0">
              <a:buNone/>
            </a:pPr>
            <a:r>
              <a:rPr lang="en-US" dirty="0"/>
              <a:t>print("Hah... I am done with all my work now !!")</a:t>
            </a:r>
            <a:endParaRPr lang="en-IN" dirty="0"/>
          </a:p>
        </p:txBody>
      </p:sp>
      <p:sp>
        <p:nvSpPr>
          <p:cNvPr id="4" name="TextBox 3">
            <a:extLst>
              <a:ext uri="{FF2B5EF4-FFF2-40B4-BE49-F238E27FC236}">
                <a16:creationId xmlns:a16="http://schemas.microsoft.com/office/drawing/2014/main" id="{14DEB689-9F36-4A9B-918D-98EF745729D9}"/>
              </a:ext>
            </a:extLst>
          </p:cNvPr>
          <p:cNvSpPr txBox="1"/>
          <p:nvPr/>
        </p:nvSpPr>
        <p:spPr>
          <a:xfrm>
            <a:off x="6012402" y="497148"/>
            <a:ext cx="5844461" cy="3139321"/>
          </a:xfrm>
          <a:prstGeom prst="rect">
            <a:avLst/>
          </a:prstGeom>
          <a:noFill/>
        </p:spPr>
        <p:txBody>
          <a:bodyPr wrap="square" rtlCol="0">
            <a:spAutoFit/>
          </a:bodyPr>
          <a:lstStyle/>
          <a:p>
            <a:pPr marL="285750" indent="-285750">
              <a:buFont typeface="Arial" panose="020B0604020202020204" pitchFamily="34" charset="0"/>
              <a:buChar char="•"/>
            </a:pPr>
            <a:r>
              <a:rPr lang="en-US" dirty="0"/>
              <a:t>Here first you calculating square then you wait for 0.2 secs,</a:t>
            </a:r>
          </a:p>
          <a:p>
            <a:pPr marL="285750" indent="-285750">
              <a:buFont typeface="Arial" panose="020B0604020202020204" pitchFamily="34" charset="0"/>
              <a:buChar char="•"/>
            </a:pPr>
            <a:r>
              <a:rPr lang="en-US" dirty="0"/>
              <a:t>Due to which CPU is idle for 0.2 secs, after that the next task of calculating cube Of number is executed.</a:t>
            </a:r>
          </a:p>
          <a:p>
            <a:pPr marL="285750" indent="-285750">
              <a:buFont typeface="Arial" panose="020B0604020202020204" pitchFamily="34" charset="0"/>
              <a:buChar char="•"/>
            </a:pPr>
            <a:r>
              <a:rPr lang="en-US" dirty="0"/>
              <a:t>In a real life scenarios, you  might be waiting for a packet on your network socket, that time your waiting and your CPU in your pc  is doing nothing.</a:t>
            </a:r>
          </a:p>
          <a:p>
            <a:pPr marL="285750" indent="-285750">
              <a:buFont typeface="Arial" panose="020B0604020202020204" pitchFamily="34" charset="0"/>
              <a:buChar char="•"/>
            </a:pPr>
            <a:r>
              <a:rPr lang="en-US" dirty="0"/>
              <a:t>Multithreading tries to utilize the idle time and </a:t>
            </a:r>
          </a:p>
          <a:p>
            <a:pPr marL="285750" indent="-285750">
              <a:buFont typeface="Arial" panose="020B0604020202020204" pitchFamily="34" charset="0"/>
              <a:buChar char="•"/>
            </a:pPr>
            <a:r>
              <a:rPr lang="en-US" dirty="0"/>
              <a:t>During this idle time you want to give CPU some work. </a:t>
            </a:r>
          </a:p>
          <a:p>
            <a:pPr marL="285750" indent="-285750">
              <a:buFont typeface="Arial" panose="020B0604020202020204" pitchFamily="34" charset="0"/>
              <a:buChar char="•"/>
            </a:pPr>
            <a:r>
              <a:rPr lang="en-US" dirty="0"/>
              <a:t>So, using multithreading, you improve the time taken by two tasks.</a:t>
            </a:r>
            <a:endParaRPr lang="en-IN" dirty="0"/>
          </a:p>
        </p:txBody>
      </p:sp>
      <p:sp>
        <p:nvSpPr>
          <p:cNvPr id="6" name="TextBox 5">
            <a:extLst>
              <a:ext uri="{FF2B5EF4-FFF2-40B4-BE49-F238E27FC236}">
                <a16:creationId xmlns:a16="http://schemas.microsoft.com/office/drawing/2014/main" id="{A62E80CB-E5A3-46A9-831C-5C9F545830CF}"/>
              </a:ext>
            </a:extLst>
          </p:cNvPr>
          <p:cNvSpPr txBox="1"/>
          <p:nvPr/>
        </p:nvSpPr>
        <p:spPr>
          <a:xfrm>
            <a:off x="6225465" y="3858411"/>
            <a:ext cx="3761914" cy="2893100"/>
          </a:xfrm>
          <a:prstGeom prst="rect">
            <a:avLst/>
          </a:prstGeom>
          <a:noFill/>
        </p:spPr>
        <p:txBody>
          <a:bodyPr wrap="square">
            <a:spAutoFit/>
          </a:bodyPr>
          <a:lstStyle/>
          <a:p>
            <a:r>
              <a:rPr lang="en-IN" sz="1400" b="1" dirty="0">
                <a:solidFill>
                  <a:srgbClr val="FF0000"/>
                </a:solidFill>
              </a:rPr>
              <a:t>#OUTPUT:</a:t>
            </a:r>
          </a:p>
          <a:p>
            <a:r>
              <a:rPr lang="en-IN" sz="1400" dirty="0"/>
              <a:t>Calculate square of numbers</a:t>
            </a:r>
          </a:p>
          <a:p>
            <a:r>
              <a:rPr lang="en-IN" sz="1400" dirty="0"/>
              <a:t>Square :  4</a:t>
            </a:r>
          </a:p>
          <a:p>
            <a:r>
              <a:rPr lang="en-IN" sz="1400" dirty="0"/>
              <a:t>Square :  9</a:t>
            </a:r>
          </a:p>
          <a:p>
            <a:r>
              <a:rPr lang="en-IN" sz="1400" dirty="0"/>
              <a:t>Square :  64</a:t>
            </a:r>
          </a:p>
          <a:p>
            <a:r>
              <a:rPr lang="en-IN" sz="1400" dirty="0"/>
              <a:t>Square :  81</a:t>
            </a:r>
          </a:p>
          <a:p>
            <a:r>
              <a:rPr lang="en-IN" sz="1400" dirty="0"/>
              <a:t>Calculate cube of numbers</a:t>
            </a:r>
          </a:p>
          <a:p>
            <a:r>
              <a:rPr lang="en-IN" sz="1400" dirty="0"/>
              <a:t>Square :  8</a:t>
            </a:r>
          </a:p>
          <a:p>
            <a:r>
              <a:rPr lang="en-IN" sz="1400" dirty="0"/>
              <a:t>Square :  27</a:t>
            </a:r>
          </a:p>
          <a:p>
            <a:r>
              <a:rPr lang="en-IN" sz="1400" dirty="0"/>
              <a:t>Square :  512</a:t>
            </a:r>
          </a:p>
          <a:p>
            <a:r>
              <a:rPr lang="en-IN" sz="1400" dirty="0"/>
              <a:t>Square :  729</a:t>
            </a:r>
          </a:p>
          <a:p>
            <a:r>
              <a:rPr lang="en-IN" sz="1400" dirty="0"/>
              <a:t>done in :  1.648359775543213</a:t>
            </a:r>
          </a:p>
          <a:p>
            <a:r>
              <a:rPr lang="en-IN" sz="1400" dirty="0"/>
              <a:t>Hah... I am done with all my work now !!</a:t>
            </a:r>
          </a:p>
        </p:txBody>
      </p:sp>
      <p:cxnSp>
        <p:nvCxnSpPr>
          <p:cNvPr id="8" name="Straight Connector 7">
            <a:extLst>
              <a:ext uri="{FF2B5EF4-FFF2-40B4-BE49-F238E27FC236}">
                <a16:creationId xmlns:a16="http://schemas.microsoft.com/office/drawing/2014/main" id="{1AB3FA5A-9DEA-40AB-B885-C42E3DC21D1A}"/>
              </a:ext>
            </a:extLst>
          </p:cNvPr>
          <p:cNvCxnSpPr/>
          <p:nvPr/>
        </p:nvCxnSpPr>
        <p:spPr>
          <a:xfrm>
            <a:off x="5814874" y="0"/>
            <a:ext cx="0" cy="685799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31097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F4AA5-499E-4A13-99CF-848AFB8E0211}"/>
              </a:ext>
            </a:extLst>
          </p:cNvPr>
          <p:cNvSpPr>
            <a:spLocks noGrp="1"/>
          </p:cNvSpPr>
          <p:nvPr>
            <p:ph type="title"/>
          </p:nvPr>
        </p:nvSpPr>
        <p:spPr>
          <a:xfrm>
            <a:off x="669524" y="114007"/>
            <a:ext cx="10515600" cy="478254"/>
          </a:xfrm>
        </p:spPr>
        <p:txBody>
          <a:bodyPr>
            <a:normAutofit fontScale="90000"/>
          </a:bodyPr>
          <a:lstStyle/>
          <a:p>
            <a:r>
              <a:rPr lang="en-US" dirty="0"/>
              <a:t>Example - Multithreading</a:t>
            </a:r>
            <a:endParaRPr lang="en-IN" dirty="0"/>
          </a:p>
        </p:txBody>
      </p:sp>
      <p:sp>
        <p:nvSpPr>
          <p:cNvPr id="5" name="TextBox 4">
            <a:extLst>
              <a:ext uri="{FF2B5EF4-FFF2-40B4-BE49-F238E27FC236}">
                <a16:creationId xmlns:a16="http://schemas.microsoft.com/office/drawing/2014/main" id="{2B04A4BA-BE63-4EED-916E-86527740B5F7}"/>
              </a:ext>
            </a:extLst>
          </p:cNvPr>
          <p:cNvSpPr txBox="1"/>
          <p:nvPr/>
        </p:nvSpPr>
        <p:spPr>
          <a:xfrm>
            <a:off x="925496" y="592261"/>
            <a:ext cx="6070108" cy="6555641"/>
          </a:xfrm>
          <a:prstGeom prst="rect">
            <a:avLst/>
          </a:prstGeom>
          <a:noFill/>
        </p:spPr>
        <p:txBody>
          <a:bodyPr wrap="square">
            <a:spAutoFit/>
          </a:bodyPr>
          <a:lstStyle/>
          <a:p>
            <a:r>
              <a:rPr lang="en-IN" sz="1400" dirty="0"/>
              <a:t>import time</a:t>
            </a:r>
          </a:p>
          <a:p>
            <a:r>
              <a:rPr lang="en-IN" sz="1400" dirty="0">
                <a:highlight>
                  <a:srgbClr val="FFFF00"/>
                </a:highlight>
              </a:rPr>
              <a:t>import threading</a:t>
            </a:r>
          </a:p>
          <a:p>
            <a:endParaRPr lang="en-IN" sz="1400" dirty="0"/>
          </a:p>
          <a:p>
            <a:r>
              <a:rPr lang="en-IN" sz="1400" dirty="0"/>
              <a:t>def </a:t>
            </a:r>
            <a:r>
              <a:rPr lang="en-IN" sz="1400" dirty="0" err="1"/>
              <a:t>cal_square</a:t>
            </a:r>
            <a:r>
              <a:rPr lang="en-IN" sz="1400" dirty="0"/>
              <a:t>(numbers):</a:t>
            </a:r>
          </a:p>
          <a:p>
            <a:r>
              <a:rPr lang="en-IN" sz="1400" dirty="0"/>
              <a:t>    print("Calculate square of numbers")</a:t>
            </a:r>
          </a:p>
          <a:p>
            <a:r>
              <a:rPr lang="en-IN" sz="1400" dirty="0"/>
              <a:t>    for n in numbers:</a:t>
            </a:r>
          </a:p>
          <a:p>
            <a:r>
              <a:rPr lang="en-IN" sz="1400" dirty="0"/>
              <a:t>        </a:t>
            </a:r>
            <a:r>
              <a:rPr lang="en-IN" sz="1400" dirty="0" err="1"/>
              <a:t>time.sleep</a:t>
            </a:r>
            <a:r>
              <a:rPr lang="en-IN" sz="1400" dirty="0"/>
              <a:t>(0.2) # to wait for 0.2 secs, here </a:t>
            </a:r>
            <a:r>
              <a:rPr lang="en-IN" sz="1400" dirty="0" err="1"/>
              <a:t>cpu</a:t>
            </a:r>
            <a:r>
              <a:rPr lang="en-IN" sz="1400" dirty="0"/>
              <a:t> is idle</a:t>
            </a:r>
          </a:p>
          <a:p>
            <a:r>
              <a:rPr lang="en-IN" sz="1400" dirty="0"/>
              <a:t>        print('Square : ', n*n)</a:t>
            </a:r>
          </a:p>
          <a:p>
            <a:endParaRPr lang="en-IN" sz="1400" dirty="0"/>
          </a:p>
          <a:p>
            <a:r>
              <a:rPr lang="en-IN" sz="1400" dirty="0"/>
              <a:t>def </a:t>
            </a:r>
            <a:r>
              <a:rPr lang="en-IN" sz="1400" dirty="0" err="1"/>
              <a:t>cal_cube</a:t>
            </a:r>
            <a:r>
              <a:rPr lang="en-IN" sz="1400" dirty="0"/>
              <a:t>(numbers):</a:t>
            </a:r>
          </a:p>
          <a:p>
            <a:r>
              <a:rPr lang="en-IN" sz="1400" dirty="0"/>
              <a:t>    print("Calculate cube of numbers")</a:t>
            </a:r>
          </a:p>
          <a:p>
            <a:r>
              <a:rPr lang="en-IN" sz="1400" dirty="0"/>
              <a:t>    for n in numbers:</a:t>
            </a:r>
          </a:p>
          <a:p>
            <a:r>
              <a:rPr lang="en-IN" sz="1400" dirty="0"/>
              <a:t>        </a:t>
            </a:r>
            <a:r>
              <a:rPr lang="en-IN" sz="1400" dirty="0" err="1"/>
              <a:t>time.sleep</a:t>
            </a:r>
            <a:r>
              <a:rPr lang="en-IN" sz="1400" dirty="0"/>
              <a:t>(0.2)  # to wait for 0.2 secs</a:t>
            </a:r>
          </a:p>
          <a:p>
            <a:r>
              <a:rPr lang="en-IN" sz="1400" dirty="0"/>
              <a:t>        print('Cube : ', n * n * n)</a:t>
            </a:r>
          </a:p>
          <a:p>
            <a:endParaRPr lang="en-IN" sz="1400" dirty="0"/>
          </a:p>
          <a:p>
            <a:r>
              <a:rPr lang="en-IN" sz="1400" dirty="0" err="1"/>
              <a:t>arr</a:t>
            </a:r>
            <a:r>
              <a:rPr lang="en-IN" sz="1400" dirty="0"/>
              <a:t>=[2,3,8,9]</a:t>
            </a:r>
          </a:p>
          <a:p>
            <a:r>
              <a:rPr lang="en-IN" sz="1400" dirty="0"/>
              <a:t>t = </a:t>
            </a:r>
            <a:r>
              <a:rPr lang="en-IN" sz="1400" dirty="0" err="1"/>
              <a:t>time.time</a:t>
            </a:r>
            <a:r>
              <a:rPr lang="en-IN" sz="1400" dirty="0"/>
              <a:t>() #calculating how much time it to do all tasks</a:t>
            </a:r>
          </a:p>
          <a:p>
            <a:endParaRPr lang="en-IN" sz="1400" dirty="0"/>
          </a:p>
          <a:p>
            <a:r>
              <a:rPr lang="en-IN" sz="1400" dirty="0"/>
              <a:t>t1 = </a:t>
            </a:r>
            <a:r>
              <a:rPr lang="en-IN" sz="1400" b="1" dirty="0" err="1"/>
              <a:t>threading.Thread</a:t>
            </a:r>
            <a:r>
              <a:rPr lang="en-IN" sz="1400" b="1" dirty="0"/>
              <a:t>(target=</a:t>
            </a:r>
            <a:r>
              <a:rPr lang="en-IN" sz="1400" b="1" dirty="0" err="1"/>
              <a:t>cal_square</a:t>
            </a:r>
            <a:r>
              <a:rPr lang="en-IN" sz="1400" b="1" dirty="0"/>
              <a:t>, </a:t>
            </a:r>
            <a:r>
              <a:rPr lang="en-IN" sz="1400" b="1" dirty="0" err="1"/>
              <a:t>args</a:t>
            </a:r>
            <a:r>
              <a:rPr lang="en-IN" sz="1400" b="1" dirty="0"/>
              <a:t>=(</a:t>
            </a:r>
            <a:r>
              <a:rPr lang="en-IN" sz="1400" b="1" dirty="0" err="1"/>
              <a:t>arr</a:t>
            </a:r>
            <a:r>
              <a:rPr lang="en-IN" sz="1400" b="1" dirty="0"/>
              <a:t>,)) </a:t>
            </a:r>
            <a:r>
              <a:rPr lang="en-IN" sz="1400" dirty="0">
                <a:solidFill>
                  <a:srgbClr val="FF0000"/>
                </a:solidFill>
              </a:rPr>
              <a:t>#here function calling with parameter passed in the form of tuple</a:t>
            </a:r>
          </a:p>
          <a:p>
            <a:r>
              <a:rPr lang="en-IN" sz="1400" dirty="0"/>
              <a:t>t2</a:t>
            </a:r>
            <a:r>
              <a:rPr lang="en-IN" sz="1400" b="1" dirty="0"/>
              <a:t>= </a:t>
            </a:r>
            <a:r>
              <a:rPr lang="en-IN" sz="1400" b="1" dirty="0" err="1"/>
              <a:t>threading.Thread</a:t>
            </a:r>
            <a:r>
              <a:rPr lang="en-IN" sz="1400" b="1" dirty="0"/>
              <a:t> (target=</a:t>
            </a:r>
            <a:r>
              <a:rPr lang="en-IN" sz="1400" b="1" dirty="0" err="1"/>
              <a:t>cal_cube</a:t>
            </a:r>
            <a:r>
              <a:rPr lang="en-IN" sz="1400" b="1" dirty="0"/>
              <a:t>, </a:t>
            </a:r>
            <a:r>
              <a:rPr lang="en-IN" sz="1400" b="1" dirty="0" err="1"/>
              <a:t>args</a:t>
            </a:r>
            <a:r>
              <a:rPr lang="en-IN" sz="1400" b="1" dirty="0"/>
              <a:t>=(</a:t>
            </a:r>
            <a:r>
              <a:rPr lang="en-IN" sz="1400" b="1" dirty="0" err="1"/>
              <a:t>arr</a:t>
            </a:r>
            <a:r>
              <a:rPr lang="en-IN" sz="1400" b="1" dirty="0"/>
              <a:t>,))</a:t>
            </a:r>
          </a:p>
          <a:p>
            <a:endParaRPr lang="en-IN" sz="1400" dirty="0"/>
          </a:p>
          <a:p>
            <a:r>
              <a:rPr lang="en-IN" sz="1400" dirty="0"/>
              <a:t>t1.start()</a:t>
            </a:r>
          </a:p>
          <a:p>
            <a:r>
              <a:rPr lang="en-IN" sz="1400" dirty="0"/>
              <a:t>t2.start()</a:t>
            </a:r>
          </a:p>
          <a:p>
            <a:endParaRPr lang="en-IN" sz="1400" dirty="0"/>
          </a:p>
          <a:p>
            <a:r>
              <a:rPr lang="en-IN" sz="1400" dirty="0"/>
              <a:t>t1.join() </a:t>
            </a:r>
            <a:r>
              <a:rPr lang="en-IN" sz="1400" dirty="0">
                <a:solidFill>
                  <a:srgbClr val="FF0000"/>
                </a:solidFill>
              </a:rPr>
              <a:t>#here it waits </a:t>
            </a:r>
            <a:r>
              <a:rPr lang="en-IN" sz="1400" dirty="0" err="1">
                <a:solidFill>
                  <a:srgbClr val="FF0000"/>
                </a:solidFill>
              </a:rPr>
              <a:t>untill</a:t>
            </a:r>
            <a:r>
              <a:rPr lang="en-IN" sz="1400" dirty="0">
                <a:solidFill>
                  <a:srgbClr val="FF0000"/>
                </a:solidFill>
              </a:rPr>
              <a:t>  </a:t>
            </a:r>
            <a:r>
              <a:rPr lang="en-IN" sz="1400" dirty="0" err="1">
                <a:solidFill>
                  <a:srgbClr val="FF0000"/>
                </a:solidFill>
              </a:rPr>
              <a:t>prevs</a:t>
            </a:r>
            <a:r>
              <a:rPr lang="en-IN" sz="1400" dirty="0">
                <a:solidFill>
                  <a:srgbClr val="FF0000"/>
                </a:solidFill>
              </a:rPr>
              <a:t> task is done.</a:t>
            </a:r>
          </a:p>
          <a:p>
            <a:r>
              <a:rPr lang="en-IN" sz="1400" dirty="0"/>
              <a:t>t2.join()</a:t>
            </a:r>
          </a:p>
          <a:p>
            <a:r>
              <a:rPr lang="en-IN" sz="1400" dirty="0"/>
              <a:t>print("</a:t>
            </a:r>
            <a:r>
              <a:rPr lang="en-IN" sz="1400" b="1" dirty="0"/>
              <a:t>done in : ",</a:t>
            </a:r>
            <a:r>
              <a:rPr lang="en-IN" sz="1400" b="1" dirty="0" err="1"/>
              <a:t>time.time</a:t>
            </a:r>
            <a:r>
              <a:rPr lang="en-IN" sz="1400" b="1" dirty="0"/>
              <a:t>()-t)</a:t>
            </a:r>
          </a:p>
          <a:p>
            <a:r>
              <a:rPr lang="en-IN" sz="1400" dirty="0"/>
              <a:t>print("Hah... I am done with all my work now !!")</a:t>
            </a:r>
          </a:p>
        </p:txBody>
      </p:sp>
      <p:sp>
        <p:nvSpPr>
          <p:cNvPr id="6" name="TextBox 5">
            <a:extLst>
              <a:ext uri="{FF2B5EF4-FFF2-40B4-BE49-F238E27FC236}">
                <a16:creationId xmlns:a16="http://schemas.microsoft.com/office/drawing/2014/main" id="{288BAC58-AEF2-414F-938D-C4379DDFD8AE}"/>
              </a:ext>
            </a:extLst>
          </p:cNvPr>
          <p:cNvSpPr txBox="1"/>
          <p:nvPr/>
        </p:nvSpPr>
        <p:spPr>
          <a:xfrm>
            <a:off x="7149455" y="910404"/>
            <a:ext cx="2890658" cy="2031325"/>
          </a:xfrm>
          <a:prstGeom prst="rect">
            <a:avLst/>
          </a:prstGeom>
          <a:noFill/>
        </p:spPr>
        <p:txBody>
          <a:bodyPr wrap="square" rtlCol="0">
            <a:spAutoFit/>
          </a:bodyPr>
          <a:lstStyle/>
          <a:p>
            <a:r>
              <a:rPr lang="en-US" dirty="0"/>
              <a:t>Here, using multithreading, our both tasks are getting executed  parallel (i.e. simultaneously) and thus, this program is taking half the time compared to previous program.</a:t>
            </a:r>
            <a:endParaRPr lang="en-IN" dirty="0"/>
          </a:p>
        </p:txBody>
      </p:sp>
      <p:sp>
        <p:nvSpPr>
          <p:cNvPr id="8" name="TextBox 7">
            <a:extLst>
              <a:ext uri="{FF2B5EF4-FFF2-40B4-BE49-F238E27FC236}">
                <a16:creationId xmlns:a16="http://schemas.microsoft.com/office/drawing/2014/main" id="{F7F0C9C9-19D7-4AD3-A770-0861E2AFFEC9}"/>
              </a:ext>
            </a:extLst>
          </p:cNvPr>
          <p:cNvSpPr txBox="1"/>
          <p:nvPr/>
        </p:nvSpPr>
        <p:spPr>
          <a:xfrm>
            <a:off x="7251576" y="3259872"/>
            <a:ext cx="4507608" cy="2893100"/>
          </a:xfrm>
          <a:prstGeom prst="rect">
            <a:avLst/>
          </a:prstGeom>
          <a:noFill/>
        </p:spPr>
        <p:txBody>
          <a:bodyPr wrap="square">
            <a:spAutoFit/>
          </a:bodyPr>
          <a:lstStyle/>
          <a:p>
            <a:r>
              <a:rPr lang="en-IN" sz="1400" b="1" dirty="0">
                <a:solidFill>
                  <a:srgbClr val="FF0000"/>
                </a:solidFill>
              </a:rPr>
              <a:t>#OUTPUT:</a:t>
            </a:r>
          </a:p>
          <a:p>
            <a:r>
              <a:rPr lang="en-IN" sz="1400" dirty="0"/>
              <a:t>Calculate square of numbers</a:t>
            </a:r>
          </a:p>
          <a:p>
            <a:r>
              <a:rPr lang="en-IN" sz="1400" dirty="0"/>
              <a:t>Calculate cube of numbers</a:t>
            </a:r>
          </a:p>
          <a:p>
            <a:r>
              <a:rPr lang="en-IN" sz="1400" dirty="0"/>
              <a:t>Square : Cube :   48</a:t>
            </a:r>
          </a:p>
          <a:p>
            <a:endParaRPr lang="en-IN" sz="1400" dirty="0"/>
          </a:p>
          <a:p>
            <a:r>
              <a:rPr lang="en-IN" sz="1400" dirty="0"/>
              <a:t>Cube : Square :   279</a:t>
            </a:r>
          </a:p>
          <a:p>
            <a:endParaRPr lang="en-IN" sz="1400" dirty="0"/>
          </a:p>
          <a:p>
            <a:r>
              <a:rPr lang="en-IN" sz="1400" dirty="0"/>
              <a:t>Cube : Square :   51264</a:t>
            </a:r>
          </a:p>
          <a:p>
            <a:endParaRPr lang="en-IN" sz="1400" dirty="0"/>
          </a:p>
          <a:p>
            <a:r>
              <a:rPr lang="en-IN" sz="1400" dirty="0"/>
              <a:t>Cube : Square :   72981</a:t>
            </a:r>
          </a:p>
          <a:p>
            <a:endParaRPr lang="en-IN" sz="1400" dirty="0"/>
          </a:p>
          <a:p>
            <a:r>
              <a:rPr lang="en-IN" sz="1400" dirty="0"/>
              <a:t>done in :  0.852107048034668</a:t>
            </a:r>
          </a:p>
          <a:p>
            <a:r>
              <a:rPr lang="en-IN" sz="1400" dirty="0"/>
              <a:t>Hah... I am done with all my work now !!</a:t>
            </a:r>
          </a:p>
        </p:txBody>
      </p:sp>
      <p:cxnSp>
        <p:nvCxnSpPr>
          <p:cNvPr id="10" name="Straight Connector 9">
            <a:extLst>
              <a:ext uri="{FF2B5EF4-FFF2-40B4-BE49-F238E27FC236}">
                <a16:creationId xmlns:a16="http://schemas.microsoft.com/office/drawing/2014/main" id="{1617096A-BEC2-4199-B591-01AD53EFF574}"/>
              </a:ext>
            </a:extLst>
          </p:cNvPr>
          <p:cNvCxnSpPr/>
          <p:nvPr/>
        </p:nvCxnSpPr>
        <p:spPr>
          <a:xfrm>
            <a:off x="7059168" y="0"/>
            <a:ext cx="0" cy="685800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23290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700D4294-273B-4A33-A064-5DCB149F150F}"/>
              </a:ext>
            </a:extLst>
          </p:cNvPr>
          <p:cNvCxnSpPr/>
          <p:nvPr/>
        </p:nvCxnSpPr>
        <p:spPr>
          <a:xfrm>
            <a:off x="2370337" y="259671"/>
            <a:ext cx="0" cy="6374167"/>
          </a:xfrm>
          <a:prstGeom prst="line">
            <a:avLst/>
          </a:prstGeom>
        </p:spPr>
        <p:style>
          <a:lnRef idx="3">
            <a:schemeClr val="accent2"/>
          </a:lnRef>
          <a:fillRef idx="0">
            <a:schemeClr val="accent2"/>
          </a:fillRef>
          <a:effectRef idx="2">
            <a:schemeClr val="accent2"/>
          </a:effectRef>
          <a:fontRef idx="minor">
            <a:schemeClr val="tx1"/>
          </a:fontRef>
        </p:style>
      </p:cxnSp>
      <p:sp>
        <p:nvSpPr>
          <p:cNvPr id="5" name="TextBox 4">
            <a:extLst>
              <a:ext uri="{FF2B5EF4-FFF2-40B4-BE49-F238E27FC236}">
                <a16:creationId xmlns:a16="http://schemas.microsoft.com/office/drawing/2014/main" id="{E943EE08-E124-4F1E-A168-E8A45DC3A116}"/>
              </a:ext>
            </a:extLst>
          </p:cNvPr>
          <p:cNvSpPr txBox="1"/>
          <p:nvPr/>
        </p:nvSpPr>
        <p:spPr>
          <a:xfrm>
            <a:off x="1269022" y="2429169"/>
            <a:ext cx="984116" cy="646331"/>
          </a:xfrm>
          <a:prstGeom prst="rect">
            <a:avLst/>
          </a:prstGeom>
          <a:noFill/>
        </p:spPr>
        <p:txBody>
          <a:bodyPr wrap="none" rtlCol="0">
            <a:spAutoFit/>
          </a:bodyPr>
          <a:lstStyle/>
          <a:p>
            <a:r>
              <a:rPr lang="en-US" dirty="0">
                <a:solidFill>
                  <a:srgbClr val="FF0000"/>
                </a:solidFill>
              </a:rPr>
              <a:t>Main </a:t>
            </a:r>
          </a:p>
          <a:p>
            <a:r>
              <a:rPr lang="en-US" dirty="0">
                <a:solidFill>
                  <a:srgbClr val="FF0000"/>
                </a:solidFill>
              </a:rPr>
              <a:t>program</a:t>
            </a:r>
            <a:endParaRPr lang="en-IN" dirty="0">
              <a:solidFill>
                <a:srgbClr val="FF0000"/>
              </a:solidFill>
            </a:endParaRPr>
          </a:p>
        </p:txBody>
      </p:sp>
      <p:cxnSp>
        <p:nvCxnSpPr>
          <p:cNvPr id="6" name="Straight Arrow Connector 5">
            <a:extLst>
              <a:ext uri="{FF2B5EF4-FFF2-40B4-BE49-F238E27FC236}">
                <a16:creationId xmlns:a16="http://schemas.microsoft.com/office/drawing/2014/main" id="{9B7A1087-43DC-4978-85CA-4806AA5DB269}"/>
              </a:ext>
            </a:extLst>
          </p:cNvPr>
          <p:cNvCxnSpPr/>
          <p:nvPr/>
        </p:nvCxnSpPr>
        <p:spPr>
          <a:xfrm>
            <a:off x="2370337" y="1127464"/>
            <a:ext cx="1118587"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7" name="Straight Connector 6">
            <a:extLst>
              <a:ext uri="{FF2B5EF4-FFF2-40B4-BE49-F238E27FC236}">
                <a16:creationId xmlns:a16="http://schemas.microsoft.com/office/drawing/2014/main" id="{BD95C19C-16B9-45B6-968F-201F6DB055B3}"/>
              </a:ext>
            </a:extLst>
          </p:cNvPr>
          <p:cNvCxnSpPr/>
          <p:nvPr/>
        </p:nvCxnSpPr>
        <p:spPr>
          <a:xfrm>
            <a:off x="3488924" y="1127464"/>
            <a:ext cx="0" cy="3693110"/>
          </a:xfrm>
          <a:prstGeom prst="line">
            <a:avLst/>
          </a:prstGeom>
        </p:spPr>
        <p:style>
          <a:lnRef idx="3">
            <a:schemeClr val="accent6"/>
          </a:lnRef>
          <a:fillRef idx="0">
            <a:schemeClr val="accent6"/>
          </a:fillRef>
          <a:effectRef idx="2">
            <a:schemeClr val="accent6"/>
          </a:effectRef>
          <a:fontRef idx="minor">
            <a:schemeClr val="tx1"/>
          </a:fontRef>
        </p:style>
      </p:cxnSp>
      <p:cxnSp>
        <p:nvCxnSpPr>
          <p:cNvPr id="8" name="Straight Arrow Connector 7">
            <a:extLst>
              <a:ext uri="{FF2B5EF4-FFF2-40B4-BE49-F238E27FC236}">
                <a16:creationId xmlns:a16="http://schemas.microsoft.com/office/drawing/2014/main" id="{B5592845-0481-4F88-BA1A-F1EF33406CFB}"/>
              </a:ext>
            </a:extLst>
          </p:cNvPr>
          <p:cNvCxnSpPr/>
          <p:nvPr/>
        </p:nvCxnSpPr>
        <p:spPr>
          <a:xfrm flipH="1">
            <a:off x="2370337" y="4820574"/>
            <a:ext cx="1118587"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9" name="TextBox 8">
            <a:extLst>
              <a:ext uri="{FF2B5EF4-FFF2-40B4-BE49-F238E27FC236}">
                <a16:creationId xmlns:a16="http://schemas.microsoft.com/office/drawing/2014/main" id="{B49CD658-FC00-4864-9049-FB6D49364068}"/>
              </a:ext>
            </a:extLst>
          </p:cNvPr>
          <p:cNvSpPr txBox="1"/>
          <p:nvPr/>
        </p:nvSpPr>
        <p:spPr>
          <a:xfrm>
            <a:off x="3488924" y="1283949"/>
            <a:ext cx="1727845" cy="523220"/>
          </a:xfrm>
          <a:prstGeom prst="rect">
            <a:avLst/>
          </a:prstGeom>
          <a:noFill/>
        </p:spPr>
        <p:txBody>
          <a:bodyPr wrap="none" rtlCol="0">
            <a:spAutoFit/>
          </a:bodyPr>
          <a:lstStyle/>
          <a:p>
            <a:r>
              <a:rPr lang="en-US" sz="1400" dirty="0">
                <a:solidFill>
                  <a:schemeClr val="accent6"/>
                </a:solidFill>
              </a:rPr>
              <a:t>Calculate square of </a:t>
            </a:r>
          </a:p>
          <a:p>
            <a:r>
              <a:rPr lang="en-US" sz="1400" dirty="0">
                <a:solidFill>
                  <a:schemeClr val="accent6"/>
                </a:solidFill>
              </a:rPr>
              <a:t>numbers(</a:t>
            </a:r>
            <a:r>
              <a:rPr lang="en-US" sz="1400" dirty="0" err="1">
                <a:solidFill>
                  <a:schemeClr val="accent6"/>
                </a:solidFill>
              </a:rPr>
              <a:t>cal_square</a:t>
            </a:r>
            <a:r>
              <a:rPr lang="en-US" sz="1400" dirty="0">
                <a:solidFill>
                  <a:schemeClr val="accent6"/>
                </a:solidFill>
              </a:rPr>
              <a:t>)</a:t>
            </a:r>
            <a:endParaRPr lang="en-IN" sz="1400" dirty="0">
              <a:solidFill>
                <a:schemeClr val="accent6"/>
              </a:solidFill>
            </a:endParaRPr>
          </a:p>
        </p:txBody>
      </p:sp>
      <p:cxnSp>
        <p:nvCxnSpPr>
          <p:cNvPr id="10" name="Straight Arrow Connector 9">
            <a:extLst>
              <a:ext uri="{FF2B5EF4-FFF2-40B4-BE49-F238E27FC236}">
                <a16:creationId xmlns:a16="http://schemas.microsoft.com/office/drawing/2014/main" id="{F1658815-C9A6-44DA-82E7-D8C7720439CB}"/>
              </a:ext>
            </a:extLst>
          </p:cNvPr>
          <p:cNvCxnSpPr>
            <a:cxnSpLocks/>
          </p:cNvCxnSpPr>
          <p:nvPr/>
        </p:nvCxnSpPr>
        <p:spPr>
          <a:xfrm>
            <a:off x="2370337" y="2974019"/>
            <a:ext cx="1944211"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ED5FE94A-4625-4B1C-A92D-0A3821978970}"/>
              </a:ext>
            </a:extLst>
          </p:cNvPr>
          <p:cNvCxnSpPr/>
          <p:nvPr/>
        </p:nvCxnSpPr>
        <p:spPr>
          <a:xfrm>
            <a:off x="4314548" y="2974019"/>
            <a:ext cx="0" cy="2405849"/>
          </a:xfrm>
          <a:prstGeom prst="line">
            <a:avLst/>
          </a:prstGeom>
        </p:spPr>
        <p:style>
          <a:lnRef idx="3">
            <a:schemeClr val="accent1"/>
          </a:lnRef>
          <a:fillRef idx="0">
            <a:schemeClr val="accent1"/>
          </a:fillRef>
          <a:effectRef idx="2">
            <a:schemeClr val="accent1"/>
          </a:effectRef>
          <a:fontRef idx="minor">
            <a:schemeClr val="tx1"/>
          </a:fontRef>
        </p:style>
      </p:cxnSp>
      <p:cxnSp>
        <p:nvCxnSpPr>
          <p:cNvPr id="12" name="Straight Arrow Connector 11">
            <a:extLst>
              <a:ext uri="{FF2B5EF4-FFF2-40B4-BE49-F238E27FC236}">
                <a16:creationId xmlns:a16="http://schemas.microsoft.com/office/drawing/2014/main" id="{5F500FFD-350F-477D-BF87-3BF89C2A149D}"/>
              </a:ext>
            </a:extLst>
          </p:cNvPr>
          <p:cNvCxnSpPr>
            <a:cxnSpLocks/>
          </p:cNvCxnSpPr>
          <p:nvPr/>
        </p:nvCxnSpPr>
        <p:spPr>
          <a:xfrm flipH="1">
            <a:off x="2370337" y="5379868"/>
            <a:ext cx="1944211"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3" name="TextBox 12">
            <a:extLst>
              <a:ext uri="{FF2B5EF4-FFF2-40B4-BE49-F238E27FC236}">
                <a16:creationId xmlns:a16="http://schemas.microsoft.com/office/drawing/2014/main" id="{6E6E75FB-094B-4D53-8EE0-B780E8118E5D}"/>
              </a:ext>
            </a:extLst>
          </p:cNvPr>
          <p:cNvSpPr txBox="1"/>
          <p:nvPr/>
        </p:nvSpPr>
        <p:spPr>
          <a:xfrm>
            <a:off x="4314548" y="3185144"/>
            <a:ext cx="1585947" cy="523220"/>
          </a:xfrm>
          <a:prstGeom prst="rect">
            <a:avLst/>
          </a:prstGeom>
          <a:noFill/>
        </p:spPr>
        <p:txBody>
          <a:bodyPr wrap="none" rtlCol="0">
            <a:spAutoFit/>
          </a:bodyPr>
          <a:lstStyle/>
          <a:p>
            <a:r>
              <a:rPr lang="en-US" sz="1400" dirty="0">
                <a:solidFill>
                  <a:schemeClr val="accent1"/>
                </a:solidFill>
              </a:rPr>
              <a:t>Calculate cube of </a:t>
            </a:r>
          </a:p>
          <a:p>
            <a:r>
              <a:rPr lang="en-US" sz="1400" dirty="0">
                <a:solidFill>
                  <a:schemeClr val="accent1"/>
                </a:solidFill>
              </a:rPr>
              <a:t>numbers(</a:t>
            </a:r>
            <a:r>
              <a:rPr lang="en-US" sz="1400" dirty="0" err="1">
                <a:solidFill>
                  <a:schemeClr val="accent1"/>
                </a:solidFill>
              </a:rPr>
              <a:t>cal_cube</a:t>
            </a:r>
            <a:r>
              <a:rPr lang="en-US" sz="1400" dirty="0">
                <a:solidFill>
                  <a:schemeClr val="accent1"/>
                </a:solidFill>
              </a:rPr>
              <a:t>)</a:t>
            </a:r>
            <a:endParaRPr lang="en-IN" sz="1400" dirty="0">
              <a:solidFill>
                <a:schemeClr val="accent1"/>
              </a:solidFill>
            </a:endParaRPr>
          </a:p>
        </p:txBody>
      </p:sp>
    </p:spTree>
    <p:extLst>
      <p:ext uri="{BB962C8B-B14F-4D97-AF65-F5344CB8AC3E}">
        <p14:creationId xmlns:p14="http://schemas.microsoft.com/office/powerpoint/2010/main" val="1397570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37C1E-2E62-42A9-A8D3-A35D6C4ACD20}"/>
              </a:ext>
            </a:extLst>
          </p:cNvPr>
          <p:cNvSpPr>
            <a:spLocks noGrp="1"/>
          </p:cNvSpPr>
          <p:nvPr>
            <p:ph type="title"/>
          </p:nvPr>
        </p:nvSpPr>
        <p:spPr>
          <a:xfrm>
            <a:off x="838200" y="365125"/>
            <a:ext cx="10515600" cy="504887"/>
          </a:xfrm>
        </p:spPr>
        <p:txBody>
          <a:bodyPr>
            <a:normAutofit fontScale="90000"/>
          </a:bodyPr>
          <a:lstStyle/>
          <a:p>
            <a:r>
              <a:rPr lang="en-US" dirty="0"/>
              <a:t>Multiprocessing in Python</a:t>
            </a:r>
            <a:endParaRPr lang="en-IN" dirty="0"/>
          </a:p>
        </p:txBody>
      </p:sp>
      <p:sp>
        <p:nvSpPr>
          <p:cNvPr id="3" name="Content Placeholder 2">
            <a:extLst>
              <a:ext uri="{FF2B5EF4-FFF2-40B4-BE49-F238E27FC236}">
                <a16:creationId xmlns:a16="http://schemas.microsoft.com/office/drawing/2014/main" id="{EDA63567-34A3-4A3B-8883-85847BDFBB8F}"/>
              </a:ext>
            </a:extLst>
          </p:cNvPr>
          <p:cNvSpPr>
            <a:spLocks noGrp="1"/>
          </p:cNvSpPr>
          <p:nvPr>
            <p:ph idx="1"/>
          </p:nvPr>
        </p:nvSpPr>
        <p:spPr/>
        <p:txBody>
          <a:bodyPr/>
          <a:lstStyle/>
          <a:p>
            <a:r>
              <a:rPr lang="en-US" dirty="0"/>
              <a:t>Create two processes,</a:t>
            </a:r>
          </a:p>
          <a:p>
            <a:pPr marL="514350" indent="-514350">
              <a:buFont typeface="+mj-lt"/>
              <a:buAutoNum type="arabicParenR"/>
            </a:pPr>
            <a:r>
              <a:rPr lang="en-US" dirty="0"/>
              <a:t>First is to calculate square of all numbers</a:t>
            </a:r>
          </a:p>
          <a:p>
            <a:pPr marL="514350" indent="-514350">
              <a:buFont typeface="+mj-lt"/>
              <a:buAutoNum type="arabicParenR"/>
            </a:pPr>
            <a:r>
              <a:rPr lang="en-US" dirty="0"/>
              <a:t>Second one is to calculate cube of numbers.</a:t>
            </a:r>
            <a:endParaRPr lang="en-IN" dirty="0"/>
          </a:p>
        </p:txBody>
      </p:sp>
    </p:spTree>
    <p:extLst>
      <p:ext uri="{BB962C8B-B14F-4D97-AF65-F5344CB8AC3E}">
        <p14:creationId xmlns:p14="http://schemas.microsoft.com/office/powerpoint/2010/main" val="1883265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8B080-965D-464C-A4DF-335DBD5F1029}"/>
              </a:ext>
            </a:extLst>
          </p:cNvPr>
          <p:cNvSpPr>
            <a:spLocks noGrp="1"/>
          </p:cNvSpPr>
          <p:nvPr>
            <p:ph type="title"/>
          </p:nvPr>
        </p:nvSpPr>
        <p:spPr>
          <a:xfrm>
            <a:off x="838200" y="365126"/>
            <a:ext cx="10515600" cy="513764"/>
          </a:xfrm>
        </p:spPr>
        <p:txBody>
          <a:bodyPr>
            <a:normAutofit fontScale="90000"/>
          </a:bodyPr>
          <a:lstStyle/>
          <a:p>
            <a:r>
              <a:rPr lang="en-US" dirty="0"/>
              <a:t>Example</a:t>
            </a:r>
            <a:endParaRPr lang="en-IN" dirty="0"/>
          </a:p>
        </p:txBody>
      </p:sp>
      <p:sp>
        <p:nvSpPr>
          <p:cNvPr id="5" name="TextBox 4">
            <a:extLst>
              <a:ext uri="{FF2B5EF4-FFF2-40B4-BE49-F238E27FC236}">
                <a16:creationId xmlns:a16="http://schemas.microsoft.com/office/drawing/2014/main" id="{A0EB9637-606B-4981-9146-5A0AEAC2179C}"/>
              </a:ext>
            </a:extLst>
          </p:cNvPr>
          <p:cNvSpPr txBox="1"/>
          <p:nvPr/>
        </p:nvSpPr>
        <p:spPr>
          <a:xfrm>
            <a:off x="838200" y="948690"/>
            <a:ext cx="5180860" cy="5909310"/>
          </a:xfrm>
          <a:prstGeom prst="rect">
            <a:avLst/>
          </a:prstGeom>
          <a:noFill/>
        </p:spPr>
        <p:txBody>
          <a:bodyPr wrap="square">
            <a:spAutoFit/>
          </a:bodyPr>
          <a:lstStyle/>
          <a:p>
            <a:r>
              <a:rPr lang="en-IN" sz="1400" dirty="0"/>
              <a:t>import time</a:t>
            </a:r>
          </a:p>
          <a:p>
            <a:r>
              <a:rPr lang="en-IN" sz="1400" dirty="0">
                <a:highlight>
                  <a:srgbClr val="FFFF00"/>
                </a:highlight>
              </a:rPr>
              <a:t>import multiprocessing</a:t>
            </a:r>
          </a:p>
          <a:p>
            <a:endParaRPr lang="en-IN" sz="1400" dirty="0"/>
          </a:p>
          <a:p>
            <a:r>
              <a:rPr lang="en-IN" sz="1400" dirty="0"/>
              <a:t>def </a:t>
            </a:r>
            <a:r>
              <a:rPr lang="en-IN" sz="1400" dirty="0" err="1"/>
              <a:t>cal_square</a:t>
            </a:r>
            <a:r>
              <a:rPr lang="en-IN" sz="1400" dirty="0"/>
              <a:t>(numbers):</a:t>
            </a:r>
          </a:p>
          <a:p>
            <a:r>
              <a:rPr lang="en-IN" sz="1400" dirty="0"/>
              <a:t>    print("Calculate square of numbers")</a:t>
            </a:r>
          </a:p>
          <a:p>
            <a:r>
              <a:rPr lang="en-IN" sz="1400" dirty="0"/>
              <a:t>    for n in numbers:</a:t>
            </a:r>
          </a:p>
          <a:p>
            <a:r>
              <a:rPr lang="en-IN" sz="1400" dirty="0"/>
              <a:t>        </a:t>
            </a:r>
            <a:r>
              <a:rPr lang="en-IN" sz="1400" dirty="0" err="1"/>
              <a:t>time.sleep</a:t>
            </a:r>
            <a:r>
              <a:rPr lang="en-IN" sz="1400" dirty="0"/>
              <a:t>(5) </a:t>
            </a:r>
            <a:r>
              <a:rPr lang="en-IN" sz="1400" dirty="0">
                <a:solidFill>
                  <a:srgbClr val="FF0000"/>
                </a:solidFill>
              </a:rPr>
              <a:t># to wait for 5 secs, here </a:t>
            </a:r>
            <a:r>
              <a:rPr lang="en-IN" sz="1400" dirty="0" err="1">
                <a:solidFill>
                  <a:srgbClr val="FF0000"/>
                </a:solidFill>
              </a:rPr>
              <a:t>cpu</a:t>
            </a:r>
            <a:r>
              <a:rPr lang="en-IN" sz="1400" dirty="0">
                <a:solidFill>
                  <a:srgbClr val="FF0000"/>
                </a:solidFill>
              </a:rPr>
              <a:t> is idle</a:t>
            </a:r>
          </a:p>
          <a:p>
            <a:r>
              <a:rPr lang="en-IN" sz="1400" dirty="0"/>
              <a:t>        print('Square : ', str(n*n))</a:t>
            </a:r>
          </a:p>
          <a:p>
            <a:endParaRPr lang="en-IN" sz="1400" dirty="0"/>
          </a:p>
          <a:p>
            <a:r>
              <a:rPr lang="en-IN" sz="1400" dirty="0"/>
              <a:t>def </a:t>
            </a:r>
            <a:r>
              <a:rPr lang="en-IN" sz="1400" dirty="0" err="1"/>
              <a:t>cal_cube</a:t>
            </a:r>
            <a:r>
              <a:rPr lang="en-IN" sz="1400" dirty="0"/>
              <a:t>(numbers):</a:t>
            </a:r>
          </a:p>
          <a:p>
            <a:r>
              <a:rPr lang="en-IN" sz="1400" dirty="0"/>
              <a:t>    print("Calculate cube of numbers")</a:t>
            </a:r>
          </a:p>
          <a:p>
            <a:r>
              <a:rPr lang="en-IN" sz="1400" dirty="0"/>
              <a:t>    for n in numbers:</a:t>
            </a:r>
          </a:p>
          <a:p>
            <a:r>
              <a:rPr lang="en-IN" sz="1400" dirty="0"/>
              <a:t>        </a:t>
            </a:r>
            <a:r>
              <a:rPr lang="en-IN" sz="1400" dirty="0" err="1"/>
              <a:t>time.sleep</a:t>
            </a:r>
            <a:r>
              <a:rPr lang="en-IN" sz="1400" dirty="0"/>
              <a:t>(5)  # to wait for 0.2 secs</a:t>
            </a:r>
          </a:p>
          <a:p>
            <a:r>
              <a:rPr lang="en-IN" sz="1400" dirty="0"/>
              <a:t>        print('Cube : ', str(n * n * n))</a:t>
            </a:r>
          </a:p>
          <a:p>
            <a:endParaRPr lang="en-IN" sz="1400" dirty="0"/>
          </a:p>
          <a:p>
            <a:r>
              <a:rPr lang="en-IN" sz="1400" dirty="0"/>
              <a:t>if __name__=="__main__":</a:t>
            </a:r>
          </a:p>
          <a:p>
            <a:r>
              <a:rPr lang="en-IN" sz="1400" dirty="0"/>
              <a:t>    </a:t>
            </a:r>
            <a:r>
              <a:rPr lang="en-IN" sz="1400" dirty="0" err="1"/>
              <a:t>arr</a:t>
            </a:r>
            <a:r>
              <a:rPr lang="en-IN" sz="1400" dirty="0"/>
              <a:t>=[2,3,8,9]</a:t>
            </a:r>
          </a:p>
          <a:p>
            <a:r>
              <a:rPr lang="en-IN" sz="1400" dirty="0"/>
              <a:t>    p1 = </a:t>
            </a:r>
            <a:r>
              <a:rPr lang="en-IN" sz="1400" dirty="0" err="1"/>
              <a:t>multiprocessing.Process</a:t>
            </a:r>
            <a:r>
              <a:rPr lang="en-IN" sz="1400" dirty="0"/>
              <a:t>(target=</a:t>
            </a:r>
            <a:r>
              <a:rPr lang="en-IN" sz="1400" dirty="0" err="1"/>
              <a:t>cal_square,args</a:t>
            </a:r>
            <a:r>
              <a:rPr lang="en-IN" sz="1400" dirty="0"/>
              <a:t>=(</a:t>
            </a:r>
            <a:r>
              <a:rPr lang="en-IN" sz="1400" dirty="0" err="1"/>
              <a:t>arr</a:t>
            </a:r>
            <a:r>
              <a:rPr lang="en-IN" sz="1400" dirty="0"/>
              <a:t>,))</a:t>
            </a:r>
          </a:p>
          <a:p>
            <a:r>
              <a:rPr lang="en-IN" sz="1400" dirty="0"/>
              <a:t>    p2 = </a:t>
            </a:r>
            <a:r>
              <a:rPr lang="en-IN" sz="1400" dirty="0" err="1"/>
              <a:t>multiprocessing.Process</a:t>
            </a:r>
            <a:r>
              <a:rPr lang="en-IN" sz="1400" dirty="0"/>
              <a:t>(target=</a:t>
            </a:r>
            <a:r>
              <a:rPr lang="en-IN" sz="1400" dirty="0" err="1"/>
              <a:t>cal_cube</a:t>
            </a:r>
            <a:r>
              <a:rPr lang="en-IN" sz="1400" dirty="0"/>
              <a:t>, </a:t>
            </a:r>
            <a:r>
              <a:rPr lang="en-IN" sz="1400" dirty="0" err="1"/>
              <a:t>args</a:t>
            </a:r>
            <a:r>
              <a:rPr lang="en-IN" sz="1400" dirty="0"/>
              <a:t>=(</a:t>
            </a:r>
            <a:r>
              <a:rPr lang="en-IN" sz="1400" dirty="0" err="1"/>
              <a:t>arr</a:t>
            </a:r>
            <a:r>
              <a:rPr lang="en-IN" sz="1400" dirty="0"/>
              <a:t>,))</a:t>
            </a:r>
          </a:p>
          <a:p>
            <a:endParaRPr lang="en-IN" sz="1400" dirty="0"/>
          </a:p>
          <a:p>
            <a:r>
              <a:rPr lang="en-IN" sz="1400" dirty="0"/>
              <a:t>    p1.start()</a:t>
            </a:r>
          </a:p>
          <a:p>
            <a:r>
              <a:rPr lang="en-IN" sz="1400" dirty="0"/>
              <a:t>    p2.start()</a:t>
            </a:r>
          </a:p>
          <a:p>
            <a:endParaRPr lang="en-IN" sz="1400" dirty="0"/>
          </a:p>
          <a:p>
            <a:r>
              <a:rPr lang="en-IN" sz="1400" dirty="0"/>
              <a:t>    p1.join()</a:t>
            </a:r>
          </a:p>
          <a:p>
            <a:r>
              <a:rPr lang="en-IN" sz="1400" dirty="0"/>
              <a:t>    p2.join()</a:t>
            </a:r>
          </a:p>
          <a:p>
            <a:endParaRPr lang="en-IN" sz="1400" dirty="0"/>
          </a:p>
          <a:p>
            <a:r>
              <a:rPr lang="en-IN" sz="1400" dirty="0"/>
              <a:t>    print("Done !")</a:t>
            </a:r>
          </a:p>
        </p:txBody>
      </p:sp>
      <p:sp>
        <p:nvSpPr>
          <p:cNvPr id="7" name="TextBox 6">
            <a:extLst>
              <a:ext uri="{FF2B5EF4-FFF2-40B4-BE49-F238E27FC236}">
                <a16:creationId xmlns:a16="http://schemas.microsoft.com/office/drawing/2014/main" id="{09F434DF-22E5-4DD6-841B-653DA1F77641}"/>
              </a:ext>
            </a:extLst>
          </p:cNvPr>
          <p:cNvSpPr txBox="1"/>
          <p:nvPr/>
        </p:nvSpPr>
        <p:spPr>
          <a:xfrm>
            <a:off x="7459463" y="1031497"/>
            <a:ext cx="4276817" cy="3416320"/>
          </a:xfrm>
          <a:prstGeom prst="rect">
            <a:avLst/>
          </a:prstGeom>
          <a:noFill/>
        </p:spPr>
        <p:txBody>
          <a:bodyPr wrap="square">
            <a:spAutoFit/>
          </a:bodyPr>
          <a:lstStyle/>
          <a:p>
            <a:r>
              <a:rPr lang="en-IN" dirty="0">
                <a:solidFill>
                  <a:srgbClr val="FF0000"/>
                </a:solidFill>
              </a:rPr>
              <a:t>#OUTPUT:</a:t>
            </a:r>
          </a:p>
          <a:p>
            <a:r>
              <a:rPr lang="en-IN" dirty="0"/>
              <a:t>Calculate square of numbers</a:t>
            </a:r>
          </a:p>
          <a:p>
            <a:r>
              <a:rPr lang="en-IN" dirty="0"/>
              <a:t>Calculate cube of numbers</a:t>
            </a:r>
          </a:p>
          <a:p>
            <a:r>
              <a:rPr lang="en-IN" dirty="0"/>
              <a:t>Square :  4</a:t>
            </a:r>
          </a:p>
          <a:p>
            <a:r>
              <a:rPr lang="en-IN" dirty="0"/>
              <a:t>Cube :  8</a:t>
            </a:r>
          </a:p>
          <a:p>
            <a:r>
              <a:rPr lang="en-IN" dirty="0"/>
              <a:t>Square :  9</a:t>
            </a:r>
          </a:p>
          <a:p>
            <a:r>
              <a:rPr lang="en-IN" dirty="0"/>
              <a:t>Cube :  27</a:t>
            </a:r>
          </a:p>
          <a:p>
            <a:r>
              <a:rPr lang="en-IN" dirty="0"/>
              <a:t>Square :  64</a:t>
            </a:r>
          </a:p>
          <a:p>
            <a:r>
              <a:rPr lang="en-IN" dirty="0"/>
              <a:t>Cube :  512</a:t>
            </a:r>
          </a:p>
          <a:p>
            <a:r>
              <a:rPr lang="en-IN" dirty="0"/>
              <a:t>Square :  81</a:t>
            </a:r>
          </a:p>
          <a:p>
            <a:r>
              <a:rPr lang="en-IN" dirty="0"/>
              <a:t>Cube :  729</a:t>
            </a:r>
          </a:p>
          <a:p>
            <a:r>
              <a:rPr lang="en-IN" dirty="0"/>
              <a:t>Done !</a:t>
            </a:r>
          </a:p>
        </p:txBody>
      </p:sp>
      <p:cxnSp>
        <p:nvCxnSpPr>
          <p:cNvPr id="9" name="Straight Connector 8">
            <a:extLst>
              <a:ext uri="{FF2B5EF4-FFF2-40B4-BE49-F238E27FC236}">
                <a16:creationId xmlns:a16="http://schemas.microsoft.com/office/drawing/2014/main" id="{CBD3CC7C-16C6-4D99-A92D-E0E8AE0EEEBB}"/>
              </a:ext>
            </a:extLst>
          </p:cNvPr>
          <p:cNvCxnSpPr/>
          <p:nvPr/>
        </p:nvCxnSpPr>
        <p:spPr>
          <a:xfrm>
            <a:off x="6462944" y="0"/>
            <a:ext cx="0" cy="6858000"/>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E803C4A3-D4E9-4A4A-BCE1-4A15B4429524}"/>
              </a:ext>
            </a:extLst>
          </p:cNvPr>
          <p:cNvSpPr txBox="1"/>
          <p:nvPr/>
        </p:nvSpPr>
        <p:spPr>
          <a:xfrm>
            <a:off x="6791417" y="4705164"/>
            <a:ext cx="5228946" cy="646331"/>
          </a:xfrm>
          <a:prstGeom prst="rect">
            <a:avLst/>
          </a:prstGeom>
          <a:noFill/>
        </p:spPr>
        <p:txBody>
          <a:bodyPr wrap="square" rtlCol="0">
            <a:spAutoFit/>
          </a:bodyPr>
          <a:lstStyle/>
          <a:p>
            <a:pPr marL="285750" indent="-285750">
              <a:buFont typeface="Arial" panose="020B0604020202020204" pitchFamily="34" charset="0"/>
              <a:buChar char="•"/>
            </a:pPr>
            <a:r>
              <a:rPr lang="en-US" dirty="0"/>
              <a:t>You may check multiple processors running from task manager.</a:t>
            </a:r>
            <a:endParaRPr lang="en-IN" dirty="0"/>
          </a:p>
        </p:txBody>
      </p:sp>
    </p:spTree>
    <p:extLst>
      <p:ext uri="{BB962C8B-B14F-4D97-AF65-F5344CB8AC3E}">
        <p14:creationId xmlns:p14="http://schemas.microsoft.com/office/powerpoint/2010/main" val="51130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5F884-FFEC-4AC3-92A7-349FDC3B1473}"/>
              </a:ext>
            </a:extLst>
          </p:cNvPr>
          <p:cNvSpPr>
            <a:spLocks noGrp="1"/>
          </p:cNvSpPr>
          <p:nvPr>
            <p:ph type="title"/>
          </p:nvPr>
        </p:nvSpPr>
        <p:spPr>
          <a:xfrm>
            <a:off x="651769" y="264927"/>
            <a:ext cx="10515600" cy="416110"/>
          </a:xfrm>
        </p:spPr>
        <p:txBody>
          <a:bodyPr>
            <a:normAutofit fontScale="90000"/>
          </a:bodyPr>
          <a:lstStyle/>
          <a:p>
            <a:r>
              <a:rPr lang="en-US" dirty="0"/>
              <a:t>Example</a:t>
            </a:r>
            <a:endParaRPr lang="en-IN" dirty="0"/>
          </a:p>
        </p:txBody>
      </p:sp>
      <p:sp>
        <p:nvSpPr>
          <p:cNvPr id="4" name="TextBox 3">
            <a:extLst>
              <a:ext uri="{FF2B5EF4-FFF2-40B4-BE49-F238E27FC236}">
                <a16:creationId xmlns:a16="http://schemas.microsoft.com/office/drawing/2014/main" id="{F8BBCE3F-CC5B-4EFF-91D9-82E42430CED7}"/>
              </a:ext>
            </a:extLst>
          </p:cNvPr>
          <p:cNvSpPr txBox="1"/>
          <p:nvPr/>
        </p:nvSpPr>
        <p:spPr>
          <a:xfrm>
            <a:off x="843379" y="1038687"/>
            <a:ext cx="5886035" cy="369332"/>
          </a:xfrm>
          <a:prstGeom prst="rect">
            <a:avLst/>
          </a:prstGeom>
          <a:noFill/>
        </p:spPr>
        <p:txBody>
          <a:bodyPr wrap="none" rtlCol="0">
            <a:spAutoFit/>
          </a:bodyPr>
          <a:lstStyle/>
          <a:p>
            <a:r>
              <a:rPr lang="en-US" dirty="0"/>
              <a:t>Lets create a variable to store the result of square and return</a:t>
            </a:r>
            <a:endParaRPr lang="en-IN" dirty="0"/>
          </a:p>
        </p:txBody>
      </p:sp>
      <p:sp>
        <p:nvSpPr>
          <p:cNvPr id="6" name="TextBox 5">
            <a:extLst>
              <a:ext uri="{FF2B5EF4-FFF2-40B4-BE49-F238E27FC236}">
                <a16:creationId xmlns:a16="http://schemas.microsoft.com/office/drawing/2014/main" id="{59CCED84-4747-463C-B7CD-C852C00BBC4F}"/>
              </a:ext>
            </a:extLst>
          </p:cNvPr>
          <p:cNvSpPr txBox="1"/>
          <p:nvPr/>
        </p:nvSpPr>
        <p:spPr>
          <a:xfrm>
            <a:off x="739136" y="1545537"/>
            <a:ext cx="6094520" cy="5047536"/>
          </a:xfrm>
          <a:prstGeom prst="rect">
            <a:avLst/>
          </a:prstGeom>
          <a:noFill/>
        </p:spPr>
        <p:txBody>
          <a:bodyPr wrap="square">
            <a:spAutoFit/>
          </a:bodyPr>
          <a:lstStyle/>
          <a:p>
            <a:r>
              <a:rPr lang="en-IN" sz="1400" dirty="0"/>
              <a:t>import time</a:t>
            </a:r>
          </a:p>
          <a:p>
            <a:r>
              <a:rPr lang="en-IN" sz="1400" dirty="0"/>
              <a:t>import multiprocessing</a:t>
            </a:r>
          </a:p>
          <a:p>
            <a:endParaRPr lang="en-IN" sz="1400" dirty="0"/>
          </a:p>
          <a:p>
            <a:r>
              <a:rPr lang="en-IN" sz="1400" dirty="0"/>
              <a:t>#instead of printing result, lets store it in variable</a:t>
            </a:r>
          </a:p>
          <a:p>
            <a:r>
              <a:rPr lang="en-IN" sz="1400" dirty="0" err="1"/>
              <a:t>square_result</a:t>
            </a:r>
            <a:r>
              <a:rPr lang="en-IN" sz="1400" dirty="0"/>
              <a:t>=[] #global var</a:t>
            </a:r>
          </a:p>
          <a:p>
            <a:endParaRPr lang="en-IN" sz="1400" dirty="0"/>
          </a:p>
          <a:p>
            <a:r>
              <a:rPr lang="en-IN" sz="1400" dirty="0"/>
              <a:t>def </a:t>
            </a:r>
            <a:r>
              <a:rPr lang="en-IN" sz="1400" dirty="0" err="1"/>
              <a:t>cal_square</a:t>
            </a:r>
            <a:r>
              <a:rPr lang="en-IN" sz="1400" dirty="0"/>
              <a:t>(numbers):</a:t>
            </a:r>
          </a:p>
          <a:p>
            <a:r>
              <a:rPr lang="en-IN" sz="1400" dirty="0"/>
              <a:t>    </a:t>
            </a:r>
            <a:r>
              <a:rPr lang="en-IN" sz="1400" b="1" dirty="0"/>
              <a:t>global</a:t>
            </a:r>
            <a:r>
              <a:rPr lang="en-IN" sz="1400" dirty="0"/>
              <a:t> </a:t>
            </a:r>
            <a:r>
              <a:rPr lang="en-IN" sz="1400" dirty="0" err="1"/>
              <a:t>square_result</a:t>
            </a:r>
            <a:endParaRPr lang="en-IN" sz="1400" dirty="0"/>
          </a:p>
          <a:p>
            <a:r>
              <a:rPr lang="en-IN" sz="1400" dirty="0"/>
              <a:t>    print("Calculate square of numbers")</a:t>
            </a:r>
          </a:p>
          <a:p>
            <a:r>
              <a:rPr lang="en-IN" sz="1400" dirty="0"/>
              <a:t>    for n in numbers:</a:t>
            </a:r>
          </a:p>
          <a:p>
            <a:r>
              <a:rPr lang="en-IN" sz="1400" dirty="0"/>
              <a:t>        # </a:t>
            </a:r>
            <a:r>
              <a:rPr lang="en-IN" sz="1400" dirty="0" err="1"/>
              <a:t>time.sleep</a:t>
            </a:r>
            <a:r>
              <a:rPr lang="en-IN" sz="1400" dirty="0"/>
              <a:t>(5) # to wait for 5 secs, here </a:t>
            </a:r>
            <a:r>
              <a:rPr lang="en-IN" sz="1400" dirty="0" err="1"/>
              <a:t>cpu</a:t>
            </a:r>
            <a:r>
              <a:rPr lang="en-IN" sz="1400" dirty="0"/>
              <a:t> is idle</a:t>
            </a:r>
          </a:p>
          <a:p>
            <a:r>
              <a:rPr lang="en-IN" sz="1400" dirty="0"/>
              <a:t>        print('Square : ', str(n*n))</a:t>
            </a:r>
          </a:p>
          <a:p>
            <a:r>
              <a:rPr lang="en-IN" sz="1400" dirty="0"/>
              <a:t>        </a:t>
            </a:r>
            <a:r>
              <a:rPr lang="en-IN" sz="1400" dirty="0" err="1"/>
              <a:t>square_result.append</a:t>
            </a:r>
            <a:r>
              <a:rPr lang="en-IN" sz="1400" dirty="0"/>
              <a:t>(n*n)</a:t>
            </a:r>
          </a:p>
          <a:p>
            <a:endParaRPr lang="en-IN" sz="1400" dirty="0"/>
          </a:p>
          <a:p>
            <a:r>
              <a:rPr lang="en-IN" sz="1400" dirty="0"/>
              <a:t>if __name__=="__main__":</a:t>
            </a:r>
          </a:p>
          <a:p>
            <a:r>
              <a:rPr lang="en-IN" sz="1400" dirty="0"/>
              <a:t>    </a:t>
            </a:r>
            <a:r>
              <a:rPr lang="en-IN" sz="1400" dirty="0" err="1"/>
              <a:t>arr</a:t>
            </a:r>
            <a:r>
              <a:rPr lang="en-IN" sz="1400" dirty="0"/>
              <a:t>=[2,3,8,9]</a:t>
            </a:r>
          </a:p>
          <a:p>
            <a:r>
              <a:rPr lang="en-IN" sz="1400" dirty="0"/>
              <a:t>    p1 = </a:t>
            </a:r>
            <a:r>
              <a:rPr lang="en-IN" sz="1400" dirty="0" err="1"/>
              <a:t>multiprocessing.Process</a:t>
            </a:r>
            <a:r>
              <a:rPr lang="en-IN" sz="1400" dirty="0"/>
              <a:t>(target=</a:t>
            </a:r>
            <a:r>
              <a:rPr lang="en-IN" sz="1400" dirty="0" err="1"/>
              <a:t>cal_square,args</a:t>
            </a:r>
            <a:r>
              <a:rPr lang="en-IN" sz="1400" dirty="0"/>
              <a:t>=(</a:t>
            </a:r>
            <a:r>
              <a:rPr lang="en-IN" sz="1400" dirty="0" err="1"/>
              <a:t>arr</a:t>
            </a:r>
            <a:r>
              <a:rPr lang="en-IN" sz="1400" dirty="0"/>
              <a:t>,))</a:t>
            </a:r>
          </a:p>
          <a:p>
            <a:r>
              <a:rPr lang="en-IN" sz="1400" dirty="0"/>
              <a:t>    p1.start()</a:t>
            </a:r>
          </a:p>
          <a:p>
            <a:r>
              <a:rPr lang="en-IN" sz="1400" dirty="0"/>
              <a:t>    p1.join()</a:t>
            </a:r>
          </a:p>
          <a:p>
            <a:endParaRPr lang="en-IN" sz="1400" dirty="0"/>
          </a:p>
          <a:p>
            <a:r>
              <a:rPr lang="en-IN" sz="1400" dirty="0"/>
              <a:t>    print("Result " + str(</a:t>
            </a:r>
            <a:r>
              <a:rPr lang="en-IN" sz="1400" dirty="0" err="1"/>
              <a:t>square_result</a:t>
            </a:r>
            <a:r>
              <a:rPr lang="en-IN" sz="1400" dirty="0"/>
              <a:t>)) </a:t>
            </a:r>
            <a:r>
              <a:rPr lang="en-IN" sz="1400" dirty="0">
                <a:solidFill>
                  <a:srgbClr val="FF0000"/>
                </a:solidFill>
              </a:rPr>
              <a:t>#here it </a:t>
            </a:r>
            <a:r>
              <a:rPr lang="en-IN" sz="1400" dirty="0" err="1">
                <a:solidFill>
                  <a:srgbClr val="FF0000"/>
                </a:solidFill>
              </a:rPr>
              <a:t>doesnt</a:t>
            </a:r>
            <a:r>
              <a:rPr lang="en-IN" sz="1400" dirty="0">
                <a:solidFill>
                  <a:srgbClr val="FF0000"/>
                </a:solidFill>
              </a:rPr>
              <a:t> </a:t>
            </a:r>
            <a:r>
              <a:rPr lang="en-IN" sz="1400" dirty="0" err="1">
                <a:solidFill>
                  <a:srgbClr val="FF0000"/>
                </a:solidFill>
              </a:rPr>
              <a:t>recv</a:t>
            </a:r>
            <a:r>
              <a:rPr lang="en-IN" sz="1400" dirty="0">
                <a:solidFill>
                  <a:srgbClr val="FF0000"/>
                </a:solidFill>
              </a:rPr>
              <a:t> the result as it creates new copy of </a:t>
            </a:r>
            <a:r>
              <a:rPr lang="en-IN" sz="1400" dirty="0" err="1">
                <a:solidFill>
                  <a:srgbClr val="FF0000"/>
                </a:solidFill>
              </a:rPr>
              <a:t>square_result</a:t>
            </a:r>
            <a:r>
              <a:rPr lang="en-IN" sz="1400" dirty="0">
                <a:solidFill>
                  <a:srgbClr val="FF0000"/>
                </a:solidFill>
              </a:rPr>
              <a:t> list variable</a:t>
            </a:r>
          </a:p>
          <a:p>
            <a:r>
              <a:rPr lang="en-IN" sz="1400" dirty="0"/>
              <a:t>    print("Done!")</a:t>
            </a:r>
          </a:p>
        </p:txBody>
      </p:sp>
      <p:sp>
        <p:nvSpPr>
          <p:cNvPr id="8" name="TextBox 7">
            <a:extLst>
              <a:ext uri="{FF2B5EF4-FFF2-40B4-BE49-F238E27FC236}">
                <a16:creationId xmlns:a16="http://schemas.microsoft.com/office/drawing/2014/main" id="{CA700F13-691A-4EAA-A185-86CE7A0DC8EB}"/>
              </a:ext>
            </a:extLst>
          </p:cNvPr>
          <p:cNvSpPr txBox="1"/>
          <p:nvPr/>
        </p:nvSpPr>
        <p:spPr>
          <a:xfrm>
            <a:off x="8021713" y="1038687"/>
            <a:ext cx="3326908" cy="2308324"/>
          </a:xfrm>
          <a:prstGeom prst="rect">
            <a:avLst/>
          </a:prstGeom>
          <a:noFill/>
        </p:spPr>
        <p:txBody>
          <a:bodyPr wrap="square">
            <a:spAutoFit/>
          </a:bodyPr>
          <a:lstStyle/>
          <a:p>
            <a:r>
              <a:rPr lang="en-IN" dirty="0">
                <a:solidFill>
                  <a:srgbClr val="FF0000"/>
                </a:solidFill>
              </a:rPr>
              <a:t>#OUTPUT:</a:t>
            </a:r>
          </a:p>
          <a:p>
            <a:r>
              <a:rPr lang="en-IN" dirty="0"/>
              <a:t>Calculate square of numbers</a:t>
            </a:r>
          </a:p>
          <a:p>
            <a:r>
              <a:rPr lang="en-IN" dirty="0"/>
              <a:t>Square :  4</a:t>
            </a:r>
          </a:p>
          <a:p>
            <a:r>
              <a:rPr lang="en-IN" dirty="0"/>
              <a:t>Square :  9</a:t>
            </a:r>
          </a:p>
          <a:p>
            <a:r>
              <a:rPr lang="en-IN" dirty="0"/>
              <a:t>Square :  64</a:t>
            </a:r>
          </a:p>
          <a:p>
            <a:r>
              <a:rPr lang="en-IN" dirty="0"/>
              <a:t>Square :  81</a:t>
            </a:r>
          </a:p>
          <a:p>
            <a:r>
              <a:rPr lang="en-IN" dirty="0"/>
              <a:t>Result []</a:t>
            </a:r>
          </a:p>
          <a:p>
            <a:r>
              <a:rPr lang="en-IN" dirty="0"/>
              <a:t>Done!</a:t>
            </a:r>
          </a:p>
        </p:txBody>
      </p:sp>
      <p:cxnSp>
        <p:nvCxnSpPr>
          <p:cNvPr id="10" name="Straight Connector 9">
            <a:extLst>
              <a:ext uri="{FF2B5EF4-FFF2-40B4-BE49-F238E27FC236}">
                <a16:creationId xmlns:a16="http://schemas.microsoft.com/office/drawing/2014/main" id="{76C290EF-B25C-4D51-B14D-955B5A407627}"/>
              </a:ext>
            </a:extLst>
          </p:cNvPr>
          <p:cNvCxnSpPr/>
          <p:nvPr/>
        </p:nvCxnSpPr>
        <p:spPr>
          <a:xfrm>
            <a:off x="7226423" y="0"/>
            <a:ext cx="0" cy="6858000"/>
          </a:xfrm>
          <a:prstGeom prst="line">
            <a:avLst/>
          </a:prstGeom>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FCC20CED-C35C-4DBF-B818-E2C0EBE02170}"/>
              </a:ext>
            </a:extLst>
          </p:cNvPr>
          <p:cNvSpPr txBox="1"/>
          <p:nvPr/>
        </p:nvSpPr>
        <p:spPr>
          <a:xfrm>
            <a:off x="7581531" y="3755253"/>
            <a:ext cx="376709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Every process has its own address space(virtual memory). Thus, program variables are not shared between two processes. You need to use interprocess Communication(IPC) techniques if you want to communicate or share data between two processes.</a:t>
            </a:r>
            <a:endParaRPr lang="en-IN" dirty="0"/>
          </a:p>
        </p:txBody>
      </p:sp>
    </p:spTree>
    <p:extLst>
      <p:ext uri="{BB962C8B-B14F-4D97-AF65-F5344CB8AC3E}">
        <p14:creationId xmlns:p14="http://schemas.microsoft.com/office/powerpoint/2010/main" val="21005756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476</TotalTime>
  <Words>3657</Words>
  <Application>Microsoft Office PowerPoint</Application>
  <PresentationFormat>Widescreen</PresentationFormat>
  <Paragraphs>567</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Python Multithreading</vt:lpstr>
      <vt:lpstr>PowerPoint Presentation</vt:lpstr>
      <vt:lpstr>PowerPoint Presentation</vt:lpstr>
      <vt:lpstr>Example</vt:lpstr>
      <vt:lpstr>Example - Multithreading</vt:lpstr>
      <vt:lpstr>PowerPoint Presentation</vt:lpstr>
      <vt:lpstr>Multiprocessing in Python</vt:lpstr>
      <vt:lpstr>Example</vt:lpstr>
      <vt:lpstr>Example</vt:lpstr>
      <vt:lpstr>Example</vt:lpstr>
      <vt:lpstr>Multiprocessing &amp; Multithreading</vt:lpstr>
      <vt:lpstr>PowerPoint Presentation</vt:lpstr>
      <vt:lpstr>PowerPoint Presentation</vt:lpstr>
      <vt:lpstr>PowerPoint Presentation</vt:lpstr>
      <vt:lpstr>Sharing Data between Processes : Value &amp; Array</vt:lpstr>
      <vt:lpstr>Problem with multiprocessing</vt:lpstr>
      <vt:lpstr>Example – Sharing with Array</vt:lpstr>
      <vt:lpstr>Example – Sharing Data with Value</vt:lpstr>
      <vt:lpstr>Sharing Data Between Processes Using Queue </vt:lpstr>
      <vt:lpstr>Queue : FIFO (First In First Out) Data Structure</vt:lpstr>
      <vt:lpstr>Example</vt:lpstr>
      <vt:lpstr>Multiprocessing Queue  vs   Queue Module</vt:lpstr>
      <vt:lpstr>Multiprocessing Lock</vt:lpstr>
      <vt:lpstr>Example  Without Lock</vt:lpstr>
      <vt:lpstr>Example - Using Lock</vt:lpstr>
      <vt:lpstr>Multiprocessing Pool</vt:lpstr>
      <vt:lpstr>PowerPoint Presentation</vt:lpstr>
      <vt:lpstr>Example – Using Pool</vt:lpstr>
      <vt:lpstr>Example – Pool with argument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Multithreading</dc:title>
  <dc:creator>Sunanda Naik</dc:creator>
  <cp:lastModifiedBy>Sunanda Naik</cp:lastModifiedBy>
  <cp:revision>71</cp:revision>
  <dcterms:created xsi:type="dcterms:W3CDTF">2021-04-11T13:37:51Z</dcterms:created>
  <dcterms:modified xsi:type="dcterms:W3CDTF">2021-06-03T13:17:19Z</dcterms:modified>
</cp:coreProperties>
</file>