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A381-3D90-449A-9852-AFA13EB0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2EB68-A969-4178-8FD1-5A317659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A41D-B587-4F6B-A3F0-59C0B5A1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9D52-091B-4AD6-89AB-3B146EE0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95CA-518E-4634-9B89-BE78385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5270-B233-4401-A01F-37462CF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74F16-D0D2-4183-9D7C-B4E34884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2FE0-FE2B-4177-8B0F-E180F798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E971-DA4D-43DD-A795-561C6A7A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42BA-EF66-40DF-B2F1-73FBA65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E6DD-9339-4F31-B28C-DB63BACD0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7550-45F3-4F16-8D72-6BCA59A1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26A-0DB1-4C15-9234-45947493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39F7-7B05-4783-BDB4-EC0F44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3474-690D-43D4-81B1-93070C3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6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285D-DF37-45B6-8AD9-F90938A5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40D5-1680-498F-A50D-31F0D0FE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3828-32CD-4F88-8708-33FB9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480B-B87D-4D83-A0F4-8A151BAF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F51D-6880-4139-A94B-616A0DA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9371-B59C-4CD6-A760-50AAD6C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DD85-E83A-4D82-83F3-71217C29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A4B5-E318-4692-844A-86D76078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7D4C-0569-480D-83ED-668C9A7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76B6-025B-468A-86FA-C8537C4E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8DD-EE80-40F7-BF34-97244963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3941-42E7-4771-A9F3-66E05214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F69DD-FC83-4F57-A46A-D7301513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E3675-A75D-4A87-83D8-6A52F8B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566B-9FAA-45D0-AEBC-15CA5842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D461-D988-4F15-B824-057B8F4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01C-2A09-4001-AC27-C5E20B90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2ACA-8411-465A-8C6C-1BE564AF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A969-68D9-418F-AF23-A83EDEB35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9E96-F049-43C7-B410-D7679ED3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2FAB-F930-4E42-B2A8-B512224CA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31DF0-CC9C-4BCC-A0D7-9D0DC8C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E7FBE-7E40-4316-BE24-8808DF5F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E8D9-8D93-4D99-BBA5-5ADBF515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6BC2-19FC-4EC1-9FBC-369D24D3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0422-C517-4DBD-B467-503BBA2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2EEA-1F21-4293-8417-3C9B56F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CB579-13A3-48CD-828B-E3E3B1E8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B3680-2555-4D17-B880-11257C1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EF1B-2F9E-4999-BE6A-6EB3094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C131-E684-4BD9-AC79-D9F5DA28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7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CE4B-098F-497E-9376-E02AAC0E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06E6-4B5F-403A-A293-FC8D471F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E372-BDBF-46D5-A81A-3C92F54C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D21A-91F2-46BB-9D53-0AA52C6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3A10-0D30-4B90-9D9A-C7B6088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8952-3AD7-45C4-85C6-242F81E4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F710-BDCA-446A-84C2-0761CAD6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0900-3DAB-4A07-AD20-13654B3E8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CC19-E693-428A-B5ED-39B10B96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9D5E-A858-4278-B49A-868581FD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4B9C2-2272-440F-86C7-C200F49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6BE1-9315-4548-9DEC-9D537096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0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E4ADB-CD7C-4D1B-881A-DEE4B342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4B87-9009-4AF5-BEDA-E49C76ED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C8CE-0512-43A7-B998-BD37D84A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1C0-47FE-46EE-B32C-C4C4337A7E6C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B32A-AF05-4BAC-94F7-2891B3F39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5D45-B02C-4443-83F2-2A684E48A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CC58-D78A-4A81-BE19-20A8EE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7" y="492049"/>
            <a:ext cx="6403759" cy="4778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Python Pandas</a:t>
            </a:r>
            <a:endParaRPr lang="en-IN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1923D7-48E0-4078-9EB6-DDE0DBFB25FF}"/>
              </a:ext>
            </a:extLst>
          </p:cNvPr>
          <p:cNvSpPr/>
          <p:nvPr/>
        </p:nvSpPr>
        <p:spPr>
          <a:xfrm>
            <a:off x="2743200" y="1162975"/>
            <a:ext cx="7528264" cy="710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 stands for Panel Data and is the core library for data manipulation and data analysis.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3AAB6-735C-44EA-9E5B-86250CE4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51" y="3402367"/>
            <a:ext cx="1580008" cy="214488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9E279D7-FD91-4DE4-BC30-DC4E6A1B65FD}"/>
              </a:ext>
            </a:extLst>
          </p:cNvPr>
          <p:cNvSpPr/>
          <p:nvPr/>
        </p:nvSpPr>
        <p:spPr>
          <a:xfrm>
            <a:off x="2663301" y="1902040"/>
            <a:ext cx="3684233" cy="205074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consists of single and multi-dimensional data structures for data manipulation.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6E6EA-8552-4FD5-BDB4-DD5BFD06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33" y="2787217"/>
            <a:ext cx="3365794" cy="2963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29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9AB-430D-438A-93F6-99864F2D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05652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FD49A22-714B-4B3C-ACBE-B25B12961A57}"/>
              </a:ext>
            </a:extLst>
          </p:cNvPr>
          <p:cNvSpPr/>
          <p:nvPr/>
        </p:nvSpPr>
        <p:spPr>
          <a:xfrm>
            <a:off x="4699247" y="2006353"/>
            <a:ext cx="6894990" cy="371974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</a:t>
            </a:r>
            <a:r>
              <a:rPr lang="en-US" dirty="0" err="1"/>
              <a:t>pd.DataFrame</a:t>
            </a:r>
            <a:r>
              <a:rPr lang="en-US" dirty="0"/>
              <a:t>({“Name”:[“</a:t>
            </a:r>
            <a:r>
              <a:rPr lang="en-US" dirty="0" err="1"/>
              <a:t>Bob”,”Sam”,”Anne</a:t>
            </a:r>
            <a:r>
              <a:rPr lang="en-US" dirty="0"/>
              <a:t>”],”Marks”:[76,25,92]})</a:t>
            </a:r>
          </a:p>
          <a:p>
            <a:r>
              <a:rPr lang="en-US" dirty="0"/>
              <a:t>Output:</a:t>
            </a:r>
          </a:p>
          <a:p>
            <a:endParaRPr lang="en-IN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526F4E3-70A1-474A-9549-AD1E546E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15632"/>
              </p:ext>
            </p:extLst>
          </p:nvPr>
        </p:nvGraphicFramePr>
        <p:xfrm>
          <a:off x="6409678" y="4140973"/>
          <a:ext cx="2583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01">
                  <a:extLst>
                    <a:ext uri="{9D8B030D-6E8A-4147-A177-3AD203B41FA5}">
                      <a16:colId xmlns:a16="http://schemas.microsoft.com/office/drawing/2014/main" val="2314117451"/>
                    </a:ext>
                  </a:extLst>
                </a:gridCol>
                <a:gridCol w="1291701">
                  <a:extLst>
                    <a:ext uri="{9D8B030D-6E8A-4147-A177-3AD203B41FA5}">
                      <a16:colId xmlns:a16="http://schemas.microsoft.com/office/drawing/2014/main" val="1192931774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6698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16740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604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Anne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8305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7E854FB-4413-473E-B5E1-7F76888C1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31762"/>
              </p:ext>
            </p:extLst>
          </p:nvPr>
        </p:nvGraphicFramePr>
        <p:xfrm>
          <a:off x="5822765" y="4506733"/>
          <a:ext cx="5869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1167108869"/>
                    </a:ext>
                  </a:extLst>
                </a:gridCol>
              </a:tblGrid>
              <a:tr h="3371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21937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80883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45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88B296B-2B1A-4DFB-B0D4-5AD1B6B7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3" y="2621132"/>
            <a:ext cx="1506097" cy="2044546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4B888AA-1831-42B2-916B-0DE3A174C212}"/>
              </a:ext>
            </a:extLst>
          </p:cNvPr>
          <p:cNvSpPr/>
          <p:nvPr/>
        </p:nvSpPr>
        <p:spPr>
          <a:xfrm>
            <a:off x="1565476" y="1091954"/>
            <a:ext cx="3043191" cy="166900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can create a data frame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60DA08D-93DA-4133-BA5B-9A398E30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77351"/>
              </p:ext>
            </p:extLst>
          </p:nvPr>
        </p:nvGraphicFramePr>
        <p:xfrm>
          <a:off x="8974831" y="4137401"/>
          <a:ext cx="986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08">
                  <a:extLst>
                    <a:ext uri="{9D8B030D-6E8A-4147-A177-3AD203B41FA5}">
                      <a16:colId xmlns:a16="http://schemas.microsoft.com/office/drawing/2014/main" val="856765570"/>
                    </a:ext>
                  </a:extLst>
                </a:gridCol>
              </a:tblGrid>
              <a:tr h="35940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78509"/>
                  </a:ext>
                </a:extLst>
              </a:tr>
              <a:tr h="359402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03834"/>
                  </a:ext>
                </a:extLst>
              </a:tr>
              <a:tr h="359402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89903"/>
                  </a:ext>
                </a:extLst>
              </a:tr>
              <a:tr h="359402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76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228F1D-A937-4FE4-894D-239D76563C1C}"/>
              </a:ext>
            </a:extLst>
          </p:cNvPr>
          <p:cNvSpPr txBox="1"/>
          <p:nvPr/>
        </p:nvSpPr>
        <p:spPr>
          <a:xfrm>
            <a:off x="9203642" y="4137401"/>
            <a:ext cx="5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Age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8EB117F-F2EE-422F-815B-430A9FB7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6363"/>
              </p:ext>
            </p:extLst>
          </p:nvPr>
        </p:nvGraphicFramePr>
        <p:xfrm>
          <a:off x="9961239" y="4137401"/>
          <a:ext cx="12423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80">
                  <a:extLst>
                    <a:ext uri="{9D8B030D-6E8A-4147-A177-3AD203B41FA5}">
                      <a16:colId xmlns:a16="http://schemas.microsoft.com/office/drawing/2014/main" val="360904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Jersey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54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3879B0-C761-4F48-9DD0-94AC652BF055}"/>
              </a:ext>
            </a:extLst>
          </p:cNvPr>
          <p:cNvSpPr txBox="1"/>
          <p:nvPr/>
        </p:nvSpPr>
        <p:spPr>
          <a:xfrm>
            <a:off x="10097684" y="413740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Address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8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BEDB-093E-4FC7-8A6F-C4C4F9E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196091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Frame In-Built Functions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DCF4-5BA8-46D7-92FC-38F75FF9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9" y="2414356"/>
            <a:ext cx="2926277" cy="23174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4C12A-FC72-4CFD-9E12-0522EFACAC9F}"/>
              </a:ext>
            </a:extLst>
          </p:cNvPr>
          <p:cNvSpPr/>
          <p:nvPr/>
        </p:nvSpPr>
        <p:spPr>
          <a:xfrm>
            <a:off x="4918229" y="1438183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head()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94D1F4-CCEB-4648-8F3A-B017CB49DA3F}"/>
              </a:ext>
            </a:extLst>
          </p:cNvPr>
          <p:cNvSpPr/>
          <p:nvPr/>
        </p:nvSpPr>
        <p:spPr>
          <a:xfrm>
            <a:off x="8195568" y="3211497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describe()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E91501-0BDA-4748-B238-17B53027B053}"/>
              </a:ext>
            </a:extLst>
          </p:cNvPr>
          <p:cNvSpPr/>
          <p:nvPr/>
        </p:nvSpPr>
        <p:spPr>
          <a:xfrm>
            <a:off x="1317939" y="3224813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shape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3B0C93-1F03-428B-90AC-CF1FEB193A33}"/>
              </a:ext>
            </a:extLst>
          </p:cNvPr>
          <p:cNvSpPr/>
          <p:nvPr/>
        </p:nvSpPr>
        <p:spPr>
          <a:xfrm>
            <a:off x="5079506" y="5505635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0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5FBD-15C3-44EC-8BAA-B0771239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   import pandas as pd </a:t>
            </a:r>
          </a:p>
          <a:p>
            <a:pPr marL="457200" lvl="1" indent="0">
              <a:buNone/>
            </a:pPr>
            <a:r>
              <a:rPr lang="en-US" dirty="0"/>
              <a:t>data=</a:t>
            </a:r>
            <a:r>
              <a:rPr lang="en-US" dirty="0" err="1"/>
              <a:t>pd.read_csv</a:t>
            </a:r>
            <a:r>
              <a:rPr lang="en-US" dirty="0"/>
              <a:t>(“data.csv”) #refer python_pandas.py for data</a:t>
            </a:r>
          </a:p>
          <a:p>
            <a:pPr marL="457200" lvl="1" indent="0">
              <a:buNone/>
            </a:pPr>
            <a:r>
              <a:rPr lang="en-US" dirty="0" err="1"/>
              <a:t>data.head</a:t>
            </a:r>
            <a:r>
              <a:rPr lang="en-US" dirty="0"/>
              <a:t>() #------prints first 5 records</a:t>
            </a:r>
          </a:p>
          <a:p>
            <a:pPr marL="457200" lvl="1" indent="0">
              <a:buNone/>
            </a:pPr>
            <a:r>
              <a:rPr lang="en-US" dirty="0" err="1"/>
              <a:t>data.tail</a:t>
            </a:r>
            <a:r>
              <a:rPr lang="en-US" dirty="0"/>
              <a:t>() # ------prints last 5 records</a:t>
            </a:r>
          </a:p>
          <a:p>
            <a:pPr marL="457200" lvl="1" indent="0">
              <a:buNone/>
            </a:pPr>
            <a:r>
              <a:rPr lang="en-US" dirty="0" err="1"/>
              <a:t>data.shape</a:t>
            </a:r>
            <a:r>
              <a:rPr lang="en-US" dirty="0"/>
              <a:t> #-----(no of </a:t>
            </a:r>
            <a:r>
              <a:rPr lang="en-US" dirty="0" err="1"/>
              <a:t>rows,no</a:t>
            </a:r>
            <a:r>
              <a:rPr lang="en-US" dirty="0"/>
              <a:t> of cols)</a:t>
            </a:r>
          </a:p>
          <a:p>
            <a:pPr marL="457200" lvl="1" indent="0">
              <a:buNone/>
            </a:pPr>
            <a:r>
              <a:rPr lang="en-US" dirty="0" err="1"/>
              <a:t>data.describe</a:t>
            </a:r>
            <a:r>
              <a:rPr lang="en-US" dirty="0"/>
              <a:t>() #----prints mean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77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797-6C60-4250-B73A-15D717D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iloc</a:t>
            </a:r>
            <a:r>
              <a:rPr lang="en-US" dirty="0"/>
              <a:t> and loc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D701F3-3520-4878-A3E3-4C4D625875EE}"/>
              </a:ext>
            </a:extLst>
          </p:cNvPr>
          <p:cNvSpPr/>
          <p:nvPr/>
        </p:nvSpPr>
        <p:spPr>
          <a:xfrm>
            <a:off x="958787" y="1100830"/>
            <a:ext cx="3746377" cy="932155"/>
          </a:xfrm>
          <a:prstGeom prst="rightArrow">
            <a:avLst>
              <a:gd name="adj1" fmla="val 50000"/>
              <a:gd name="adj2" fmla="val 134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[]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18E807E-55BE-4EC1-B97D-E793D861B19B}"/>
              </a:ext>
            </a:extLst>
          </p:cNvPr>
          <p:cNvSpPr/>
          <p:nvPr/>
        </p:nvSpPr>
        <p:spPr>
          <a:xfrm>
            <a:off x="838200" y="245023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CC038-CD16-4C77-A966-113A1175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45" y="2467991"/>
            <a:ext cx="3705438" cy="2849733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5437DB9-5311-4D2F-8725-3C9F26636CEC}"/>
              </a:ext>
            </a:extLst>
          </p:cNvPr>
          <p:cNvSpPr/>
          <p:nvPr/>
        </p:nvSpPr>
        <p:spPr>
          <a:xfrm>
            <a:off x="6338657" y="3160452"/>
            <a:ext cx="2068496" cy="63031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data.iloc</a:t>
            </a:r>
            <a:r>
              <a:rPr lang="en-US" dirty="0"/>
              <a:t>[0:3,0:2]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3C55EC7-88D0-4C87-85A9-C7175A804AB0}"/>
              </a:ext>
            </a:extLst>
          </p:cNvPr>
          <p:cNvSpPr/>
          <p:nvPr/>
        </p:nvSpPr>
        <p:spPr>
          <a:xfrm>
            <a:off x="9273464" y="2770974"/>
            <a:ext cx="2743199" cy="16690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9037-A49C-45F7-BDD7-F3235E82016F}"/>
              </a:ext>
            </a:extLst>
          </p:cNvPr>
          <p:cNvSpPr txBox="1"/>
          <p:nvPr/>
        </p:nvSpPr>
        <p:spPr>
          <a:xfrm>
            <a:off x="6096000" y="2467992"/>
            <a:ext cx="283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#selecting rows from 0 to 3 and columns from 0 to 2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EE980-0DAC-48F5-924F-AF70C8D8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18" y="2957402"/>
            <a:ext cx="1646809" cy="13097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4A3B6-B34D-43DC-B34E-6FD331869EE8}"/>
              </a:ext>
            </a:extLst>
          </p:cNvPr>
          <p:cNvCxnSpPr/>
          <p:nvPr/>
        </p:nvCxnSpPr>
        <p:spPr>
          <a:xfrm>
            <a:off x="5548544" y="3605475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0BDB16-8BBC-43C9-8013-0D7ACF98E30F}"/>
              </a:ext>
            </a:extLst>
          </p:cNvPr>
          <p:cNvCxnSpPr/>
          <p:nvPr/>
        </p:nvCxnSpPr>
        <p:spPr>
          <a:xfrm>
            <a:off x="8532921" y="3599218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FFDE42B-A13D-4A8E-AAD3-A937BB21E679}"/>
              </a:ext>
            </a:extLst>
          </p:cNvPr>
          <p:cNvSpPr/>
          <p:nvPr/>
        </p:nvSpPr>
        <p:spPr>
          <a:xfrm>
            <a:off x="747677" y="523783"/>
            <a:ext cx="3746377" cy="932155"/>
          </a:xfrm>
          <a:prstGeom prst="rightArrow">
            <a:avLst>
              <a:gd name="adj1" fmla="val 50000"/>
              <a:gd name="adj2" fmla="val 134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.loc[]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8335BCC-123D-43E5-A59B-1D46D78F7007}"/>
              </a:ext>
            </a:extLst>
          </p:cNvPr>
          <p:cNvSpPr/>
          <p:nvPr/>
        </p:nvSpPr>
        <p:spPr>
          <a:xfrm>
            <a:off x="321550" y="2432481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C5D3C-76D3-432D-8725-78027176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7" y="2450235"/>
            <a:ext cx="3705438" cy="2849733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B76C15AC-E94F-4281-9903-B1A329BFF6E6}"/>
              </a:ext>
            </a:extLst>
          </p:cNvPr>
          <p:cNvSpPr/>
          <p:nvPr/>
        </p:nvSpPr>
        <p:spPr>
          <a:xfrm>
            <a:off x="5127832" y="2432481"/>
            <a:ext cx="3654360" cy="7013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 selecting range of rows from 2 to 5 </a:t>
            </a:r>
          </a:p>
          <a:p>
            <a:r>
              <a:rPr lang="en-US" dirty="0"/>
              <a:t>print(</a:t>
            </a:r>
            <a:r>
              <a:rPr lang="en-US" dirty="0" err="1"/>
              <a:t>data.loc</a:t>
            </a:r>
            <a:r>
              <a:rPr lang="en-US" dirty="0"/>
              <a:t>[2 : 5]) 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1A7AC4D-4D41-4ED7-A753-E4736220A119}"/>
              </a:ext>
            </a:extLst>
          </p:cNvPr>
          <p:cNvSpPr/>
          <p:nvPr/>
        </p:nvSpPr>
        <p:spPr>
          <a:xfrm>
            <a:off x="5243462" y="4350058"/>
            <a:ext cx="3654360" cy="78123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</a:t>
            </a:r>
            <a:r>
              <a:rPr lang="en-US" dirty="0" err="1"/>
              <a:t>data.loc</a:t>
            </a:r>
            <a:r>
              <a:rPr lang="en-US" dirty="0"/>
              <a:t>[0:3,("</a:t>
            </a:r>
            <a:r>
              <a:rPr lang="en-US" dirty="0" err="1"/>
              <a:t>Brand","Year</a:t>
            </a:r>
            <a:r>
              <a:rPr lang="en-US" dirty="0"/>
              <a:t>")])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F2706-AC75-4505-BB61-9D1622EC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2248427"/>
            <a:ext cx="3101267" cy="1373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C5819-4941-4A83-9C28-2873C6E3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52" y="4258393"/>
            <a:ext cx="2278198" cy="11540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35B0B-34BF-4656-9EFB-BB39B3B34A52}"/>
              </a:ext>
            </a:extLst>
          </p:cNvPr>
          <p:cNvCxnSpPr>
            <a:cxnSpLocks/>
          </p:cNvCxnSpPr>
          <p:nvPr/>
        </p:nvCxnSpPr>
        <p:spPr>
          <a:xfrm>
            <a:off x="8782192" y="2850873"/>
            <a:ext cx="41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C7A6D-E69F-4787-BCBA-3255CF335573}"/>
              </a:ext>
            </a:extLst>
          </p:cNvPr>
          <p:cNvCxnSpPr/>
          <p:nvPr/>
        </p:nvCxnSpPr>
        <p:spPr>
          <a:xfrm>
            <a:off x="8897822" y="4777327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3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F6-FD66-44DD-8598-CFD5D0B3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99951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Dropping columns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AFA9C40-528C-488C-A3EE-B8C1659823A7}"/>
              </a:ext>
            </a:extLst>
          </p:cNvPr>
          <p:cNvSpPr/>
          <p:nvPr/>
        </p:nvSpPr>
        <p:spPr>
          <a:xfrm>
            <a:off x="1127464" y="1589103"/>
            <a:ext cx="4234649" cy="63031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data.drop</a:t>
            </a:r>
            <a:r>
              <a:rPr lang="en-US" dirty="0"/>
              <a:t>(“</a:t>
            </a:r>
            <a:r>
              <a:rPr lang="en-US" dirty="0" err="1"/>
              <a:t>Mileage”,axis</a:t>
            </a:r>
            <a:r>
              <a:rPr lang="en-US" dirty="0"/>
              <a:t>=1)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4DB021E-A7A8-4017-BBA9-3E0175407B51}"/>
              </a:ext>
            </a:extLst>
          </p:cNvPr>
          <p:cNvSpPr/>
          <p:nvPr/>
        </p:nvSpPr>
        <p:spPr>
          <a:xfrm>
            <a:off x="985422" y="263666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52837-E0DE-429E-AC8B-65D4C205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9" y="2654421"/>
            <a:ext cx="3705438" cy="2849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F3E0-37A1-4B27-8F22-F0C6919350A0}"/>
              </a:ext>
            </a:extLst>
          </p:cNvPr>
          <p:cNvCxnSpPr>
            <a:stCxn id="6" idx="0"/>
          </p:cNvCxnSpPr>
          <p:nvPr/>
        </p:nvCxnSpPr>
        <p:spPr>
          <a:xfrm flipV="1">
            <a:off x="5584055" y="4065973"/>
            <a:ext cx="1278384" cy="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BEBAD62-61DF-4E1A-BB18-C93513FD00F1}"/>
              </a:ext>
            </a:extLst>
          </p:cNvPr>
          <p:cNvSpPr/>
          <p:nvPr/>
        </p:nvSpPr>
        <p:spPr>
          <a:xfrm>
            <a:off x="7075503" y="2561207"/>
            <a:ext cx="4447713" cy="29784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65242-0489-410C-8550-210D31C18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88" y="2732061"/>
            <a:ext cx="2857748" cy="263674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52F43-2C55-4A59-905F-9CD552E3DA27}"/>
              </a:ext>
            </a:extLst>
          </p:cNvPr>
          <p:cNvCxnSpPr/>
          <p:nvPr/>
        </p:nvCxnSpPr>
        <p:spPr>
          <a:xfrm>
            <a:off x="5433134" y="1904260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A31F8-3856-4C6B-A284-492004D7D91E}"/>
              </a:ext>
            </a:extLst>
          </p:cNvPr>
          <p:cNvSpPr txBox="1"/>
          <p:nvPr/>
        </p:nvSpPr>
        <p:spPr>
          <a:xfrm>
            <a:off x="6003634" y="1719594"/>
            <a:ext cx="23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axis=1 to drop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50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F6-FD66-44DD-8598-CFD5D0B3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99951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Dropping rows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AFA9C40-528C-488C-A3EE-B8C1659823A7}"/>
              </a:ext>
            </a:extLst>
          </p:cNvPr>
          <p:cNvSpPr/>
          <p:nvPr/>
        </p:nvSpPr>
        <p:spPr>
          <a:xfrm>
            <a:off x="1127464" y="1589103"/>
            <a:ext cx="4234649" cy="63031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data.drop</a:t>
            </a:r>
            <a:r>
              <a:rPr lang="en-US" dirty="0"/>
              <a:t>([1,2,3],axis=0)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4DB021E-A7A8-4017-BBA9-3E0175407B51}"/>
              </a:ext>
            </a:extLst>
          </p:cNvPr>
          <p:cNvSpPr/>
          <p:nvPr/>
        </p:nvSpPr>
        <p:spPr>
          <a:xfrm>
            <a:off x="985422" y="263666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52837-E0DE-429E-AC8B-65D4C205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9" y="2654421"/>
            <a:ext cx="3705438" cy="2849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F3E0-37A1-4B27-8F22-F0C6919350A0}"/>
              </a:ext>
            </a:extLst>
          </p:cNvPr>
          <p:cNvCxnSpPr>
            <a:stCxn id="6" idx="0"/>
          </p:cNvCxnSpPr>
          <p:nvPr/>
        </p:nvCxnSpPr>
        <p:spPr>
          <a:xfrm flipV="1">
            <a:off x="5584055" y="4065973"/>
            <a:ext cx="1278384" cy="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BEBAD62-61DF-4E1A-BB18-C93513FD00F1}"/>
              </a:ext>
            </a:extLst>
          </p:cNvPr>
          <p:cNvSpPr/>
          <p:nvPr/>
        </p:nvSpPr>
        <p:spPr>
          <a:xfrm>
            <a:off x="7075503" y="2561207"/>
            <a:ext cx="4447713" cy="29784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52F43-2C55-4A59-905F-9CD552E3DA27}"/>
              </a:ext>
            </a:extLst>
          </p:cNvPr>
          <p:cNvCxnSpPr/>
          <p:nvPr/>
        </p:nvCxnSpPr>
        <p:spPr>
          <a:xfrm>
            <a:off x="5433134" y="1904260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A31F8-3856-4C6B-A284-492004D7D91E}"/>
              </a:ext>
            </a:extLst>
          </p:cNvPr>
          <p:cNvSpPr txBox="1"/>
          <p:nvPr/>
        </p:nvSpPr>
        <p:spPr>
          <a:xfrm>
            <a:off x="6003634" y="1719594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axis=0 to drop rows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D61A9-DCAB-408A-91A5-2C07010F3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38" y="2859669"/>
            <a:ext cx="3482642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19483-79BE-4D33-91B2-FA5BBEF39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42" y="3410596"/>
            <a:ext cx="3444538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03B7-46AA-4687-9449-FFDC1DDB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37986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Functions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8919A-760B-4FB4-9AE5-73A019BCD9F4}"/>
              </a:ext>
            </a:extLst>
          </p:cNvPr>
          <p:cNvSpPr/>
          <p:nvPr/>
        </p:nvSpPr>
        <p:spPr>
          <a:xfrm>
            <a:off x="1651246" y="1235137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4D85B65-1E8B-4694-B971-AFE8A6B3B2D2}"/>
              </a:ext>
            </a:extLst>
          </p:cNvPr>
          <p:cNvSpPr/>
          <p:nvPr/>
        </p:nvSpPr>
        <p:spPr>
          <a:xfrm>
            <a:off x="994297" y="1766656"/>
            <a:ext cx="3275862" cy="159798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F6B91-757E-43E8-ACB1-3A507A59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4" y="2392100"/>
            <a:ext cx="3094819" cy="878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9BD5EC-121E-4D72-9060-CF7732C6A9E0}"/>
              </a:ext>
            </a:extLst>
          </p:cNvPr>
          <p:cNvSpPr txBox="1"/>
          <p:nvPr/>
        </p:nvSpPr>
        <p:spPr>
          <a:xfrm>
            <a:off x="1224566" y="1740205"/>
            <a:ext cx="2030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print(</a:t>
            </a:r>
            <a:r>
              <a:rPr lang="en-IN" dirty="0" err="1"/>
              <a:t>data.mean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8A311-34A7-4E75-B667-7C51D11754FF}"/>
              </a:ext>
            </a:extLst>
          </p:cNvPr>
          <p:cNvSpPr/>
          <p:nvPr/>
        </p:nvSpPr>
        <p:spPr>
          <a:xfrm>
            <a:off x="6855040" y="1235137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Median</a:t>
            </a:r>
            <a:endParaRPr lang="en-IN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92498068-AB9A-4E62-BCEC-DCD452DAC87C}"/>
              </a:ext>
            </a:extLst>
          </p:cNvPr>
          <p:cNvSpPr/>
          <p:nvPr/>
        </p:nvSpPr>
        <p:spPr>
          <a:xfrm>
            <a:off x="6649375" y="1740205"/>
            <a:ext cx="3187083" cy="16887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data.median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AB79B7-030B-4BFD-B048-AF3FAA54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21" y="2451554"/>
            <a:ext cx="2700830" cy="85589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BE804C-1EAB-4C24-A79D-AB42FB20BABF}"/>
              </a:ext>
            </a:extLst>
          </p:cNvPr>
          <p:cNvSpPr/>
          <p:nvPr/>
        </p:nvSpPr>
        <p:spPr>
          <a:xfrm>
            <a:off x="1503102" y="3799211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Minimum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81C5F6-DB6A-4E34-9418-F0ECACFC7E0B}"/>
              </a:ext>
            </a:extLst>
          </p:cNvPr>
          <p:cNvSpPr/>
          <p:nvPr/>
        </p:nvSpPr>
        <p:spPr>
          <a:xfrm>
            <a:off x="7394089" y="3799211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Maximum</a:t>
            </a:r>
            <a:endParaRPr lang="en-IN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08957D8-A53E-499A-9E80-6B4500790D4A}"/>
              </a:ext>
            </a:extLst>
          </p:cNvPr>
          <p:cNvSpPr/>
          <p:nvPr/>
        </p:nvSpPr>
        <p:spPr>
          <a:xfrm>
            <a:off x="994297" y="4492101"/>
            <a:ext cx="3515559" cy="200077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data.min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01208D26-BE8D-4FFE-9603-3CDF94065178}"/>
              </a:ext>
            </a:extLst>
          </p:cNvPr>
          <p:cNvSpPr/>
          <p:nvPr/>
        </p:nvSpPr>
        <p:spPr>
          <a:xfrm>
            <a:off x="6570953" y="4492100"/>
            <a:ext cx="3515559" cy="200077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data.max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40480-5E58-4F99-A677-2FE221BF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4" y="5213273"/>
            <a:ext cx="2521286" cy="127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B62557-E7FF-43B1-B382-0F589B648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6" y="5208623"/>
            <a:ext cx="2521285" cy="12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5E2-4E53-4FB7-A90E-186BA782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31781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Pandas Functions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82EF674-10B6-42CF-99F3-FAF79BA8251D}"/>
              </a:ext>
            </a:extLst>
          </p:cNvPr>
          <p:cNvSpPr/>
          <p:nvPr/>
        </p:nvSpPr>
        <p:spPr>
          <a:xfrm>
            <a:off x="838199" y="1233995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6DE2A-9121-4068-BC80-5E470FF2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56" y="1251749"/>
            <a:ext cx="3705438" cy="2849733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A5763A9-23DC-4484-ADD0-7D44BFBEC03C}"/>
              </a:ext>
            </a:extLst>
          </p:cNvPr>
          <p:cNvSpPr/>
          <p:nvPr/>
        </p:nvSpPr>
        <p:spPr>
          <a:xfrm>
            <a:off x="1535837" y="4536487"/>
            <a:ext cx="2760955" cy="90552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def half(s):</a:t>
            </a:r>
            <a:endParaRPr lang="en-IN" dirty="0"/>
          </a:p>
          <a:p>
            <a:r>
              <a:rPr lang="en-IN" dirty="0"/>
              <a:t>        return s* 0.5</a:t>
            </a:r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01D4789-1985-4943-B7FE-26E35D649F28}"/>
              </a:ext>
            </a:extLst>
          </p:cNvPr>
          <p:cNvSpPr/>
          <p:nvPr/>
        </p:nvSpPr>
        <p:spPr>
          <a:xfrm>
            <a:off x="701335" y="5859258"/>
            <a:ext cx="5092823" cy="71909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print(data[['Kms </a:t>
            </a:r>
            <a:r>
              <a:rPr lang="en-US" dirty="0" err="1"/>
              <a:t>Driven','Mileage</a:t>
            </a:r>
            <a:r>
              <a:rPr lang="en-US" dirty="0"/>
              <a:t>']].apply(half))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D99FD-7AB6-4F4F-93FF-AA8F479E61FE}"/>
              </a:ext>
            </a:extLst>
          </p:cNvPr>
          <p:cNvCxnSpPr/>
          <p:nvPr/>
        </p:nvCxnSpPr>
        <p:spPr>
          <a:xfrm>
            <a:off x="3023075" y="4101482"/>
            <a:ext cx="0" cy="4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A226B-2C50-4BBC-B833-B5F3B5C893B6}"/>
              </a:ext>
            </a:extLst>
          </p:cNvPr>
          <p:cNvCxnSpPr/>
          <p:nvPr/>
        </p:nvCxnSpPr>
        <p:spPr>
          <a:xfrm>
            <a:off x="3002589" y="5424253"/>
            <a:ext cx="0" cy="4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AED794-F81C-4205-B384-682399F59925}"/>
              </a:ext>
            </a:extLst>
          </p:cNvPr>
          <p:cNvCxnSpPr/>
          <p:nvPr/>
        </p:nvCxnSpPr>
        <p:spPr>
          <a:xfrm>
            <a:off x="6818050" y="1233995"/>
            <a:ext cx="0" cy="453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6659B-3634-4AE1-8B9F-E84C7F34936C}"/>
              </a:ext>
            </a:extLst>
          </p:cNvPr>
          <p:cNvCxnSpPr/>
          <p:nvPr/>
        </p:nvCxnSpPr>
        <p:spPr>
          <a:xfrm>
            <a:off x="6533965" y="3346882"/>
            <a:ext cx="73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C22DA40-A29D-4BC9-8B7F-641785C67352}"/>
              </a:ext>
            </a:extLst>
          </p:cNvPr>
          <p:cNvSpPr/>
          <p:nvPr/>
        </p:nvSpPr>
        <p:spPr>
          <a:xfrm>
            <a:off x="7483875" y="2157274"/>
            <a:ext cx="4216891" cy="32669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Kms Driven  Mileage</a:t>
            </a:r>
          </a:p>
          <a:p>
            <a:pPr algn="ctr"/>
            <a:r>
              <a:rPr lang="en-IN" dirty="0"/>
              <a:t>0     25000.0     14.0</a:t>
            </a:r>
          </a:p>
          <a:p>
            <a:pPr algn="ctr"/>
            <a:r>
              <a:rPr lang="en-IN" dirty="0"/>
              <a:t>1     15000.0     13.5</a:t>
            </a:r>
          </a:p>
          <a:p>
            <a:pPr algn="ctr"/>
            <a:r>
              <a:rPr lang="en-IN" dirty="0"/>
              <a:t>2     30000.0     12.5</a:t>
            </a:r>
          </a:p>
          <a:p>
            <a:pPr algn="ctr"/>
            <a:r>
              <a:rPr lang="en-IN" dirty="0"/>
              <a:t>3     12500.0     13.0</a:t>
            </a:r>
          </a:p>
          <a:p>
            <a:pPr algn="ctr"/>
            <a:r>
              <a:rPr lang="en-IN" dirty="0"/>
              <a:t>4      5000.0     14.0</a:t>
            </a:r>
          </a:p>
          <a:p>
            <a:pPr algn="ctr"/>
            <a:r>
              <a:rPr lang="en-IN" dirty="0"/>
              <a:t>5     23000.0     14.5</a:t>
            </a:r>
          </a:p>
          <a:p>
            <a:pPr algn="ctr"/>
            <a:r>
              <a:rPr lang="en-IN" dirty="0"/>
              <a:t>6     15500.0     12.0</a:t>
            </a:r>
          </a:p>
          <a:p>
            <a:pPr algn="ctr"/>
            <a:r>
              <a:rPr lang="en-IN" dirty="0"/>
              <a:t>7      7500.0     10.5</a:t>
            </a:r>
          </a:p>
          <a:p>
            <a:pPr algn="ctr"/>
            <a:r>
              <a:rPr lang="en-IN" dirty="0"/>
              <a:t>8      6000.0     12.0</a:t>
            </a:r>
          </a:p>
        </p:txBody>
      </p:sp>
    </p:spTree>
    <p:extLst>
      <p:ext uri="{BB962C8B-B14F-4D97-AF65-F5344CB8AC3E}">
        <p14:creationId xmlns:p14="http://schemas.microsoft.com/office/powerpoint/2010/main" val="399599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41C727E-4647-43F4-AAE1-A87063733D69}"/>
              </a:ext>
            </a:extLst>
          </p:cNvPr>
          <p:cNvSpPr/>
          <p:nvPr/>
        </p:nvSpPr>
        <p:spPr>
          <a:xfrm>
            <a:off x="731907" y="1652739"/>
            <a:ext cx="4959657" cy="272544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print(data['City'].</a:t>
            </a:r>
            <a:r>
              <a:rPr lang="en-US" dirty="0" err="1"/>
              <a:t>value_counts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Mumbai       3</a:t>
            </a:r>
          </a:p>
          <a:p>
            <a:r>
              <a:rPr lang="en-US" dirty="0"/>
              <a:t>Delhi        3</a:t>
            </a:r>
          </a:p>
          <a:p>
            <a:r>
              <a:rPr lang="en-US" dirty="0"/>
              <a:t>Ghaziabad    1</a:t>
            </a:r>
          </a:p>
          <a:p>
            <a:r>
              <a:rPr lang="en-US" dirty="0"/>
              <a:t>Gurgaon      1</a:t>
            </a:r>
          </a:p>
          <a:p>
            <a:r>
              <a:rPr lang="en-US" dirty="0"/>
              <a:t>Chennai      1</a:t>
            </a:r>
          </a:p>
          <a:p>
            <a:r>
              <a:rPr lang="en-US" dirty="0"/>
              <a:t>Name: City,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9E279D-AA41-4D26-9F33-ADBE323BF05C}"/>
              </a:ext>
            </a:extLst>
          </p:cNvPr>
          <p:cNvSpPr/>
          <p:nvPr/>
        </p:nvSpPr>
        <p:spPr>
          <a:xfrm>
            <a:off x="2729884" y="958789"/>
            <a:ext cx="1629052" cy="4261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6696646-F9E8-4930-9C1E-B63736574555}"/>
              </a:ext>
            </a:extLst>
          </p:cNvPr>
          <p:cNvSpPr/>
          <p:nvPr/>
        </p:nvSpPr>
        <p:spPr>
          <a:xfrm>
            <a:off x="6427433" y="1572841"/>
            <a:ext cx="5166803" cy="28852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6F65-F335-4FF9-899C-B472D3023814}"/>
              </a:ext>
            </a:extLst>
          </p:cNvPr>
          <p:cNvSpPr txBox="1"/>
          <p:nvPr/>
        </p:nvSpPr>
        <p:spPr>
          <a:xfrm>
            <a:off x="7833066" y="1130993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81837-0C25-4C4E-86DB-317B4784A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2" y="2407467"/>
            <a:ext cx="4995923" cy="1818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8C58D-2EE6-444F-86C1-ECB672C54296}"/>
              </a:ext>
            </a:extLst>
          </p:cNvPr>
          <p:cNvSpPr txBox="1"/>
          <p:nvPr/>
        </p:nvSpPr>
        <p:spPr>
          <a:xfrm>
            <a:off x="6720396" y="1688620"/>
            <a:ext cx="332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data.sort_values</a:t>
            </a:r>
            <a:r>
              <a:rPr lang="en-US" dirty="0"/>
              <a:t>(by='Year’))</a:t>
            </a:r>
          </a:p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7004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3976-DC41-4C51-B7F7-F8375C60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DataStructures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690BCE-9115-42BF-B742-1C92F2598F40}"/>
              </a:ext>
            </a:extLst>
          </p:cNvPr>
          <p:cNvSpPr/>
          <p:nvPr/>
        </p:nvSpPr>
        <p:spPr>
          <a:xfrm>
            <a:off x="1837678" y="1941421"/>
            <a:ext cx="2663302" cy="526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Single-dimensional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74B4BB-675E-4EAD-9632-A023A9034F87}"/>
              </a:ext>
            </a:extLst>
          </p:cNvPr>
          <p:cNvSpPr/>
          <p:nvPr/>
        </p:nvSpPr>
        <p:spPr>
          <a:xfrm>
            <a:off x="6988206" y="1941420"/>
            <a:ext cx="2663302" cy="526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Multi-dimensional</a:t>
            </a:r>
            <a:endParaRPr lang="en-IN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2AE1197-9F12-4546-AC1E-F5657871E1F3}"/>
              </a:ext>
            </a:extLst>
          </p:cNvPr>
          <p:cNvSpPr/>
          <p:nvPr/>
        </p:nvSpPr>
        <p:spPr>
          <a:xfrm>
            <a:off x="2041864" y="3151573"/>
            <a:ext cx="2459116" cy="22105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Series Object</a:t>
            </a:r>
            <a:endParaRPr lang="en-IN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71AA05FB-5A4E-4A83-8285-2B7E07A8D484}"/>
              </a:ext>
            </a:extLst>
          </p:cNvPr>
          <p:cNvSpPr/>
          <p:nvPr/>
        </p:nvSpPr>
        <p:spPr>
          <a:xfrm>
            <a:off x="7090299" y="3151573"/>
            <a:ext cx="2459116" cy="22105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81CE-0CC8-48E8-8BB1-F630B618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11"/>
            <a:ext cx="4577179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Series Object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438E09-D325-4B0A-A371-C6FE83B7250A}"/>
              </a:ext>
            </a:extLst>
          </p:cNvPr>
          <p:cNvSpPr/>
          <p:nvPr/>
        </p:nvSpPr>
        <p:spPr>
          <a:xfrm>
            <a:off x="2396971" y="1189608"/>
            <a:ext cx="6303146" cy="638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Series Object is one-dimensional labeled array.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810021B-0BD3-4BEA-8C29-7C370056AD52}"/>
              </a:ext>
            </a:extLst>
          </p:cNvPr>
          <p:cNvSpPr/>
          <p:nvPr/>
        </p:nvSpPr>
        <p:spPr>
          <a:xfrm>
            <a:off x="2396971" y="2017205"/>
            <a:ext cx="6303146" cy="333800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8701887-D985-4782-9074-EB312220A634}"/>
              </a:ext>
            </a:extLst>
          </p:cNvPr>
          <p:cNvSpPr/>
          <p:nvPr/>
        </p:nvSpPr>
        <p:spPr>
          <a:xfrm>
            <a:off x="2459115" y="5681709"/>
            <a:ext cx="6107836" cy="10564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type(s1)</a:t>
            </a:r>
          </a:p>
          <a:p>
            <a:r>
              <a:rPr lang="en-US" dirty="0"/>
              <a:t>Output: </a:t>
            </a:r>
            <a:r>
              <a:rPr lang="en-US" dirty="0" err="1"/>
              <a:t>pandas.core.series.Series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14D-508A-4447-8457-3F55EC04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99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Index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6EF3501-D88A-491B-8DE4-045675CCB1A7}"/>
              </a:ext>
            </a:extLst>
          </p:cNvPr>
          <p:cNvSpPr/>
          <p:nvPr/>
        </p:nvSpPr>
        <p:spPr>
          <a:xfrm>
            <a:off x="5948039" y="1349405"/>
            <a:ext cx="5344357" cy="38706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([1,2,3,4,5],index=[‘</a:t>
            </a:r>
            <a:r>
              <a:rPr lang="en-US" dirty="0" err="1"/>
              <a:t>a’,’b’,’c’,’d’,’e</a:t>
            </a:r>
            <a:r>
              <a:rPr lang="en-US" dirty="0"/>
              <a:t>’])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         1</a:t>
            </a:r>
          </a:p>
          <a:p>
            <a:r>
              <a:rPr lang="en-US" dirty="0"/>
              <a:t> b         2</a:t>
            </a:r>
          </a:p>
          <a:p>
            <a:r>
              <a:rPr lang="en-US" dirty="0"/>
              <a:t> c         3</a:t>
            </a:r>
          </a:p>
          <a:p>
            <a:r>
              <a:rPr lang="en-US" dirty="0"/>
              <a:t> d         4</a:t>
            </a:r>
          </a:p>
          <a:p>
            <a:r>
              <a:rPr lang="en-US" dirty="0"/>
              <a:t> e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8DA1782-F8DE-4474-BB8D-51605EF61CBE}"/>
              </a:ext>
            </a:extLst>
          </p:cNvPr>
          <p:cNvSpPr/>
          <p:nvPr/>
        </p:nvSpPr>
        <p:spPr>
          <a:xfrm>
            <a:off x="572609" y="1349405"/>
            <a:ext cx="4110362" cy="38706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106EB5-6211-4C34-9E6A-2C232255E945}"/>
              </a:ext>
            </a:extLst>
          </p:cNvPr>
          <p:cNvCxnSpPr/>
          <p:nvPr/>
        </p:nvCxnSpPr>
        <p:spPr>
          <a:xfrm>
            <a:off x="4767309" y="3351320"/>
            <a:ext cx="101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51D-769B-4545-9D05-F8E09EF5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8324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Series Object from Dictionary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85BFC-D4E3-48FB-950F-65968CFF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79" y="3269202"/>
            <a:ext cx="1580008" cy="214488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97C6F75-2A50-426A-91F9-CE92008960F4}"/>
              </a:ext>
            </a:extLst>
          </p:cNvPr>
          <p:cNvSpPr/>
          <p:nvPr/>
        </p:nvSpPr>
        <p:spPr>
          <a:xfrm>
            <a:off x="2254929" y="1768875"/>
            <a:ext cx="3684233" cy="205074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also create a series objects from a dictionary!!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8A4FDB5-2D52-4EBF-8147-E9BA100F4021}"/>
              </a:ext>
            </a:extLst>
          </p:cNvPr>
          <p:cNvSpPr/>
          <p:nvPr/>
        </p:nvSpPr>
        <p:spPr>
          <a:xfrm>
            <a:off x="7146524" y="2505722"/>
            <a:ext cx="4280193" cy="30783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({‘a’:10,’b’:20,’c’:30})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a       10</a:t>
            </a:r>
          </a:p>
          <a:p>
            <a:r>
              <a:rPr lang="en-US" dirty="0"/>
              <a:t>   b       20</a:t>
            </a:r>
          </a:p>
          <a:p>
            <a:r>
              <a:rPr lang="en-US" dirty="0"/>
              <a:t>   c        30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4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C0A-FDA3-4088-B556-3D4E624C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index position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9E8A158-4913-40FC-8634-D979078FEA49}"/>
              </a:ext>
            </a:extLst>
          </p:cNvPr>
          <p:cNvSpPr/>
          <p:nvPr/>
        </p:nvSpPr>
        <p:spPr>
          <a:xfrm>
            <a:off x="5433133" y="1429305"/>
            <a:ext cx="6418556" cy="362208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 ({‘a’:10,’b’:20,’c’:30}) ,index=[‘a’, ’b’, ’c’, ’d’, ’e’])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         10.0</a:t>
            </a:r>
          </a:p>
          <a:p>
            <a:r>
              <a:rPr lang="en-US" dirty="0"/>
              <a:t> b         20.0</a:t>
            </a:r>
          </a:p>
          <a:p>
            <a:r>
              <a:rPr lang="en-US" dirty="0"/>
              <a:t> c         30.0</a:t>
            </a:r>
          </a:p>
          <a:p>
            <a:r>
              <a:rPr lang="en-US" dirty="0"/>
              <a:t> d  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e  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float64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401BD-1749-43D7-9BDE-CB8C036C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" y="2736542"/>
            <a:ext cx="1579481" cy="2048522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8B840F4-8BB3-414C-9480-A4E751927488}"/>
              </a:ext>
            </a:extLst>
          </p:cNvPr>
          <p:cNvSpPr/>
          <p:nvPr/>
        </p:nvSpPr>
        <p:spPr>
          <a:xfrm>
            <a:off x="1802168" y="1236215"/>
            <a:ext cx="3382392" cy="1958611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change the index 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81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E31B-1A23-4A04-B85B-66539FF7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05474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EA014AB-2F85-4062-AFC6-2FBCE4CF00F7}"/>
              </a:ext>
            </a:extLst>
          </p:cNvPr>
          <p:cNvSpPr/>
          <p:nvPr/>
        </p:nvSpPr>
        <p:spPr>
          <a:xfrm>
            <a:off x="906262" y="1642369"/>
            <a:ext cx="5189738" cy="11896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print(s1[3])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9238D-78A8-4847-A670-91AC570221FA}"/>
              </a:ext>
            </a:extLst>
          </p:cNvPr>
          <p:cNvSpPr txBox="1"/>
          <p:nvPr/>
        </p:nvSpPr>
        <p:spPr>
          <a:xfrm>
            <a:off x="2015231" y="1273037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a single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2262956-33D4-43BB-8683-B07AF2231F59}"/>
              </a:ext>
            </a:extLst>
          </p:cNvPr>
          <p:cNvSpPr/>
          <p:nvPr/>
        </p:nvSpPr>
        <p:spPr>
          <a:xfrm>
            <a:off x="6465163" y="1590244"/>
            <a:ext cx="5439792" cy="20951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print(s1[-3 : 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6   7</a:t>
            </a:r>
          </a:p>
          <a:p>
            <a:r>
              <a:rPr lang="en-IN" dirty="0"/>
              <a:t>               7   8</a:t>
            </a:r>
          </a:p>
          <a:p>
            <a:r>
              <a:rPr lang="en-IN" dirty="0"/>
              <a:t>               8    9</a:t>
            </a:r>
          </a:p>
          <a:p>
            <a:r>
              <a:rPr lang="en-IN" dirty="0"/>
              <a:t> </a:t>
            </a:r>
            <a:r>
              <a:rPr lang="en-IN" dirty="0" err="1"/>
              <a:t>dtype</a:t>
            </a:r>
            <a:r>
              <a:rPr lang="en-IN" dirty="0"/>
              <a:t> :int64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42BF7-D922-4726-B96F-E957B4C19C0C}"/>
              </a:ext>
            </a:extLst>
          </p:cNvPr>
          <p:cNvSpPr txBox="1"/>
          <p:nvPr/>
        </p:nvSpPr>
        <p:spPr>
          <a:xfrm>
            <a:off x="7547499" y="1134524"/>
            <a:ext cx="350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elements from backward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2DBD0-3926-4C1E-8F0C-05EC517FE6CF}"/>
              </a:ext>
            </a:extLst>
          </p:cNvPr>
          <p:cNvSpPr txBox="1"/>
          <p:nvPr/>
        </p:nvSpPr>
        <p:spPr>
          <a:xfrm>
            <a:off x="1199965" y="3310230"/>
            <a:ext cx="340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a sequence of elements</a:t>
            </a:r>
            <a:endParaRPr lang="en-IN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85258782-D80F-428C-9EA1-707904392F3D}"/>
              </a:ext>
            </a:extLst>
          </p:cNvPr>
          <p:cNvSpPr/>
          <p:nvPr/>
        </p:nvSpPr>
        <p:spPr>
          <a:xfrm>
            <a:off x="810089" y="3679562"/>
            <a:ext cx="5111317" cy="3040834"/>
          </a:xfrm>
          <a:prstGeom prst="round2DiagRect">
            <a:avLst>
              <a:gd name="adj1" fmla="val 16667"/>
              <a:gd name="adj2" fmla="val 21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print(s1[:3])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</a:t>
            </a:r>
          </a:p>
          <a:p>
            <a:r>
              <a:rPr lang="en-US" dirty="0"/>
              <a:t>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01D2-008B-4795-B360-BA2DE1F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40984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Math Operations on Series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BF30E-0172-4C9B-9CC7-F713FF6F8939}"/>
              </a:ext>
            </a:extLst>
          </p:cNvPr>
          <p:cNvSpPr txBox="1"/>
          <p:nvPr/>
        </p:nvSpPr>
        <p:spPr>
          <a:xfrm>
            <a:off x="1260628" y="1455938"/>
            <a:ext cx="267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scalar value</a:t>
            </a:r>
          </a:p>
          <a:p>
            <a:r>
              <a:rPr lang="en-US" dirty="0"/>
              <a:t>To Series Elements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86FADA3-CF9C-4DC6-BD0C-CC89F9EB48AC}"/>
              </a:ext>
            </a:extLst>
          </p:cNvPr>
          <p:cNvSpPr/>
          <p:nvPr/>
        </p:nvSpPr>
        <p:spPr>
          <a:xfrm>
            <a:off x="1003176" y="2565647"/>
            <a:ext cx="3089430" cy="355106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 + 5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 0    6</a:t>
            </a:r>
          </a:p>
          <a:p>
            <a:r>
              <a:rPr lang="en-US" dirty="0"/>
              <a:t>  1   7</a:t>
            </a:r>
          </a:p>
          <a:p>
            <a:r>
              <a:rPr lang="en-US" dirty="0"/>
              <a:t> 2    8</a:t>
            </a:r>
          </a:p>
          <a:p>
            <a:r>
              <a:rPr lang="en-US" dirty="0"/>
              <a:t>  3   9</a:t>
            </a:r>
          </a:p>
          <a:p>
            <a:r>
              <a:rPr lang="en-US" dirty="0"/>
              <a:t>  4   10</a:t>
            </a:r>
          </a:p>
          <a:p>
            <a:r>
              <a:rPr lang="en-US" dirty="0"/>
              <a:t>  5   11</a:t>
            </a:r>
          </a:p>
          <a:p>
            <a:r>
              <a:rPr lang="en-US" dirty="0"/>
              <a:t>  6   12</a:t>
            </a:r>
          </a:p>
          <a:p>
            <a:r>
              <a:rPr lang="en-US" dirty="0"/>
              <a:t>  7   13</a:t>
            </a:r>
          </a:p>
          <a:p>
            <a:r>
              <a:rPr lang="en-US" dirty="0"/>
              <a:t>  8   14</a:t>
            </a:r>
          </a:p>
          <a:p>
            <a:r>
              <a:rPr lang="en-US" dirty="0"/>
              <a:t>  </a:t>
            </a:r>
            <a:r>
              <a:rPr lang="en-US" dirty="0" err="1"/>
              <a:t>dtype</a:t>
            </a:r>
            <a:r>
              <a:rPr lang="en-US" dirty="0"/>
              <a:t>: int64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09B37-F9CB-4074-8829-D7902A732F44}"/>
              </a:ext>
            </a:extLst>
          </p:cNvPr>
          <p:cNvSpPr txBox="1"/>
          <p:nvPr/>
        </p:nvSpPr>
        <p:spPr>
          <a:xfrm>
            <a:off x="6773662" y="1568674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two Series Objects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7B909FC-EE7A-4878-A80A-84BD7F8B9CAF}"/>
              </a:ext>
            </a:extLst>
          </p:cNvPr>
          <p:cNvSpPr/>
          <p:nvPr/>
        </p:nvSpPr>
        <p:spPr>
          <a:xfrm>
            <a:off x="6214369" y="2196315"/>
            <a:ext cx="4974455" cy="429235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s2=</a:t>
            </a:r>
            <a:r>
              <a:rPr lang="en-US" dirty="0" err="1"/>
              <a:t>pd.Series</a:t>
            </a:r>
            <a:r>
              <a:rPr lang="en-US" dirty="0"/>
              <a:t>([10,20,30,40,50,60,70,80,90])</a:t>
            </a:r>
          </a:p>
          <a:p>
            <a:r>
              <a:rPr lang="en-US" dirty="0"/>
              <a:t> s1+s2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0       11</a:t>
            </a:r>
          </a:p>
          <a:p>
            <a:pPr marL="342900" indent="-342900">
              <a:buAutoNum type="arabicPlain"/>
            </a:pPr>
            <a:r>
              <a:rPr lang="en-US" dirty="0"/>
              <a:t>22</a:t>
            </a:r>
          </a:p>
          <a:p>
            <a:pPr marL="342900" indent="-342900">
              <a:buAutoNum type="arabicPlain"/>
            </a:pPr>
            <a:r>
              <a:rPr lang="en-US" dirty="0"/>
              <a:t>33</a:t>
            </a:r>
          </a:p>
          <a:p>
            <a:pPr marL="342900" indent="-342900">
              <a:buAutoNum type="arabicPlain"/>
            </a:pPr>
            <a:r>
              <a:rPr lang="en-US" dirty="0"/>
              <a:t>44</a:t>
            </a:r>
          </a:p>
          <a:p>
            <a:pPr marL="342900" indent="-342900">
              <a:buAutoNum type="arabicPlain"/>
            </a:pPr>
            <a:r>
              <a:rPr lang="en-US" dirty="0"/>
              <a:t>55</a:t>
            </a:r>
          </a:p>
          <a:p>
            <a:pPr marL="342900" indent="-342900">
              <a:buAutoNum type="arabicPlain"/>
            </a:pPr>
            <a:r>
              <a:rPr lang="en-US" dirty="0"/>
              <a:t>66</a:t>
            </a:r>
          </a:p>
          <a:p>
            <a:pPr marL="342900" indent="-342900">
              <a:buAutoNum type="arabicPlain"/>
            </a:pPr>
            <a:r>
              <a:rPr lang="en-US" dirty="0"/>
              <a:t>77</a:t>
            </a:r>
          </a:p>
          <a:p>
            <a:pPr marL="342900" indent="-342900">
              <a:buAutoNum type="arabicPlain"/>
            </a:pPr>
            <a:r>
              <a:rPr lang="en-US" dirty="0"/>
              <a:t>88</a:t>
            </a:r>
          </a:p>
          <a:p>
            <a:pPr marL="342900" indent="-342900">
              <a:buAutoNum type="arabicPlain"/>
            </a:pPr>
            <a:r>
              <a:rPr lang="en-US" dirty="0"/>
              <a:t>99</a:t>
            </a:r>
          </a:p>
          <a:p>
            <a:r>
              <a:rPr lang="en-US" dirty="0" err="1"/>
              <a:t>Dtype</a:t>
            </a:r>
            <a:r>
              <a:rPr lang="en-US" dirty="0"/>
              <a:t> :int64</a:t>
            </a: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1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9C7-0450-4C9C-B49B-2264CB4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3105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F52153-E613-4021-905D-C11D0CADC203}"/>
              </a:ext>
            </a:extLst>
          </p:cNvPr>
          <p:cNvSpPr/>
          <p:nvPr/>
        </p:nvSpPr>
        <p:spPr>
          <a:xfrm>
            <a:off x="2618913" y="1216241"/>
            <a:ext cx="6489576" cy="514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is a 2-dimensional labelled data structure.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4720C-EBCA-4BC2-A832-8120312D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2" y="3429000"/>
            <a:ext cx="1506097" cy="204454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BDD5005-B9E9-406F-824A-CDFD98E3B903}"/>
              </a:ext>
            </a:extLst>
          </p:cNvPr>
          <p:cNvSpPr/>
          <p:nvPr/>
        </p:nvSpPr>
        <p:spPr>
          <a:xfrm>
            <a:off x="1919425" y="1899822"/>
            <a:ext cx="3043191" cy="166900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comprises of rows and columns.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6A70761-D95D-4C76-9255-E476593A3CFF}"/>
              </a:ext>
            </a:extLst>
          </p:cNvPr>
          <p:cNvSpPr/>
          <p:nvPr/>
        </p:nvSpPr>
        <p:spPr>
          <a:xfrm>
            <a:off x="6365289" y="2672179"/>
            <a:ext cx="4110361" cy="24546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Output:</a:t>
            </a:r>
          </a:p>
          <a:p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415BE9-F3BD-4969-84C5-5687292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30893"/>
              </p:ext>
            </p:extLst>
          </p:nvPr>
        </p:nvGraphicFramePr>
        <p:xfrm>
          <a:off x="7617041" y="3581679"/>
          <a:ext cx="2583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01">
                  <a:extLst>
                    <a:ext uri="{9D8B030D-6E8A-4147-A177-3AD203B41FA5}">
                      <a16:colId xmlns:a16="http://schemas.microsoft.com/office/drawing/2014/main" val="2314117451"/>
                    </a:ext>
                  </a:extLst>
                </a:gridCol>
                <a:gridCol w="1291701">
                  <a:extLst>
                    <a:ext uri="{9D8B030D-6E8A-4147-A177-3AD203B41FA5}">
                      <a16:colId xmlns:a16="http://schemas.microsoft.com/office/drawing/2014/main" val="1192931774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6698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16740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604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Anne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830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2211EC8-0601-421C-A9B3-5737BA8C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2712"/>
              </p:ext>
            </p:extLst>
          </p:nvPr>
        </p:nvGraphicFramePr>
        <p:xfrm>
          <a:off x="7030128" y="3947439"/>
          <a:ext cx="5869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1167108869"/>
                    </a:ext>
                  </a:extLst>
                </a:gridCol>
              </a:tblGrid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21937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80883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935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Pandas</vt:lpstr>
      <vt:lpstr>Pandas DataStructures</vt:lpstr>
      <vt:lpstr>Pandas Series Object</vt:lpstr>
      <vt:lpstr>Changing Index</vt:lpstr>
      <vt:lpstr>Series Object from Dictionary</vt:lpstr>
      <vt:lpstr>Changing index position</vt:lpstr>
      <vt:lpstr>Extracting Individual Elements</vt:lpstr>
      <vt:lpstr>Basic Math Operations on Series</vt:lpstr>
      <vt:lpstr>Pandas Dataframe</vt:lpstr>
      <vt:lpstr>Creating a DataFrame</vt:lpstr>
      <vt:lpstr>Data Frame In-Built Functions</vt:lpstr>
      <vt:lpstr>PowerPoint Presentation</vt:lpstr>
      <vt:lpstr>Pandas iloc and loc</vt:lpstr>
      <vt:lpstr>PowerPoint Presentation</vt:lpstr>
      <vt:lpstr>Dropping columns</vt:lpstr>
      <vt:lpstr>Dropping rows</vt:lpstr>
      <vt:lpstr>Pandas Functions</vt:lpstr>
      <vt:lpstr>More Pandas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Sunanda Naik</dc:creator>
  <cp:lastModifiedBy>Sunanda Naik</cp:lastModifiedBy>
  <cp:revision>35</cp:revision>
  <dcterms:created xsi:type="dcterms:W3CDTF">2020-11-13T04:10:19Z</dcterms:created>
  <dcterms:modified xsi:type="dcterms:W3CDTF">2021-02-26T13:35:46Z</dcterms:modified>
</cp:coreProperties>
</file>