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393C-64E8-4E08-A870-AB549411F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C1ADD-DB09-4A1D-88CA-4CDE5A6E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7718-4C9C-4A9B-B8C0-D92F2BAF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CE68-E6D3-442E-B62B-E5B4B0D4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041F-B3CF-4842-8558-85C8D47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7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6EA7-2361-4C81-B442-0966D0D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8B3-6AF5-49C6-8423-D8089546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4717-4570-46AA-80A6-EB66286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0A55-EF5D-4EB3-98CE-D1579C7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1611-C739-4DC9-8E8B-39DF948C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E4609-27F1-4E24-93A7-0E8F56E12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C96EF-12F1-4331-8DF5-AE93F079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507-E7AD-4D42-9BBD-C0336F61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7FFC-3032-453C-ADF8-3DFC5CBA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9F3D-99BD-4F1C-86BC-E1E6C5E9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75E-9D6E-4685-9D5F-875A556F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724B-D992-4B33-82B5-62E95DC4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C191-0AEB-4D5C-B75D-B10BDF9C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D6C4-7081-4E23-B2A4-AE38AD20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9B92-AF0B-4E25-8335-8C06DC42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8012-2228-44CC-BD21-75F9993A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EDDE-93CB-47CA-B579-7866C542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ECB7-99E1-42F2-ACC7-6E63F0E5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8580-016B-439F-9A95-55FD8A53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E966-C496-4595-8A57-77B40987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E55C-68E7-4D28-9565-240E3000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7AF4-41ED-4A11-9B3E-2191A189F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C62EA-C777-4EEE-B51E-00400E81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C3FC3-E89D-4430-B9E2-2617F96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5500C-4784-44F8-9290-2487B9DE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47F6-8309-42E6-926E-67BAE381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6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C9B0-7E8F-4EF5-B7B4-AFABD1AB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AD768-26B1-432F-A008-AAFA5A0D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8AE3-C65F-4146-B4D8-1DCD5CA32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27280-7724-422E-B561-C5C898886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87D68-A36B-429D-A85F-1987BF81A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8FB1A-851B-416F-963A-7E0D00BA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22C34-6FAC-4984-BE72-36F003ED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503B9-B93F-47B9-AD1F-058CB5E0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796-7E35-4FC9-BEE7-4D985DB9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25369-C7D0-437A-AD2A-06394C2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E35C2-C2BF-4EF9-9968-4D4E8F5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B9BB-A496-40A0-B646-7B551A8A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B9B25-5921-47B4-82FC-B418395F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6BF95-C9CD-465E-AAEB-A9CC97AA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D8E69-3E6F-41E7-B861-EF378C65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5C2B-A74C-47F8-8F2D-A1F97FD1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9AB0-DB15-4855-9DD4-4CAAA9991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C380A-9D53-4395-9739-EDF6EE58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34314-11DD-4910-9266-061A0FF9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2FCED-CD59-4FA3-80BA-35CAEBCF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9A05A-5E4E-4C54-89E0-BD28290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3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18C3-A163-43DE-B7FF-884EEBE3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F8BE0-8F83-4986-B783-DA9CA48C4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4448C-624A-47CD-A236-0023F5EE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C8AF2-666A-47E1-898A-47C0FB5E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D5377-4DD4-4F7A-B0F5-2449A4EE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617B-C296-4708-973A-E934338B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9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99DE9-9735-4906-A096-027CAAD2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F5CF-18E4-45D1-AD56-39B4AA4A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B338-9FB3-4FBC-9AE6-AEC32F0DC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2418-3E91-4441-86BA-1E23AD1ACEB8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6A6B-113D-4285-9135-BA452695A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B65D-1A75-4F4F-BF58-85BE5136A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7FF6-F9D3-4D42-862C-ADC15704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12" y="576025"/>
            <a:ext cx="7599285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Variables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AD776-F541-4D9D-95B2-AD68F010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155" y="1171852"/>
            <a:ext cx="10884023" cy="5539666"/>
          </a:xfrm>
        </p:spPr>
        <p:txBody>
          <a:bodyPr/>
          <a:lstStyle/>
          <a:p>
            <a:pPr algn="l"/>
            <a:r>
              <a:rPr lang="en-US" dirty="0"/>
              <a:t>Variables in Python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AE8EA-1548-484D-954B-B3553D04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96" y="1875901"/>
            <a:ext cx="4364036" cy="438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1E50292-46B6-4F6C-85EC-6DEB85C8BF26}"/>
              </a:ext>
            </a:extLst>
          </p:cNvPr>
          <p:cNvSpPr/>
          <p:nvPr/>
        </p:nvSpPr>
        <p:spPr>
          <a:xfrm rot="21135180" flipH="1">
            <a:off x="3308814" y="1300591"/>
            <a:ext cx="3689346" cy="1726606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do I store Data?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4638B6-E767-4354-B74E-F52F61229740}"/>
              </a:ext>
            </a:extLst>
          </p:cNvPr>
          <p:cNvSpPr/>
          <p:nvPr/>
        </p:nvSpPr>
        <p:spPr>
          <a:xfrm>
            <a:off x="2263806" y="3910385"/>
            <a:ext cx="1544714" cy="471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371935-12CA-4A49-BE80-AD27C75D26F6}"/>
              </a:ext>
            </a:extLst>
          </p:cNvPr>
          <p:cNvSpPr/>
          <p:nvPr/>
        </p:nvSpPr>
        <p:spPr>
          <a:xfrm>
            <a:off x="2263805" y="4724087"/>
            <a:ext cx="1544713" cy="471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“Sam”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176667-E7BC-40CC-8D99-35A0E6BECF91}"/>
              </a:ext>
            </a:extLst>
          </p:cNvPr>
          <p:cNvSpPr/>
          <p:nvPr/>
        </p:nvSpPr>
        <p:spPr>
          <a:xfrm>
            <a:off x="2263806" y="5537790"/>
            <a:ext cx="1544712" cy="471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“Matt”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68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CD97-DF34-421D-BC1D-529902A2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Assignment Operator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6A034-0F3A-46A6-97B6-A02AED6CFB7C}"/>
              </a:ext>
            </a:extLst>
          </p:cNvPr>
          <p:cNvSpPr txBox="1"/>
          <p:nvPr/>
        </p:nvSpPr>
        <p:spPr>
          <a:xfrm>
            <a:off x="952130" y="1145970"/>
            <a:ext cx="3903955" cy="4819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Why Python Is Great:</a:t>
            </a:r>
          </a:p>
          <a:p>
            <a:r>
              <a:rPr lang="en-IN" dirty="0"/>
              <a:t># In-place value swapping</a:t>
            </a:r>
          </a:p>
          <a:p>
            <a:endParaRPr lang="en-IN" dirty="0"/>
          </a:p>
          <a:p>
            <a:r>
              <a:rPr lang="en-IN" dirty="0"/>
              <a:t># Let's say we want to swap</a:t>
            </a:r>
          </a:p>
          <a:p>
            <a:r>
              <a:rPr lang="en-IN" dirty="0"/>
              <a:t># the values of a and b...</a:t>
            </a:r>
          </a:p>
          <a:p>
            <a:r>
              <a:rPr lang="en-IN" dirty="0"/>
              <a:t>a = 23</a:t>
            </a:r>
          </a:p>
          <a:p>
            <a:r>
              <a:rPr lang="en-IN" dirty="0"/>
              <a:t>b = 42</a:t>
            </a:r>
          </a:p>
          <a:p>
            <a:endParaRPr lang="en-IN" dirty="0"/>
          </a:p>
          <a:p>
            <a:r>
              <a:rPr lang="en-IN" dirty="0"/>
              <a:t># The "classic" way to do it</a:t>
            </a:r>
          </a:p>
          <a:p>
            <a:r>
              <a:rPr lang="en-IN" dirty="0"/>
              <a:t># with a temporary variable:</a:t>
            </a:r>
          </a:p>
          <a:p>
            <a:r>
              <a:rPr lang="en-IN" dirty="0" err="1"/>
              <a:t>tmp</a:t>
            </a:r>
            <a:r>
              <a:rPr lang="en-IN" dirty="0"/>
              <a:t> = a</a:t>
            </a:r>
          </a:p>
          <a:p>
            <a:r>
              <a:rPr lang="en-IN" dirty="0"/>
              <a:t>a = b</a:t>
            </a:r>
          </a:p>
          <a:p>
            <a:r>
              <a:rPr lang="en-IN" dirty="0"/>
              <a:t>b = </a:t>
            </a:r>
            <a:r>
              <a:rPr lang="en-IN" dirty="0" err="1"/>
              <a:t>tmp</a:t>
            </a:r>
            <a:endParaRPr lang="en-IN" dirty="0"/>
          </a:p>
          <a:p>
            <a:endParaRPr lang="en-IN" dirty="0"/>
          </a:p>
          <a:p>
            <a:r>
              <a:rPr lang="en-IN" dirty="0"/>
              <a:t># Python also lets us</a:t>
            </a:r>
          </a:p>
          <a:p>
            <a:r>
              <a:rPr lang="en-IN" dirty="0"/>
              <a:t># use this short-hand:</a:t>
            </a:r>
          </a:p>
          <a:p>
            <a:r>
              <a:rPr lang="en-IN" dirty="0"/>
              <a:t>a, b = b,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3616C-472D-404B-B8D0-D1F0C40BC16E}"/>
              </a:ext>
            </a:extLst>
          </p:cNvPr>
          <p:cNvSpPr txBox="1"/>
          <p:nvPr/>
        </p:nvSpPr>
        <p:spPr>
          <a:xfrm>
            <a:off x="5885896" y="1145970"/>
            <a:ext cx="11603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&gt;&gt;x=5</a:t>
            </a:r>
          </a:p>
          <a:p>
            <a:r>
              <a:rPr lang="en-US" dirty="0"/>
              <a:t> &gt;&gt;print(x)</a:t>
            </a:r>
          </a:p>
          <a:p>
            <a:r>
              <a:rPr lang="en-US" dirty="0"/>
              <a:t>&gt;&gt;x+=7</a:t>
            </a:r>
          </a:p>
          <a:p>
            <a:r>
              <a:rPr lang="en-US" dirty="0"/>
              <a:t>&gt;&gt;print(x)</a:t>
            </a:r>
          </a:p>
          <a:p>
            <a:r>
              <a:rPr lang="en-US" dirty="0"/>
              <a:t>&gt;&gt;x/=7</a:t>
            </a:r>
          </a:p>
          <a:p>
            <a:r>
              <a:rPr lang="en-US" dirty="0"/>
              <a:t>&gt;&gt;print(x)</a:t>
            </a:r>
          </a:p>
          <a:p>
            <a:r>
              <a:rPr lang="en-US" dirty="0"/>
              <a:t>&gt;&gt;x*=7</a:t>
            </a:r>
          </a:p>
          <a:p>
            <a:r>
              <a:rPr lang="en-US" dirty="0"/>
              <a:t>&gt;&gt;print(x)</a:t>
            </a:r>
          </a:p>
          <a:p>
            <a:r>
              <a:rPr lang="en-US" dirty="0"/>
              <a:t>&gt;&gt;x-=7</a:t>
            </a:r>
          </a:p>
          <a:p>
            <a:r>
              <a:rPr lang="en-US" dirty="0"/>
              <a:t>&gt;&gt;print(x)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BAC077-E6B1-42F7-828C-6AD08F70C4DE}"/>
              </a:ext>
            </a:extLst>
          </p:cNvPr>
          <p:cNvCxnSpPr/>
          <p:nvPr/>
        </p:nvCxnSpPr>
        <p:spPr>
          <a:xfrm>
            <a:off x="5370990" y="843380"/>
            <a:ext cx="0" cy="594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63E8-096C-4E05-92C2-48446F5B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174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 Operator( is </a:t>
            </a:r>
            <a:r>
              <a:rPr lang="en-US"/>
              <a:t>and is not)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97B0C-1AE4-45D3-A623-82E564A4B70C}"/>
              </a:ext>
            </a:extLst>
          </p:cNvPr>
          <p:cNvSpPr txBox="1"/>
          <p:nvPr/>
        </p:nvSpPr>
        <p:spPr>
          <a:xfrm>
            <a:off x="1038688" y="2077375"/>
            <a:ext cx="1862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&gt;&gt;a=</a:t>
            </a:r>
            <a:r>
              <a:rPr lang="en-US" b="1" dirty="0"/>
              <a:t>True</a:t>
            </a:r>
          </a:p>
          <a:p>
            <a:r>
              <a:rPr lang="en-US" dirty="0"/>
              <a:t>&gt;&gt;b=</a:t>
            </a:r>
            <a:r>
              <a:rPr lang="en-US" b="1" dirty="0"/>
              <a:t>False</a:t>
            </a:r>
          </a:p>
          <a:p>
            <a:r>
              <a:rPr lang="en-US" dirty="0"/>
              <a:t>&gt;&gt;print(a </a:t>
            </a:r>
            <a:r>
              <a:rPr lang="en-US" b="1" dirty="0"/>
              <a:t>is not </a:t>
            </a:r>
            <a:r>
              <a:rPr lang="en-US" dirty="0"/>
              <a:t>b)</a:t>
            </a:r>
          </a:p>
          <a:p>
            <a:r>
              <a:rPr lang="en-US" dirty="0"/>
              <a:t>&gt;&gt;print( a </a:t>
            </a:r>
            <a:r>
              <a:rPr lang="en-US" b="1" dirty="0"/>
              <a:t>is</a:t>
            </a:r>
            <a:r>
              <a:rPr lang="en-US" dirty="0"/>
              <a:t> 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70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F54C-1B62-42F8-A746-FC137CBD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Membership Operators( in and not in)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0E35-C7E8-4DC6-B2E1-9F67AE48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&gt;&gt;list=[3,3,2,2,39,33,35,32]</a:t>
            </a:r>
          </a:p>
          <a:p>
            <a:pPr marL="0" indent="0">
              <a:buNone/>
            </a:pPr>
            <a:r>
              <a:rPr lang="en-US" sz="2000" dirty="0"/>
              <a:t>&gt;&gt;print(324 </a:t>
            </a:r>
            <a:r>
              <a:rPr lang="en-US" sz="2000" b="1" dirty="0"/>
              <a:t>not in </a:t>
            </a:r>
            <a:r>
              <a:rPr lang="en-US" sz="2000" dirty="0"/>
              <a:t>list)</a:t>
            </a:r>
          </a:p>
          <a:p>
            <a:pPr marL="0" indent="0">
              <a:buNone/>
            </a:pPr>
            <a:r>
              <a:rPr lang="en-US" sz="2000" dirty="0"/>
              <a:t>&gt;&gt;print(3 </a:t>
            </a:r>
            <a:r>
              <a:rPr lang="en-US" sz="2000" b="1" dirty="0"/>
              <a:t>in</a:t>
            </a:r>
            <a:r>
              <a:rPr lang="en-US" sz="2000" dirty="0"/>
              <a:t> list)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99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18AA-6597-4607-80E2-97C30E93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Operators ( &amp; and |)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8476-E889-442F-9597-BB87088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37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&gt;&gt;print(0 &amp; 1)</a:t>
            </a:r>
          </a:p>
          <a:p>
            <a:pPr marL="0" indent="0">
              <a:buNone/>
            </a:pPr>
            <a:r>
              <a:rPr lang="en-US" sz="2000" dirty="0"/>
              <a:t>&gt;&gt;print(0 | 1)</a:t>
            </a:r>
          </a:p>
          <a:p>
            <a:pPr marL="0" indent="0">
              <a:buNone/>
            </a:pPr>
            <a:r>
              <a:rPr lang="en-US" sz="2000" dirty="0"/>
              <a:t>&gt;&gt;print(0 | 3)   # 3</a:t>
            </a:r>
          </a:p>
          <a:p>
            <a:pPr marL="0" indent="0">
              <a:buNone/>
            </a:pPr>
            <a:r>
              <a:rPr lang="en-US" sz="2000" dirty="0"/>
              <a:t>&gt;&gt;print(0 &amp; 2)   # 0 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3C900-2C7F-4755-A1AC-ACEB79F3E0D4}"/>
              </a:ext>
            </a:extLst>
          </p:cNvPr>
          <p:cNvSpPr txBox="1"/>
          <p:nvPr/>
        </p:nvSpPr>
        <p:spPr>
          <a:xfrm>
            <a:off x="4456590" y="1846555"/>
            <a:ext cx="1218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0 – 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 – 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2- 10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 – 11…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97A763-F3D0-41E6-A558-C0177B7E4181}"/>
              </a:ext>
            </a:extLst>
          </p:cNvPr>
          <p:cNvSpPr/>
          <p:nvPr/>
        </p:nvSpPr>
        <p:spPr>
          <a:xfrm rot="10800000">
            <a:off x="3409025" y="2325950"/>
            <a:ext cx="701336" cy="239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9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75BB5-1C6B-4B62-8E00-C66CB37A61D8}"/>
              </a:ext>
            </a:extLst>
          </p:cNvPr>
          <p:cNvSpPr/>
          <p:nvPr/>
        </p:nvSpPr>
        <p:spPr>
          <a:xfrm>
            <a:off x="2447277" y="923277"/>
            <a:ext cx="7297445" cy="550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Data/Values can be stored in temporary storage spaces called </a:t>
            </a:r>
            <a:r>
              <a:rPr lang="en-US" b="1" dirty="0"/>
              <a:t>variables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EF3AC-8F18-4D2C-8CF2-BD66B7BD1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61" y="2969997"/>
            <a:ext cx="2143125" cy="2143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AF8798-C8B7-41C3-BD65-61B3C573A509}"/>
              </a:ext>
            </a:extLst>
          </p:cNvPr>
          <p:cNvSpPr/>
          <p:nvPr/>
        </p:nvSpPr>
        <p:spPr>
          <a:xfrm>
            <a:off x="2220897" y="2365898"/>
            <a:ext cx="1651247" cy="5504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Student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B8F1D-2C5A-4BD3-B306-52F7AEB5B94B}"/>
              </a:ext>
            </a:extLst>
          </p:cNvPr>
          <p:cNvSpPr/>
          <p:nvPr/>
        </p:nvSpPr>
        <p:spPr>
          <a:xfrm>
            <a:off x="2220897" y="5113122"/>
            <a:ext cx="1651247" cy="5504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0x1098ab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DF71A5-121D-443E-AF15-1BCAFDBCEE88}"/>
              </a:ext>
            </a:extLst>
          </p:cNvPr>
          <p:cNvSpPr/>
          <p:nvPr/>
        </p:nvSpPr>
        <p:spPr>
          <a:xfrm>
            <a:off x="7253056" y="3808520"/>
            <a:ext cx="1811045" cy="550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717B5C-748C-414B-9863-684DDAA87F5B}"/>
              </a:ext>
            </a:extLst>
          </p:cNvPr>
          <p:cNvCxnSpPr/>
          <p:nvPr/>
        </p:nvCxnSpPr>
        <p:spPr>
          <a:xfrm flipH="1">
            <a:off x="4474346" y="4136994"/>
            <a:ext cx="244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2D4EB-42EA-426A-83CD-CBB98E75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9" y="2627890"/>
            <a:ext cx="1153997" cy="115399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41F01DC-B76A-4D7A-8D3B-3722FD6ED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49" y="2616742"/>
            <a:ext cx="1153997" cy="115399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9E9FCC4-7B7F-4914-8893-A412AA95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60" y="2656691"/>
            <a:ext cx="1153997" cy="115399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A1C341-4B9B-4C13-A7BD-982CF14608FF}"/>
              </a:ext>
            </a:extLst>
          </p:cNvPr>
          <p:cNvSpPr/>
          <p:nvPr/>
        </p:nvSpPr>
        <p:spPr>
          <a:xfrm>
            <a:off x="2753650" y="2998431"/>
            <a:ext cx="1481000" cy="470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2B36FD-6867-4411-9A39-851F5A277647}"/>
              </a:ext>
            </a:extLst>
          </p:cNvPr>
          <p:cNvSpPr/>
          <p:nvPr/>
        </p:nvSpPr>
        <p:spPr>
          <a:xfrm>
            <a:off x="6545488" y="3053917"/>
            <a:ext cx="1153997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“Sam”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B0FD82-0D54-4EBF-A73D-C9CFA73F5AD9}"/>
              </a:ext>
            </a:extLst>
          </p:cNvPr>
          <p:cNvSpPr/>
          <p:nvPr/>
        </p:nvSpPr>
        <p:spPr>
          <a:xfrm>
            <a:off x="10185921" y="3009528"/>
            <a:ext cx="1296140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“Matt”</a:t>
            </a:r>
            <a:endParaRPr lang="en-IN" dirty="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3B1EF182-5621-4483-9FB3-949311D1A43A}"/>
              </a:ext>
            </a:extLst>
          </p:cNvPr>
          <p:cNvSpPr/>
          <p:nvPr/>
        </p:nvSpPr>
        <p:spPr>
          <a:xfrm>
            <a:off x="1961208" y="3233689"/>
            <a:ext cx="648827" cy="1309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92865C9-5A12-4081-8D59-8C693034BD03}"/>
              </a:ext>
            </a:extLst>
          </p:cNvPr>
          <p:cNvSpPr/>
          <p:nvPr/>
        </p:nvSpPr>
        <p:spPr>
          <a:xfrm>
            <a:off x="5771586" y="3213714"/>
            <a:ext cx="667370" cy="10727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E44C0EEC-65F4-4EDF-BB85-6A3698FFB18D}"/>
              </a:ext>
            </a:extLst>
          </p:cNvPr>
          <p:cNvSpPr/>
          <p:nvPr/>
        </p:nvSpPr>
        <p:spPr>
          <a:xfrm>
            <a:off x="9208772" y="3213714"/>
            <a:ext cx="787484" cy="10727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03EFA4-6B15-4E3B-B74B-A3ACEE20BE61}"/>
              </a:ext>
            </a:extLst>
          </p:cNvPr>
          <p:cNvSpPr/>
          <p:nvPr/>
        </p:nvSpPr>
        <p:spPr>
          <a:xfrm>
            <a:off x="2447277" y="923277"/>
            <a:ext cx="7297445" cy="550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Data/Values can be stored in temporary storage spaces called </a:t>
            </a:r>
            <a:r>
              <a:rPr lang="en-US" b="1" dirty="0"/>
              <a:t>variables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51C4F4-3F39-44F7-90EA-E8D8AC9CA54B}"/>
              </a:ext>
            </a:extLst>
          </p:cNvPr>
          <p:cNvCxnSpPr/>
          <p:nvPr/>
        </p:nvCxnSpPr>
        <p:spPr>
          <a:xfrm>
            <a:off x="4350058" y="2068497"/>
            <a:ext cx="0" cy="3187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A14224-B5CF-49A1-A047-10DFC704814B}"/>
              </a:ext>
            </a:extLst>
          </p:cNvPr>
          <p:cNvCxnSpPr/>
          <p:nvPr/>
        </p:nvCxnSpPr>
        <p:spPr>
          <a:xfrm>
            <a:off x="7831585" y="2068497"/>
            <a:ext cx="0" cy="3187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1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4D6D-155E-4A0B-BD41-1FEA3EAE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1A7E78-0045-4D6E-BF5B-3FADCE64C537}"/>
              </a:ext>
            </a:extLst>
          </p:cNvPr>
          <p:cNvSpPr/>
          <p:nvPr/>
        </p:nvSpPr>
        <p:spPr>
          <a:xfrm>
            <a:off x="2681056" y="1690688"/>
            <a:ext cx="7102136" cy="581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Every variable is associated with a data-type.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CF86A-FA47-47BE-8AB7-33223F1C3DB0}"/>
              </a:ext>
            </a:extLst>
          </p:cNvPr>
          <p:cNvSpPr/>
          <p:nvPr/>
        </p:nvSpPr>
        <p:spPr>
          <a:xfrm>
            <a:off x="580010" y="3429001"/>
            <a:ext cx="1700811" cy="10741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10,500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2F1CFE-4181-415B-948F-341572E08D84}"/>
              </a:ext>
            </a:extLst>
          </p:cNvPr>
          <p:cNvSpPr/>
          <p:nvPr/>
        </p:nvSpPr>
        <p:spPr>
          <a:xfrm>
            <a:off x="660651" y="5246703"/>
            <a:ext cx="1594276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587D3-3469-44D7-9B83-D758E953BF99}"/>
              </a:ext>
            </a:extLst>
          </p:cNvPr>
          <p:cNvCxnSpPr/>
          <p:nvPr/>
        </p:nvCxnSpPr>
        <p:spPr>
          <a:xfrm>
            <a:off x="2681056" y="2740981"/>
            <a:ext cx="0" cy="3568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48D706-42B5-4411-8382-59A09CDF6B26}"/>
              </a:ext>
            </a:extLst>
          </p:cNvPr>
          <p:cNvSpPr/>
          <p:nvPr/>
        </p:nvSpPr>
        <p:spPr>
          <a:xfrm>
            <a:off x="3237392" y="3429000"/>
            <a:ext cx="1816961" cy="1069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3.14 , 15.97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60DA8-ABAB-4C24-A94B-9AFD0B3EA143}"/>
              </a:ext>
            </a:extLst>
          </p:cNvPr>
          <p:cNvSpPr/>
          <p:nvPr/>
        </p:nvSpPr>
        <p:spPr>
          <a:xfrm>
            <a:off x="3311371" y="5272828"/>
            <a:ext cx="1535832" cy="488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CA5168-BB80-4C28-8766-718FA0DED0A1}"/>
              </a:ext>
            </a:extLst>
          </p:cNvPr>
          <p:cNvCxnSpPr/>
          <p:nvPr/>
        </p:nvCxnSpPr>
        <p:spPr>
          <a:xfrm>
            <a:off x="5407981" y="2707689"/>
            <a:ext cx="0" cy="3568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1466BBE-1E37-40DB-8EF3-45F4B289005A}"/>
              </a:ext>
            </a:extLst>
          </p:cNvPr>
          <p:cNvSpPr/>
          <p:nvPr/>
        </p:nvSpPr>
        <p:spPr>
          <a:xfrm>
            <a:off x="5840030" y="3442824"/>
            <a:ext cx="1732622" cy="1055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TRUE,FALSE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DB47EA-EEB0-4F9B-92E6-2169A264006E}"/>
              </a:ext>
            </a:extLst>
          </p:cNvPr>
          <p:cNvSpPr/>
          <p:nvPr/>
        </p:nvSpPr>
        <p:spPr>
          <a:xfrm>
            <a:off x="5879983" y="5272828"/>
            <a:ext cx="1454453" cy="394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338F03-6FF8-479C-8208-EC654E25ABA9}"/>
              </a:ext>
            </a:extLst>
          </p:cNvPr>
          <p:cNvCxnSpPr/>
          <p:nvPr/>
        </p:nvCxnSpPr>
        <p:spPr>
          <a:xfrm>
            <a:off x="8010618" y="2740981"/>
            <a:ext cx="0" cy="3568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08631EE-3D06-46F6-BD94-1E64398FE274}"/>
              </a:ext>
            </a:extLst>
          </p:cNvPr>
          <p:cNvSpPr/>
          <p:nvPr/>
        </p:nvSpPr>
        <p:spPr>
          <a:xfrm>
            <a:off x="8267331" y="3429000"/>
            <a:ext cx="1732622" cy="1055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“Sam”, ”Bob”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6AA0EA-598C-43E1-B0D3-C1D8A9263067}"/>
              </a:ext>
            </a:extLst>
          </p:cNvPr>
          <p:cNvSpPr/>
          <p:nvPr/>
        </p:nvSpPr>
        <p:spPr>
          <a:xfrm>
            <a:off x="8406415" y="5246706"/>
            <a:ext cx="1454453" cy="394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6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8479-3049-4A49-B554-1D54BF0E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321549" cy="63919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Data Types &amp; Data Structures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1A5D9-1A2B-4A16-8550-3F4866CDCE55}"/>
              </a:ext>
            </a:extLst>
          </p:cNvPr>
          <p:cNvSpPr/>
          <p:nvPr/>
        </p:nvSpPr>
        <p:spPr>
          <a:xfrm>
            <a:off x="4136994" y="1438184"/>
            <a:ext cx="2636668" cy="639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Data Types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25FF7-28E1-4328-966C-136CF1482053}"/>
              </a:ext>
            </a:extLst>
          </p:cNvPr>
          <p:cNvSpPr/>
          <p:nvPr/>
        </p:nvSpPr>
        <p:spPr>
          <a:xfrm>
            <a:off x="623651" y="4289396"/>
            <a:ext cx="1374558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48686-4E8A-4CC6-ADD4-AF49EBBC50E5}"/>
              </a:ext>
            </a:extLst>
          </p:cNvPr>
          <p:cNvSpPr/>
          <p:nvPr/>
        </p:nvSpPr>
        <p:spPr>
          <a:xfrm>
            <a:off x="2193521" y="4289396"/>
            <a:ext cx="1285782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59E91-8CAE-428A-AB73-58B69B759FC1}"/>
              </a:ext>
            </a:extLst>
          </p:cNvPr>
          <p:cNvSpPr/>
          <p:nvPr/>
        </p:nvSpPr>
        <p:spPr>
          <a:xfrm>
            <a:off x="3659811" y="4302711"/>
            <a:ext cx="1285782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3E511-DE46-44A2-A2D2-14A46FD89037}"/>
              </a:ext>
            </a:extLst>
          </p:cNvPr>
          <p:cNvSpPr/>
          <p:nvPr/>
        </p:nvSpPr>
        <p:spPr>
          <a:xfrm>
            <a:off x="5167549" y="4289396"/>
            <a:ext cx="1285782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6E2FBC-D0CD-4AF0-93A2-0BAB7EE05E51}"/>
              </a:ext>
            </a:extLst>
          </p:cNvPr>
          <p:cNvSpPr/>
          <p:nvPr/>
        </p:nvSpPr>
        <p:spPr>
          <a:xfrm>
            <a:off x="6855795" y="4276081"/>
            <a:ext cx="1285782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6B347-E576-482C-ABD1-7FC2F6817580}"/>
              </a:ext>
            </a:extLst>
          </p:cNvPr>
          <p:cNvSpPr/>
          <p:nvPr/>
        </p:nvSpPr>
        <p:spPr>
          <a:xfrm>
            <a:off x="9764728" y="4276081"/>
            <a:ext cx="1546189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F620C-D23E-4B65-B1CE-1969C739C245}"/>
              </a:ext>
            </a:extLst>
          </p:cNvPr>
          <p:cNvSpPr/>
          <p:nvPr/>
        </p:nvSpPr>
        <p:spPr>
          <a:xfrm>
            <a:off x="8336889" y="4276081"/>
            <a:ext cx="1179255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6A2D9-B14F-472A-97AF-AF7B898082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55328" y="2077376"/>
            <a:ext cx="0" cy="2198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AA4A4-17AF-4E08-805F-2BCA426E7E16}"/>
              </a:ext>
            </a:extLst>
          </p:cNvPr>
          <p:cNvCxnSpPr/>
          <p:nvPr/>
        </p:nvCxnSpPr>
        <p:spPr>
          <a:xfrm>
            <a:off x="1065320" y="3746377"/>
            <a:ext cx="9321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13139C-A605-4217-832D-7635556C14F5}"/>
              </a:ext>
            </a:extLst>
          </p:cNvPr>
          <p:cNvCxnSpPr/>
          <p:nvPr/>
        </p:nvCxnSpPr>
        <p:spPr>
          <a:xfrm>
            <a:off x="1083076" y="3737499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22BE95-712C-4681-B5C5-6BA725AF83BC}"/>
              </a:ext>
            </a:extLst>
          </p:cNvPr>
          <p:cNvCxnSpPr/>
          <p:nvPr/>
        </p:nvCxnSpPr>
        <p:spPr>
          <a:xfrm>
            <a:off x="2836412" y="3750814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AF7725-25E9-4EFE-8A87-76859578C362}"/>
              </a:ext>
            </a:extLst>
          </p:cNvPr>
          <p:cNvCxnSpPr/>
          <p:nvPr/>
        </p:nvCxnSpPr>
        <p:spPr>
          <a:xfrm>
            <a:off x="4136994" y="3750814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C3BCE0-9B14-4A82-875F-A58D08D0322F}"/>
              </a:ext>
            </a:extLst>
          </p:cNvPr>
          <p:cNvCxnSpPr/>
          <p:nvPr/>
        </p:nvCxnSpPr>
        <p:spPr>
          <a:xfrm>
            <a:off x="7498686" y="3750814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1F1C9C-C799-4867-8B7B-4E80F87AAFA0}"/>
              </a:ext>
            </a:extLst>
          </p:cNvPr>
          <p:cNvCxnSpPr/>
          <p:nvPr/>
        </p:nvCxnSpPr>
        <p:spPr>
          <a:xfrm>
            <a:off x="8843640" y="3746377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2A8116-41A5-4C8E-A5BB-E6C25D2DC157}"/>
              </a:ext>
            </a:extLst>
          </p:cNvPr>
          <p:cNvCxnSpPr/>
          <p:nvPr/>
        </p:nvCxnSpPr>
        <p:spPr>
          <a:xfrm>
            <a:off x="10386874" y="3737499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3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B479-7AA2-46FE-8906-258CBC82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Python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37BB5-6C09-4224-871F-DAA29020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84" y="2927512"/>
            <a:ext cx="2705100" cy="16859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CD3C71-7CC9-41EC-B786-A8117A8186AD}"/>
              </a:ext>
            </a:extLst>
          </p:cNvPr>
          <p:cNvSpPr/>
          <p:nvPr/>
        </p:nvSpPr>
        <p:spPr>
          <a:xfrm>
            <a:off x="4412202" y="1811045"/>
            <a:ext cx="3045041" cy="568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Arithmetic Operators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6C40ED-003C-4A62-9D5F-CDABDBE9E1D5}"/>
              </a:ext>
            </a:extLst>
          </p:cNvPr>
          <p:cNvSpPr/>
          <p:nvPr/>
        </p:nvSpPr>
        <p:spPr>
          <a:xfrm>
            <a:off x="560773" y="3429000"/>
            <a:ext cx="3045041" cy="568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Relational Operators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3C5CB4-2496-41FD-9D8A-E3CBB3F7A0B2}"/>
              </a:ext>
            </a:extLst>
          </p:cNvPr>
          <p:cNvSpPr/>
          <p:nvPr/>
        </p:nvSpPr>
        <p:spPr>
          <a:xfrm>
            <a:off x="8648330" y="3339483"/>
            <a:ext cx="3045041" cy="568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Logical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02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F76B-D5DE-4E90-83F5-836BB78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FF4C-ABBB-449A-9CA5-6975C657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b="1" dirty="0"/>
              <a:t>Arithmetic operators</a:t>
            </a:r>
          </a:p>
          <a:p>
            <a:pPr marL="0" indent="0">
              <a:buNone/>
            </a:pPr>
            <a:r>
              <a:rPr lang="en-IN" dirty="0"/>
              <a:t># +,-,*,/,%,**,//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600" dirty="0"/>
              <a:t>a=10</a:t>
            </a:r>
          </a:p>
          <a:p>
            <a:pPr marL="0" indent="0">
              <a:buNone/>
            </a:pPr>
            <a:r>
              <a:rPr lang="en-IN" sz="2600" dirty="0"/>
              <a:t> b=20</a:t>
            </a:r>
          </a:p>
          <a:p>
            <a:pPr marL="0" indent="0">
              <a:buNone/>
            </a:pPr>
            <a:r>
              <a:rPr lang="en-IN" sz="2600" dirty="0"/>
              <a:t> print(</a:t>
            </a:r>
            <a:r>
              <a:rPr lang="en-IN" sz="2600" dirty="0" err="1"/>
              <a:t>a+b</a:t>
            </a:r>
            <a:r>
              <a:rPr lang="en-IN" sz="2600" dirty="0"/>
              <a:t>) 		#30</a:t>
            </a:r>
          </a:p>
          <a:p>
            <a:pPr marL="0" indent="0">
              <a:buNone/>
            </a:pPr>
            <a:r>
              <a:rPr lang="en-IN" sz="2600" dirty="0"/>
              <a:t> print(a-b) 		#-10</a:t>
            </a:r>
          </a:p>
          <a:p>
            <a:pPr marL="0" indent="0">
              <a:buNone/>
            </a:pPr>
            <a:r>
              <a:rPr lang="en-IN" sz="2600" dirty="0"/>
              <a:t> print(a*b) 		#200</a:t>
            </a:r>
          </a:p>
          <a:p>
            <a:pPr marL="0" indent="0">
              <a:buNone/>
            </a:pPr>
            <a:r>
              <a:rPr lang="en-IN" sz="2600" dirty="0"/>
              <a:t> print(a/b) 		#0.5</a:t>
            </a:r>
          </a:p>
          <a:p>
            <a:pPr marL="0" indent="0">
              <a:buNone/>
            </a:pPr>
            <a:r>
              <a:rPr lang="en-IN" sz="2600" dirty="0"/>
              <a:t> print(</a:t>
            </a:r>
            <a:r>
              <a:rPr lang="en-IN" sz="2600" dirty="0" err="1"/>
              <a:t>a%b</a:t>
            </a:r>
            <a:r>
              <a:rPr lang="en-IN" sz="2600" dirty="0"/>
              <a:t>)  		#returns remainder of the division.</a:t>
            </a:r>
          </a:p>
          <a:p>
            <a:pPr marL="0" indent="0">
              <a:buNone/>
            </a:pPr>
            <a:r>
              <a:rPr lang="en-IN" sz="2600" dirty="0"/>
              <a:t> print(a**b) 		# exponent –&gt;a to the power of b.</a:t>
            </a:r>
          </a:p>
          <a:p>
            <a:pPr marL="0" indent="0">
              <a:buNone/>
            </a:pPr>
            <a:r>
              <a:rPr lang="en-IN" sz="2600" dirty="0"/>
              <a:t> print(a//b) 		#floor division-discards fractional part and returns an integer.</a:t>
            </a:r>
          </a:p>
          <a:p>
            <a:pPr marL="0" indent="0">
              <a:buNone/>
            </a:pPr>
            <a:r>
              <a:rPr lang="en-IN" sz="2600" dirty="0"/>
              <a:t> print(10 **(1/2)) 	# the </a:t>
            </a:r>
            <a:r>
              <a:rPr lang="en-IN" sz="2600" dirty="0" err="1"/>
              <a:t>squareroot</a:t>
            </a:r>
            <a:r>
              <a:rPr lang="en-IN" sz="2600" dirty="0"/>
              <a:t> of 10 and returns float.</a:t>
            </a:r>
          </a:p>
        </p:txBody>
      </p:sp>
    </p:spTree>
    <p:extLst>
      <p:ext uri="{BB962C8B-B14F-4D97-AF65-F5344CB8AC3E}">
        <p14:creationId xmlns:p14="http://schemas.microsoft.com/office/powerpoint/2010/main" val="323371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4B57-4158-4628-BA68-FE6104F4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C803-FE23-4214-8F8C-4BF3B5DC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62470"/>
            <a:ext cx="10439400" cy="4614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b="1" dirty="0"/>
              <a:t>Relational Operators</a:t>
            </a:r>
            <a:r>
              <a:rPr lang="en-US" dirty="0"/>
              <a:t>(&lt;,&gt;,==,!=,&gt;=,&lt;=)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a=50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b=100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print(a&gt;b) 	#false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print(a&lt;b) 	#true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print(a==b) 	#false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print(a!=b) 	#true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786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A39-25EA-4AB7-B134-58DE8AF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CA81-DA4F-4371-BAF1-D581F012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14" y="1367161"/>
            <a:ext cx="10764915" cy="4939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b="1" dirty="0"/>
              <a:t>Logical Operators (</a:t>
            </a:r>
            <a:r>
              <a:rPr lang="en-US" dirty="0"/>
              <a:t>&amp;,|)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a=</a:t>
            </a:r>
            <a:r>
              <a:rPr lang="en-US" b="1" dirty="0"/>
              <a:t>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b=</a:t>
            </a:r>
            <a:r>
              <a:rPr lang="en-US" b="1" dirty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print(a &amp; a) 	#true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print(a &amp; b) 	#false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print(b &amp; a) 	#false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print(b &amp; b) 	#false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print(a | b) 	#True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print(b | a) 	#True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print(a | a) 	#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print(b | b) 	# 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45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623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Variables in Python</vt:lpstr>
      <vt:lpstr>PowerPoint Presentation</vt:lpstr>
      <vt:lpstr>PowerPoint Presentation</vt:lpstr>
      <vt:lpstr>Data Types in Python</vt:lpstr>
      <vt:lpstr>Python Data Types &amp; Data Structures</vt:lpstr>
      <vt:lpstr>Operators in Python</vt:lpstr>
      <vt:lpstr>Examples:</vt:lpstr>
      <vt:lpstr>Example:</vt:lpstr>
      <vt:lpstr>Example:</vt:lpstr>
      <vt:lpstr>Example – Assignment Operator</vt:lpstr>
      <vt:lpstr>Identity Operator( is and is not)</vt:lpstr>
      <vt:lpstr>Membership Operators( in and not in)</vt:lpstr>
      <vt:lpstr>Bitwise Operators ( &amp; and |)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in Python</dc:title>
  <dc:creator>Sunanda Naik</dc:creator>
  <cp:lastModifiedBy>Sunanda Naik</cp:lastModifiedBy>
  <cp:revision>40</cp:revision>
  <dcterms:created xsi:type="dcterms:W3CDTF">2020-11-09T18:52:26Z</dcterms:created>
  <dcterms:modified xsi:type="dcterms:W3CDTF">2021-07-07T08:08:16Z</dcterms:modified>
</cp:coreProperties>
</file>