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5" r:id="rId3"/>
    <p:sldId id="313" r:id="rId4"/>
    <p:sldId id="314" r:id="rId5"/>
    <p:sldId id="288" r:id="rId6"/>
    <p:sldId id="315" r:id="rId7"/>
    <p:sldId id="316" r:id="rId8"/>
    <p:sldId id="317" r:id="rId9"/>
    <p:sldId id="309" r:id="rId10"/>
    <p:sldId id="310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Karl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AEFA9-45B0-45C9-B2C3-CFFFAF3CDD46}">
  <a:tblStyle styleId="{97DAEFA9-45B0-45C9-B2C3-CFFFAF3CD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369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8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08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19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54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01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44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64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31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8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28564" y="3075629"/>
            <a:ext cx="492362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Spark Funds</a:t>
            </a:r>
            <a:br>
              <a:rPr lang="en" dirty="0" smtClean="0"/>
            </a:br>
            <a:r>
              <a:rPr lang="en" dirty="0" smtClean="0">
                <a:solidFill>
                  <a:srgbClr val="8BC34A"/>
                </a:solidFill>
              </a:rPr>
              <a:t>Investment Case Study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10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69" y="2022586"/>
            <a:ext cx="5324100" cy="485700"/>
          </a:xfrm>
        </p:spPr>
        <p:txBody>
          <a:bodyPr/>
          <a:lstStyle/>
          <a:p>
            <a:r>
              <a:rPr lang="en-US" sz="1800" dirty="0" smtClean="0"/>
              <a:t>				Thank You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57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50" y="222502"/>
            <a:ext cx="5324100" cy="485700"/>
          </a:xfrm>
        </p:spPr>
        <p:txBody>
          <a:bodyPr/>
          <a:lstStyle/>
          <a:p>
            <a:r>
              <a:rPr lang="en-US" sz="2000" dirty="0" smtClean="0">
                <a:solidFill>
                  <a:srgbClr val="92D050"/>
                </a:solidFill>
              </a:rPr>
              <a:t>Agenda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49" y="880001"/>
            <a:ext cx="6338803" cy="2255700"/>
          </a:xfrm>
        </p:spPr>
        <p:txBody>
          <a:bodyPr/>
          <a:lstStyle/>
          <a:p>
            <a:r>
              <a:rPr lang="en-US" dirty="0" smtClean="0"/>
              <a:t>Business Understanding</a:t>
            </a:r>
          </a:p>
          <a:p>
            <a:r>
              <a:rPr lang="en-US" dirty="0" smtClean="0"/>
              <a:t>Data Understanding</a:t>
            </a:r>
          </a:p>
          <a:p>
            <a:r>
              <a:rPr lang="en-US" dirty="0" smtClean="0"/>
              <a:t>Investment type analysis</a:t>
            </a:r>
          </a:p>
          <a:p>
            <a:r>
              <a:rPr lang="en-US" dirty="0" smtClean="0"/>
              <a:t>Country Analysis</a:t>
            </a:r>
          </a:p>
          <a:p>
            <a:r>
              <a:rPr lang="en-US" dirty="0" smtClean="0"/>
              <a:t>Sector Analysis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9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3"/>
          <p:cNvSpPr txBox="1">
            <a:spLocks/>
          </p:cNvSpPr>
          <p:nvPr/>
        </p:nvSpPr>
        <p:spPr>
          <a:xfrm>
            <a:off x="4677652" y="1932106"/>
            <a:ext cx="4086179" cy="2817746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endParaRPr lang="en-US" sz="12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77073" y="257395"/>
            <a:ext cx="8417070" cy="48570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mtClean="0">
                <a:solidFill>
                  <a:srgbClr val="92D050"/>
                </a:solidFill>
              </a:rPr>
              <a:t>Business objective, Approach and Constraints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387241" y="1882984"/>
            <a:ext cx="4087974" cy="2866867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Font typeface="Karla"/>
              <a:buNone/>
            </a:pPr>
            <a:endParaRPr lang="en-US" sz="1200" dirty="0" smtClean="0"/>
          </a:p>
          <a:p>
            <a:r>
              <a:rPr lang="en-US" sz="1200" dirty="0" smtClean="0"/>
              <a:t>Spark Funds wants to invest where most </a:t>
            </a:r>
            <a:r>
              <a:rPr lang="en-US" sz="1200" b="1" dirty="0" smtClean="0"/>
              <a:t>other investors are investing</a:t>
            </a:r>
            <a:r>
              <a:rPr lang="en-US" sz="1200" dirty="0" smtClean="0"/>
              <a:t>, implying that the 'best' sectors and countries are the ones 'where most investors are investing'</a:t>
            </a:r>
          </a:p>
          <a:p>
            <a:pPr marL="127000" indent="0">
              <a:buFont typeface="Karla"/>
              <a:buNone/>
            </a:pP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It wants to invest between </a:t>
            </a:r>
            <a:r>
              <a:rPr lang="en-US" sz="1200" b="1" dirty="0" smtClean="0"/>
              <a:t>5 to 15 million USD</a:t>
            </a:r>
            <a:r>
              <a:rPr lang="en-US" sz="1200" dirty="0" smtClean="0"/>
              <a:t> per round of investment</a:t>
            </a:r>
          </a:p>
          <a:p>
            <a:r>
              <a:rPr lang="en-US" sz="1200" dirty="0" smtClean="0"/>
              <a:t>It wants to invest only in </a:t>
            </a:r>
            <a:r>
              <a:rPr lang="en-US" sz="1200" b="1" dirty="0" smtClean="0"/>
              <a:t>English-speaking countries </a:t>
            </a:r>
            <a:r>
              <a:rPr lang="en-US" sz="1200" dirty="0" smtClean="0"/>
              <a:t>because of ease of communication</a:t>
            </a:r>
          </a:p>
          <a:p>
            <a:endParaRPr lang="en-US" sz="1200" dirty="0"/>
          </a:p>
        </p:txBody>
      </p:sp>
      <p:sp>
        <p:nvSpPr>
          <p:cNvPr id="10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3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87240" y="949899"/>
            <a:ext cx="8412480" cy="777310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lang="en-US" sz="1200" dirty="0" smtClean="0"/>
          </a:p>
          <a:p>
            <a:r>
              <a:rPr lang="en-US" sz="1200" dirty="0"/>
              <a:t>The objective is to identify the best sectors, countries, and a suitable investment type for making </a:t>
            </a:r>
            <a:r>
              <a:rPr lang="en-US" sz="1200" dirty="0" smtClean="0"/>
              <a:t>investments</a:t>
            </a:r>
            <a:endParaRPr lang="en-US" sz="1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7073" y="949899"/>
            <a:ext cx="8417070" cy="189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6213" indent="-176213">
              <a:spcBef>
                <a:spcPct val="0"/>
              </a:spcBef>
              <a:buClrTx/>
            </a:pPr>
            <a:r>
              <a:rPr lang="en-US" sz="900" b="1" dirty="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0630" y="1878112"/>
            <a:ext cx="4087975" cy="2101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6213" indent="-176213">
              <a:spcBef>
                <a:spcPct val="0"/>
              </a:spcBef>
              <a:buClrTx/>
            </a:pPr>
            <a:r>
              <a:rPr lang="en-US" sz="900" b="1" dirty="0" smtClean="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Strategy</a:t>
            </a:r>
            <a:endParaRPr lang="en-US" sz="900" b="1" dirty="0">
              <a:solidFill>
                <a:srgbClr val="92D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0630" y="3133448"/>
            <a:ext cx="4087975" cy="2101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6213" indent="-176213">
              <a:spcBef>
                <a:spcPct val="0"/>
              </a:spcBef>
              <a:buClrTx/>
            </a:pPr>
            <a:r>
              <a:rPr lang="en-US" sz="900" b="1" dirty="0" smtClean="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lang="en-US" sz="900" b="1" dirty="0">
              <a:solidFill>
                <a:srgbClr val="92D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5414481" y="1890668"/>
            <a:ext cx="3350944" cy="286686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Font typeface="Karla"/>
              <a:buNone/>
            </a:pP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Identify the most suitable investment type</a:t>
            </a:r>
            <a:endParaRPr lang="en-US" sz="1200" dirty="0"/>
          </a:p>
          <a:p>
            <a:pPr marL="127000" indent="0">
              <a:buNone/>
            </a:pPr>
            <a:endParaRPr lang="en-US" sz="1200" dirty="0" smtClean="0"/>
          </a:p>
          <a:p>
            <a:r>
              <a:rPr lang="en-US" sz="1200" dirty="0" smtClean="0"/>
              <a:t>Identify the countries which have been the most heavily invested in the past in the chosen investment type</a:t>
            </a:r>
            <a:endParaRPr lang="en-US" sz="1200" dirty="0"/>
          </a:p>
          <a:p>
            <a:r>
              <a:rPr lang="en-US" sz="1200" dirty="0" smtClean="0"/>
              <a:t>Identify the sectors which have performed best in the chosen investment type, among the top countries</a:t>
            </a:r>
          </a:p>
          <a:p>
            <a:endParaRPr lang="en-US" sz="12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74262" y="1885796"/>
            <a:ext cx="4087975" cy="2101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6213" indent="-176213">
              <a:spcBef>
                <a:spcPct val="0"/>
              </a:spcBef>
              <a:buClrTx/>
            </a:pPr>
            <a:r>
              <a:rPr lang="en-US" sz="900" b="1" dirty="0" smtClean="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lang="en-US" sz="900" b="1" dirty="0">
              <a:solidFill>
                <a:srgbClr val="92D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4799944" y="2491383"/>
            <a:ext cx="986917" cy="582216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Investment type analysis</a:t>
            </a:r>
            <a:endParaRPr 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4799944" y="3215283"/>
            <a:ext cx="986917" cy="582216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Country Analysis</a:t>
            </a:r>
            <a:endParaRPr 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4799944" y="3939183"/>
            <a:ext cx="986917" cy="582216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Sector Analysis</a:t>
            </a:r>
            <a:endParaRPr 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AutoShape 17"/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5293403" y="3073599"/>
            <a:ext cx="0" cy="1416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8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5293403" y="3797499"/>
            <a:ext cx="0" cy="1416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Business</a:t>
            </a:r>
            <a:r>
              <a:rPr lang="en-US" sz="1000" b="1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424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(Investments during 1960-2014)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77073" y="953733"/>
            <a:ext cx="8417070" cy="3796117"/>
          </a:xfrm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sz="1200" dirty="0"/>
              <a:t>Investments were made in </a:t>
            </a:r>
            <a:r>
              <a:rPr lang="en-US" sz="1200" b="1" dirty="0" smtClean="0"/>
              <a:t>66,368 </a:t>
            </a:r>
            <a:r>
              <a:rPr lang="en-US" sz="1200" dirty="0"/>
              <a:t>companies across </a:t>
            </a:r>
            <a:r>
              <a:rPr lang="en-US" sz="1200" b="1" dirty="0"/>
              <a:t>137</a:t>
            </a:r>
            <a:r>
              <a:rPr lang="en-US" sz="1200" dirty="0"/>
              <a:t> </a:t>
            </a:r>
            <a:r>
              <a:rPr lang="en-US" sz="1200" dirty="0" smtClean="0"/>
              <a:t>countries with an average investment of </a:t>
            </a:r>
            <a:r>
              <a:rPr lang="en-US" sz="1200" b="1" dirty="0" smtClean="0"/>
              <a:t>10</a:t>
            </a:r>
            <a:r>
              <a:rPr lang="en-US" sz="1200" dirty="0" smtClean="0"/>
              <a:t> million USD</a:t>
            </a:r>
            <a:endParaRPr lang="en-US" sz="1200" dirty="0"/>
          </a:p>
          <a:p>
            <a:r>
              <a:rPr lang="en-US" sz="1200" dirty="0"/>
              <a:t>Investments were made in companies belonging to </a:t>
            </a:r>
            <a:r>
              <a:rPr lang="en-US" sz="1200" b="1" dirty="0"/>
              <a:t>687</a:t>
            </a:r>
            <a:r>
              <a:rPr lang="en-US" sz="1200" dirty="0"/>
              <a:t> categories which fall broadly under </a:t>
            </a:r>
            <a:r>
              <a:rPr lang="en-US" sz="1200" b="1" dirty="0" smtClean="0"/>
              <a:t>8</a:t>
            </a:r>
            <a:r>
              <a:rPr lang="en-US" sz="1200" dirty="0" smtClean="0"/>
              <a:t> main </a:t>
            </a:r>
            <a:r>
              <a:rPr lang="en-US" sz="1200" dirty="0"/>
              <a:t>sectors</a:t>
            </a:r>
          </a:p>
          <a:p>
            <a:r>
              <a:rPr lang="en-US" sz="1200" dirty="0"/>
              <a:t>A total of </a:t>
            </a:r>
            <a:r>
              <a:rPr lang="en-US" sz="1200" b="1" dirty="0" smtClean="0"/>
              <a:t>1,14,949</a:t>
            </a:r>
            <a:r>
              <a:rPr lang="en-US" sz="1200" dirty="0" smtClean="0"/>
              <a:t> </a:t>
            </a:r>
            <a:r>
              <a:rPr lang="en-US" sz="1200" dirty="0"/>
              <a:t>investment rounds were </a:t>
            </a:r>
            <a:r>
              <a:rPr lang="en-US" sz="1200" dirty="0" smtClean="0"/>
              <a:t>made over </a:t>
            </a:r>
            <a:r>
              <a:rPr lang="en-US" sz="1200" b="1" dirty="0" smtClean="0"/>
              <a:t>54</a:t>
            </a:r>
            <a:r>
              <a:rPr lang="en-US" sz="1200" dirty="0" smtClean="0"/>
              <a:t> years across </a:t>
            </a:r>
            <a:r>
              <a:rPr lang="en-US" sz="1200" b="1" dirty="0" smtClean="0"/>
              <a:t>14</a:t>
            </a:r>
            <a:r>
              <a:rPr lang="en-US" sz="1200" dirty="0" smtClean="0"/>
              <a:t> investment types</a:t>
            </a:r>
            <a:endParaRPr lang="en-US" sz="1200" dirty="0"/>
          </a:p>
          <a:p>
            <a:pPr marL="584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4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Data </a:t>
            </a:r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understanding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9176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Most suitable Investment type for Spark Funds is Venture with an average investment of ~10M USD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77073" y="4274049"/>
            <a:ext cx="8417070" cy="475802"/>
          </a:xfrm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sz="1200" dirty="0" smtClean="0"/>
              <a:t>Among 14 different investment types, venture is most suitable with average investment amount of ~10M USD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5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Investment type analysis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3" y="852755"/>
            <a:ext cx="8417070" cy="33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Top 3 Venture countries(English speaking) – USA, GBR, IND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77073" y="4181582"/>
            <a:ext cx="8417070" cy="568269"/>
          </a:xfrm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sz="1200" dirty="0" smtClean="0"/>
              <a:t>Among 137 countries, 3 English speaking countries with highest venture investments are United States(USA), Great Britain(GBR) and India(IND)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6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Country analysis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3" y="838200"/>
            <a:ext cx="8417070" cy="32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Social, Finance, Analytics, Advertising is the highly invested sector among the top countries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7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Sector analysis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4" y="814434"/>
            <a:ext cx="4209715" cy="3575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80" y="904472"/>
            <a:ext cx="4221098" cy="340465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86763" y="4109663"/>
            <a:ext cx="4123592" cy="1033788"/>
          </a:xfrm>
          <a:ln w="12700">
            <a:noFill/>
          </a:ln>
        </p:spPr>
        <p:txBody>
          <a:bodyPr>
            <a:normAutofit/>
          </a:bodyPr>
          <a:lstStyle/>
          <a:p>
            <a:pPr marL="127000" indent="0">
              <a:buNone/>
            </a:pPr>
            <a:r>
              <a:rPr lang="en-US" sz="1200" b="1" dirty="0" smtClean="0"/>
              <a:t>USA</a:t>
            </a:r>
          </a:p>
          <a:p>
            <a:pPr marL="127000" indent="0">
              <a:buNone/>
            </a:pPr>
            <a:r>
              <a:rPr lang="en-US" sz="1200" dirty="0" smtClean="0"/>
              <a:t>1.Social,Finance,Analytics,Advertising</a:t>
            </a:r>
          </a:p>
          <a:p>
            <a:pPr marL="127000" indent="0">
              <a:buNone/>
            </a:pPr>
            <a:r>
              <a:rPr lang="en-US" sz="1200" dirty="0" smtClean="0"/>
              <a:t>2.Cleantech / Semiconductors</a:t>
            </a:r>
          </a:p>
          <a:p>
            <a:pPr marL="127000" indent="0">
              <a:buNone/>
            </a:pPr>
            <a:endParaRPr lang="en-US" sz="1200" b="1" dirty="0" smtClean="0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4596479" y="4109663"/>
            <a:ext cx="4123592" cy="1033788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Font typeface="Karla"/>
              <a:buNone/>
            </a:pPr>
            <a:r>
              <a:rPr lang="en-US" sz="1200" b="1" dirty="0" smtClean="0"/>
              <a:t>GBR</a:t>
            </a:r>
          </a:p>
          <a:p>
            <a:pPr marL="127000" indent="0">
              <a:buFont typeface="Karla"/>
              <a:buNone/>
            </a:pPr>
            <a:r>
              <a:rPr lang="en-US" sz="1200" dirty="0" smtClean="0"/>
              <a:t>1.Social,Finance,Analytics,Advertising</a:t>
            </a:r>
          </a:p>
          <a:p>
            <a:pPr marL="127000" indent="0">
              <a:buFont typeface="Karla"/>
              <a:buNone/>
            </a:pPr>
            <a:r>
              <a:rPr lang="en-US" sz="1200" dirty="0" smtClean="0"/>
              <a:t>2.Cleantech / Semiconductors</a:t>
            </a:r>
          </a:p>
          <a:p>
            <a:pPr marL="127000" indent="0">
              <a:buFont typeface="Karla"/>
              <a:buNone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88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4" y="814434"/>
            <a:ext cx="4209715" cy="36560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Social, Finance, Analytics, Advertising is the highly invested sector among the top countries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96479" y="1022443"/>
            <a:ext cx="4197664" cy="3043019"/>
          </a:xfrm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27000" indent="0">
              <a:buNone/>
            </a:pPr>
            <a:r>
              <a:rPr lang="en-US" sz="1200" b="1" dirty="0" smtClean="0"/>
              <a:t>IND</a:t>
            </a:r>
          </a:p>
          <a:p>
            <a:pPr marL="127000" indent="0">
              <a:buNone/>
            </a:pPr>
            <a:r>
              <a:rPr lang="en-US" sz="1200" dirty="0" smtClean="0"/>
              <a:t>1.Social,Finance,Analytics,Advertising</a:t>
            </a:r>
          </a:p>
          <a:p>
            <a:pPr marL="127000" indent="0">
              <a:buNone/>
            </a:pPr>
            <a:r>
              <a:rPr lang="en-US" sz="1200" dirty="0" smtClean="0"/>
              <a:t>2.News, Search and Messaging</a:t>
            </a:r>
          </a:p>
          <a:p>
            <a:pPr marL="127000" indent="0">
              <a:buNone/>
            </a:pPr>
            <a:endParaRPr lang="en-US" sz="1200" b="1" dirty="0" smtClean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8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Sector analysis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69997" y="4470503"/>
            <a:ext cx="8417068" cy="34293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Font typeface="Karla"/>
              <a:buNone/>
            </a:pPr>
            <a:r>
              <a:rPr lang="en-US" sz="1200" dirty="0" smtClean="0"/>
              <a:t>**“Others” is the top most sector among top countries which has been excluded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3519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3" y="257395"/>
            <a:ext cx="8417070" cy="485700"/>
          </a:xfrm>
          <a:ln>
            <a:solidFill>
              <a:schemeClr val="tx2">
                <a:lumMod val="9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Recommendations to Spark Funds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77073" y="953733"/>
            <a:ext cx="8417070" cy="3796117"/>
          </a:xfrm>
          <a:ln w="12700"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127000" indent="0">
              <a:buNone/>
            </a:pPr>
            <a:r>
              <a:rPr lang="en-US" sz="1200" dirty="0" smtClean="0"/>
              <a:t>Considering the constraints Spark Funds has on investment amount and ease of communication</a:t>
            </a:r>
          </a:p>
          <a:p>
            <a:r>
              <a:rPr lang="en-US" sz="1200" b="1" dirty="0" smtClean="0"/>
              <a:t>Venture</a:t>
            </a:r>
            <a:r>
              <a:rPr lang="en-US" sz="1200" dirty="0" smtClean="0"/>
              <a:t> is the most suitable investment type</a:t>
            </a:r>
            <a:endParaRPr lang="en-US" sz="1200" dirty="0"/>
          </a:p>
          <a:p>
            <a:r>
              <a:rPr lang="en-US" sz="1200" b="1" dirty="0" smtClean="0"/>
              <a:t>United States(USA), Great Britain(GBR) and India(IND) </a:t>
            </a:r>
            <a:r>
              <a:rPr lang="en-US" sz="1200" dirty="0"/>
              <a:t>are the most </a:t>
            </a:r>
            <a:r>
              <a:rPr lang="en-US" sz="1200" dirty="0" smtClean="0"/>
              <a:t>heavily invested(venture) countries respectively</a:t>
            </a:r>
            <a:endParaRPr lang="en-US" sz="1200" dirty="0"/>
          </a:p>
          <a:p>
            <a:r>
              <a:rPr lang="en-US" sz="1200" dirty="0"/>
              <a:t>Best </a:t>
            </a:r>
            <a:r>
              <a:rPr lang="en-US" sz="1200" dirty="0" smtClean="0"/>
              <a:t>sectors </a:t>
            </a:r>
            <a:r>
              <a:rPr lang="en-US" sz="1200" dirty="0"/>
              <a:t>for venture investments among the top countries </a:t>
            </a:r>
            <a:r>
              <a:rPr lang="en-US" sz="1200" dirty="0" smtClean="0"/>
              <a:t>are:</a:t>
            </a:r>
            <a:endParaRPr lang="en-US" sz="1200" dirty="0"/>
          </a:p>
          <a:p>
            <a:pPr marL="584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92D050"/>
                </a:solidFill>
              </a:rPr>
              <a:t>9</a:t>
            </a:fld>
            <a:endParaRPr b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0274"/>
            <a:ext cx="3133618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0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Recommendations</a:t>
            </a:r>
            <a:endParaRPr lang="en-US" sz="1000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8521"/>
              </p:ext>
            </p:extLst>
          </p:nvPr>
        </p:nvGraphicFramePr>
        <p:xfrm>
          <a:off x="934949" y="2506894"/>
          <a:ext cx="7356296" cy="750016"/>
        </p:xfrm>
        <a:graphic>
          <a:graphicData uri="http://schemas.openxmlformats.org/drawingml/2006/table">
            <a:tbl>
              <a:tblPr>
                <a:tableStyleId>{97DAEFA9-45B0-45C9-B2C3-CFFFAF3CDD46}</a:tableStyleId>
              </a:tblPr>
              <a:tblGrid>
                <a:gridCol w="984317"/>
                <a:gridCol w="2123993"/>
                <a:gridCol w="2123993"/>
                <a:gridCol w="2123993"/>
              </a:tblGrid>
              <a:tr h="187504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Sector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 marL="6333" marR="6333" marT="63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USA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GBR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IND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Best 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Sector</a:t>
                      </a:r>
                    </a:p>
                  </a:txBody>
                  <a:tcPr marL="6333" marR="6333" marT="6333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Social,Finance,Analytics,Advertising 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Social,Finance,Analytics,Advertising 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Social,Finance,Analytics,Advertising 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</a:tr>
              <a:tr h="18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2nd best sector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Cleantech</a:t>
                      </a:r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 / Semiconductors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Cleantech / Semiconductors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News, Search and Messaging 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</a:tr>
              <a:tr h="18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3rd best sector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News, Search and Messaging</a:t>
                      </a:r>
                      <a:endParaRPr 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News, Search and Messaging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</a:rPr>
                        <a:t>Entertainment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marL="6333" marR="6333" marT="63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391</Words>
  <Application>Microsoft Office PowerPoint</Application>
  <PresentationFormat>On-screen Show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Karla</vt:lpstr>
      <vt:lpstr>Cadwal template</vt:lpstr>
      <vt:lpstr>Spark Funds Investment Case Study</vt:lpstr>
      <vt:lpstr>Agenda</vt:lpstr>
      <vt:lpstr>PowerPoint Presentation</vt:lpstr>
      <vt:lpstr>Data (Investments during 1960-2014)</vt:lpstr>
      <vt:lpstr>Most suitable Investment type for Spark Funds is Venture with an average investment of ~10M USD</vt:lpstr>
      <vt:lpstr>Top 3 Venture countries(English speaking) – USA, GBR, IND</vt:lpstr>
      <vt:lpstr>Social, Finance, Analytics, Advertising is the highly invested sector among the top countries</vt:lpstr>
      <vt:lpstr>Social, Finance, Analytics, Advertising is the highly invested sector among the top countries</vt:lpstr>
      <vt:lpstr>Recommendations to Spark Funds</vt:lpstr>
      <vt:lpstr>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Supply-Demand  Gap</dc:title>
  <dc:creator>Nagendra Palla</dc:creator>
  <cp:lastModifiedBy>Nagendra Palla</cp:lastModifiedBy>
  <cp:revision>141</cp:revision>
  <dcterms:modified xsi:type="dcterms:W3CDTF">2018-10-07T18:14:45Z</dcterms:modified>
</cp:coreProperties>
</file>