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2"/>
  </p:notesMasterIdLst>
  <p:sldIdLst>
    <p:sldId id="256" r:id="rId2"/>
    <p:sldId id="257" r:id="rId3"/>
    <p:sldId id="260" r:id="rId4"/>
    <p:sldId id="267" r:id="rId5"/>
    <p:sldId id="268" r:id="rId6"/>
    <p:sldId id="258" r:id="rId7"/>
    <p:sldId id="259" r:id="rId8"/>
    <p:sldId id="265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19" autoAdjust="0"/>
    <p:restoredTop sz="68317" autoAdjust="0"/>
  </p:normalViewPr>
  <p:slideViewPr>
    <p:cSldViewPr snapToGrid="0" snapToObjects="1">
      <p:cViewPr varScale="1">
        <p:scale>
          <a:sx n="83" d="100"/>
          <a:sy n="83" d="100"/>
        </p:scale>
        <p:origin x="-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050E6-764C-2144-9E8C-13A1C6A62D5A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D2AFE-007C-3D40-AE18-510DE787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27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cell is called a key Frame. It</a:t>
            </a:r>
            <a:r>
              <a:rPr lang="fr-FR" dirty="0" smtClean="0"/>
              <a:t>’</a:t>
            </a:r>
            <a:r>
              <a:rPr lang="en-US" dirty="0" smtClean="0"/>
              <a:t>s a moment in the animation when something important happens or</a:t>
            </a:r>
            <a:r>
              <a:rPr lang="en-US" baseline="0" dirty="0" smtClean="0"/>
              <a:t> changes.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D2AFE-007C-3D40-AE18-510DE78766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3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T4i settings for Fine 100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Start by clearing all settings on the camera.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On the camera: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Set camera to “P” auto exposure but no flash</a:t>
            </a:r>
          </a:p>
          <a:p>
            <a:r>
              <a:rPr lang="en-US" dirty="0" smtClean="0"/>
              <a:t>Set ISO to 800 - good general setting for indoor shooting</a:t>
            </a:r>
          </a:p>
          <a:p>
            <a:r>
              <a:rPr lang="en-US" dirty="0" smtClean="0"/>
              <a:t>Turn off auto focus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In the menu: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Image Quality – set to S2 (1920X1280 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Image review – 2 seconds (could also be set to none for faster shooting)</a:t>
            </a:r>
          </a:p>
          <a:p>
            <a:r>
              <a:rPr lang="en-US" dirty="0" smtClean="0"/>
              <a:t>Red-eye reduction – Disabled</a:t>
            </a:r>
          </a:p>
          <a:p>
            <a:r>
              <a:rPr lang="en-US" dirty="0" smtClean="0"/>
              <a:t>Live-View shoot – Enabled</a:t>
            </a:r>
          </a:p>
          <a:p>
            <a:r>
              <a:rPr lang="en-US" dirty="0" smtClean="0"/>
              <a:t>Grid – personal option ( I like Grid 2, for its hirer accuracy, but its not necessary)</a:t>
            </a:r>
          </a:p>
          <a:p>
            <a:r>
              <a:rPr lang="en-US" dirty="0" smtClean="0"/>
              <a:t>Aspect ratio – 16:9</a:t>
            </a:r>
          </a:p>
          <a:p>
            <a:r>
              <a:rPr lang="en-US" dirty="0" smtClean="0"/>
              <a:t>File numbering continuous</a:t>
            </a:r>
          </a:p>
          <a:p>
            <a:r>
              <a:rPr lang="en-US" dirty="0" smtClean="0"/>
              <a:t>Auto power off: 4 minutes (pain to keep turning it back 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D2AFE-007C-3D40-AE18-510DE78766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http</a:t>
            </a:r>
            <a:r>
              <a:rPr lang="pt-BR" dirty="0" smtClean="0"/>
              <a:t>://</a:t>
            </a:r>
            <a:r>
              <a:rPr lang="pt-BR" dirty="0" err="1" smtClean="0"/>
              <a:t>vimeo.com</a:t>
            </a:r>
            <a:r>
              <a:rPr lang="pt-BR" dirty="0" smtClean="0"/>
              <a:t>/33348536 </a:t>
            </a:r>
            <a:r>
              <a:rPr lang="pt-BR" smtClean="0"/>
              <a:t>Kelly Richardson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UWAG Show</a:t>
            </a:r>
          </a:p>
          <a:p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November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7–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December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21, 2013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Opening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Reception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Thursday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November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5:00–8:00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D2AFE-007C-3D40-AE18-510DE78766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9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student examples</a:t>
            </a:r>
          </a:p>
          <a:p>
            <a:endParaRPr lang="en-US" dirty="0" smtClean="0"/>
          </a:p>
          <a:p>
            <a:r>
              <a:rPr lang="en-US" dirty="0" smtClean="0"/>
              <a:t>Demo the process,</a:t>
            </a:r>
            <a:r>
              <a:rPr lang="en-US" baseline="0" dirty="0" smtClean="0"/>
              <a:t> camera use, tripod use, sequentially numbered images, importing to Photoshop to make the movie.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D2AFE-007C-3D40-AE18-510DE78766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5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November 13,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9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November 13,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0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November 13,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8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November 13,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8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November 13,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November 13,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0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November 13,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2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November 13,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8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November 13,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5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November 13,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7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November 13,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2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November 13,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5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BjLW5_dGAM" TargetMode="External"/><Relationship Id="rId4" Type="http://schemas.openxmlformats.org/officeDocument/2006/relationships/hyperlink" Target="http://www.youtube.com/watch?v=uuGaqLT-gO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Concepts and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34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</a:t>
            </a:r>
            <a:r>
              <a:rPr lang="en-US" dirty="0"/>
              <a:t>c</a:t>
            </a:r>
            <a:r>
              <a:rPr lang="en-US" dirty="0" smtClean="0"/>
              <a:t>onsider </a:t>
            </a:r>
            <a:r>
              <a:rPr lang="en-US" dirty="0"/>
              <a:t>w</a:t>
            </a:r>
            <a:r>
              <a:rPr lang="en-US" dirty="0" smtClean="0"/>
              <a:t>hile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When you are creating an animation how you animate something is as important as what you animate.</a:t>
            </a:r>
          </a:p>
          <a:p>
            <a:endParaRPr lang="en-US" dirty="0"/>
          </a:p>
          <a:p>
            <a:r>
              <a:rPr lang="en-US" dirty="0" smtClean="0"/>
              <a:t>Pre-plan, especially important in a team project. </a:t>
            </a:r>
          </a:p>
          <a:p>
            <a:endParaRPr lang="en-US" dirty="0"/>
          </a:p>
          <a:p>
            <a:r>
              <a:rPr lang="en-US" dirty="0" smtClean="0"/>
              <a:t>Think about the timeline. What is happening at the beginning, middle and end? Is there a beginning, middle and end?</a:t>
            </a:r>
          </a:p>
          <a:p>
            <a:endParaRPr lang="en-US" dirty="0"/>
          </a:p>
          <a:p>
            <a:r>
              <a:rPr lang="en-US" dirty="0" smtClean="0"/>
              <a:t>What is the message you want to communicate?</a:t>
            </a:r>
          </a:p>
          <a:p>
            <a:endParaRPr lang="en-US" dirty="0"/>
          </a:p>
          <a:p>
            <a:r>
              <a:rPr lang="en-US" dirty="0" smtClean="0"/>
              <a:t>Story matters, even when you aren’t trying to tell one.</a:t>
            </a:r>
          </a:p>
          <a:p>
            <a:endParaRPr lang="en-US" dirty="0"/>
          </a:p>
          <a:p>
            <a:r>
              <a:rPr lang="en-US" dirty="0" smtClean="0"/>
              <a:t>Detail matters, ask yourselves why each detail is there, shapes, backgrounds, etc…</a:t>
            </a:r>
          </a:p>
        </p:txBody>
      </p:sp>
    </p:spTree>
    <p:extLst>
      <p:ext uri="{BB962C8B-B14F-4D97-AF65-F5344CB8AC3E}">
        <p14:creationId xmlns:p14="http://schemas.microsoft.com/office/powerpoint/2010/main" val="256828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Animation is the combination of sequential images, that are subtly different, displayed over a period of time to create the illusion of movement within a singular picture space. </a:t>
            </a:r>
          </a:p>
          <a:p>
            <a:endParaRPr lang="en-US" dirty="0"/>
          </a:p>
          <a:p>
            <a:r>
              <a:rPr lang="en-US" dirty="0" smtClean="0"/>
              <a:t>Most people are familiar with the concept. But there are tricks and tips that help the illusion look more convincing.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most important </a:t>
            </a:r>
            <a:r>
              <a:rPr lang="en-US" dirty="0"/>
              <a:t>rule is to keep changes between images gradual in order to create </a:t>
            </a:r>
            <a:r>
              <a:rPr lang="en-US" dirty="0" smtClean="0"/>
              <a:t>fluidity.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4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Several forms of animation have been popular at different periods of time. Some of these forms include</a:t>
            </a:r>
          </a:p>
          <a:p>
            <a:endParaRPr lang="en-US" dirty="0"/>
          </a:p>
          <a:p>
            <a:r>
              <a:rPr lang="en-US" dirty="0" err="1" smtClean="0"/>
              <a:t>Cel</a:t>
            </a:r>
            <a:r>
              <a:rPr lang="en-US" dirty="0" smtClean="0"/>
              <a:t> animation – hand drawn pictures</a:t>
            </a:r>
          </a:p>
          <a:p>
            <a:r>
              <a:rPr lang="en-US" dirty="0" err="1" smtClean="0"/>
              <a:t>Rotoscoping</a:t>
            </a:r>
            <a:r>
              <a:rPr lang="en-US" dirty="0" smtClean="0"/>
              <a:t> – drawn images on film</a:t>
            </a:r>
          </a:p>
          <a:p>
            <a:r>
              <a:rPr lang="en-US" b="1" dirty="0" smtClean="0"/>
              <a:t>Stop motion – pictures or objects, manipulated between captured frames</a:t>
            </a:r>
          </a:p>
          <a:p>
            <a:r>
              <a:rPr lang="en-US" dirty="0" smtClean="0"/>
              <a:t>Computer Animation (2D) – 2d bitmap graphics</a:t>
            </a:r>
          </a:p>
          <a:p>
            <a:r>
              <a:rPr lang="en-US" dirty="0" smtClean="0"/>
              <a:t>Computer Animation (3D) – 3d digital models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581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Pre-planning/ Storyboarding</a:t>
            </a:r>
            <a:endParaRPr lang="en-US" dirty="0"/>
          </a:p>
        </p:txBody>
      </p:sp>
      <p:pic>
        <p:nvPicPr>
          <p:cNvPr id="1026" name="Picture 2" descr="beat board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19" y="1777093"/>
            <a:ext cx="3792538" cy="420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86514" y="1477492"/>
            <a:ext cx="4100286" cy="529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Storyboard helps to finalize the development of the storyline, and is an essential stage of the animation process.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Each cell is called a </a:t>
            </a:r>
            <a:r>
              <a:rPr lang="en-US" sz="1600" dirty="0" err="1" smtClean="0"/>
              <a:t>Keyframe</a:t>
            </a:r>
            <a:r>
              <a:rPr lang="en-US" sz="1600" dirty="0" smtClean="0"/>
              <a:t>, and represents a moment in the animation when something important happens or the scene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</a:t>
            </a:r>
            <a:r>
              <a:rPr lang="en-US" sz="1600" dirty="0"/>
              <a:t>is made up of drawings in the form of a comic strip, and is used to both help </a:t>
            </a:r>
            <a:r>
              <a:rPr lang="en-US" sz="1600" dirty="0" smtClean="0"/>
              <a:t>visualize </a:t>
            </a:r>
            <a:r>
              <a:rPr lang="en-US" sz="1600" dirty="0"/>
              <a:t>the animation and to communicate ideas clearly.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Not </a:t>
            </a:r>
            <a:r>
              <a:rPr lang="en-US" sz="1600" dirty="0"/>
              <a:t>only can storyboards be especially useful when working in </a:t>
            </a:r>
            <a:r>
              <a:rPr lang="en-US" sz="1600" b="1" dirty="0"/>
              <a:t>group environments </a:t>
            </a:r>
            <a:r>
              <a:rPr lang="en-US" sz="1600" dirty="0"/>
              <a:t>(something quite common in the animation industry,) but they also provide a visual reminder of the original plan; </a:t>
            </a:r>
          </a:p>
        </p:txBody>
      </p:sp>
    </p:spTree>
    <p:extLst>
      <p:ext uri="{BB962C8B-B14F-4D97-AF65-F5344CB8AC3E}">
        <p14:creationId xmlns:p14="http://schemas.microsoft.com/office/powerpoint/2010/main" val="428619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your 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is important to be aware of how the camera is setup. </a:t>
            </a:r>
          </a:p>
          <a:p>
            <a:r>
              <a:rPr lang="en-US" dirty="0" smtClean="0"/>
              <a:t>The camera should be set-up on a tripod to keep it from moving around too much. Unless “shaky” cam is your intention. </a:t>
            </a:r>
          </a:p>
          <a:p>
            <a:r>
              <a:rPr lang="en-US" dirty="0" smtClean="0"/>
              <a:t>Turn off autofocus on the camera.</a:t>
            </a:r>
          </a:p>
          <a:p>
            <a:r>
              <a:rPr lang="en-US" dirty="0" smtClean="0"/>
              <a:t>Set your camera to auto exposure, but don’t use your flash.</a:t>
            </a:r>
          </a:p>
          <a:p>
            <a:r>
              <a:rPr lang="en-US" dirty="0" smtClean="0"/>
              <a:t>Avoid zooming in and zooming out randomly.</a:t>
            </a:r>
          </a:p>
          <a:p>
            <a:r>
              <a:rPr lang="en-US" dirty="0" smtClean="0"/>
              <a:t>Make sure to light your scene so that you can see the action. Desk lamps, studio lights, clamp lights, sunlight… all acceptable. </a:t>
            </a:r>
          </a:p>
          <a:p>
            <a:r>
              <a:rPr lang="en-US" dirty="0" smtClean="0"/>
              <a:t>Find your frame (the composition of the scene), once you’ve found it, remember it!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6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Playback Speed/ The Frame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way an animation looks is controlled by the chosen frame rate. (fps)</a:t>
            </a:r>
          </a:p>
          <a:p>
            <a:endParaRPr lang="en-US" dirty="0"/>
          </a:p>
          <a:p>
            <a:r>
              <a:rPr lang="en-US" dirty="0" smtClean="0"/>
              <a:t>The faster the frame rate the more fluid the animation looks. (Slower frame rates look choppier)</a:t>
            </a:r>
          </a:p>
          <a:p>
            <a:endParaRPr lang="en-US" dirty="0"/>
          </a:p>
          <a:p>
            <a:r>
              <a:rPr lang="en-US" dirty="0" smtClean="0"/>
              <a:t>The human eye needs between 15 and 20 frames per second to in order to perceive that the images are moving. </a:t>
            </a:r>
          </a:p>
          <a:p>
            <a:endParaRPr lang="en-US" dirty="0"/>
          </a:p>
          <a:p>
            <a:r>
              <a:rPr lang="en-US" dirty="0" smtClean="0"/>
              <a:t>This works because our eye can still recognize shapes but it will also have a tendency to skip extra data due to the blurring effect. </a:t>
            </a:r>
          </a:p>
          <a:p>
            <a:endParaRPr lang="en-US" dirty="0"/>
          </a:p>
          <a:p>
            <a:r>
              <a:rPr lang="en-US" dirty="0" smtClean="0"/>
              <a:t>You should know your frame rate before you begin shooting with the camera. It determines how many pictures you need to take. I recommend around 24 fps, but 15 fps (minimum) is acceptable.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6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frame rates include:</a:t>
            </a:r>
          </a:p>
          <a:p>
            <a:endParaRPr lang="en-US" dirty="0"/>
          </a:p>
          <a:p>
            <a:r>
              <a:rPr lang="en-US" dirty="0" smtClean="0"/>
              <a:t>24 fps – 35 film (Cinema)</a:t>
            </a:r>
          </a:p>
          <a:p>
            <a:r>
              <a:rPr lang="en-US" dirty="0" smtClean="0"/>
              <a:t>30 fps – Standard Interlaced Video</a:t>
            </a:r>
          </a:p>
          <a:p>
            <a:r>
              <a:rPr lang="en-US" dirty="0" smtClean="0"/>
              <a:t>60 fps – Standard Progressive Video</a:t>
            </a:r>
          </a:p>
          <a:p>
            <a:r>
              <a:rPr lang="en-US" dirty="0" smtClean="0"/>
              <a:t>15 fps – Some internet animations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2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&amp; Motion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It is difficult to convey some motions without exaggerating them in some way. For example: 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Falling </a:t>
            </a:r>
            <a:r>
              <a:rPr lang="en-US" b="1" dirty="0" smtClean="0"/>
              <a:t>bodies - </a:t>
            </a:r>
            <a:r>
              <a:rPr lang="en-US" dirty="0" smtClean="0"/>
              <a:t>To </a:t>
            </a:r>
            <a:r>
              <a:rPr lang="en-US" dirty="0"/>
              <a:t>give the impression of something falling continuously, put some </a:t>
            </a:r>
            <a:r>
              <a:rPr lang="en-US" dirty="0" smtClean="0"/>
              <a:t>texture or an object </a:t>
            </a:r>
            <a:r>
              <a:rPr lang="en-US" dirty="0"/>
              <a:t>in the background that </a:t>
            </a:r>
            <a:r>
              <a:rPr lang="en-US" dirty="0" smtClean="0"/>
              <a:t>travels in the opposite direction </a:t>
            </a:r>
            <a:r>
              <a:rPr lang="en-US" dirty="0"/>
              <a:t>as the </a:t>
            </a:r>
            <a:r>
              <a:rPr lang="en-US" dirty="0" smtClean="0"/>
              <a:t>main object </a:t>
            </a:r>
            <a:r>
              <a:rPr lang="en-US" dirty="0"/>
              <a:t>is tracked. 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Rolling </a:t>
            </a:r>
            <a:r>
              <a:rPr lang="en-US" b="1" dirty="0" smtClean="0"/>
              <a:t>Balls - </a:t>
            </a:r>
            <a:r>
              <a:rPr lang="en-US" dirty="0" smtClean="0"/>
              <a:t>To </a:t>
            </a:r>
            <a:r>
              <a:rPr lang="en-US" dirty="0"/>
              <a:t>show a ball rolling down an inclined plane, add a simple line to the </a:t>
            </a:r>
            <a:r>
              <a:rPr lang="en-US" dirty="0" smtClean="0"/>
              <a:t>ball (something that makes the circle asymmetrical). </a:t>
            </a:r>
            <a:r>
              <a:rPr lang="en-US" dirty="0"/>
              <a:t>This represents a highlight. When the ball is rolled down the plane, the highlight rotates with it looking just like a </a:t>
            </a:r>
            <a:r>
              <a:rPr lang="en-US" dirty="0" smtClean="0"/>
              <a:t>moving mark </a:t>
            </a:r>
            <a:r>
              <a:rPr lang="en-US" dirty="0"/>
              <a:t>on the surface of the ball. </a:t>
            </a:r>
          </a:p>
          <a:p>
            <a:endParaRPr lang="en-US" dirty="0"/>
          </a:p>
          <a:p>
            <a:r>
              <a:rPr lang="en-US" b="1" dirty="0" smtClean="0"/>
              <a:t>Overlapping action </a:t>
            </a:r>
            <a:r>
              <a:rPr lang="en-US" dirty="0" smtClean="0"/>
              <a:t>– having various actions overlap in time makes an animation feel more alive.</a:t>
            </a:r>
          </a:p>
          <a:p>
            <a:endParaRPr lang="en-US" dirty="0"/>
          </a:p>
          <a:p>
            <a:r>
              <a:rPr lang="en-US" b="1" dirty="0" smtClean="0"/>
              <a:t>Gradual movements </a:t>
            </a:r>
            <a:r>
              <a:rPr lang="en-US" dirty="0" smtClean="0"/>
              <a:t>– Again the </a:t>
            </a:r>
            <a:r>
              <a:rPr lang="en-US" dirty="0"/>
              <a:t>important rule is to keep changes between images gradual in order to create </a:t>
            </a:r>
            <a:r>
              <a:rPr lang="en-US" dirty="0" smtClean="0"/>
              <a:t>fluidity.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6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://www.youtube.com/watch?v=</a:t>
            </a:r>
            <a:r>
              <a:rPr lang="en-US" dirty="0" smtClean="0">
                <a:hlinkClick r:id="rId3"/>
              </a:rPr>
              <a:t>qBjLW5_dGAM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Western Spaghetti by 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http://www.youtube.com/watch?v=uuGaqLT-</a:t>
            </a:r>
            <a:r>
              <a:rPr lang="en-US" dirty="0" smtClean="0">
                <a:hlinkClick r:id="rId4"/>
              </a:rPr>
              <a:t>gO4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MUTO a wall-painted animation by BLU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8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890</Words>
  <Application>Microsoft Macintosh PowerPoint</Application>
  <PresentationFormat>On-screen Show (4:3)</PresentationFormat>
  <Paragraphs>111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Animation</vt:lpstr>
      <vt:lpstr>Animation</vt:lpstr>
      <vt:lpstr>Forms of Animation</vt:lpstr>
      <vt:lpstr>Pre-planning/ Storyboarding</vt:lpstr>
      <vt:lpstr>Framing your shot</vt:lpstr>
      <vt:lpstr>Playback Speed/ The Frame Rate</vt:lpstr>
      <vt:lpstr>Frame Rates</vt:lpstr>
      <vt:lpstr>Timing &amp; Motion Enhancements</vt:lpstr>
      <vt:lpstr>Examples and Discussion</vt:lpstr>
      <vt:lpstr>Things to consider while working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</dc:title>
  <dc:creator>Adam Glover</dc:creator>
  <cp:lastModifiedBy>ACO Admin</cp:lastModifiedBy>
  <cp:revision>43</cp:revision>
  <dcterms:created xsi:type="dcterms:W3CDTF">2013-10-31T23:30:32Z</dcterms:created>
  <dcterms:modified xsi:type="dcterms:W3CDTF">2014-11-13T16:41:10Z</dcterms:modified>
</cp:coreProperties>
</file>