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695" y="763074"/>
            <a:ext cx="8915399" cy="2262781"/>
          </a:xfrm>
        </p:spPr>
        <p:txBody>
          <a:bodyPr/>
          <a:lstStyle/>
          <a:p>
            <a:r>
              <a:rPr lang="en-US" dirty="0" smtClean="0"/>
              <a:t>Dashboard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390" y="428798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NAME – SUNAYANA  PANIGRAHI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DATE – 27/06/2025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TOOLS USED - TABLEAU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AND 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Western region has highest sales but low </a:t>
            </a:r>
            <a:r>
              <a:rPr lang="en-US" dirty="0" smtClean="0"/>
              <a:t>profit.</a:t>
            </a:r>
          </a:p>
          <a:p>
            <a:r>
              <a:rPr lang="en-US" dirty="0" smtClean="0"/>
              <a:t>Office </a:t>
            </a:r>
            <a:r>
              <a:rPr lang="en-US" dirty="0"/>
              <a:t>Supplies shows consistent </a:t>
            </a:r>
            <a:r>
              <a:rPr lang="en-US" dirty="0" smtClean="0"/>
              <a:t>growth.</a:t>
            </a:r>
          </a:p>
          <a:p>
            <a:r>
              <a:rPr lang="en-US" dirty="0" smtClean="0"/>
              <a:t>Profitability </a:t>
            </a:r>
            <a:r>
              <a:rPr lang="en-US" dirty="0"/>
              <a:t>varies by segment and shipping </a:t>
            </a:r>
            <a:r>
              <a:rPr lang="en-US" dirty="0" smtClean="0"/>
              <a:t>mode.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5308" y="3837905"/>
            <a:ext cx="859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Dashboard link : https://public.tableau.com/app/profile/sunayana.panigrahi/viz/task3_17510116411070/detailedanalysis?publish=yes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580327" y="5057929"/>
            <a:ext cx="7147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6989"/>
            <a:ext cx="8911687" cy="128089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33848"/>
          </a:xfrm>
        </p:spPr>
        <p:txBody>
          <a:bodyPr/>
          <a:lstStyle/>
          <a:p>
            <a:r>
              <a:rPr lang="en-US" dirty="0"/>
              <a:t>Tableau makes it easy to explore business performance </a:t>
            </a:r>
            <a:r>
              <a:rPr lang="en-US" dirty="0" smtClean="0"/>
              <a:t>visually.</a:t>
            </a:r>
          </a:p>
          <a:p>
            <a:r>
              <a:rPr lang="en-US" dirty="0" smtClean="0"/>
              <a:t>It helps </a:t>
            </a:r>
            <a:r>
              <a:rPr lang="en-US" dirty="0"/>
              <a:t>identify trends, low-performing areas, and future opportunities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and analyze key business metrics like Sales, Profit, and Growth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 </a:t>
            </a:r>
            <a:r>
              <a:rPr lang="en-US" dirty="0"/>
              <a:t>trends over time and segment performance using interactive filters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</a:t>
            </a:r>
            <a:r>
              <a:rPr lang="en-US" dirty="0"/>
              <a:t>actionable insights for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Sample Superstore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Records</a:t>
            </a:r>
            <a:r>
              <a:rPr lang="en-US" dirty="0"/>
              <a:t>: ~10,000 </a:t>
            </a:r>
            <a:r>
              <a:rPr lang="en-US" dirty="0" smtClean="0"/>
              <a:t>orders.</a:t>
            </a:r>
          </a:p>
          <a:p>
            <a:r>
              <a:rPr lang="en-US" dirty="0" smtClean="0"/>
              <a:t>Columns </a:t>
            </a:r>
            <a:r>
              <a:rPr lang="en-US" dirty="0"/>
              <a:t>include: Order Date, Region, Category, Sales, </a:t>
            </a:r>
            <a:r>
              <a:rPr lang="en-US" dirty="0" smtClean="0"/>
              <a:t>Product Name, Product ID </a:t>
            </a:r>
            <a:r>
              <a:rPr lang="en-US" dirty="0"/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3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801" y="116557"/>
            <a:ext cx="8911687" cy="1280890"/>
          </a:xfrm>
        </p:spPr>
        <p:txBody>
          <a:bodyPr/>
          <a:lstStyle/>
          <a:p>
            <a:r>
              <a:rPr lang="en-US" dirty="0" smtClean="0"/>
              <a:t>SALES BY REGION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24" y="1863144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The sales data is divided across four main regions: West, East, Central, and South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West </a:t>
            </a:r>
            <a:r>
              <a:rPr lang="en-US" dirty="0"/>
              <a:t>Region consistently records the highest sales, driven by strong performance in California and Washington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East </a:t>
            </a:r>
            <a:r>
              <a:rPr lang="en-US" dirty="0"/>
              <a:t>Region follows closely, especially boosted by cities like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York and Boston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Central </a:t>
            </a:r>
            <a:r>
              <a:rPr lang="en-US" dirty="0"/>
              <a:t>Region shows moderate sales, with room for improvement in customer engagement and category focus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South </a:t>
            </a:r>
            <a:r>
              <a:rPr lang="en-US" dirty="0"/>
              <a:t>Region has the lowest overall sales, indicating a potential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market </a:t>
            </a:r>
            <a:r>
              <a:rPr lang="en-US" dirty="0"/>
              <a:t>for targeted promotions or product expansion.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6" t="16596" r="37900" b="39450"/>
          <a:stretch/>
        </p:blipFill>
        <p:spPr>
          <a:xfrm>
            <a:off x="8252698" y="2509143"/>
            <a:ext cx="3721994" cy="24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1" y="199108"/>
            <a:ext cx="8911687" cy="1280890"/>
          </a:xfrm>
        </p:spPr>
        <p:txBody>
          <a:bodyPr/>
          <a:lstStyle/>
          <a:p>
            <a:r>
              <a:rPr lang="en-US" dirty="0" smtClean="0"/>
              <a:t>SALES BY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20" y="1287886"/>
            <a:ext cx="8915400" cy="3824845"/>
          </a:xfrm>
        </p:spPr>
        <p:txBody>
          <a:bodyPr/>
          <a:lstStyle/>
          <a:p>
            <a:r>
              <a:rPr lang="en-US" dirty="0" smtClean="0"/>
              <a:t>California leads </a:t>
            </a:r>
            <a:r>
              <a:rPr lang="en-US" dirty="0"/>
              <a:t>with the highest sales, contributing a large share of overall revenue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</a:t>
            </a:r>
            <a:r>
              <a:rPr lang="en-US" dirty="0"/>
              <a:t>York and Texas also perform strongly, driven by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large </a:t>
            </a:r>
            <a:r>
              <a:rPr lang="en-US" dirty="0"/>
              <a:t>customer bases and frequent 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</a:t>
            </a:r>
            <a:r>
              <a:rPr lang="en-US" dirty="0"/>
              <a:t>high-performing states include Washington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Pennsylvania, and Florida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States </a:t>
            </a:r>
            <a:r>
              <a:rPr lang="en-US" dirty="0"/>
              <a:t>like North Dakota, Wyoming, and West Virginia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show </a:t>
            </a:r>
            <a:r>
              <a:rPr lang="en-US" dirty="0"/>
              <a:t>very low sales, indicating underdeveloped </a:t>
            </a:r>
            <a:r>
              <a:rPr lang="en-US" dirty="0" smtClean="0"/>
              <a:t>markets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/>
              <a:t>low demand.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7" t="25933" r="16261" b="11667"/>
          <a:stretch/>
        </p:blipFill>
        <p:spPr>
          <a:xfrm>
            <a:off x="7225047" y="1880315"/>
            <a:ext cx="4649273" cy="352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85" y="315017"/>
            <a:ext cx="8911687" cy="1280890"/>
          </a:xfrm>
        </p:spPr>
        <p:txBody>
          <a:bodyPr/>
          <a:lstStyle/>
          <a:p>
            <a:r>
              <a:rPr lang="en-US" dirty="0" smtClean="0"/>
              <a:t>SALES BY PRODUCT 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61" y="1595907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Product ID represents a unique item in the catalog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small group of products accounts for a large portion of total sales, following the Pareto principle (80/20 rule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Products </a:t>
            </a:r>
            <a:r>
              <a:rPr lang="en-US" dirty="0"/>
              <a:t>with high sales often belong to categories like Phones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Chairs, or Storage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Several </a:t>
            </a:r>
            <a:r>
              <a:rPr lang="en-US" dirty="0"/>
              <a:t>Product IDs show low or no sales, suggesting low demand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pricing issues, or poor visibility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view helps identify</a:t>
            </a:r>
            <a:r>
              <a:rPr lang="en-US" dirty="0" smtClean="0"/>
              <a:t>: (</a:t>
            </a:r>
            <a:r>
              <a:rPr lang="en-US" dirty="0" err="1" smtClean="0"/>
              <a:t>i</a:t>
            </a:r>
            <a:r>
              <a:rPr lang="en-US" dirty="0" smtClean="0"/>
              <a:t>) Top-selling </a:t>
            </a:r>
            <a:r>
              <a:rPr lang="en-US" dirty="0"/>
              <a:t>products to prioritize 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promotions </a:t>
            </a:r>
            <a:r>
              <a:rPr lang="en-US" dirty="0"/>
              <a:t>or inventory restocking</a:t>
            </a:r>
            <a:r>
              <a:rPr lang="en-US" dirty="0" smtClean="0"/>
              <a:t>. (ii) Low-performing </a:t>
            </a:r>
            <a:r>
              <a:rPr lang="en-US" dirty="0"/>
              <a:t>items </a:t>
            </a:r>
            <a:r>
              <a:rPr lang="en-US" dirty="0" smtClean="0"/>
              <a:t>that</a:t>
            </a:r>
          </a:p>
          <a:p>
            <a:pPr marL="0" indent="0">
              <a:buNone/>
            </a:pPr>
            <a:r>
              <a:rPr lang="en-US" dirty="0" smtClean="0"/>
              <a:t>may </a:t>
            </a:r>
            <a:r>
              <a:rPr lang="en-US" dirty="0"/>
              <a:t>need review or removal.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6" t="15457" r="31242" b="11894"/>
          <a:stretch/>
        </p:blipFill>
        <p:spPr>
          <a:xfrm>
            <a:off x="8371268" y="1595907"/>
            <a:ext cx="3709115" cy="41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TREND OVER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04" y="1605565"/>
            <a:ext cx="5489621" cy="5117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X-axis represents the months of the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Y-axis shows the total sales value for </a:t>
            </a:r>
            <a:r>
              <a:rPr lang="en-US" dirty="0" smtClean="0"/>
              <a:t>each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month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trend line has been added to indicate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overall </a:t>
            </a:r>
            <a:r>
              <a:rPr lang="en-US" dirty="0"/>
              <a:t>direction of sales growth.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/>
              <a:t>show fluctuations across different months,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noticeable peaks around March and September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trend line indicates a steady upward movement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suggesting positive growth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visualization helps identify seasonal patterns </a:t>
            </a: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high-performing months, which are useful for </a:t>
            </a:r>
            <a:r>
              <a:rPr lang="en-US" dirty="0" smtClean="0"/>
              <a:t>sales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planning and forecasting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4" t="15684" r="8067" b="12805"/>
          <a:stretch/>
        </p:blipFill>
        <p:spPr>
          <a:xfrm>
            <a:off x="6140560" y="1587677"/>
            <a:ext cx="5859887" cy="4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015" y="1905000"/>
            <a:ext cx="5588872" cy="3777622"/>
          </a:xfrm>
        </p:spPr>
        <p:txBody>
          <a:bodyPr/>
          <a:lstStyle/>
          <a:p>
            <a:r>
              <a:rPr lang="en-US" dirty="0"/>
              <a:t>Quickly understand overall business performance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 </a:t>
            </a:r>
            <a:r>
              <a:rPr lang="en-US" dirty="0"/>
              <a:t>strategic decisions with clear, visual summaries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Serve </a:t>
            </a:r>
            <a:r>
              <a:rPr lang="en-US" dirty="0"/>
              <a:t>as a gateway to detailed </a:t>
            </a:r>
            <a:r>
              <a:rPr lang="en-US" dirty="0" smtClean="0"/>
              <a:t>dashboards.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6" t="15457" r="26376" b="31935"/>
          <a:stretch/>
        </p:blipFill>
        <p:spPr>
          <a:xfrm>
            <a:off x="6143222" y="1904999"/>
            <a:ext cx="5499279" cy="36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1" y="495321"/>
            <a:ext cx="8911687" cy="1280890"/>
          </a:xfrm>
        </p:spPr>
        <p:txBody>
          <a:bodyPr/>
          <a:lstStyle/>
          <a:p>
            <a:r>
              <a:rPr lang="en-US" dirty="0" smtClean="0"/>
              <a:t>DETAILED ANALYSIS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015" y="1669960"/>
            <a:ext cx="649039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Detailed Analysis Dashboard dives deeper into specific dimensions of the business, such as state-wise, product-wise, and category-wise performance.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INSIGHTS GAINED :</a:t>
            </a:r>
          </a:p>
          <a:p>
            <a:r>
              <a:rPr lang="en-US" dirty="0" smtClean="0"/>
              <a:t>Concentrated </a:t>
            </a:r>
            <a:r>
              <a:rPr lang="en-US" dirty="0"/>
              <a:t>sales in specific product categories and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/>
              <a:t>sub-categories (e.g., Tables) may show high sales but low profit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Helps </a:t>
            </a:r>
            <a:r>
              <a:rPr lang="en-US" dirty="0"/>
              <a:t>in refining marketing strategy, inventory planning, and pricing.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15458" r="26761" b="11894"/>
          <a:stretch/>
        </p:blipFill>
        <p:spPr>
          <a:xfrm>
            <a:off x="6761409" y="1504590"/>
            <a:ext cx="4855335" cy="41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981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581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Wisp</vt:lpstr>
      <vt:lpstr>Dashboard Design</vt:lpstr>
      <vt:lpstr>OBJECTIVE</vt:lpstr>
      <vt:lpstr>DATASET OVERVIEW</vt:lpstr>
      <vt:lpstr>SALES BY REGION</vt:lpstr>
      <vt:lpstr>SALES BY STATE</vt:lpstr>
      <vt:lpstr>SALES BY PRODUCT ID</vt:lpstr>
      <vt:lpstr>SALES TREND OVER TIME</vt:lpstr>
      <vt:lpstr>OVERVIEW DASHBOARD</vt:lpstr>
      <vt:lpstr>DETAILED ANALYSIS DASHBOARD</vt:lpstr>
      <vt:lpstr>INSIGHTS AND OBSERVATIONS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Sunayana Panigrahi</dc:creator>
  <cp:lastModifiedBy>Sunayana Panigrahi</cp:lastModifiedBy>
  <cp:revision>5</cp:revision>
  <dcterms:created xsi:type="dcterms:W3CDTF">2025-06-27T09:02:37Z</dcterms:created>
  <dcterms:modified xsi:type="dcterms:W3CDTF">2025-06-27T09:47:31Z</dcterms:modified>
</cp:coreProperties>
</file>