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300" r:id="rId6"/>
    <p:sldId id="262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9" r:id="rId23"/>
    <p:sldId id="317" r:id="rId24"/>
    <p:sldId id="318" r:id="rId25"/>
    <p:sldId id="320" r:id="rId26"/>
    <p:sldId id="321" r:id="rId27"/>
    <p:sldId id="32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8734C-B711-425E-8BF9-A6B996D84FB7}">
  <a:tblStyle styleId="{91E8734C-B711-425E-8BF9-A6B996D84F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55" d="100"/>
          <a:sy n="155" d="100"/>
        </p:scale>
        <p:origin x="4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2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4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0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83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7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07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0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6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799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40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40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6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14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53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437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16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8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7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33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32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63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4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71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87465" y="532745"/>
            <a:ext cx="8746434" cy="2571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dirty="0"/>
              <a:t>Efficient multi-objective molecular optimization in a continuous latent space </a:t>
            </a:r>
          </a:p>
        </p:txBody>
      </p:sp>
      <p:cxnSp>
        <p:nvCxnSpPr>
          <p:cNvPr id="142" name="Google Shape;142;p30"/>
          <p:cNvCxnSpPr>
            <a:cxnSpLocks/>
          </p:cNvCxnSpPr>
          <p:nvPr/>
        </p:nvCxnSpPr>
        <p:spPr>
          <a:xfrm>
            <a:off x="6510867" y="3692466"/>
            <a:ext cx="2633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1;p30">
            <a:extLst>
              <a:ext uri="{FF2B5EF4-FFF2-40B4-BE49-F238E27FC236}">
                <a16:creationId xmlns:a16="http://schemas.microsoft.com/office/drawing/2014/main" id="{4765B752-1519-3F1B-F3C8-F06AC67FE609}"/>
              </a:ext>
            </a:extLst>
          </p:cNvPr>
          <p:cNvSpPr txBox="1">
            <a:spLocks/>
          </p:cNvSpPr>
          <p:nvPr/>
        </p:nvSpPr>
        <p:spPr>
          <a:xfrm>
            <a:off x="6447593" y="3896440"/>
            <a:ext cx="3291840" cy="133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IN" sz="1200" dirty="0"/>
              <a:t>Team Number : 17</a:t>
            </a:r>
          </a:p>
          <a:p>
            <a:pPr algn="ctr"/>
            <a:r>
              <a:rPr lang="en-IN" sz="1200" dirty="0"/>
              <a:t>Team Name : .ipynb</a:t>
            </a:r>
          </a:p>
          <a:p>
            <a:pPr algn="ctr"/>
            <a:r>
              <a:rPr lang="en-IN" sz="1200" dirty="0"/>
              <a:t>Members : </a:t>
            </a:r>
          </a:p>
          <a:p>
            <a:pPr algn="ctr"/>
            <a:r>
              <a:rPr lang="en-IN" sz="1200" dirty="0"/>
              <a:t>Sunayana Jindal [2021201067] </a:t>
            </a:r>
          </a:p>
          <a:p>
            <a:pPr algn="ctr"/>
            <a:r>
              <a:rPr lang="en-IN" sz="1200" dirty="0"/>
              <a:t>Gargi Dwivedi [2021201076] </a:t>
            </a:r>
          </a:p>
          <a:p>
            <a:pPr algn="ctr"/>
            <a:r>
              <a:rPr lang="en-IN" sz="1200" dirty="0"/>
              <a:t>Ashish Chauhan [2021201044] </a:t>
            </a:r>
          </a:p>
          <a:p>
            <a:pPr algn="ctr"/>
            <a:endParaRPr lang="en-IN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520426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Recurrent Neural Network (RNN)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Trained to model a larger set of molecules represented by the Simplified Molecular Input Line Entry Specification (SMILES) notation.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It was able to reproduce the molecules in the training set, but also to generate novel structures. </a:t>
            </a: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105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494500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Reinforcement Learning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Aims at learning the optimal set of actions to optimize a defined reward in a given environment.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the case of de novo design, the reward can be defined by the molecular properties to be optimized. </a:t>
            </a: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714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494500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WHY FAILED?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Main drawback of such methods is the need to retrain the generative model every time the reward function changes.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becomes impractical in a typical drug discovery project as the optimization criteria usually change over time.</a:t>
            </a: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527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49" y="2915549"/>
            <a:ext cx="746844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CONTINOUS &amp; DATA-DRIVEN DESCRIPTORS (CDDD)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06940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09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494500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Decoupled Generation from Optimization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Variational Autoencoder was trained on the SMILES notation of a large set of molecules. As a result, a new continuous vector representation of chemical structures was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Points in this continuous space correspond to molecules in the discrete chemical space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606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929407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Optimization?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Sample arbitrary points in the continuous space &amp; transform them back to the SMILES notation =&gt; Generate Molecule.</a:t>
            </a:r>
          </a:p>
          <a:p>
            <a:pPr marL="0" indent="0"/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 now, a molecular transformation can be achieved by a simple shift in the vector representation.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Thus, optimizing chemical structures with respect to selected properties can be directly performed by optimizing a reward function in the continuous space.</a:t>
            </a:r>
          </a:p>
          <a:p>
            <a:pPr marL="0" indent="0"/>
            <a:endParaRPr lang="en-IN" sz="1600" dirty="0"/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74035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-4800" y="397623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312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BAYES OPTIMISATION ?</a:t>
            </a:r>
            <a:endParaRPr dirty="0"/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03" name="Google Shape;403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686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626306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Bayesian Optimization was used  to find points in the space that correspond to molecules with a high drug-likeness and synthetic accessibility.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Bayesian Optimization is a powerful method, useful in the optimization of functions that are computationally expensive to evaluate as it needs a comparably </a:t>
            </a:r>
            <a:r>
              <a:rPr lang="en-IN" sz="1600" i="1" dirty="0"/>
              <a:t>low amount of function evaluations</a:t>
            </a:r>
            <a:r>
              <a:rPr lang="en-IN" sz="1600" dirty="0"/>
              <a:t>.</a:t>
            </a:r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80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369104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Verdict!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Computational complexity of Bayes Optimisation increases exponentially with the number of dimensions of the optimization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the case of molecular optimization : function evaluations are relatively cheap (prediction of molecular properties) but the dimensionality of the search space (continuous molecular representation) is really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24049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776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 flipH="1">
            <a:off x="889000" y="2635675"/>
            <a:ext cx="705447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PARTICLE SWARM OPTIMISATION</a:t>
            </a:r>
            <a:endParaRPr dirty="0"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221" name="Google Shape;221;p3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899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OF 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51631" y="-11161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Key Challenge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351781" y="34321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for the paper.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ctrTitle" idx="9"/>
          </p:nvPr>
        </p:nvSpPr>
        <p:spPr>
          <a:xfrm>
            <a:off x="51631" y="53284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Alternative Approaches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13"/>
          </p:nvPr>
        </p:nvSpPr>
        <p:spPr>
          <a:xfrm>
            <a:off x="44872" y="987664"/>
            <a:ext cx="198120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solution that were suggested. The alternative approaches suggested?</a:t>
            </a:r>
            <a:endParaRPr dirty="0"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1779783" y="18037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 idx="5"/>
          </p:nvPr>
        </p:nvSpPr>
        <p:spPr>
          <a:xfrm>
            <a:off x="1766741" y="164049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4"/>
          </p:nvPr>
        </p:nvSpPr>
        <p:spPr>
          <a:xfrm>
            <a:off x="1766741" y="8807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62" name="Google Shape;162;p32"/>
          <p:cNvCxnSpPr>
            <a:cxnSpLocks/>
          </p:cNvCxnSpPr>
          <p:nvPr/>
        </p:nvCxnSpPr>
        <p:spPr>
          <a:xfrm>
            <a:off x="2958560" y="0"/>
            <a:ext cx="0" cy="3044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2"/>
          <p:cNvCxnSpPr>
            <a:cxnSpLocks/>
          </p:cNvCxnSpPr>
          <p:nvPr/>
        </p:nvCxnSpPr>
        <p:spPr>
          <a:xfrm>
            <a:off x="6175223" y="2075708"/>
            <a:ext cx="0" cy="30688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2"/>
          <p:cNvSpPr txBox="1">
            <a:spLocks noGrp="1"/>
          </p:cNvSpPr>
          <p:nvPr>
            <p:ph type="title" idx="6"/>
          </p:nvPr>
        </p:nvSpPr>
        <p:spPr>
          <a:xfrm>
            <a:off x="6235281" y="2854647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 idx="7"/>
          </p:nvPr>
        </p:nvSpPr>
        <p:spPr>
          <a:xfrm>
            <a:off x="6235281" y="36880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 idx="8"/>
          </p:nvPr>
        </p:nvSpPr>
        <p:spPr>
          <a:xfrm>
            <a:off x="6235281" y="438604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ctrTitle" idx="14"/>
          </p:nvPr>
        </p:nvSpPr>
        <p:spPr>
          <a:xfrm>
            <a:off x="-232701" y="1294665"/>
            <a:ext cx="2355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Why </a:t>
            </a:r>
            <a:r>
              <a:rPr lang="en" dirty="0"/>
              <a:t>other methods failed?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5"/>
          </p:nvPr>
        </p:nvSpPr>
        <p:spPr>
          <a:xfrm>
            <a:off x="211671" y="1749485"/>
            <a:ext cx="181441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Failure of RNNs, GANs or with different molecular representations.</a:t>
            </a:r>
            <a:endParaRPr dirty="0"/>
          </a:p>
        </p:txBody>
      </p:sp>
      <p:sp>
        <p:nvSpPr>
          <p:cNvPr id="169" name="Google Shape;169;p32"/>
          <p:cNvSpPr txBox="1">
            <a:spLocks noGrp="1"/>
          </p:cNvSpPr>
          <p:nvPr>
            <p:ph type="ctrTitle" idx="16"/>
          </p:nvPr>
        </p:nvSpPr>
        <p:spPr>
          <a:xfrm>
            <a:off x="7124831" y="253718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Particle Swarm Optimization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17"/>
          </p:nvPr>
        </p:nvSpPr>
        <p:spPr>
          <a:xfrm>
            <a:off x="7124831" y="2992014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Stochastic Optimization technique that mimics swarm intelligence.</a:t>
            </a:r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 idx="18"/>
          </p:nvPr>
        </p:nvSpPr>
        <p:spPr>
          <a:xfrm>
            <a:off x="7124831" y="337484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9"/>
          </p:nvPr>
        </p:nvSpPr>
        <p:spPr>
          <a:xfrm>
            <a:off x="7124831" y="3829664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of the method how MSO was implemented.</a:t>
            </a:r>
            <a:endParaRPr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ctrTitle" idx="20"/>
          </p:nvPr>
        </p:nvSpPr>
        <p:spPr>
          <a:xfrm>
            <a:off x="7124831" y="406536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Issues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21"/>
          </p:nvPr>
        </p:nvSpPr>
        <p:spPr>
          <a:xfrm>
            <a:off x="7124831" y="452018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faced and how we tackled. </a:t>
            </a:r>
            <a:endParaRPr dirty="0"/>
          </a:p>
        </p:txBody>
      </p:sp>
      <p:sp>
        <p:nvSpPr>
          <p:cNvPr id="25" name="Google Shape;160;p32">
            <a:extLst>
              <a:ext uri="{FF2B5EF4-FFF2-40B4-BE49-F238E27FC236}">
                <a16:creationId xmlns:a16="http://schemas.microsoft.com/office/drawing/2014/main" id="{E49C9579-3D58-76F6-7884-F1469AD6EEA6}"/>
              </a:ext>
            </a:extLst>
          </p:cNvPr>
          <p:cNvSpPr txBox="1">
            <a:spLocks/>
          </p:cNvSpPr>
          <p:nvPr/>
        </p:nvSpPr>
        <p:spPr>
          <a:xfrm>
            <a:off x="1762311" y="243816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" name="Google Shape;167;p32">
            <a:extLst>
              <a:ext uri="{FF2B5EF4-FFF2-40B4-BE49-F238E27FC236}">
                <a16:creationId xmlns:a16="http://schemas.microsoft.com/office/drawing/2014/main" id="{C0BC482D-30FC-320C-08D5-00AD1B75DD8C}"/>
              </a:ext>
            </a:extLst>
          </p:cNvPr>
          <p:cNvSpPr txBox="1">
            <a:spLocks/>
          </p:cNvSpPr>
          <p:nvPr/>
        </p:nvSpPr>
        <p:spPr>
          <a:xfrm>
            <a:off x="-97558" y="2193936"/>
            <a:ext cx="211905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dirty="0"/>
              <a:t>Continuous and Data-Driven Descriptors</a:t>
            </a:r>
          </a:p>
        </p:txBody>
      </p:sp>
      <p:sp>
        <p:nvSpPr>
          <p:cNvPr id="27" name="Google Shape;168;p32">
            <a:extLst>
              <a:ext uri="{FF2B5EF4-FFF2-40B4-BE49-F238E27FC236}">
                <a16:creationId xmlns:a16="http://schemas.microsoft.com/office/drawing/2014/main" id="{9C2A4C9E-0C9E-A9E8-925F-682061C611C2}"/>
              </a:ext>
            </a:extLst>
          </p:cNvPr>
          <p:cNvSpPr txBox="1">
            <a:spLocks/>
          </p:cNvSpPr>
          <p:nvPr/>
        </p:nvSpPr>
        <p:spPr>
          <a:xfrm>
            <a:off x="347351" y="26487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dirty="0"/>
              <a:t>Variational Auto-encoder and SMILES Notations.</a:t>
            </a:r>
          </a:p>
        </p:txBody>
      </p:sp>
      <p:sp>
        <p:nvSpPr>
          <p:cNvPr id="28" name="Google Shape;164;p32">
            <a:extLst>
              <a:ext uri="{FF2B5EF4-FFF2-40B4-BE49-F238E27FC236}">
                <a16:creationId xmlns:a16="http://schemas.microsoft.com/office/drawing/2014/main" id="{F599B409-8610-77CA-53B1-C0426292CEC5}"/>
              </a:ext>
            </a:extLst>
          </p:cNvPr>
          <p:cNvSpPr txBox="1">
            <a:spLocks/>
          </p:cNvSpPr>
          <p:nvPr/>
        </p:nvSpPr>
        <p:spPr>
          <a:xfrm>
            <a:off x="6235278" y="199950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169;p32">
            <a:extLst>
              <a:ext uri="{FF2B5EF4-FFF2-40B4-BE49-F238E27FC236}">
                <a16:creationId xmlns:a16="http://schemas.microsoft.com/office/drawing/2014/main" id="{241A26A8-8E3C-9EB8-FD8A-CD036D78A144}"/>
              </a:ext>
            </a:extLst>
          </p:cNvPr>
          <p:cNvSpPr txBox="1">
            <a:spLocks/>
          </p:cNvSpPr>
          <p:nvPr/>
        </p:nvSpPr>
        <p:spPr>
          <a:xfrm>
            <a:off x="7124828" y="1682047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dirty="0"/>
              <a:t>Bayes Optimisation?</a:t>
            </a:r>
          </a:p>
        </p:txBody>
      </p:sp>
      <p:sp>
        <p:nvSpPr>
          <p:cNvPr id="30" name="Google Shape;170;p32">
            <a:extLst>
              <a:ext uri="{FF2B5EF4-FFF2-40B4-BE49-F238E27FC236}">
                <a16:creationId xmlns:a16="http://schemas.microsoft.com/office/drawing/2014/main" id="{46754FD8-C969-0A0F-3506-B723DD8A0802}"/>
              </a:ext>
            </a:extLst>
          </p:cNvPr>
          <p:cNvSpPr txBox="1">
            <a:spLocks/>
          </p:cNvSpPr>
          <p:nvPr/>
        </p:nvSpPr>
        <p:spPr>
          <a:xfrm>
            <a:off x="7124828" y="213687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dirty="0"/>
              <a:t>Dimensionality of Search Space.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796504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a given objective function, Particle Swarm Optimization (PSO) mimics swarm intelligence to find an optimal point in a search space.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Inspired from the nature social behaviour and dynamic movements with communications of birds and fish.</a:t>
            </a: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47092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09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516056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Uses a number of agents (particles) that constitute a swarm moving around in the search space looking for the best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Each particle has three parameters </a:t>
            </a:r>
            <a:r>
              <a:rPr lang="en-IN" sz="1600" i="1" dirty="0"/>
              <a:t>position</a:t>
            </a:r>
            <a:r>
              <a:rPr lang="en-IN" sz="1600" dirty="0"/>
              <a:t>, </a:t>
            </a:r>
            <a:r>
              <a:rPr lang="en-IN" sz="1600" i="1" dirty="0"/>
              <a:t>velocity</a:t>
            </a:r>
            <a:r>
              <a:rPr lang="en-IN" sz="1600" dirty="0"/>
              <a:t>, and </a:t>
            </a:r>
            <a:r>
              <a:rPr lang="en-IN" sz="1600" i="1" dirty="0"/>
              <a:t>previous best position. </a:t>
            </a:r>
            <a:r>
              <a:rPr lang="en-IN" sz="1600" dirty="0"/>
              <a:t>Particle with best fitness value is called as global best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528056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36738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9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IMPLEMENTATION</a:t>
            </a:r>
            <a:endParaRPr dirty="0"/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403" name="Google Shape;403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714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34"/>
          <p:cNvCxnSpPr/>
          <p:nvPr/>
        </p:nvCxnSpPr>
        <p:spPr>
          <a:xfrm>
            <a:off x="4569600" y="38300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42735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F0A390E-1971-81AC-3F40-CCE83CB0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16" y="568225"/>
            <a:ext cx="5612368" cy="1435723"/>
          </a:xfrm>
          <a:prstGeom prst="rect">
            <a:avLst/>
          </a:prstGeom>
        </p:spPr>
      </p:pic>
      <p:sp>
        <p:nvSpPr>
          <p:cNvPr id="13" name="Google Shape;188;p34">
            <a:extLst>
              <a:ext uri="{FF2B5EF4-FFF2-40B4-BE49-F238E27FC236}">
                <a16:creationId xmlns:a16="http://schemas.microsoft.com/office/drawing/2014/main" id="{2850986C-05BB-0D5C-89B3-4CC84A509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300" y="1796145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where </a:t>
            </a:r>
            <a:r>
              <a:rPr lang="en-IN" sz="1600" i="1" dirty="0"/>
              <a:t>c1</a:t>
            </a:r>
            <a:r>
              <a:rPr lang="en-IN" sz="1600" dirty="0"/>
              <a:t> and </a:t>
            </a:r>
            <a:r>
              <a:rPr lang="en-IN" sz="1600" i="1" dirty="0"/>
              <a:t>c2</a:t>
            </a:r>
            <a:r>
              <a:rPr lang="en-IN" sz="1600" dirty="0"/>
              <a:t> are constants that weight the contribution of the particles individual experience versus the swarm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r1 and r2 are random numbers drawn from independent uniform distributions between 0 and 1.</a:t>
            </a:r>
          </a:p>
          <a:p>
            <a:pPr marL="0" indent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inertia weight w is a constant that controls the momentum of the particle from the previous iteration.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096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760495" y="761938"/>
            <a:ext cx="6787979" cy="3432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sz="1600" dirty="0">
                <a:solidFill>
                  <a:srgbClr val="FFFFFF"/>
                </a:solidFill>
              </a:rPr>
              <a:t>		Pseudo-Code</a:t>
            </a:r>
            <a:endParaRPr lang="en-IN" dirty="0"/>
          </a:p>
          <a:p>
            <a:pPr marL="0" indent="0" algn="l"/>
            <a:endParaRPr lang="en-IN" sz="1000" dirty="0"/>
          </a:p>
          <a:p>
            <a:pPr marL="0" indent="0" algn="l"/>
            <a:r>
              <a:rPr lang="en-IN" sz="1300" dirty="0"/>
              <a:t>Initialize the controlling parameters (N, c1, c2, num_epochs)</a:t>
            </a:r>
          </a:p>
          <a:p>
            <a:pPr marL="0" indent="0" algn="l"/>
            <a:r>
              <a:rPr lang="en-IN" sz="1300" dirty="0"/>
              <a:t>Initialize the population of N particles</a:t>
            </a:r>
          </a:p>
          <a:p>
            <a:pPr marL="0" indent="0" algn="l"/>
            <a:r>
              <a:rPr lang="en-IN" sz="1300" dirty="0"/>
              <a:t>do</a:t>
            </a:r>
          </a:p>
          <a:p>
            <a:pPr marL="0" indent="0" algn="l"/>
            <a:r>
              <a:rPr lang="en-IN" sz="1300" dirty="0"/>
              <a:t>       for each particle</a:t>
            </a:r>
          </a:p>
          <a:p>
            <a:pPr marL="0" indent="0" algn="l"/>
            <a:r>
              <a:rPr lang="en-IN" sz="1300" dirty="0"/>
              <a:t>            calculate the objective of the particle</a:t>
            </a:r>
          </a:p>
          <a:p>
            <a:pPr marL="0" indent="0" algn="l"/>
            <a:r>
              <a:rPr lang="en-IN" sz="1300" dirty="0"/>
              <a:t>            Update BEST and GBEST if required</a:t>
            </a:r>
          </a:p>
          <a:p>
            <a:pPr marL="0" indent="0" algn="l"/>
            <a:r>
              <a:rPr lang="en-IN" sz="1300" dirty="0"/>
              <a:t>       end for</a:t>
            </a:r>
          </a:p>
          <a:p>
            <a:pPr marL="0" indent="0" algn="l"/>
            <a:endParaRPr lang="en-IN" sz="1300" dirty="0"/>
          </a:p>
          <a:p>
            <a:pPr marL="0" indent="0" algn="l"/>
            <a:r>
              <a:rPr lang="en-IN" sz="1300" dirty="0"/>
              <a:t>      </a:t>
            </a:r>
            <a:r>
              <a:rPr lang="en-IN" sz="1300" b="1" dirty="0"/>
              <a:t>Update</a:t>
            </a:r>
            <a:r>
              <a:rPr lang="en-IN" sz="1300" dirty="0"/>
              <a:t> the inertia weight</a:t>
            </a:r>
          </a:p>
          <a:p>
            <a:pPr marL="457200" lvl="1" indent="0"/>
            <a:r>
              <a:rPr lang="en-IN" sz="1300" dirty="0"/>
              <a:t>for each particle</a:t>
            </a:r>
          </a:p>
          <a:p>
            <a:pPr marL="457200" lvl="1" indent="0"/>
            <a:r>
              <a:rPr lang="en-IN" sz="1300" dirty="0"/>
              <a:t>      Update the velocity (V) and position (X)</a:t>
            </a:r>
          </a:p>
          <a:p>
            <a:pPr marL="457200" lvl="1" indent="0"/>
            <a:r>
              <a:rPr lang="en-IN" sz="1300" dirty="0"/>
              <a:t>end for</a:t>
            </a:r>
          </a:p>
          <a:p>
            <a:pPr marL="457200" lvl="1" indent="0"/>
            <a:endParaRPr lang="en-IN" sz="1300" dirty="0"/>
          </a:p>
          <a:p>
            <a:pPr marL="0" indent="0" algn="l"/>
            <a:r>
              <a:rPr lang="en-IN" sz="1300" dirty="0"/>
              <a:t>while(num_epochs)</a:t>
            </a:r>
          </a:p>
          <a:p>
            <a:pPr marL="0" indent="0" algn="l"/>
            <a:endParaRPr lang="en-IN" sz="1300" dirty="0"/>
          </a:p>
          <a:p>
            <a:pPr marL="0" indent="0" algn="l"/>
            <a:r>
              <a:rPr lang="en-IN" sz="1300" dirty="0"/>
              <a:t>Return GBEST as the best estimation of the global optimum</a:t>
            </a: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76193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-4800" y="45289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582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641308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ISSUES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114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722364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Problems Faced =&gt; How did we tackle?</a:t>
            </a:r>
          </a:p>
          <a:p>
            <a:pPr marL="0" indent="0" algn="l"/>
            <a:endParaRPr lang="en-IN" sz="16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1600" dirty="0"/>
              <a:t>Setting up the dependencies in the local machine for the CDDD, in order to convert SMILES into continuous vector was certainly a tough job.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700" dirty="0"/>
              <a:t>Used </a:t>
            </a:r>
            <a:r>
              <a:rPr lang="en-IN" sz="1700" dirty="0" err="1"/>
              <a:t>Conda</a:t>
            </a:r>
            <a:r>
              <a:rPr lang="en-IN" sz="1700" dirty="0"/>
              <a:t> environment to establish the specific dependencies required and proceeded with only CPU support.</a:t>
            </a:r>
          </a:p>
          <a:p>
            <a:pPr marL="0" indent="0" algn="l"/>
            <a:endParaRPr lang="en-I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62744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6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780028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IN" sz="1600" dirty="0"/>
              <a:t>Initial velocities of the particles were earlier set to 1 and considered as a scalar for all which didn’t give the most optimal of the solution.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Randomised the initialisation of the velocities in a vector, where each particle was given a randomly generated number between [0,1] as its velocity.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54392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36383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25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KEY CHALLENGE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2150241" y="1744134"/>
            <a:ext cx="4838717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A key challenge in small molecule drug discovery is to find novel chemical compounds with desirable properties.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 Computational methods have long been used to guide and accelerate the search through the huge chemical space of druglike molecules.</a:t>
            </a:r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879600" y="1744134"/>
            <a:ext cx="53594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Why is it so difficult? 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 The estimated vast amount of druglike molecules : </a:t>
            </a:r>
            <a:r>
              <a:rPr lang="en-IN" sz="1600" b="1" i="1" dirty="0"/>
              <a:t>(10</a:t>
            </a:r>
            <a:r>
              <a:rPr lang="en-IN" sz="1600" b="1" i="1" baseline="30000" dirty="0"/>
              <a:t>23</a:t>
            </a:r>
            <a:r>
              <a:rPr lang="en-IN" sz="1600" b="1" i="1" dirty="0"/>
              <a:t>–10</a:t>
            </a:r>
            <a:r>
              <a:rPr lang="en-IN" sz="1600" b="1" i="1" baseline="30000" dirty="0"/>
              <a:t>60</a:t>
            </a:r>
            <a:r>
              <a:rPr lang="en-IN" sz="1600" b="1" i="1" dirty="0"/>
              <a:t>)</a:t>
            </a:r>
            <a:r>
              <a:rPr lang="en-IN" sz="1600" b="1" i="1" baseline="30000" dirty="0"/>
              <a:t>4</a:t>
            </a:r>
          </a:p>
          <a:p>
            <a:pPr marL="0" indent="0"/>
            <a:r>
              <a:rPr lang="en-IN" sz="1600" dirty="0"/>
              <a:t>Imagine a complete search through this space and its computationally infeasibility. </a:t>
            </a:r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610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 flipH="1">
            <a:off x="1456267" y="2635675"/>
            <a:ext cx="6487212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ALTERNATIVE APPROACHES</a:t>
            </a:r>
            <a:endParaRPr dirty="0"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21" name="Google Shape;221;p3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23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841208" y="1575325"/>
            <a:ext cx="5456784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Initial Design/Approach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 Computationally generate new molecules with optimized properties without the need for enumerating large virtual libraries.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(Heuristic methods such as Genetic Algorithms)</a:t>
            </a:r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40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1407300" y="1575325"/>
            <a:ext cx="6324600" cy="2405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/>
              <a:t>Problems?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Discrete nature of the chemical space - defining rules to transform one molecule into another largely depends on human expert knowledge. 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sz="1600" dirty="0"/>
              <a:t>Defining a finite set of possible transformation rules limits the optimization possibilities and thereby promising molecules might be missed. </a:t>
            </a:r>
          </a:p>
          <a:p>
            <a:pPr marL="0" indent="0"/>
            <a:endParaRPr lang="en-IN" sz="1600" dirty="0"/>
          </a:p>
          <a:p>
            <a:pPr marL="0" indent="0"/>
            <a:endParaRPr lang="en-IN" sz="16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454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641308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WHY OTHER METHODS FAILED?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156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984</Words>
  <Application>Microsoft Macintosh PowerPoint</Application>
  <PresentationFormat>On-screen Show (16:9)</PresentationFormat>
  <Paragraphs>138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Exo 2</vt:lpstr>
      <vt:lpstr>Fira Sans Extra Condensed Medium</vt:lpstr>
      <vt:lpstr>Roboto Condensed Light</vt:lpstr>
      <vt:lpstr>Squada One</vt:lpstr>
      <vt:lpstr>Wingdings</vt:lpstr>
      <vt:lpstr>Tech Newsletter by Slidesgo</vt:lpstr>
      <vt:lpstr>Efficient multi-objective molecular optimization in a continuous latent space </vt:lpstr>
      <vt:lpstr>TABLE OF CONTENTS</vt:lpstr>
      <vt:lpstr>KEY CHALLENGE</vt:lpstr>
      <vt:lpstr>PowerPoint Presentation</vt:lpstr>
      <vt:lpstr>PowerPoint Presentation</vt:lpstr>
      <vt:lpstr>ALTERNATIVE APPROACHES</vt:lpstr>
      <vt:lpstr>PowerPoint Presentation</vt:lpstr>
      <vt:lpstr>PowerPoint Presentation</vt:lpstr>
      <vt:lpstr>WHY OTHER METHODS FAILED?</vt:lpstr>
      <vt:lpstr>PowerPoint Presentation</vt:lpstr>
      <vt:lpstr>PowerPoint Presentation</vt:lpstr>
      <vt:lpstr>PowerPoint Presentation</vt:lpstr>
      <vt:lpstr>CONTINOUS &amp; DATA-DRIVEN DESCRIPTORS (CDDD)</vt:lpstr>
      <vt:lpstr>PowerPoint Presentation</vt:lpstr>
      <vt:lpstr>PowerPoint Presentation</vt:lpstr>
      <vt:lpstr>BAYES OPTIMISATION ?</vt:lpstr>
      <vt:lpstr>PowerPoint Presentation</vt:lpstr>
      <vt:lpstr>PowerPoint Presentation</vt:lpstr>
      <vt:lpstr>PARTICLE SWARM OPTIMISATION</vt:lpstr>
      <vt:lpstr>PowerPoint Presentation</vt:lpstr>
      <vt:lpstr>PowerPoint Presentation</vt:lpstr>
      <vt:lpstr>IMPLEMENTATION</vt:lpstr>
      <vt:lpstr>PowerPoint Presentation</vt:lpstr>
      <vt:lpstr>PowerPoint Presentation</vt:lpstr>
      <vt:lpstr>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multi-objective molecular optimization in a continuous latent space </dc:title>
  <cp:lastModifiedBy>Ashish Chauhan</cp:lastModifiedBy>
  <cp:revision>3</cp:revision>
  <dcterms:modified xsi:type="dcterms:W3CDTF">2022-05-04T02:56:05Z</dcterms:modified>
</cp:coreProperties>
</file>