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807"/>
  </p:normalViewPr>
  <p:slideViewPr>
    <p:cSldViewPr snapToGrid="0" snapToObjects="1">
      <p:cViewPr varScale="1">
        <p:scale>
          <a:sx n="106" d="100"/>
          <a:sy n="106" d="100"/>
        </p:scale>
        <p:origin x="79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9/30/24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9/30/24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9/30/24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9/30/24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9/30/24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9/30/24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9/30/24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49B64-5730-E143-9FEF-4141E51534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Telecom Customer Churn Prediction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1BA563-0EC1-8745-8A15-3AFFEE6D38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677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352F1-4AC9-7F4E-97DC-7A2448B74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Content</a:t>
            </a:r>
            <a:r>
              <a:rPr lang="en-IN" dirty="0"/>
              <a:t>:</a:t>
            </a:r>
            <a:br>
              <a:rPr lang="en-IN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F299D8-1DDD-5E40-A722-1E5DFE3A56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Project Objective</a:t>
            </a:r>
            <a:r>
              <a:rPr lang="en-IN" dirty="0"/>
              <a:t>:</a:t>
            </a:r>
          </a:p>
          <a:p>
            <a:pPr lvl="1"/>
            <a:r>
              <a:rPr lang="en-IN" b="1" dirty="0"/>
              <a:t>Why Churn Matters</a:t>
            </a:r>
            <a:r>
              <a:rPr lang="en-IN" dirty="0"/>
              <a:t>: Customer churn is one of the biggest challenges faced by telecom companies. Churn refers to when customers stop using a service or switch to a competitor. Reducing churn can significantly improve a company's revenue and profitability.</a:t>
            </a:r>
          </a:p>
          <a:p>
            <a:pPr lvl="1"/>
            <a:r>
              <a:rPr lang="en-IN" b="1" dirty="0"/>
              <a:t>Objective of the Analysis</a:t>
            </a:r>
            <a:r>
              <a:rPr lang="en-IN" dirty="0"/>
              <a:t>: The goal of this project is to </a:t>
            </a:r>
            <a:r>
              <a:rPr lang="en-IN" b="1" dirty="0"/>
              <a:t>predict which customers are at risk of churning</a:t>
            </a:r>
            <a:r>
              <a:rPr lang="en-IN" dirty="0"/>
              <a:t> and to identify the key factors driving this </a:t>
            </a:r>
            <a:r>
              <a:rPr lang="en-IN" dirty="0" err="1"/>
              <a:t>behavior</a:t>
            </a:r>
            <a:r>
              <a:rPr lang="en-IN" dirty="0"/>
              <a:t>. By doing so, we can provide actionable insights that help the business take proactive steps to retain these high-risk customers.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884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B0BE6-B81D-BD40-AB17-5495582E5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Importance for Business and objective</a:t>
            </a:r>
            <a:r>
              <a:rPr lang="en-IN" dirty="0"/>
              <a:t>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653F82-9DC6-2E43-B474-BD4FA868CB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Customer acquisition is often more expensive than customer retention, so keeping existing customers is more cost-</a:t>
            </a:r>
            <a:r>
              <a:rPr lang="en-IN" dirty="0" err="1"/>
              <a:t>effective.Identifying</a:t>
            </a:r>
            <a:r>
              <a:rPr lang="en-IN" dirty="0"/>
              <a:t> customers likely to churn allows the company to implement targeted strategies, such as offering discounts or personalized plans, which can reduce churn rates and improve customer satisfaction.</a:t>
            </a:r>
          </a:p>
          <a:p>
            <a:r>
              <a:rPr lang="en-IN" b="1" dirty="0" err="1"/>
              <a:t>Analyze</a:t>
            </a:r>
            <a:r>
              <a:rPr lang="en-IN" b="1" dirty="0"/>
              <a:t> customer </a:t>
            </a:r>
            <a:r>
              <a:rPr lang="en-IN" b="1" dirty="0" err="1"/>
              <a:t>behavior</a:t>
            </a:r>
            <a:r>
              <a:rPr lang="en-IN" dirty="0"/>
              <a:t> over a period of four months to predict which customers are likely to churn in the future.</a:t>
            </a:r>
          </a:p>
          <a:p>
            <a:r>
              <a:rPr lang="en-IN" b="1" dirty="0"/>
              <a:t>Build predictive models</a:t>
            </a:r>
            <a:r>
              <a:rPr lang="en-IN" dirty="0"/>
              <a:t> using machine learning techniques to forecast churn and help the business take action before customers leave.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9559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B3F1D1-49D0-C342-A73E-0F54692E7A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9863" y="1864895"/>
            <a:ext cx="9603275" cy="2358189"/>
          </a:xfrm>
        </p:spPr>
        <p:txBody>
          <a:bodyPr>
            <a:normAutofit/>
          </a:bodyPr>
          <a:lstStyle/>
          <a:p>
            <a:r>
              <a:rPr lang="en-IN" b="1" dirty="0"/>
              <a:t>Dataset Overview</a:t>
            </a:r>
            <a:r>
              <a:rPr lang="en-IN" dirty="0"/>
              <a:t>:</a:t>
            </a:r>
            <a:br>
              <a:rPr lang="en-IN" dirty="0"/>
            </a:br>
            <a:r>
              <a:rPr lang="en-IN" dirty="0"/>
              <a:t>The dataset contains customer information across four months (June to September), capturing features such as </a:t>
            </a:r>
            <a:r>
              <a:rPr lang="en-IN" b="1" dirty="0"/>
              <a:t>total recharge amounts</a:t>
            </a:r>
            <a:r>
              <a:rPr lang="en-IN" dirty="0"/>
              <a:t>, </a:t>
            </a:r>
            <a:r>
              <a:rPr lang="en-IN" b="1" dirty="0"/>
              <a:t>call </a:t>
            </a:r>
            <a:r>
              <a:rPr lang="en-IN" b="1" dirty="0" err="1"/>
              <a:t>behavior</a:t>
            </a:r>
            <a:r>
              <a:rPr lang="en-IN" dirty="0"/>
              <a:t>, and </a:t>
            </a:r>
            <a:r>
              <a:rPr lang="en-IN" b="1" dirty="0"/>
              <a:t>mobile data usage</a:t>
            </a:r>
            <a:r>
              <a:rPr lang="en-IN" dirty="0"/>
              <a:t>. The target variable is </a:t>
            </a:r>
            <a:r>
              <a:rPr lang="en-IN" b="1" dirty="0"/>
              <a:t>customer churn</a:t>
            </a:r>
            <a:r>
              <a:rPr lang="en-IN" dirty="0"/>
              <a:t>, indicating whether a customer left the service in September. Only </a:t>
            </a:r>
            <a:r>
              <a:rPr lang="en-IN" b="1" dirty="0"/>
              <a:t>high-value customers</a:t>
            </a:r>
            <a:r>
              <a:rPr lang="en-IN" dirty="0"/>
              <a:t> (those with a recharge amount above the 70th percentile in the first two months) were </a:t>
            </a:r>
            <a:r>
              <a:rPr lang="en-IN" dirty="0" err="1"/>
              <a:t>analyzed</a:t>
            </a:r>
            <a:r>
              <a:rPr lang="en-IN" dirty="0"/>
              <a:t>.</a:t>
            </a:r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6263180-94A5-CE4D-B5A7-2A74164E0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20"/>
            <a:ext cx="9603275" cy="543018"/>
          </a:xfrm>
        </p:spPr>
        <p:txBody>
          <a:bodyPr/>
          <a:lstStyle/>
          <a:p>
            <a:r>
              <a:rPr lang="en-IN" dirty="0"/>
              <a:t>Data and Approach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6FDDE9E-4A3C-BF47-A7B4-56E562395F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5610" y="4114799"/>
            <a:ext cx="10816390" cy="1739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279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C5356-0ECD-B543-8B05-B7045F96E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20"/>
            <a:ext cx="9603275" cy="1081430"/>
          </a:xfrm>
        </p:spPr>
        <p:txBody>
          <a:bodyPr>
            <a:noAutofit/>
          </a:bodyPr>
          <a:lstStyle/>
          <a:p>
            <a:r>
              <a:rPr lang="en-IN" sz="2400" b="1" dirty="0"/>
              <a:t>Data </a:t>
            </a:r>
            <a:r>
              <a:rPr lang="en-IN" sz="2400" b="1" dirty="0" err="1"/>
              <a:t>Preprocessing</a:t>
            </a:r>
            <a:r>
              <a:rPr lang="en-IN" sz="2400" b="1" dirty="0"/>
              <a:t> and Feature Engineering</a:t>
            </a:r>
            <a:r>
              <a:rPr lang="en-IN" sz="2400" dirty="0"/>
              <a:t>: :</a:t>
            </a:r>
            <a:br>
              <a:rPr lang="en-IN" sz="2400" dirty="0"/>
            </a:br>
            <a:endParaRPr lang="en-US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42622-EB1D-A549-BD1B-5C20A38290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43113"/>
            <a:ext cx="9603275" cy="3423232"/>
          </a:xfrm>
        </p:spPr>
        <p:txBody>
          <a:bodyPr/>
          <a:lstStyle/>
          <a:p>
            <a:r>
              <a:rPr lang="en-IN" dirty="0"/>
              <a:t>Missing values were handled by imputing the </a:t>
            </a:r>
            <a:r>
              <a:rPr lang="en-IN" b="1" dirty="0"/>
              <a:t>median</a:t>
            </a:r>
            <a:r>
              <a:rPr lang="en-IN" dirty="0"/>
              <a:t> for numerical columns. All features related to September usage were removed to prevent data leakage. The focus was on key </a:t>
            </a:r>
            <a:r>
              <a:rPr lang="en-IN" dirty="0" err="1"/>
              <a:t>behavioral</a:t>
            </a:r>
            <a:r>
              <a:rPr lang="en-IN" dirty="0"/>
              <a:t> features over the first three months to predict churn in the final month.</a:t>
            </a:r>
          </a:p>
          <a:p>
            <a:r>
              <a:rPr lang="en-IN" dirty="0"/>
              <a:t>We engineered new features that captured </a:t>
            </a:r>
            <a:r>
              <a:rPr lang="en-IN" b="1" dirty="0"/>
              <a:t>changes in usage</a:t>
            </a:r>
            <a:r>
              <a:rPr lang="en-IN" dirty="0"/>
              <a:t> between months and flagged customers with a significant reduction in activity, such as no recharge in month 8. This helped identify customers who might be at risk of churn based on their </a:t>
            </a:r>
            <a:r>
              <a:rPr lang="en-IN" dirty="0" err="1"/>
              <a:t>behavioral</a:t>
            </a:r>
            <a:r>
              <a:rPr lang="en-IN" dirty="0"/>
              <a:t> patterns.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65132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C5AE9-C580-7249-9057-71B8D2823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err="1"/>
              <a:t>Modeling</a:t>
            </a:r>
            <a:r>
              <a:rPr lang="en-IN" b="1" dirty="0"/>
              <a:t> Approach</a:t>
            </a:r>
            <a:r>
              <a:rPr lang="en-IN" dirty="0"/>
              <a:t>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6D191A-E897-0047-93AD-79F1AC337B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br>
              <a:rPr lang="en-IN" dirty="0"/>
            </a:br>
            <a:r>
              <a:rPr lang="en-IN" dirty="0"/>
              <a:t>We used </a:t>
            </a:r>
            <a:r>
              <a:rPr lang="en-IN" b="1" dirty="0"/>
              <a:t>Logistic Regression</a:t>
            </a:r>
            <a:r>
              <a:rPr lang="en-IN" dirty="0"/>
              <a:t> as a baseline model to understand linear relationships between features and churn. </a:t>
            </a:r>
            <a:r>
              <a:rPr lang="en-IN" b="1" dirty="0"/>
              <a:t>Random Forest</a:t>
            </a:r>
            <a:r>
              <a:rPr lang="en-IN" dirty="0"/>
              <a:t> was used to improve performance and capture non-linear interactions, while also providing insights into feature importance. Given the class imbalance (fewer churners), we applied </a:t>
            </a:r>
            <a:r>
              <a:rPr lang="en-IN" b="1" dirty="0"/>
              <a:t>SMOTE</a:t>
            </a:r>
            <a:r>
              <a:rPr lang="en-IN" dirty="0"/>
              <a:t> (Synthetic Minority Over-sampling Technique) to balance the dataset and ensure the model could effectively identify churners.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464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B9CFE-1D38-1144-8A74-C229843FF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i="1" dirty="0"/>
              <a:t>#Feature Engineering - Thoughts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79BDF0-16B0-944A-9EA4-799454BACD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i="1" dirty="0"/>
              <a:t>Derive no. of years the customer is using network from AON</a:t>
            </a:r>
            <a:r>
              <a:rPr lang="en-IN" dirty="0"/>
              <a:t> </a:t>
            </a:r>
          </a:p>
          <a:p>
            <a:r>
              <a:rPr lang="en-IN" i="1" dirty="0"/>
              <a:t>Derive fields to indicate the type of user the customer is: Uses Both Calls and Data, Only Calls, Only Data, Only Incoming calls, Only Outgoing calls, etc.</a:t>
            </a:r>
            <a:r>
              <a:rPr lang="en-IN" dirty="0"/>
              <a:t> </a:t>
            </a:r>
          </a:p>
          <a:p>
            <a:r>
              <a:rPr lang="en-IN" i="1" dirty="0"/>
              <a:t>Bin the customers into different segments based on Service usage, Recharge amount, Usage/Recharge pattern.</a:t>
            </a:r>
            <a:r>
              <a:rPr lang="en-IN" dirty="0"/>
              <a:t> </a:t>
            </a:r>
          </a:p>
          <a:p>
            <a:r>
              <a:rPr lang="en-IN" i="1" dirty="0"/>
              <a:t>Calls to Customer Care is a Key indicator that customer is not happy with the services, derive columns like time over call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12450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DF54A-4336-224C-B76A-16D78689F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Main indicator of churn</a:t>
            </a:r>
            <a:br>
              <a:rPr lang="en-IN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4BD26F-1140-2246-BB11-17D0698FF0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From above it is clear that the factors affecting the churn are total_ic_mou_8 (Total incoming call: Minutes of usage in the action phase), </a:t>
            </a:r>
            <a:r>
              <a:rPr lang="en-IN" dirty="0" err="1"/>
              <a:t>total_rech_amt_diff</a:t>
            </a:r>
            <a:r>
              <a:rPr lang="en-IN" dirty="0"/>
              <a:t> (Total recharge amount difference), total_og_mou_8 (Total outgoing call: Minutes of usage in the action phase), </a:t>
            </a:r>
            <a:r>
              <a:rPr lang="en-IN" dirty="0" err="1"/>
              <a:t>arpu</a:t>
            </a:r>
            <a:r>
              <a:rPr lang="en-IN" dirty="0"/>
              <a:t> (Average revenue per user), roam_ic_mou_8 (Roaming incoming call: Minutes of usage in the action phase), roam_og_mou_8 (Roaming outgoing call: Minutes of usage in the action phase), std_ic_mou_8(STD incoming call: Minutes of usage in the action phase), std_og_mou_8 (STD outgoing call: Minutes of usage in the action phase), av_rech_amt_data_8(average recharge amount in the action phase).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4490970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60</TotalTime>
  <Words>714</Words>
  <Application>Microsoft Macintosh PowerPoint</Application>
  <PresentationFormat>Widescreen</PresentationFormat>
  <Paragraphs>23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Gill Sans MT</vt:lpstr>
      <vt:lpstr>Gallery</vt:lpstr>
      <vt:lpstr>Telecom Customer Churn Prediction</vt:lpstr>
      <vt:lpstr>Content: </vt:lpstr>
      <vt:lpstr>Importance for Business and objective:</vt:lpstr>
      <vt:lpstr>Data and Approach</vt:lpstr>
      <vt:lpstr>Data Preprocessing and Feature Engineering: : </vt:lpstr>
      <vt:lpstr>Modeling Approach:</vt:lpstr>
      <vt:lpstr>#Feature Engineering - Thoughts</vt:lpstr>
      <vt:lpstr>Main indicator of churn 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Telecom Customer Churn Prediction</dc:title>
  <dc:creator>Microsoft Office User</dc:creator>
  <cp:lastModifiedBy>Microsoft Office User</cp:lastModifiedBy>
  <cp:revision>7</cp:revision>
  <dcterms:created xsi:type="dcterms:W3CDTF">2024-09-30T16:47:01Z</dcterms:created>
  <dcterms:modified xsi:type="dcterms:W3CDTF">2024-09-30T17:47:16Z</dcterms:modified>
</cp:coreProperties>
</file>