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4"/>
  </p:sldMasterIdLst>
  <p:notesMasterIdLst>
    <p:notesMasterId r:id="rId10"/>
  </p:notesMasterIdLst>
  <p:handoutMasterIdLst>
    <p:handoutMasterId r:id="rId11"/>
  </p:handoutMasterIdLst>
  <p:sldIdLst>
    <p:sldId id="3213" r:id="rId5"/>
    <p:sldId id="3214" r:id="rId6"/>
    <p:sldId id="3215" r:id="rId7"/>
    <p:sldId id="3216" r:id="rId8"/>
    <p:sldId id="3217" r:id="rId9"/>
  </p:sldIdLst>
  <p:sldSz cx="11522075" cy="7921625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552450" indent="-95250" algn="l" rtl="0" eaLnBrk="0" fontAlgn="base" hangingPunct="0">
      <a:spcBef>
        <a:spcPct val="0"/>
      </a:spcBef>
      <a:spcAft>
        <a:spcPct val="0"/>
      </a:spcAft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1108075" indent="-193675" algn="l" rtl="0" eaLnBrk="0" fontAlgn="base" hangingPunct="0">
      <a:spcBef>
        <a:spcPct val="0"/>
      </a:spcBef>
      <a:spcAft>
        <a:spcPct val="0"/>
      </a:spcAft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663700" indent="-292100" algn="l" rtl="0" eaLnBrk="0" fontAlgn="base" hangingPunct="0">
      <a:spcBef>
        <a:spcPct val="0"/>
      </a:spcBef>
      <a:spcAft>
        <a:spcPct val="0"/>
      </a:spcAft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2219325" indent="-390525" algn="l" rtl="0" eaLnBrk="0" fontAlgn="base" hangingPunct="0">
      <a:spcBef>
        <a:spcPct val="0"/>
      </a:spcBef>
      <a:spcAft>
        <a:spcPct val="0"/>
      </a:spcAft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300" kern="1200" baseline="-250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1" userDrawn="1">
          <p15:clr>
            <a:srgbClr val="A4A3A4"/>
          </p15:clr>
        </p15:guide>
        <p15:guide id="2" orient="horz" pos="3878" userDrawn="1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orient="horz" pos="2427" userDrawn="1">
          <p15:clr>
            <a:srgbClr val="A4A3A4"/>
          </p15:clr>
        </p15:guide>
        <p15:guide id="5" orient="horz" pos="794" userDrawn="1">
          <p15:clr>
            <a:srgbClr val="A4A3A4"/>
          </p15:clr>
        </p15:guide>
        <p15:guide id="6" orient="horz" pos="4173" userDrawn="1">
          <p15:clr>
            <a:srgbClr val="A4A3A4"/>
          </p15:clr>
        </p15:guide>
        <p15:guide id="8" pos="363" userDrawn="1">
          <p15:clr>
            <a:srgbClr val="A4A3A4"/>
          </p15:clr>
        </p15:guide>
        <p15:guide id="9" pos="227" userDrawn="1">
          <p15:clr>
            <a:srgbClr val="A4A3A4"/>
          </p15:clr>
        </p15:guide>
        <p15:guide id="10" pos="69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t02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DC00"/>
    <a:srgbClr val="FFE600"/>
    <a:srgbClr val="FFFF00"/>
    <a:srgbClr val="FFFF99"/>
    <a:srgbClr val="EBBC47"/>
    <a:srgbClr val="000000"/>
    <a:srgbClr val="898232"/>
    <a:srgbClr val="F2F2F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3166" autoAdjust="0"/>
  </p:normalViewPr>
  <p:slideViewPr>
    <p:cSldViewPr snapToGrid="0" snapToObjects="1">
      <p:cViewPr varScale="1">
        <p:scale>
          <a:sx n="101" d="100"/>
          <a:sy n="101" d="100"/>
        </p:scale>
        <p:origin x="1320" y="108"/>
      </p:cViewPr>
      <p:guideLst>
        <p:guide orient="horz" pos="4241"/>
        <p:guide orient="horz" pos="3878"/>
        <p:guide orient="horz" pos="1162"/>
        <p:guide orient="horz" pos="2427"/>
        <p:guide orient="horz" pos="794"/>
        <p:guide orient="horz" pos="4173"/>
        <p:guide pos="363"/>
        <p:guide pos="227"/>
        <p:guide pos="69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138" y="114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710657-7DE0-45CA-944F-50DA8C9EB2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46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99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46125"/>
            <a:ext cx="541655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E6B33B5-664F-4973-A4BE-A9D302BADE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552450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08075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63700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219325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777354" algn="l" defTabSz="111094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32824" algn="l" defTabSz="111094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88295" algn="l" defTabSz="111094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43766" algn="l" defTabSz="111094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B33B5-664F-4973-A4BE-A9D302BADEB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08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B33B5-664F-4973-A4BE-A9D302BADEB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74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B33B5-664F-4973-A4BE-A9D302BADEB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01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B33B5-664F-4973-A4BE-A9D302BADEB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9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 userDrawn="1"/>
        </p:nvSpPr>
        <p:spPr>
          <a:xfrm>
            <a:off x="10029825" y="7534275"/>
            <a:ext cx="1201738" cy="257175"/>
          </a:xfrm>
          <a:prstGeom prst="rect">
            <a:avLst/>
          </a:prstGeom>
        </p:spPr>
        <p:txBody>
          <a:bodyPr lIns="111095" tIns="55547" rIns="111095" bIns="55547" anchor="ctr"/>
          <a:lstStyle/>
          <a:p>
            <a:pPr algn="r" eaLnBrk="1" latinLnBrk="1" hangingPunct="1">
              <a:defRPr/>
            </a:pPr>
            <a:fld id="{55826635-9D09-4110-A034-8E456293D32D}" type="slidenum">
              <a:rPr lang="ko-KR" altLang="en-US" sz="1500">
                <a:solidFill>
                  <a:srgbClr val="7F7F7F"/>
                </a:solidFill>
                <a:ea typeface="맑은 고딕" pitchFamily="50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1500">
              <a:solidFill>
                <a:srgbClr val="7F7F7F"/>
              </a:solidFill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1522075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 userDrawn="1"/>
        </p:nvSpPr>
        <p:spPr>
          <a:xfrm>
            <a:off x="5495827" y="107950"/>
            <a:ext cx="5730973" cy="4635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5000">
                <a:latin typeface="Calibri" pitchFamily="34" charset="0"/>
              </a:defRPr>
            </a:lvl1pPr>
          </a:lstStyle>
          <a:p>
            <a:pPr marL="0" lvl="2" indent="0" algn="r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kern="1200" baseline="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ea typeface="굴림" charset="-127"/>
                <a:cs typeface="+mn-cs"/>
              </a:rPr>
              <a:t>SAMSUNG Developer Site Renewal UID for Web</a:t>
            </a:r>
            <a:endParaRPr kumimoji="0" lang="en-US" altLang="ko-KR" sz="1200" kern="1200" baseline="0" dirty="0">
              <a:solidFill>
                <a:schemeClr val="bg1">
                  <a:lumMod val="75000"/>
                </a:schemeClr>
              </a:solidFill>
              <a:latin typeface="Calibri" pitchFamily="34" charset="0"/>
              <a:ea typeface="굴림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7534275"/>
            <a:ext cx="780499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7534275"/>
            <a:ext cx="780499" cy="25717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1522075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슬라이드 번호 개체 틀 1"/>
          <p:cNvSpPr txBox="1">
            <a:spLocks/>
          </p:cNvSpPr>
          <p:nvPr userDrawn="1"/>
        </p:nvSpPr>
        <p:spPr>
          <a:xfrm>
            <a:off x="10029825" y="7534275"/>
            <a:ext cx="1201738" cy="257175"/>
          </a:xfrm>
          <a:prstGeom prst="rect">
            <a:avLst/>
          </a:prstGeom>
        </p:spPr>
        <p:txBody>
          <a:bodyPr lIns="111095" tIns="55547" rIns="111095" bIns="55547" anchor="ctr"/>
          <a:lstStyle/>
          <a:p>
            <a:pPr algn="r" eaLnBrk="1" latinLnBrk="1" hangingPunct="1">
              <a:defRPr/>
            </a:pPr>
            <a:fld id="{CB0B1C6C-3198-43AE-A614-01F81D40D65E}" type="slidenum">
              <a:rPr lang="ko-KR" altLang="en-US" sz="1500">
                <a:solidFill>
                  <a:srgbClr val="7F7F7F"/>
                </a:solidFill>
                <a:ea typeface="맑은 고딕" pitchFamily="50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1500">
              <a:solidFill>
                <a:srgbClr val="7F7F7F"/>
              </a:solidFill>
              <a:ea typeface="맑은 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571241" y="107950"/>
            <a:ext cx="5655559" cy="4635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5000">
                <a:latin typeface="Calibri" pitchFamily="34" charset="0"/>
              </a:defRPr>
            </a:lvl1pPr>
          </a:lstStyle>
          <a:p>
            <a:pPr marL="0" lvl="2" indent="0" algn="r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kern="1200" baseline="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ea typeface="굴림" charset="-127"/>
                <a:cs typeface="+mn-cs"/>
              </a:rPr>
              <a:t>SAMSUNG Developer Site Renewal UID for Web</a:t>
            </a:r>
            <a:endParaRPr kumimoji="0" lang="en-US" altLang="ko-KR" sz="1200" kern="1200" baseline="0" dirty="0">
              <a:solidFill>
                <a:schemeClr val="bg1">
                  <a:lumMod val="75000"/>
                </a:schemeClr>
              </a:solidFill>
              <a:latin typeface="Calibri" pitchFamily="34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65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0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578" r:id="rId1"/>
    <p:sldLayoutId id="2147485579" r:id="rId2"/>
    <p:sldLayoutId id="214748557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78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55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33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10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7" indent="-228589" algn="l" defTabSz="9143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3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8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6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2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652463" y="2927350"/>
            <a:ext cx="1036955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8">
              <a:spcBef>
                <a:spcPct val="20000"/>
              </a:spcBef>
            </a:pPr>
            <a:r>
              <a:rPr lang="en-US" altLang="ko-KR" sz="4800" b="1" dirty="0" smtClean="0">
                <a:cs typeface="Arial" charset="0"/>
              </a:rPr>
              <a:t>03. SERVICES</a:t>
            </a:r>
            <a:endParaRPr lang="ko-KR" altLang="en-US" b="1" dirty="0" smtClean="0">
              <a:cs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96175" y="-1"/>
            <a:ext cx="4025900" cy="4268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직사각형 322"/>
          <p:cNvSpPr/>
          <p:nvPr/>
        </p:nvSpPr>
        <p:spPr>
          <a:xfrm>
            <a:off x="377081" y="1316046"/>
            <a:ext cx="5044860" cy="187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600" baseline="0" dirty="0" smtClean="0">
                <a:solidFill>
                  <a:schemeClr val="tx1"/>
                </a:solidFill>
                <a:latin typeface="+mn-ea"/>
              </a:rPr>
              <a:t>Header (6 </a:t>
            </a:r>
            <a:r>
              <a:rPr kumimoji="0" lang="en-US" altLang="ko-KR" sz="600" baseline="0" dirty="0">
                <a:solidFill>
                  <a:schemeClr val="tx1"/>
                </a:solidFill>
                <a:latin typeface="+mn-ea"/>
              </a:rPr>
              <a:t>page)</a:t>
            </a:r>
            <a:endParaRPr kumimoji="0" lang="ko-KR" altLang="en-US" sz="600" baseline="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6" name="Group 210"/>
          <p:cNvGraphicFramePr>
            <a:graphicFrameLocks noGrp="1"/>
          </p:cNvGraphicFramePr>
          <p:nvPr>
            <p:extLst/>
          </p:nvPr>
        </p:nvGraphicFramePr>
        <p:xfrm>
          <a:off x="357188" y="610707"/>
          <a:ext cx="10675938" cy="450850"/>
        </p:xfrm>
        <a:graphic>
          <a:graphicData uri="http://schemas.openxmlformats.org/drawingml/2006/table">
            <a:tbl>
              <a:tblPr/>
              <a:tblGrid>
                <a:gridCol w="1479934"/>
                <a:gridCol w="3016837"/>
                <a:gridCol w="1028130"/>
                <a:gridCol w="2014720"/>
                <a:gridCol w="976205"/>
                <a:gridCol w="2160112"/>
              </a:tblGrid>
              <a:tr h="2254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SAMSUNG DEVELOPER SITE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</a:rPr>
                        <a:t>Landing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itle 1"/>
          <p:cNvSpPr txBox="1">
            <a:spLocks/>
          </p:cNvSpPr>
          <p:nvPr/>
        </p:nvSpPr>
        <p:spPr>
          <a:xfrm>
            <a:off x="5870576" y="617057"/>
            <a:ext cx="2020887" cy="196850"/>
          </a:xfrm>
          <a:prstGeom prst="rect">
            <a:avLst/>
          </a:prstGeom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92404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84809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477213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969618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Samsung Services Landing Page</a:t>
            </a:r>
            <a:endParaRPr lang="ko-KR" altLang="en-US" sz="800" baseline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31975" y="847244"/>
            <a:ext cx="6059488" cy="21544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SD HOME &gt;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SERVICES </a:t>
            </a: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&gt; Samsung Services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2239386" y="165229"/>
            <a:ext cx="3253070" cy="215444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Samsung Developer Site </a:t>
            </a:r>
            <a:r>
              <a:rPr lang="en-US" altLang="ko-KR" sz="14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SERVICE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SUB</a:t>
            </a:r>
            <a:endParaRPr lang="ko-KR" altLang="en-US" sz="1400" baseline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5404"/>
              </p:ext>
            </p:extLst>
          </p:nvPr>
        </p:nvGraphicFramePr>
        <p:xfrm>
          <a:off x="11865657" y="1316046"/>
          <a:ext cx="2157412" cy="3096144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62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LNB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Overview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Samsung Account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1-2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Samsung Digital Health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1-3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Samsung Internet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1-4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Samsung In-App Purchase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1-4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PEN.UP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1-5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PEN.UP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1-6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ARTIK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1-7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Smart Connectivity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1-8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Smart Home Cloud API</a:t>
                      </a:r>
                    </a:p>
                    <a:p>
                      <a:pPr marL="0" indent="0"/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1-9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Theme Service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1-10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SERVICES &gt;   </a:t>
                      </a:r>
                    </a:p>
                    <a:p>
                      <a:pPr marL="0" indent="0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Smart View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357188" y="119063"/>
            <a:ext cx="1606209" cy="307777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2000" b="1" baseline="0" dirty="0" smtClean="0">
                <a:latin typeface="+mn-ea"/>
                <a:ea typeface="+mn-ea"/>
                <a:cs typeface="Arial" pitchFamily="34" charset="0"/>
              </a:rPr>
              <a:t>03. SERVICES</a:t>
            </a:r>
            <a:endParaRPr lang="en-US" altLang="ko-KR" sz="2000" b="1" baseline="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5" name="직사각형 128"/>
          <p:cNvSpPr/>
          <p:nvPr/>
        </p:nvSpPr>
        <p:spPr>
          <a:xfrm>
            <a:off x="9288462" y="-9427"/>
            <a:ext cx="2233613" cy="193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b"/>
          <a:lstStyle/>
          <a:p>
            <a:pPr algn="ctr" eaLnBrk="1" latinLnBrk="1" hangingPunct="1">
              <a:defRPr/>
            </a:pPr>
            <a:r>
              <a:rPr lang="en-US" altLang="ko-KR" sz="1400" b="1" baseline="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Update  </a:t>
            </a:r>
            <a:r>
              <a:rPr lang="en-US" altLang="ko-KR" sz="1400" b="1" dirty="0" smtClean="0">
                <a:latin typeface="+mn-ea"/>
              </a:rPr>
              <a:t>20160712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9161" y="1496395"/>
            <a:ext cx="5128101" cy="6133130"/>
            <a:chOff x="2095855" y="1648795"/>
            <a:chExt cx="5128101" cy="6133130"/>
          </a:xfrm>
        </p:grpSpPr>
        <p:sp>
          <p:nvSpPr>
            <p:cNvPr id="294" name="직사각형 293"/>
            <p:cNvSpPr/>
            <p:nvPr/>
          </p:nvSpPr>
          <p:spPr>
            <a:xfrm>
              <a:off x="2143882" y="6684229"/>
              <a:ext cx="5064753" cy="54439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143882" y="5618204"/>
              <a:ext cx="5064753" cy="55473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3495" y="5709488"/>
              <a:ext cx="2986999" cy="424791"/>
              <a:chOff x="3813495" y="6309563"/>
              <a:chExt cx="2986999" cy="42479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405863" y="633859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813495" y="6309563"/>
                <a:ext cx="1938407" cy="424791"/>
                <a:chOff x="3813495" y="2847401"/>
                <a:chExt cx="1938407" cy="424791"/>
              </a:xfrm>
            </p:grpSpPr>
            <p:sp>
              <p:nvSpPr>
                <p:cNvPr id="286" name="TextBox 285"/>
                <p:cNvSpPr txBox="1"/>
                <p:nvPr/>
              </p:nvSpPr>
              <p:spPr>
                <a:xfrm>
                  <a:off x="3817077" y="2847401"/>
                  <a:ext cx="93294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800" b="1" baseline="0" dirty="0">
                      <a:latin typeface="+mn-ea"/>
                      <a:ea typeface="+mn-ea"/>
                    </a:rPr>
                    <a:t>Smart Connectivity</a:t>
                  </a:r>
                </a:p>
              </p:txBody>
            </p:sp>
            <p:sp>
              <p:nvSpPr>
                <p:cNvPr id="287" name="TextBox 286"/>
                <p:cNvSpPr txBox="1"/>
                <p:nvPr/>
              </p:nvSpPr>
              <p:spPr>
                <a:xfrm>
                  <a:off x="3817077" y="3016047"/>
                  <a:ext cx="19348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industry. </a:t>
                  </a:r>
                  <a:endParaRPr kumimoji="0" lang="en-US" altLang="ko-KR" sz="400" baseline="0" dirty="0" smtClean="0">
                    <a:latin typeface="+mn-ea"/>
                    <a:ea typeface="+mn-ea"/>
                  </a:endParaRPr>
                </a:p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Lorem </a:t>
                  </a: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Ipsum has been the industry's standard dummy text ever since the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1500s…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3813495" y="3195248"/>
                  <a:ext cx="392736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 smtClean="0">
                      <a:latin typeface="+mn-ea"/>
                    </a:rPr>
                    <a:t>More view &gt;</a:t>
                  </a:r>
                  <a:endParaRPr kumimoji="0" lang="en-US" altLang="ko-KR" sz="500" b="1" baseline="0" dirty="0">
                    <a:latin typeface="+mn-ea"/>
                  </a:endParaRPr>
                </a:p>
              </p:txBody>
            </p:sp>
          </p:grpSp>
        </p:grpSp>
        <p:sp>
          <p:nvSpPr>
            <p:cNvPr id="270" name="직사각형 269"/>
            <p:cNvSpPr/>
            <p:nvPr/>
          </p:nvSpPr>
          <p:spPr>
            <a:xfrm>
              <a:off x="2182628" y="4570542"/>
              <a:ext cx="5041328" cy="51553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813352" y="4608021"/>
              <a:ext cx="2986999" cy="424791"/>
              <a:chOff x="3813352" y="5632693"/>
              <a:chExt cx="2986999" cy="424791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6405720" y="56617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3813352" y="5632693"/>
                <a:ext cx="1938407" cy="424791"/>
                <a:chOff x="3813495" y="2847401"/>
                <a:chExt cx="1938407" cy="424791"/>
              </a:xfrm>
            </p:grpSpPr>
            <p:sp>
              <p:nvSpPr>
                <p:cNvPr id="273" name="TextBox 272"/>
                <p:cNvSpPr txBox="1"/>
                <p:nvPr/>
              </p:nvSpPr>
              <p:spPr>
                <a:xfrm>
                  <a:off x="3817077" y="2847401"/>
                  <a:ext cx="36388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800" b="1" baseline="0" dirty="0" smtClean="0">
                      <a:latin typeface="+mn-ea"/>
                      <a:ea typeface="+mn-ea"/>
                    </a:rPr>
                    <a:t>PEN.UP</a:t>
                  </a:r>
                  <a:endParaRPr kumimoji="0" lang="en-US" altLang="ko-KR" sz="800" b="1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3817077" y="3016047"/>
                  <a:ext cx="19348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industry. </a:t>
                  </a:r>
                  <a:endParaRPr kumimoji="0" lang="en-US" altLang="ko-KR" sz="400" baseline="0" dirty="0" smtClean="0">
                    <a:latin typeface="+mn-ea"/>
                    <a:ea typeface="+mn-ea"/>
                  </a:endParaRPr>
                </a:p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Lorem </a:t>
                  </a: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Ipsum has been the industry's standard dummy text ever since the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1500s…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813495" y="3195248"/>
                  <a:ext cx="392736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 smtClean="0">
                      <a:latin typeface="+mn-ea"/>
                    </a:rPr>
                    <a:t>More view &gt;</a:t>
                  </a:r>
                  <a:endParaRPr kumimoji="0" lang="en-US" altLang="ko-KR" sz="500" b="1" baseline="0" dirty="0">
                    <a:latin typeface="+mn-ea"/>
                  </a:endParaRPr>
                </a:p>
              </p:txBody>
            </p:sp>
          </p:grpSp>
        </p:grpSp>
        <p:grpSp>
          <p:nvGrpSpPr>
            <p:cNvPr id="241" name="그룹 240"/>
            <p:cNvGrpSpPr/>
            <p:nvPr/>
          </p:nvGrpSpPr>
          <p:grpSpPr>
            <a:xfrm>
              <a:off x="2143883" y="2466815"/>
              <a:ext cx="5041328" cy="495060"/>
              <a:chOff x="2143883" y="2649020"/>
              <a:chExt cx="5041328" cy="495060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2143883" y="2649020"/>
                <a:ext cx="5041328" cy="49506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405863" y="2717950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813495" y="2688919"/>
                <a:ext cx="1938407" cy="424791"/>
                <a:chOff x="3813495" y="2723576"/>
                <a:chExt cx="1938407" cy="424791"/>
              </a:xfrm>
            </p:grpSpPr>
            <p:sp>
              <p:nvSpPr>
                <p:cNvPr id="245" name="TextBox 244"/>
                <p:cNvSpPr txBox="1"/>
                <p:nvPr/>
              </p:nvSpPr>
              <p:spPr>
                <a:xfrm>
                  <a:off x="3817077" y="2723576"/>
                  <a:ext cx="88325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800" b="1" baseline="0" dirty="0">
                      <a:latin typeface="+mn-ea"/>
                    </a:rPr>
                    <a:t>Samsung Account</a:t>
                  </a:r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3817077" y="2892222"/>
                  <a:ext cx="19348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industry. </a:t>
                  </a:r>
                  <a:endParaRPr kumimoji="0" lang="en-US" altLang="ko-KR" sz="400" baseline="0" dirty="0" smtClean="0">
                    <a:latin typeface="+mn-ea"/>
                    <a:ea typeface="+mn-ea"/>
                  </a:endParaRPr>
                </a:p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Lorem </a:t>
                  </a: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Ipsum has been the industry's standard dummy text ever since the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1500s…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813495" y="3071423"/>
                  <a:ext cx="392736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 smtClean="0">
                      <a:latin typeface="+mn-ea"/>
                    </a:rPr>
                    <a:t>More view &gt;</a:t>
                  </a:r>
                  <a:endParaRPr kumimoji="0" lang="en-US" altLang="ko-KR" sz="500" b="1" baseline="0" dirty="0">
                    <a:latin typeface="+mn-ea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143882" y="3493761"/>
              <a:ext cx="5064753" cy="548076"/>
              <a:chOff x="2143882" y="2435004"/>
              <a:chExt cx="5064753" cy="523163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143882" y="2435004"/>
                <a:ext cx="5064753" cy="523163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405863" y="2496279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813495" y="2467246"/>
                <a:ext cx="1938407" cy="424793"/>
                <a:chOff x="3813495" y="2501903"/>
                <a:chExt cx="1938407" cy="424793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3817077" y="2501903"/>
                  <a:ext cx="872034" cy="11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800" b="1" baseline="0" dirty="0">
                      <a:latin typeface="+mn-ea"/>
                      <a:ea typeface="+mn-ea"/>
                    </a:rPr>
                    <a:t>Samsung Internet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817077" y="2670551"/>
                  <a:ext cx="19348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industry. </a:t>
                  </a:r>
                  <a:endParaRPr kumimoji="0" lang="en-US" altLang="ko-KR" sz="400" baseline="0" dirty="0" smtClean="0">
                    <a:latin typeface="+mn-ea"/>
                    <a:ea typeface="+mn-ea"/>
                  </a:endParaRPr>
                </a:p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Lorem </a:t>
                  </a: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Ipsum has been the industry's standard dummy text ever since the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1500s…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13495" y="2849752"/>
                  <a:ext cx="392736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 smtClean="0">
                      <a:latin typeface="+mn-ea"/>
                    </a:rPr>
                    <a:t>More view &gt;</a:t>
                  </a:r>
                  <a:endParaRPr kumimoji="0" lang="en-US" altLang="ko-KR" sz="500" b="1" baseline="0" dirty="0">
                    <a:latin typeface="+mn-ea"/>
                  </a:endParaRP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6152667" y="1793405"/>
              <a:ext cx="647827" cy="529866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Samsung Services </a:t>
              </a:r>
              <a:endParaRPr kumimoji="0" lang="en-US" altLang="ko-KR" sz="10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PICTURE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7077" y="1969210"/>
              <a:ext cx="883255" cy="235406"/>
              <a:chOff x="3817077" y="2094214"/>
              <a:chExt cx="883255" cy="235406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817077" y="2094214"/>
                <a:ext cx="88325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 smtClean="0">
                    <a:latin typeface="+mn-ea"/>
                    <a:ea typeface="+mn-ea"/>
                  </a:rPr>
                  <a:t>Samsung Services</a:t>
                </a:r>
                <a:endParaRPr kumimoji="0" lang="en-US" altLang="ko-KR" sz="800" b="1" baseline="0" dirty="0">
                  <a:latin typeface="+mn-ea"/>
                  <a:ea typeface="+mn-ea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817077" y="2268065"/>
                <a:ext cx="681277" cy="615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Create Better Opportunities…</a:t>
                </a: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2167308" y="1655486"/>
              <a:ext cx="5041328" cy="612643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74984" y="3291188"/>
              <a:ext cx="4598267" cy="1379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-177618" y="4041935"/>
              <a:ext cx="6100236" cy="1379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63882" y="1648795"/>
              <a:ext cx="1398490" cy="61331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03" name="AutoShape 246"/>
            <p:cNvSpPr>
              <a:spLocks noChangeArrowheads="1"/>
            </p:cNvSpPr>
            <p:nvPr/>
          </p:nvSpPr>
          <p:spPr bwMode="auto">
            <a:xfrm>
              <a:off x="2095855" y="1668022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1000" b="1" baseline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15" name="AutoShape 246"/>
            <p:cNvSpPr>
              <a:spLocks noChangeArrowheads="1"/>
            </p:cNvSpPr>
            <p:nvPr/>
          </p:nvSpPr>
          <p:spPr bwMode="auto">
            <a:xfrm>
              <a:off x="3620214" y="1680302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1000" b="1" baseline="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22391" y="2012572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Account 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22391" y="2236876"/>
              <a:ext cx="81272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>
                <a:defRPr sz="800" b="1"/>
              </a:lvl1pPr>
            </a:lstStyle>
            <a:p>
              <a:r>
                <a:rPr lang="en-US" altLang="ko-KR" dirty="0"/>
                <a:t>Samsung Digital </a:t>
              </a:r>
              <a:r>
                <a:rPr lang="en-US" altLang="ko-KR" dirty="0" smtClean="0"/>
                <a:t>Health</a:t>
              </a:r>
              <a:endParaRPr lang="en-US" altLang="ko-KR" dirty="0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2322391" y="2175318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22391" y="2508566"/>
              <a:ext cx="625171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Internet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22391" y="2792088"/>
              <a:ext cx="91210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Samsung In-App Purchase</a:t>
              </a:r>
              <a:endParaRPr lang="en-US" altLang="ko-KR" sz="8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22391" y="3035506"/>
              <a:ext cx="256480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PEN.UP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22391" y="3290537"/>
              <a:ext cx="219612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ARTIK</a:t>
              </a: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322391" y="2954834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322391" y="3209865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322391" y="3533955"/>
              <a:ext cx="660437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Connectivity</a:t>
              </a: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2322391" y="345328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2322391" y="369670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2322391" y="271100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322391" y="3781843"/>
              <a:ext cx="79188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Home Cloud API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2322391" y="398744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322391" y="4072583"/>
              <a:ext cx="50334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Theme Service</a:t>
              </a: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2322391" y="4239632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322391" y="4324774"/>
              <a:ext cx="399148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View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22391" y="1787547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Services</a:t>
              </a: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2322391" y="195029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2322391" y="2423700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09116" y="3044527"/>
              <a:ext cx="3069406" cy="380125"/>
              <a:chOff x="3809116" y="3378293"/>
              <a:chExt cx="3069406" cy="380125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3809116" y="34073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705557" y="3378293"/>
                <a:ext cx="116538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Samsung Digital Health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943697" y="3546939"/>
                <a:ext cx="19348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Lorem Ipsum is simply dummy text of the printing and typesetting industry. </a:t>
                </a:r>
                <a:endParaRPr kumimoji="0" lang="en-US" altLang="ko-KR" sz="400" baseline="0" dirty="0" smtClean="0">
                  <a:latin typeface="+mn-ea"/>
                  <a:ea typeface="+mn-ea"/>
                </a:endParaRPr>
              </a:p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Lorem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Ipsum has been the industry's standard dummy text ever since the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1500s…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476580" y="3681474"/>
                <a:ext cx="39273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500" b="1" baseline="0" dirty="0" smtClean="0">
                    <a:latin typeface="+mn-ea"/>
                  </a:rPr>
                  <a:t>More view &gt;</a:t>
                </a:r>
                <a:endParaRPr kumimoji="0" lang="en-US" altLang="ko-KR" sz="500" b="1" baseline="0" dirty="0">
                  <a:latin typeface="+mn-ea"/>
                </a:endParaRPr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3809116" y="4105063"/>
              <a:ext cx="3069406" cy="380125"/>
              <a:chOff x="3809116" y="3378293"/>
              <a:chExt cx="3069406" cy="380125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3809116" y="34073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5577317" y="3378293"/>
                <a:ext cx="129362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Samsung In-App Purchase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4943697" y="3546939"/>
                <a:ext cx="19348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Lorem Ipsum is simply dummy text of the printing and typesetting industry. </a:t>
                </a:r>
                <a:endParaRPr kumimoji="0" lang="en-US" altLang="ko-KR" sz="400" baseline="0" dirty="0" smtClean="0">
                  <a:latin typeface="+mn-ea"/>
                  <a:ea typeface="+mn-ea"/>
                </a:endParaRPr>
              </a:p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Lorem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Ipsum has been the industry's standard dummy text ever since the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1500s…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6476580" y="3681474"/>
                <a:ext cx="39273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500" b="1" baseline="0" dirty="0" smtClean="0">
                    <a:latin typeface="+mn-ea"/>
                  </a:rPr>
                  <a:t>More view &gt;</a:t>
                </a:r>
                <a:endParaRPr kumimoji="0" lang="en-US" altLang="ko-KR" sz="500" b="1" baseline="0" dirty="0">
                  <a:latin typeface="+mn-ea"/>
                </a:endParaRPr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3809116" y="5162241"/>
              <a:ext cx="3069406" cy="380125"/>
              <a:chOff x="3809116" y="3378293"/>
              <a:chExt cx="3069406" cy="380125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809116" y="34073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6574386" y="3378293"/>
                <a:ext cx="29655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ARTIK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943697" y="3546939"/>
                <a:ext cx="19348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Lorem Ipsum is simply dummy text of the printing and typesetting industry. </a:t>
                </a:r>
                <a:endParaRPr kumimoji="0" lang="en-US" altLang="ko-KR" sz="400" baseline="0" dirty="0" smtClean="0">
                  <a:latin typeface="+mn-ea"/>
                  <a:ea typeface="+mn-ea"/>
                </a:endParaRPr>
              </a:p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Lorem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Ipsum has been the industry's standard dummy text ever since the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1500s…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6476580" y="3681474"/>
                <a:ext cx="39273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500" b="1" baseline="0" dirty="0" smtClean="0">
                    <a:latin typeface="+mn-ea"/>
                  </a:rPr>
                  <a:t>More view &gt;</a:t>
                </a:r>
                <a:endParaRPr kumimoji="0" lang="en-US" altLang="ko-KR" sz="500" b="1" baseline="0" dirty="0">
                  <a:latin typeface="+mn-ea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3813495" y="6747249"/>
              <a:ext cx="2986999" cy="424791"/>
              <a:chOff x="3813495" y="6309563"/>
              <a:chExt cx="2986999" cy="424791"/>
            </a:xfrm>
          </p:grpSpPr>
          <p:sp>
            <p:nvSpPr>
              <p:cNvPr id="296" name="직사각형 295"/>
              <p:cNvSpPr/>
              <p:nvPr/>
            </p:nvSpPr>
            <p:spPr>
              <a:xfrm>
                <a:off x="6405863" y="633859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97" name="그룹 296"/>
              <p:cNvGrpSpPr/>
              <p:nvPr/>
            </p:nvGrpSpPr>
            <p:grpSpPr>
              <a:xfrm>
                <a:off x="3813495" y="6309563"/>
                <a:ext cx="1938407" cy="424791"/>
                <a:chOff x="3813495" y="2847401"/>
                <a:chExt cx="1938407" cy="424791"/>
              </a:xfrm>
            </p:grpSpPr>
            <p:sp>
              <p:nvSpPr>
                <p:cNvPr id="298" name="TextBox 297"/>
                <p:cNvSpPr txBox="1"/>
                <p:nvPr/>
              </p:nvSpPr>
              <p:spPr>
                <a:xfrm>
                  <a:off x="3817077" y="2847401"/>
                  <a:ext cx="7085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800" b="1" baseline="0" dirty="0">
                      <a:latin typeface="+mn-ea"/>
                      <a:ea typeface="+mn-ea"/>
                    </a:rPr>
                    <a:t>Theme Service</a:t>
                  </a:r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3817077" y="3016047"/>
                  <a:ext cx="19348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industry. </a:t>
                  </a:r>
                  <a:endParaRPr kumimoji="0" lang="en-US" altLang="ko-KR" sz="400" baseline="0" dirty="0" smtClean="0">
                    <a:latin typeface="+mn-ea"/>
                    <a:ea typeface="+mn-ea"/>
                  </a:endParaRPr>
                </a:p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Lorem </a:t>
                  </a: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Ipsum has been the industry's standard dummy text ever since the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1500s…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3813495" y="3195248"/>
                  <a:ext cx="392736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 smtClean="0">
                      <a:latin typeface="+mn-ea"/>
                    </a:rPr>
                    <a:t>More view &gt;</a:t>
                  </a:r>
                  <a:endParaRPr kumimoji="0" lang="en-US" altLang="ko-KR" sz="500" b="1" baseline="0" dirty="0">
                    <a:latin typeface="+mn-ea"/>
                  </a:endParaRPr>
                </a:p>
              </p:txBody>
            </p:sp>
          </p:grpSp>
        </p:grpSp>
        <p:grpSp>
          <p:nvGrpSpPr>
            <p:cNvPr id="301" name="그룹 300"/>
            <p:cNvGrpSpPr/>
            <p:nvPr/>
          </p:nvGrpSpPr>
          <p:grpSpPr>
            <a:xfrm>
              <a:off x="3809116" y="6257152"/>
              <a:ext cx="3069406" cy="380125"/>
              <a:chOff x="3809116" y="3378293"/>
              <a:chExt cx="3069406" cy="380125"/>
            </a:xfrm>
          </p:grpSpPr>
          <p:sp>
            <p:nvSpPr>
              <p:cNvPr id="302" name="직사각형 301"/>
              <p:cNvSpPr/>
              <p:nvPr/>
            </p:nvSpPr>
            <p:spPr>
              <a:xfrm>
                <a:off x="3809116" y="34073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5726397" y="3378293"/>
                <a:ext cx="114454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Smart Home Cloud API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4943697" y="3546939"/>
                <a:ext cx="19348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Lorem Ipsum is simply dummy text of the printing and typesetting industry. </a:t>
                </a:r>
                <a:endParaRPr kumimoji="0" lang="en-US" altLang="ko-KR" sz="400" baseline="0" dirty="0" smtClean="0">
                  <a:latin typeface="+mn-ea"/>
                  <a:ea typeface="+mn-ea"/>
                </a:endParaRPr>
              </a:p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Lorem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Ipsum has been the industry's standard dummy text ever since the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1500s…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6476580" y="3681474"/>
                <a:ext cx="39273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500" b="1" baseline="0" dirty="0" smtClean="0">
                    <a:latin typeface="+mn-ea"/>
                  </a:rPr>
                  <a:t>More view &gt;</a:t>
                </a:r>
                <a:endParaRPr kumimoji="0" lang="en-US" altLang="ko-KR" sz="500" b="1" baseline="0" dirty="0">
                  <a:latin typeface="+mn-ea"/>
                </a:endParaRPr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3809116" y="7298828"/>
              <a:ext cx="3069406" cy="380125"/>
              <a:chOff x="3809116" y="3378293"/>
              <a:chExt cx="3069406" cy="380125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3809116" y="3407324"/>
                <a:ext cx="394631" cy="342874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6309890" y="3378293"/>
                <a:ext cx="5610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Smart View</a:t>
                </a: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4943697" y="3546939"/>
                <a:ext cx="19348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Lorem Ipsum is simply dummy text of the printing and typesetting industry. </a:t>
                </a:r>
                <a:endParaRPr kumimoji="0" lang="en-US" altLang="ko-KR" sz="400" baseline="0" dirty="0" smtClean="0">
                  <a:latin typeface="+mn-ea"/>
                  <a:ea typeface="+mn-ea"/>
                </a:endParaRPr>
              </a:p>
              <a:p>
                <a:pPr algn="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Lorem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Ipsum has been the industry's standard dummy text ever since the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1500s…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6476580" y="3681474"/>
                <a:ext cx="39273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500" b="1" baseline="0" dirty="0" smtClean="0">
                    <a:latin typeface="+mn-ea"/>
                  </a:rPr>
                  <a:t>More view &gt;</a:t>
                </a:r>
                <a:endParaRPr kumimoji="0" lang="en-US" altLang="ko-KR" sz="500" b="1" baseline="0" dirty="0">
                  <a:latin typeface="+mn-ea"/>
                </a:endParaRPr>
              </a:p>
            </p:txBody>
          </p:sp>
        </p:grpSp>
      </p:grpSp>
      <p:sp>
        <p:nvSpPr>
          <p:cNvPr id="311" name="직사각형 310"/>
          <p:cNvSpPr/>
          <p:nvPr/>
        </p:nvSpPr>
        <p:spPr>
          <a:xfrm>
            <a:off x="2022422" y="2698446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4685507" y="3187532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2019145" y="3733823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4685507" y="4261679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4685507" y="5315079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4685507" y="6410568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4685507" y="7452807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2019145" y="4799232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2019145" y="5897381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2019145" y="6933618"/>
            <a:ext cx="397115" cy="8294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AutoShape 246"/>
          <p:cNvSpPr>
            <a:spLocks noChangeArrowheads="1"/>
          </p:cNvSpPr>
          <p:nvPr/>
        </p:nvSpPr>
        <p:spPr bwMode="auto">
          <a:xfrm>
            <a:off x="1834288" y="2629683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4" name="AutoShape 246"/>
          <p:cNvSpPr>
            <a:spLocks noChangeArrowheads="1"/>
          </p:cNvSpPr>
          <p:nvPr/>
        </p:nvSpPr>
        <p:spPr bwMode="auto">
          <a:xfrm>
            <a:off x="4501555" y="3117329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5" name="AutoShape 246"/>
          <p:cNvSpPr>
            <a:spLocks noChangeArrowheads="1"/>
          </p:cNvSpPr>
          <p:nvPr/>
        </p:nvSpPr>
        <p:spPr bwMode="auto">
          <a:xfrm>
            <a:off x="1834288" y="366697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1-3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6" name="AutoShape 246"/>
          <p:cNvSpPr>
            <a:spLocks noChangeArrowheads="1"/>
          </p:cNvSpPr>
          <p:nvPr/>
        </p:nvSpPr>
        <p:spPr bwMode="auto">
          <a:xfrm>
            <a:off x="4501555" y="4192944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1-4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7" name="AutoShape 246"/>
          <p:cNvSpPr>
            <a:spLocks noChangeArrowheads="1"/>
          </p:cNvSpPr>
          <p:nvPr/>
        </p:nvSpPr>
        <p:spPr bwMode="auto">
          <a:xfrm>
            <a:off x="1834288" y="4753568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1-5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8" name="AutoShape 246"/>
          <p:cNvSpPr>
            <a:spLocks noChangeArrowheads="1"/>
          </p:cNvSpPr>
          <p:nvPr/>
        </p:nvSpPr>
        <p:spPr bwMode="auto">
          <a:xfrm>
            <a:off x="1834288" y="5828960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1-7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9" name="AutoShape 246"/>
          <p:cNvSpPr>
            <a:spLocks noChangeArrowheads="1"/>
          </p:cNvSpPr>
          <p:nvPr/>
        </p:nvSpPr>
        <p:spPr bwMode="auto">
          <a:xfrm>
            <a:off x="1834288" y="688066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1-9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1" name="AutoShape 246"/>
          <p:cNvSpPr>
            <a:spLocks noChangeArrowheads="1"/>
          </p:cNvSpPr>
          <p:nvPr/>
        </p:nvSpPr>
        <p:spPr bwMode="auto">
          <a:xfrm>
            <a:off x="4501555" y="525981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1-6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2" name="AutoShape 246"/>
          <p:cNvSpPr>
            <a:spLocks noChangeArrowheads="1"/>
          </p:cNvSpPr>
          <p:nvPr/>
        </p:nvSpPr>
        <p:spPr bwMode="auto">
          <a:xfrm>
            <a:off x="4501555" y="635584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1-8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3" name="AutoShape 246"/>
          <p:cNvSpPr>
            <a:spLocks noChangeArrowheads="1"/>
          </p:cNvSpPr>
          <p:nvPr/>
        </p:nvSpPr>
        <p:spPr bwMode="auto">
          <a:xfrm>
            <a:off x="4428369" y="7412988"/>
            <a:ext cx="263986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1-10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014" y="1165486"/>
            <a:ext cx="5067248" cy="323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Type 1. </a:t>
            </a:r>
            <a:r>
              <a:rPr lang="en-US" altLang="ko-KR" sz="1400" dirty="0" smtClean="0"/>
              <a:t>Top</a:t>
            </a:r>
            <a:r>
              <a:rPr lang="en-US" altLang="ko-KR" sz="1400" baseline="0" dirty="0" smtClean="0"/>
              <a:t> </a:t>
            </a:r>
            <a:r>
              <a:rPr lang="en-US" altLang="ko-KR" sz="1400" dirty="0" smtClean="0"/>
              <a:t>Banner </a:t>
            </a:r>
            <a:r>
              <a:rPr lang="en-US" altLang="ko-KR" sz="1400" dirty="0"/>
              <a:t>+ Row </a:t>
            </a:r>
            <a:r>
              <a:rPr lang="en-US" altLang="ko-KR" sz="1400" dirty="0" smtClean="0"/>
              <a:t>Banner</a:t>
            </a:r>
          </a:p>
          <a:p>
            <a:pPr algn="ctr"/>
            <a:endParaRPr lang="ko-KR" altLang="en-US" sz="14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5904716" y="1316046"/>
            <a:ext cx="5122439" cy="6313479"/>
            <a:chOff x="2086197" y="1316046"/>
            <a:chExt cx="5122439" cy="6313479"/>
          </a:xfrm>
        </p:grpSpPr>
        <p:sp>
          <p:nvSpPr>
            <p:cNvPr id="125" name="직사각형 124"/>
            <p:cNvSpPr/>
            <p:nvPr/>
          </p:nvSpPr>
          <p:spPr>
            <a:xfrm>
              <a:off x="2163775" y="1316046"/>
              <a:ext cx="5044860" cy="187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ko-KR" sz="600" baseline="0" dirty="0" smtClean="0">
                  <a:solidFill>
                    <a:schemeClr val="tx1"/>
                  </a:solidFill>
                  <a:latin typeface="+mn-ea"/>
                </a:rPr>
                <a:t>Header (6 </a:t>
              </a:r>
              <a:r>
                <a:rPr kumimoji="0" lang="en-US" altLang="ko-KR" sz="600" baseline="0" dirty="0">
                  <a:solidFill>
                    <a:schemeClr val="tx1"/>
                  </a:solidFill>
                  <a:latin typeface="+mn-ea"/>
                </a:rPr>
                <a:t>page)</a:t>
              </a:r>
              <a:endParaRPr kumimoji="0" lang="ko-KR" altLang="en-US" sz="600" baseline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574318" y="2298802"/>
              <a:ext cx="3597565" cy="336578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152667" y="1641005"/>
              <a:ext cx="647827" cy="529866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Samsung Services </a:t>
              </a:r>
              <a:endParaRPr kumimoji="0" lang="en-US" altLang="ko-KR" sz="10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PICTURE</a:t>
              </a: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3817077" y="1816810"/>
              <a:ext cx="883255" cy="235406"/>
              <a:chOff x="3817077" y="2094214"/>
              <a:chExt cx="883255" cy="235406"/>
            </a:xfrm>
          </p:grpSpPr>
          <p:sp>
            <p:nvSpPr>
              <p:cNvPr id="255" name="TextBox 254"/>
              <p:cNvSpPr txBox="1"/>
              <p:nvPr/>
            </p:nvSpPr>
            <p:spPr>
              <a:xfrm>
                <a:off x="3817077" y="2094214"/>
                <a:ext cx="88325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 smtClean="0">
                    <a:latin typeface="+mn-ea"/>
                    <a:ea typeface="+mn-ea"/>
                  </a:rPr>
                  <a:t>Samsung Services</a:t>
                </a:r>
                <a:endParaRPr kumimoji="0" lang="en-US" altLang="ko-KR" sz="800" b="1" baseline="0" dirty="0">
                  <a:latin typeface="+mn-ea"/>
                  <a:ea typeface="+mn-ea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817077" y="2268065"/>
                <a:ext cx="681277" cy="615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Create Better Opportunities…</a:t>
                </a:r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2167308" y="1503086"/>
              <a:ext cx="5041328" cy="612643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 rot="5400000">
              <a:off x="574984" y="3138788"/>
              <a:ext cx="4598267" cy="1379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 rot="5400000">
              <a:off x="-177618" y="3889535"/>
              <a:ext cx="6100236" cy="1379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163882" y="1496395"/>
              <a:ext cx="1398490" cy="61331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5"/>
                </a:solidFill>
              </a:endParaRPr>
            </a:p>
          </p:txBody>
        </p:sp>
        <p:sp>
          <p:nvSpPr>
            <p:cNvPr id="154" name="AutoShape 246"/>
            <p:cNvSpPr>
              <a:spLocks noChangeArrowheads="1"/>
            </p:cNvSpPr>
            <p:nvPr/>
          </p:nvSpPr>
          <p:spPr bwMode="auto">
            <a:xfrm>
              <a:off x="2086197" y="1562920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1000" b="1" baseline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56" name="AutoShape 246"/>
            <p:cNvSpPr>
              <a:spLocks noChangeArrowheads="1"/>
            </p:cNvSpPr>
            <p:nvPr/>
          </p:nvSpPr>
          <p:spPr bwMode="auto">
            <a:xfrm>
              <a:off x="3629726" y="1553395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1000" b="1" baseline="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22391" y="1860172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Account 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22391" y="2084476"/>
              <a:ext cx="81272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>
                <a:defRPr sz="800" b="1"/>
              </a:lvl1pPr>
            </a:lstStyle>
            <a:p>
              <a:r>
                <a:rPr lang="en-US" altLang="ko-KR" dirty="0"/>
                <a:t>Samsung Digital </a:t>
              </a:r>
              <a:r>
                <a:rPr lang="en-US" altLang="ko-KR" dirty="0" smtClean="0"/>
                <a:t>Health</a:t>
              </a:r>
              <a:endParaRPr lang="en-US" altLang="ko-KR" dirty="0"/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2322391" y="2022918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322391" y="2356166"/>
              <a:ext cx="625171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Internet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322391" y="2639688"/>
              <a:ext cx="91210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Samsung In-App Purchase</a:t>
              </a:r>
              <a:endParaRPr lang="en-US" altLang="ko-KR" sz="8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322391" y="2883106"/>
              <a:ext cx="256480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PEN.UP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22391" y="3138137"/>
              <a:ext cx="219612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ARTIK</a:t>
              </a: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2322391" y="2802434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322391" y="3057465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2322391" y="3381555"/>
              <a:ext cx="660437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Connectivity</a:t>
              </a: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2322391" y="330088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2322391" y="354430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2322391" y="255860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322391" y="3629443"/>
              <a:ext cx="79188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Home Cloud API</a:t>
              </a: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2322391" y="383504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322391" y="3920183"/>
              <a:ext cx="50334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Theme Service</a:t>
              </a: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2322391" y="4087232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322391" y="4172374"/>
              <a:ext cx="399148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View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22391" y="1635147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Services</a:t>
              </a: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2322391" y="179789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2322391" y="2271300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3892906" y="2575008"/>
              <a:ext cx="3118854" cy="722479"/>
              <a:chOff x="3738679" y="2472829"/>
              <a:chExt cx="3118854" cy="722479"/>
            </a:xfrm>
          </p:grpSpPr>
          <p:grpSp>
            <p:nvGrpSpPr>
              <p:cNvPr id="228" name="그룹 227"/>
              <p:cNvGrpSpPr/>
              <p:nvPr/>
            </p:nvGrpSpPr>
            <p:grpSpPr>
              <a:xfrm>
                <a:off x="3738679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52" name="직사각형 251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7329423" y="2802434"/>
                  <a:ext cx="65723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600" b="1" baseline="0" dirty="0">
                      <a:latin typeface="+mn-ea"/>
                    </a:rPr>
                    <a:t>Samsung Account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29" name="그룹 228"/>
              <p:cNvGrpSpPr/>
              <p:nvPr/>
            </p:nvGrpSpPr>
            <p:grpSpPr>
              <a:xfrm>
                <a:off x="4513267" y="2472829"/>
                <a:ext cx="722955" cy="722479"/>
                <a:chOff x="7329423" y="2383345"/>
                <a:chExt cx="722955" cy="722479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7329423" y="2810914"/>
                  <a:ext cx="722955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>
                      <a:latin typeface="+mn-ea"/>
                    </a:rPr>
                    <a:t>Samsung Digital Health</a:t>
                  </a: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0" name="그룹 229"/>
              <p:cNvGrpSpPr/>
              <p:nvPr/>
            </p:nvGrpSpPr>
            <p:grpSpPr>
              <a:xfrm>
                <a:off x="5287855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7329423" y="2814372"/>
                  <a:ext cx="540212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>
                      <a:latin typeface="+mn-ea"/>
                    </a:rPr>
                    <a:t>Samsung Internet</a:t>
                  </a: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6062444" y="2472829"/>
                <a:ext cx="795089" cy="722479"/>
                <a:chOff x="7329423" y="2383345"/>
                <a:chExt cx="795089" cy="722479"/>
              </a:xfrm>
            </p:grpSpPr>
            <p:sp>
              <p:nvSpPr>
                <p:cNvPr id="232" name="직사각형 231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7329423" y="2796084"/>
                  <a:ext cx="795089" cy="71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700" b="1" dirty="0"/>
                    <a:t>Samsung In-App Purchase</a:t>
                  </a: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81" name="그룹 180"/>
            <p:cNvGrpSpPr/>
            <p:nvPr/>
          </p:nvGrpSpPr>
          <p:grpSpPr>
            <a:xfrm>
              <a:off x="3892906" y="3577352"/>
              <a:ext cx="3038704" cy="722479"/>
              <a:chOff x="3738679" y="2472829"/>
              <a:chExt cx="3038704" cy="722479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3738679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7329423" y="2802434"/>
                  <a:ext cx="275717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600" b="1" baseline="0" dirty="0">
                      <a:latin typeface="+mn-ea"/>
                    </a:rPr>
                    <a:t>PEN.UP</a:t>
                  </a: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3" name="그룹 212"/>
              <p:cNvGrpSpPr/>
              <p:nvPr/>
            </p:nvGrpSpPr>
            <p:grpSpPr>
              <a:xfrm>
                <a:off x="4513267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7329423" y="2802434"/>
                  <a:ext cx="22281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600" b="1" baseline="0" dirty="0">
                      <a:latin typeface="+mn-ea"/>
                    </a:rPr>
                    <a:t>ARTIK</a:t>
                  </a: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5287855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19" name="직사각형 218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7329423" y="2802434"/>
                  <a:ext cx="578685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>
                      <a:latin typeface="+mn-ea"/>
                    </a:rPr>
                    <a:t>Smart Connectivity</a:t>
                  </a: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6062444" y="2472829"/>
                <a:ext cx="714939" cy="722479"/>
                <a:chOff x="7329423" y="2383345"/>
                <a:chExt cx="714939" cy="722479"/>
              </a:xfrm>
            </p:grpSpPr>
            <p:sp>
              <p:nvSpPr>
                <p:cNvPr id="216" name="직사각형 215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7329423" y="2802434"/>
                  <a:ext cx="714939" cy="769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500" b="1" baseline="0" dirty="0">
                      <a:latin typeface="+mn-ea"/>
                    </a:rPr>
                    <a:t>Smart Home Cloud API</a:t>
                  </a: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82" name="그룹 181"/>
            <p:cNvGrpSpPr/>
            <p:nvPr/>
          </p:nvGrpSpPr>
          <p:grpSpPr>
            <a:xfrm>
              <a:off x="3892906" y="4661211"/>
              <a:ext cx="1431819" cy="722479"/>
              <a:chOff x="3738679" y="2472829"/>
              <a:chExt cx="1431819" cy="722479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3738679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09" name="직사각형 208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7329423" y="2802434"/>
                  <a:ext cx="52899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600" b="1" baseline="0" dirty="0">
                      <a:latin typeface="+mn-ea"/>
                    </a:rPr>
                    <a:t>Theme Service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4" name="그룹 203"/>
              <p:cNvGrpSpPr/>
              <p:nvPr/>
            </p:nvGrpSpPr>
            <p:grpSpPr>
              <a:xfrm>
                <a:off x="4513267" y="2472829"/>
                <a:ext cx="657231" cy="722479"/>
                <a:chOff x="7329423" y="2383345"/>
                <a:chExt cx="657231" cy="722479"/>
              </a:xfrm>
            </p:grpSpPr>
            <p:sp>
              <p:nvSpPr>
                <p:cNvPr id="205" name="직사각형 204"/>
                <p:cNvSpPr/>
                <p:nvPr/>
              </p:nvSpPr>
              <p:spPr>
                <a:xfrm>
                  <a:off x="7438536" y="2383345"/>
                  <a:ext cx="394631" cy="342874"/>
                </a:xfrm>
                <a:prstGeom prst="rect">
                  <a:avLst/>
                </a:prstGeom>
                <a:pattFill prst="wdUpDiag">
                  <a:fgClr>
                    <a:srgbClr val="DDDDDD"/>
                  </a:fgClr>
                  <a:bgClr>
                    <a:schemeClr val="bg1"/>
                  </a:bgClr>
                </a:pattFill>
                <a:ln w="3175">
                  <a:solidFill>
                    <a:schemeClr val="bg1">
                      <a:lumMod val="8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49240" rIns="0" bIns="49240" anchor="ctr"/>
                <a:lstStyle/>
                <a:p>
                  <a:pPr algn="ctr" defTabSz="984809" fontAlgn="auto" latinLnBrk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srgbClr val="656565"/>
                      </a:solidFill>
                      <a:latin typeface="맑은 고딕" pitchFamily="50" charset="-127"/>
                      <a:ea typeface="맑은 고딕" pitchFamily="50" charset="-127"/>
                    </a:rPr>
                    <a:t>ICON</a:t>
                  </a:r>
                  <a:endParaRPr kumimoji="0" lang="ko-KR" altLang="en-US" sz="1000" b="1" dirty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7329423" y="2802434"/>
                  <a:ext cx="416781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600" b="1" baseline="0" dirty="0">
                      <a:latin typeface="+mn-ea"/>
                    </a:rPr>
                    <a:t>Smart View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7329423" y="2921158"/>
                  <a:ext cx="65723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84809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400" baseline="0" dirty="0">
                      <a:latin typeface="+mn-ea"/>
                      <a:ea typeface="+mn-ea"/>
                    </a:rPr>
                    <a:t>Lorem Ipsum is simply dummy text of the printing and typesetting </a:t>
                  </a:r>
                  <a:r>
                    <a:rPr kumimoji="0" lang="en-US" altLang="ko-KR" sz="400" baseline="0" dirty="0" smtClean="0">
                      <a:latin typeface="+mn-ea"/>
                      <a:ea typeface="+mn-ea"/>
                    </a:rPr>
                    <a:t>industry</a:t>
                  </a:r>
                  <a:endParaRPr kumimoji="0" lang="en-US" altLang="ko-KR" sz="400" baseline="0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83" name="직사각형 182"/>
            <p:cNvSpPr/>
            <p:nvPr/>
          </p:nvSpPr>
          <p:spPr>
            <a:xfrm>
              <a:off x="3864334" y="2555914"/>
              <a:ext cx="69850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653208" y="2555914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434939" y="2555914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208858" y="2555914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864334" y="3552136"/>
              <a:ext cx="69850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653208" y="3552136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34939" y="3552136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208858" y="3552136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864334" y="4658712"/>
              <a:ext cx="69850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653208" y="4658712"/>
              <a:ext cx="719893" cy="7724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AutoShape 246"/>
            <p:cNvSpPr>
              <a:spLocks noChangeArrowheads="1"/>
            </p:cNvSpPr>
            <p:nvPr/>
          </p:nvSpPr>
          <p:spPr bwMode="auto">
            <a:xfrm>
              <a:off x="4111436" y="2812808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4" name="AutoShape 246"/>
            <p:cNvSpPr>
              <a:spLocks noChangeArrowheads="1"/>
            </p:cNvSpPr>
            <p:nvPr/>
          </p:nvSpPr>
          <p:spPr bwMode="auto">
            <a:xfrm>
              <a:off x="4860843" y="2812808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AutoShape 246"/>
            <p:cNvSpPr>
              <a:spLocks noChangeArrowheads="1"/>
            </p:cNvSpPr>
            <p:nvPr/>
          </p:nvSpPr>
          <p:spPr bwMode="auto">
            <a:xfrm>
              <a:off x="5675297" y="2812808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AutoShape 246"/>
            <p:cNvSpPr>
              <a:spLocks noChangeArrowheads="1"/>
            </p:cNvSpPr>
            <p:nvPr/>
          </p:nvSpPr>
          <p:spPr bwMode="auto">
            <a:xfrm>
              <a:off x="6427699" y="2812808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1-4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7" name="AutoShape 246"/>
            <p:cNvSpPr>
              <a:spLocks noChangeArrowheads="1"/>
            </p:cNvSpPr>
            <p:nvPr/>
          </p:nvSpPr>
          <p:spPr bwMode="auto">
            <a:xfrm>
              <a:off x="4111436" y="3835011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8" name="AutoShape 246"/>
            <p:cNvSpPr>
              <a:spLocks noChangeArrowheads="1"/>
            </p:cNvSpPr>
            <p:nvPr/>
          </p:nvSpPr>
          <p:spPr bwMode="auto">
            <a:xfrm>
              <a:off x="4860843" y="3835011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AutoShape 246"/>
            <p:cNvSpPr>
              <a:spLocks noChangeArrowheads="1"/>
            </p:cNvSpPr>
            <p:nvPr/>
          </p:nvSpPr>
          <p:spPr bwMode="auto">
            <a:xfrm>
              <a:off x="5675297" y="3835011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00" name="AutoShape 246"/>
            <p:cNvSpPr>
              <a:spLocks noChangeArrowheads="1"/>
            </p:cNvSpPr>
            <p:nvPr/>
          </p:nvSpPr>
          <p:spPr bwMode="auto">
            <a:xfrm>
              <a:off x="6427699" y="3835011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1-4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01" name="AutoShape 246"/>
            <p:cNvSpPr>
              <a:spLocks noChangeArrowheads="1"/>
            </p:cNvSpPr>
            <p:nvPr/>
          </p:nvSpPr>
          <p:spPr bwMode="auto">
            <a:xfrm>
              <a:off x="4111436" y="4923086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1-9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02" name="AutoShape 246"/>
            <p:cNvSpPr>
              <a:spLocks noChangeArrowheads="1"/>
            </p:cNvSpPr>
            <p:nvPr/>
          </p:nvSpPr>
          <p:spPr bwMode="auto">
            <a:xfrm>
              <a:off x="4860842" y="4923086"/>
              <a:ext cx="275037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1-10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5982293" y="1184121"/>
            <a:ext cx="5067248" cy="323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Type </a:t>
            </a:r>
            <a:r>
              <a:rPr lang="en-US" altLang="ko-KR" sz="1400" b="1" dirty="0" smtClean="0"/>
              <a:t>2. </a:t>
            </a:r>
            <a:r>
              <a:rPr lang="en-US" altLang="ko-KR" sz="1400" dirty="0" smtClean="0"/>
              <a:t>Top </a:t>
            </a:r>
            <a:r>
              <a:rPr lang="en-US" altLang="ko-KR" sz="1400" dirty="0"/>
              <a:t>Banner + Icon List</a:t>
            </a:r>
          </a:p>
        </p:txBody>
      </p:sp>
    </p:spTree>
    <p:extLst>
      <p:ext uri="{BB962C8B-B14F-4D97-AF65-F5344CB8AC3E}">
        <p14:creationId xmlns:p14="http://schemas.microsoft.com/office/powerpoint/2010/main" val="36868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283"/>
          <p:cNvSpPr/>
          <p:nvPr/>
        </p:nvSpPr>
        <p:spPr>
          <a:xfrm>
            <a:off x="3785633" y="5697157"/>
            <a:ext cx="3174958" cy="198773"/>
          </a:xfrm>
          <a:prstGeom prst="rec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lIns="0" tIns="42629" rIns="0" bIns="42629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2549"/>
            <a:endParaRPr lang="en-US" altLang="ko-KR" sz="3117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3785633" y="5491118"/>
            <a:ext cx="3174958" cy="198773"/>
          </a:xfrm>
          <a:prstGeom prst="rec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lIns="0" tIns="42629" rIns="0" bIns="42629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2549"/>
            <a:endParaRPr lang="en-US" altLang="ko-KR" sz="3117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3732060" y="2964474"/>
            <a:ext cx="3213075" cy="54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graphicFrame>
        <p:nvGraphicFramePr>
          <p:cNvPr id="176" name="Group 210"/>
          <p:cNvGraphicFramePr>
            <a:graphicFrameLocks noGrp="1"/>
          </p:cNvGraphicFramePr>
          <p:nvPr>
            <p:extLst/>
          </p:nvPr>
        </p:nvGraphicFramePr>
        <p:xfrm>
          <a:off x="357188" y="610707"/>
          <a:ext cx="10675938" cy="450850"/>
        </p:xfrm>
        <a:graphic>
          <a:graphicData uri="http://schemas.openxmlformats.org/drawingml/2006/table">
            <a:tbl>
              <a:tblPr/>
              <a:tblGrid>
                <a:gridCol w="1479934"/>
                <a:gridCol w="3016837"/>
                <a:gridCol w="1028130"/>
                <a:gridCol w="2014720"/>
                <a:gridCol w="976205"/>
                <a:gridCol w="2160112"/>
              </a:tblGrid>
              <a:tr h="2254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SAMSUNG DEVELOPER SITE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itle 1"/>
          <p:cNvSpPr txBox="1">
            <a:spLocks/>
          </p:cNvSpPr>
          <p:nvPr/>
        </p:nvSpPr>
        <p:spPr>
          <a:xfrm>
            <a:off x="5870576" y="617057"/>
            <a:ext cx="2020887" cy="196850"/>
          </a:xfrm>
          <a:prstGeom prst="rect">
            <a:avLst/>
          </a:prstGeom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92404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84809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477213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969618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SUB Page</a:t>
            </a:r>
            <a:endParaRPr lang="ko-KR" altLang="en-US" sz="800" baseline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31975" y="847244"/>
            <a:ext cx="6059488" cy="21544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SD HOME &gt;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SERVICES </a:t>
            </a: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&gt; Samsung Account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2239386" y="165229"/>
            <a:ext cx="3253070" cy="215444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Samsung Developer Site </a:t>
            </a:r>
            <a:r>
              <a:rPr lang="en-US" altLang="ko-KR" sz="14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SERVICE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SUB</a:t>
            </a:r>
            <a:endParaRPr lang="ko-KR" altLang="en-US" sz="1400" baseline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2668" y="1074344"/>
            <a:ext cx="10740458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Type1. Contents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Page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|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Samsung Digital Health / Samsung Internet /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Samsung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In-App Purchase / PEN.UP / Smart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Connectivity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인증 후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 Smart Home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Cloud API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인증 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88" y="119063"/>
            <a:ext cx="1606209" cy="307777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2000" b="1" baseline="0" dirty="0" smtClean="0">
                <a:latin typeface="+mn-ea"/>
                <a:ea typeface="+mn-ea"/>
                <a:cs typeface="Arial" pitchFamily="34" charset="0"/>
              </a:rPr>
              <a:t>03. SERVICES</a:t>
            </a:r>
            <a:endParaRPr lang="en-US" altLang="ko-KR" sz="2000" b="1" baseline="0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/>
          </p:nvPr>
        </p:nvGraphicFramePr>
        <p:xfrm>
          <a:off x="8875714" y="1525374"/>
          <a:ext cx="2157412" cy="2939022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7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LNB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(Anchor)</a:t>
                      </a: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콘텐츠로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앵커 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1-2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1-3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새 창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Essential Contents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Samsung Digital Health SDK </a:t>
                      </a:r>
                    </a:p>
                    <a:p>
                      <a:pPr marL="0" indent="0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다운로드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2-2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2-3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새 창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Technical Document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1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55" rtl="0" eaLnBrk="1" latinLnBrk="1" hangingPunct="1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3-1</a:t>
                      </a:r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&gt;SERVICES &gt;   </a:t>
                      </a:r>
                    </a:p>
                    <a:p>
                      <a:pPr marL="0" indent="0" algn="l" defTabSz="914355" rtl="0" eaLnBrk="1" latinLnBrk="1" hangingPunct="1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Samsung Digital Health </a:t>
                      </a:r>
                    </a:p>
                    <a:p>
                      <a:pPr marL="0" indent="0" algn="l" defTabSz="914355" rtl="0" eaLnBrk="1" latinLnBrk="1" hangingPunct="1"/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&gt; Overview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이동 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3-2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3-3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클릭 시 해당 페이지로 새 창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COMMON / ETC </a:t>
                      </a:r>
                      <a:r>
                        <a:rPr lang="ko-KR" altLang="en-US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영역 </a:t>
                      </a:r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(1)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4-1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Sample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다운로드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4-2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해당 항목의 숨김 탭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펼쳐짐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4-3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다음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노출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4-4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Video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나옴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" name="직사각형 171"/>
          <p:cNvSpPr/>
          <p:nvPr/>
        </p:nvSpPr>
        <p:spPr>
          <a:xfrm>
            <a:off x="3732060" y="2469200"/>
            <a:ext cx="3213075" cy="328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188" name="직사각형 1187"/>
          <p:cNvSpPr/>
          <p:nvPr/>
        </p:nvSpPr>
        <p:spPr>
          <a:xfrm>
            <a:off x="2115959" y="1536782"/>
            <a:ext cx="5041328" cy="57943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1265" name="직사각형 1264"/>
          <p:cNvSpPr/>
          <p:nvPr/>
        </p:nvSpPr>
        <p:spPr>
          <a:xfrm rot="5400000">
            <a:off x="-62926" y="3757195"/>
            <a:ext cx="5768153" cy="1379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258" name="TextBox 1257"/>
          <p:cNvSpPr txBox="1"/>
          <p:nvPr/>
        </p:nvSpPr>
        <p:spPr>
          <a:xfrm>
            <a:off x="3748014" y="1828584"/>
            <a:ext cx="116538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baseline="0" dirty="0" smtClean="0">
                <a:latin typeface="+mn-ea"/>
                <a:ea typeface="+mn-ea"/>
              </a:rPr>
              <a:t>Samsung Digital Health</a:t>
            </a:r>
            <a:endParaRPr kumimoji="0" lang="en-US" altLang="ko-KR" sz="800" b="1" baseline="0" dirty="0">
              <a:latin typeface="+mn-ea"/>
              <a:ea typeface="+mn-ea"/>
            </a:endParaRPr>
          </a:p>
        </p:txBody>
      </p:sp>
      <p:sp>
        <p:nvSpPr>
          <p:cNvPr id="1191" name="직사각형 1190"/>
          <p:cNvSpPr/>
          <p:nvPr/>
        </p:nvSpPr>
        <p:spPr>
          <a:xfrm>
            <a:off x="3731214" y="2107158"/>
            <a:ext cx="3213921" cy="25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0605" y="2177490"/>
            <a:ext cx="764859" cy="14784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TextBox 1191"/>
          <p:cNvSpPr txBox="1"/>
          <p:nvPr/>
        </p:nvSpPr>
        <p:spPr>
          <a:xfrm>
            <a:off x="3798193" y="2254791"/>
            <a:ext cx="299761" cy="6155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00" baseline="0" dirty="0">
                <a:latin typeface="+mn-ea"/>
                <a:ea typeface="+mn-ea"/>
              </a:rPr>
              <a:t>Jun 23, 2016</a:t>
            </a:r>
          </a:p>
        </p:txBody>
      </p:sp>
      <p:sp>
        <p:nvSpPr>
          <p:cNvPr id="1193" name="TextBox 1192"/>
          <p:cNvSpPr txBox="1"/>
          <p:nvPr/>
        </p:nvSpPr>
        <p:spPr>
          <a:xfrm>
            <a:off x="6273710" y="2217035"/>
            <a:ext cx="387927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="1" baseline="0" dirty="0" smtClean="0">
                <a:latin typeface="+mn-ea"/>
                <a:ea typeface="+mn-ea"/>
              </a:rPr>
              <a:t>DOWNLOAD</a:t>
            </a:r>
            <a:endParaRPr kumimoji="0" lang="en-US" altLang="ko-KR" sz="500" b="1" baseline="0" dirty="0">
              <a:latin typeface="+mn-ea"/>
              <a:ea typeface="+mn-ea"/>
            </a:endParaRPr>
          </a:p>
        </p:txBody>
      </p:sp>
      <p:sp>
        <p:nvSpPr>
          <p:cNvPr id="1194" name="TextBox 1193"/>
          <p:cNvSpPr txBox="1"/>
          <p:nvPr/>
        </p:nvSpPr>
        <p:spPr>
          <a:xfrm>
            <a:off x="3788965" y="2133582"/>
            <a:ext cx="99706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00" baseline="0" dirty="0">
                <a:latin typeface="+mn-ea"/>
              </a:rPr>
              <a:t>Samsung Digital Health SDK</a:t>
            </a:r>
          </a:p>
        </p:txBody>
      </p:sp>
      <p:sp>
        <p:nvSpPr>
          <p:cNvPr id="1195" name="직사각형 1194"/>
          <p:cNvSpPr/>
          <p:nvPr/>
        </p:nvSpPr>
        <p:spPr>
          <a:xfrm>
            <a:off x="6678918" y="2190640"/>
            <a:ext cx="166833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9" name="그룹 1198"/>
          <p:cNvGrpSpPr/>
          <p:nvPr/>
        </p:nvGrpSpPr>
        <p:grpSpPr>
          <a:xfrm>
            <a:off x="3793272" y="5381522"/>
            <a:ext cx="3099555" cy="467694"/>
            <a:chOff x="1989572" y="4535458"/>
            <a:chExt cx="3099555" cy="467694"/>
          </a:xfrm>
        </p:grpSpPr>
        <p:sp>
          <p:nvSpPr>
            <p:cNvPr id="1227" name="TextBox 1226"/>
            <p:cNvSpPr txBox="1"/>
            <p:nvPr/>
          </p:nvSpPr>
          <p:spPr>
            <a:xfrm>
              <a:off x="1989572" y="4535458"/>
              <a:ext cx="384721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aseline="0" dirty="0">
                  <a:latin typeface="+mn-ea"/>
                  <a:ea typeface="+mn-ea"/>
                </a:rPr>
                <a:t>Samples</a:t>
              </a:r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1990471" y="4719852"/>
              <a:ext cx="896079" cy="615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>
                  <a:latin typeface="+mn-ea"/>
                  <a:ea typeface="+mn-ea"/>
                </a:rPr>
                <a:t>Health Data | Sample App - </a:t>
              </a:r>
              <a:r>
                <a:rPr kumimoji="0" lang="en-US" altLang="ko-KR" sz="400" baseline="0" dirty="0" err="1">
                  <a:latin typeface="+mn-ea"/>
                  <a:ea typeface="+mn-ea"/>
                </a:rPr>
                <a:t>FoodNote</a:t>
              </a:r>
              <a:endParaRPr kumimoji="0" lang="en-US" altLang="ko-KR" sz="400" baseline="0" dirty="0">
                <a:latin typeface="+mn-ea"/>
                <a:ea typeface="+mn-ea"/>
              </a:endParaRPr>
            </a:p>
          </p:txBody>
        </p:sp>
        <p:sp>
          <p:nvSpPr>
            <p:cNvPr id="1229" name="TextBox 1228"/>
            <p:cNvSpPr txBox="1"/>
            <p:nvPr/>
          </p:nvSpPr>
          <p:spPr>
            <a:xfrm>
              <a:off x="3859862" y="4719852"/>
              <a:ext cx="973023" cy="615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>
                  <a:latin typeface="+mn-ea"/>
                  <a:ea typeface="+mn-ea"/>
                </a:rPr>
                <a:t>Health Data | Sample App - </a:t>
              </a:r>
              <a:r>
                <a:rPr kumimoji="0" lang="en-US" altLang="ko-KR" sz="400" baseline="0" dirty="0" err="1">
                  <a:latin typeface="+mn-ea"/>
                  <a:ea typeface="+mn-ea"/>
                </a:rPr>
                <a:t>SimpleHealth</a:t>
              </a:r>
              <a:endParaRPr kumimoji="0" lang="en-US" altLang="ko-KR" sz="400" baseline="0" dirty="0">
                <a:latin typeface="+mn-ea"/>
                <a:ea typeface="+mn-ea"/>
              </a:endParaRPr>
            </a:p>
          </p:txBody>
        </p:sp>
        <p:sp>
          <p:nvSpPr>
            <p:cNvPr id="1231" name="직사각형 1230"/>
            <p:cNvSpPr/>
            <p:nvPr/>
          </p:nvSpPr>
          <p:spPr>
            <a:xfrm>
              <a:off x="3175537" y="4680815"/>
              <a:ext cx="180417" cy="139944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990471" y="4931939"/>
              <a:ext cx="1075615" cy="615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>
                  <a:latin typeface="+mn-ea"/>
                  <a:ea typeface="+mn-ea"/>
                </a:rPr>
                <a:t>S Health Service | Sample App - </a:t>
              </a:r>
              <a:r>
                <a:rPr kumimoji="0" lang="en-US" altLang="ko-KR" sz="400" baseline="0" dirty="0" err="1">
                  <a:latin typeface="+mn-ea"/>
                  <a:ea typeface="+mn-ea"/>
                </a:rPr>
                <a:t>PluginTracker</a:t>
              </a:r>
              <a:endParaRPr kumimoji="0" lang="en-US" altLang="ko-KR" sz="400" baseline="0" dirty="0">
                <a:latin typeface="+mn-ea"/>
                <a:ea typeface="+mn-ea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4908710" y="4680815"/>
              <a:ext cx="180417" cy="139944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3175537" y="4863208"/>
              <a:ext cx="180417" cy="139944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200" name="그룹 1199"/>
          <p:cNvGrpSpPr/>
          <p:nvPr/>
        </p:nvGrpSpPr>
        <p:grpSpPr>
          <a:xfrm>
            <a:off x="3795088" y="5893003"/>
            <a:ext cx="2509868" cy="402676"/>
            <a:chOff x="1989573" y="5073049"/>
            <a:chExt cx="2509868" cy="402676"/>
          </a:xfrm>
        </p:grpSpPr>
        <p:sp>
          <p:nvSpPr>
            <p:cNvPr id="1221" name="TextBox 1220"/>
            <p:cNvSpPr txBox="1"/>
            <p:nvPr/>
          </p:nvSpPr>
          <p:spPr>
            <a:xfrm>
              <a:off x="1989573" y="5073049"/>
              <a:ext cx="19877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aseline="0" dirty="0" smtClean="0">
                  <a:latin typeface="+mn-ea"/>
                  <a:ea typeface="+mn-ea"/>
                </a:rPr>
                <a:t>FAQ</a:t>
              </a:r>
              <a:endParaRPr kumimoji="0" lang="en-US" altLang="ko-KR" sz="800" baseline="0" dirty="0">
                <a:latin typeface="+mn-ea"/>
                <a:ea typeface="+mn-ea"/>
              </a:endParaRPr>
            </a:p>
          </p:txBody>
        </p:sp>
        <p:sp>
          <p:nvSpPr>
            <p:cNvPr id="1222" name="TextBox 1221"/>
            <p:cNvSpPr txBox="1"/>
            <p:nvPr/>
          </p:nvSpPr>
          <p:spPr>
            <a:xfrm>
              <a:off x="1990418" y="5224797"/>
              <a:ext cx="2509023" cy="71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852549" eaLnBrk="1" latinLnBrk="1" hangingPunct="1"/>
              <a:r>
                <a:rPr lang="en-US" altLang="ko-KR" sz="693" dirty="0">
                  <a:latin typeface="+mn-lt"/>
                  <a:ea typeface="+mn-ea"/>
                </a:rPr>
                <a:t>Lorem Ipsum is simply dummy text of the printing and typesetting industry. </a:t>
              </a:r>
            </a:p>
          </p:txBody>
        </p:sp>
        <p:sp>
          <p:nvSpPr>
            <p:cNvPr id="1223" name="TextBox 1222"/>
            <p:cNvSpPr txBox="1"/>
            <p:nvPr/>
          </p:nvSpPr>
          <p:spPr>
            <a:xfrm>
              <a:off x="1990418" y="5316522"/>
              <a:ext cx="2509023" cy="71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852549" eaLnBrk="1" latinLnBrk="1" hangingPunct="1"/>
              <a:r>
                <a:rPr lang="en-US" altLang="ko-KR" sz="693" dirty="0">
                  <a:latin typeface="+mn-lt"/>
                  <a:ea typeface="+mn-ea"/>
                </a:rPr>
                <a:t>Lorem Ipsum is simply dummy text of the printing and typesetting industry. </a:t>
              </a:r>
            </a:p>
          </p:txBody>
        </p:sp>
        <p:sp>
          <p:nvSpPr>
            <p:cNvPr id="1224" name="TextBox 1223"/>
            <p:cNvSpPr txBox="1"/>
            <p:nvPr/>
          </p:nvSpPr>
          <p:spPr>
            <a:xfrm>
              <a:off x="1990419" y="5404615"/>
              <a:ext cx="2433336" cy="71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852549" eaLnBrk="1" latinLnBrk="1" hangingPunct="1"/>
              <a:r>
                <a:rPr lang="en-US" altLang="ko-KR" sz="693" dirty="0">
                  <a:latin typeface="+mn-lt"/>
                  <a:ea typeface="+mn-ea"/>
                </a:rPr>
                <a:t>Lorem Ipsum is simply dummy text of the printing and typesetting industry. </a:t>
              </a:r>
            </a:p>
          </p:txBody>
        </p:sp>
      </p:grpSp>
      <p:grpSp>
        <p:nvGrpSpPr>
          <p:cNvPr id="1201" name="그룹 1200"/>
          <p:cNvGrpSpPr/>
          <p:nvPr/>
        </p:nvGrpSpPr>
        <p:grpSpPr>
          <a:xfrm>
            <a:off x="3794741" y="6357679"/>
            <a:ext cx="3025958" cy="882894"/>
            <a:chOff x="1989572" y="5607579"/>
            <a:chExt cx="3025958" cy="882894"/>
          </a:xfrm>
        </p:grpSpPr>
        <p:sp>
          <p:nvSpPr>
            <p:cNvPr id="1211" name="TextBox 1210"/>
            <p:cNvSpPr txBox="1"/>
            <p:nvPr/>
          </p:nvSpPr>
          <p:spPr>
            <a:xfrm>
              <a:off x="1989572" y="5607579"/>
              <a:ext cx="26930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aseline="0" dirty="0" smtClean="0">
                  <a:latin typeface="+mn-ea"/>
                  <a:ea typeface="+mn-ea"/>
                </a:rPr>
                <a:t>Video</a:t>
              </a:r>
              <a:endParaRPr kumimoji="0" lang="en-US" altLang="ko-KR" sz="800" baseline="0" dirty="0">
                <a:latin typeface="+mn-ea"/>
                <a:ea typeface="+mn-ea"/>
              </a:endParaRPr>
            </a:p>
          </p:txBody>
        </p:sp>
        <p:grpSp>
          <p:nvGrpSpPr>
            <p:cNvPr id="1212" name="그룹 1211"/>
            <p:cNvGrpSpPr/>
            <p:nvPr/>
          </p:nvGrpSpPr>
          <p:grpSpPr>
            <a:xfrm>
              <a:off x="1989573" y="5779897"/>
              <a:ext cx="3025957" cy="710576"/>
              <a:chOff x="1989573" y="5779901"/>
              <a:chExt cx="3025957" cy="719736"/>
            </a:xfrm>
          </p:grpSpPr>
          <p:sp>
            <p:nvSpPr>
              <p:cNvPr id="1219" name="직사각형 1218"/>
              <p:cNvSpPr/>
              <p:nvPr/>
            </p:nvSpPr>
            <p:spPr>
              <a:xfrm>
                <a:off x="1989573" y="5779901"/>
                <a:ext cx="823650" cy="450689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Video</a:t>
                </a:r>
              </a:p>
            </p:txBody>
          </p:sp>
          <p:sp>
            <p:nvSpPr>
              <p:cNvPr id="1220" name="TextBox 1219"/>
              <p:cNvSpPr txBox="1"/>
              <p:nvPr/>
            </p:nvSpPr>
            <p:spPr>
              <a:xfrm>
                <a:off x="1990418" y="6291808"/>
                <a:ext cx="981867" cy="207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b="1" dirty="0" smtClean="0"/>
                  <a:t>Lorem Ipsum</a:t>
                </a:r>
                <a:r>
                  <a:rPr lang="en-US" altLang="ko-KR" sz="800" dirty="0" smtClean="0"/>
                  <a:t> is simply </a:t>
                </a:r>
              </a:p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dirty="0" smtClean="0"/>
                  <a:t>dummy text of the printing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3004898" y="5779901"/>
                <a:ext cx="823650" cy="450689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Video</a:t>
                </a:r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3005743" y="6291808"/>
                <a:ext cx="981867" cy="207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b="1" dirty="0" smtClean="0"/>
                  <a:t>Lorem Ipsum</a:t>
                </a:r>
                <a:r>
                  <a:rPr lang="en-US" altLang="ko-KR" sz="800" dirty="0" smtClean="0"/>
                  <a:t> is simply </a:t>
                </a:r>
              </a:p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dirty="0" smtClean="0"/>
                  <a:t>dummy text of the printing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4032818" y="5779901"/>
                <a:ext cx="823650" cy="450689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Video</a:t>
                </a: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4033663" y="6291808"/>
                <a:ext cx="981867" cy="207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b="1" dirty="0" smtClean="0"/>
                  <a:t>Lorem Ipsum</a:t>
                </a:r>
                <a:r>
                  <a:rPr lang="en-US" altLang="ko-KR" sz="800" dirty="0" smtClean="0"/>
                  <a:t> is simply </a:t>
                </a:r>
              </a:p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dirty="0" smtClean="0"/>
                  <a:t>dummy text of the printing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3729185" y="1647586"/>
            <a:ext cx="930060" cy="142252"/>
            <a:chOff x="7620007" y="6431166"/>
            <a:chExt cx="930060" cy="142252"/>
          </a:xfrm>
        </p:grpSpPr>
        <p:sp>
          <p:nvSpPr>
            <p:cNvPr id="162" name="직사각형 161"/>
            <p:cNvSpPr/>
            <p:nvPr/>
          </p:nvSpPr>
          <p:spPr>
            <a:xfrm>
              <a:off x="7620007" y="6431166"/>
              <a:ext cx="930060" cy="14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67636" y="6473887"/>
              <a:ext cx="841577" cy="615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 smtClean="0">
                  <a:latin typeface="+mn-ea"/>
                  <a:ea typeface="+mn-ea"/>
                </a:rPr>
                <a:t>SERVICES </a:t>
              </a:r>
              <a:r>
                <a:rPr kumimoji="0" lang="en-US" altLang="ko-KR" sz="400" baseline="0" dirty="0">
                  <a:latin typeface="+mn-ea"/>
                  <a:ea typeface="+mn-ea"/>
                </a:rPr>
                <a:t>&gt; Samsung Digital </a:t>
              </a:r>
              <a:r>
                <a:rPr kumimoji="0" lang="en-US" altLang="ko-KR" sz="400" baseline="0" dirty="0" smtClean="0">
                  <a:latin typeface="+mn-ea"/>
                  <a:ea typeface="+mn-ea"/>
                </a:rPr>
                <a:t>Health</a:t>
              </a:r>
              <a:endParaRPr kumimoji="0" lang="en-US" altLang="ko-KR" sz="400" baseline="0" dirty="0">
                <a:latin typeface="+mn-ea"/>
                <a:ea typeface="+mn-ea"/>
              </a:endParaRPr>
            </a:p>
          </p:txBody>
        </p:sp>
      </p:grpSp>
      <p:sp>
        <p:nvSpPr>
          <p:cNvPr id="1251" name="TextBox 1250"/>
          <p:cNvSpPr txBox="1"/>
          <p:nvPr/>
        </p:nvSpPr>
        <p:spPr>
          <a:xfrm>
            <a:off x="3798072" y="2535784"/>
            <a:ext cx="939788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Release </a:t>
            </a:r>
            <a:r>
              <a:rPr kumimoji="0" lang="en-US" altLang="ko-KR" sz="500" baseline="0" dirty="0">
                <a:latin typeface="+mn-ea"/>
              </a:rPr>
              <a:t>Note</a:t>
            </a:r>
          </a:p>
        </p:txBody>
      </p:sp>
      <p:sp>
        <p:nvSpPr>
          <p:cNvPr id="1253" name="TextBox 1252"/>
          <p:cNvSpPr txBox="1"/>
          <p:nvPr/>
        </p:nvSpPr>
        <p:spPr>
          <a:xfrm>
            <a:off x="5436654" y="2535784"/>
            <a:ext cx="8814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defTabSz="984809" fontAlgn="auto">
              <a:spcBef>
                <a:spcPts val="0"/>
              </a:spcBef>
              <a:spcAft>
                <a:spcPts val="0"/>
              </a:spcAft>
              <a:defRPr kumimoji="0" sz="500" baseline="0">
                <a:latin typeface="+mn-ea"/>
              </a:defRPr>
            </a:lvl1pPr>
          </a:lstStyle>
          <a:p>
            <a:r>
              <a:rPr lang="en-US" altLang="ko-KR" dirty="0" smtClean="0"/>
              <a:t>API </a:t>
            </a:r>
            <a:r>
              <a:rPr lang="en-US" altLang="ko-KR" dirty="0"/>
              <a:t>Reference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801320" y="3028714"/>
            <a:ext cx="383118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Release </a:t>
            </a:r>
            <a:r>
              <a:rPr kumimoji="0" lang="en-US" altLang="ko-KR" sz="500" baseline="0" dirty="0">
                <a:latin typeface="+mn-ea"/>
              </a:rPr>
              <a:t>Note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793272" y="3384078"/>
            <a:ext cx="581891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defTabSz="984809" fontAlgn="auto">
              <a:spcBef>
                <a:spcPts val="0"/>
              </a:spcBef>
              <a:spcAft>
                <a:spcPts val="0"/>
              </a:spcAft>
              <a:defRPr kumimoji="0" sz="500" baseline="0">
                <a:latin typeface="+mn-ea"/>
              </a:defRPr>
            </a:lvl1pPr>
          </a:lstStyle>
          <a:p>
            <a:r>
              <a:rPr lang="en-US" altLang="ko-KR" dirty="0" smtClean="0"/>
              <a:t>Branding </a:t>
            </a:r>
            <a:r>
              <a:rPr lang="en-US" altLang="ko-KR" dirty="0"/>
              <a:t>Guidelines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88965" y="2800808"/>
            <a:ext cx="31064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3788965" y="3317268"/>
            <a:ext cx="31064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748014" y="3731937"/>
            <a:ext cx="3212577" cy="436555"/>
            <a:chOff x="1966098" y="3599831"/>
            <a:chExt cx="3212577" cy="436555"/>
          </a:xfrm>
        </p:grpSpPr>
        <p:sp>
          <p:nvSpPr>
            <p:cNvPr id="213" name="직사각형 212"/>
            <p:cNvSpPr/>
            <p:nvPr/>
          </p:nvSpPr>
          <p:spPr>
            <a:xfrm>
              <a:off x="1966098" y="3599831"/>
              <a:ext cx="3212577" cy="436555"/>
            </a:xfrm>
            <a:prstGeom prst="rect">
              <a:avLst/>
            </a:prstGeom>
            <a:solidFill>
              <a:srgbClr val="F2F2F2"/>
            </a:solidFill>
            <a:ln w="3175">
              <a:noFill/>
              <a:miter lim="800000"/>
              <a:headEnd/>
              <a:tailEnd/>
            </a:ln>
          </p:spPr>
          <p:txBody>
            <a:bodyPr lIns="0" tIns="42629" rIns="0" bIns="42629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52549"/>
              <a:endParaRPr lang="en-US" altLang="ko-KR" sz="3117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TextBox 154"/>
            <p:cNvSpPr txBox="1"/>
            <p:nvPr/>
          </p:nvSpPr>
          <p:spPr>
            <a:xfrm>
              <a:off x="2008462" y="3772243"/>
              <a:ext cx="2960593" cy="213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52549"/>
              <a:r>
                <a:rPr lang="en-US" altLang="ko-KR" sz="693" b="1" dirty="0"/>
                <a:t>Lorem Ipsum</a:t>
              </a:r>
              <a:r>
                <a:rPr lang="en-US" altLang="ko-KR" sz="693" dirty="0"/>
  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</a:t>
              </a:r>
              <a:r>
                <a:rPr lang="en-US" altLang="ko-KR" sz="693" dirty="0" smtClean="0"/>
                <a:t>five</a:t>
              </a:r>
              <a:endParaRPr lang="en-US" altLang="ko-KR" sz="346" dirty="0">
                <a:latin typeface="+mn-ea"/>
              </a:endParaRPr>
            </a:p>
          </p:txBody>
        </p:sp>
        <p:sp>
          <p:nvSpPr>
            <p:cNvPr id="215" name="TextBox 186"/>
            <p:cNvSpPr txBox="1"/>
            <p:nvPr/>
          </p:nvSpPr>
          <p:spPr>
            <a:xfrm>
              <a:off x="2003085" y="3636220"/>
              <a:ext cx="752818" cy="1066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52549"/>
              <a:r>
                <a:rPr lang="en-US" altLang="ko-KR" sz="693" b="1" dirty="0">
                  <a:latin typeface="+mn-ea"/>
                </a:rPr>
                <a:t>Overview</a:t>
              </a:r>
            </a:p>
          </p:txBody>
        </p:sp>
      </p:grpSp>
      <p:sp>
        <p:nvSpPr>
          <p:cNvPr id="216" name="TextBox 101"/>
          <p:cNvSpPr txBox="1"/>
          <p:nvPr/>
        </p:nvSpPr>
        <p:spPr>
          <a:xfrm>
            <a:off x="3787208" y="3589400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84809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aseline="0" dirty="0">
                <a:latin typeface="+mn-ea"/>
              </a:rPr>
              <a:t>Technical Document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715255" y="4077610"/>
            <a:ext cx="174728" cy="6155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00" baseline="0" dirty="0" smtClean="0">
                <a:latin typeface="+mn-ea"/>
              </a:rPr>
              <a:t>More &gt;</a:t>
            </a:r>
            <a:endParaRPr kumimoji="0" lang="en-US" altLang="ko-KR" sz="400" baseline="0" dirty="0">
              <a:latin typeface="+mn-ea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4628678" y="2513464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6318097" y="2513464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새 창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798072" y="2668940"/>
            <a:ext cx="997068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defTabSz="984809" fontAlgn="auto">
              <a:spcBef>
                <a:spcPts val="0"/>
              </a:spcBef>
              <a:spcAft>
                <a:spcPts val="0"/>
              </a:spcAft>
              <a:defRPr kumimoji="0" sz="500" baseline="0">
                <a:latin typeface="+mn-ea"/>
              </a:defRPr>
            </a:lvl1pPr>
          </a:lstStyle>
          <a:p>
            <a:r>
              <a:rPr lang="en-US" altLang="ko-KR" dirty="0" smtClean="0"/>
              <a:t>Programming </a:t>
            </a:r>
            <a:r>
              <a:rPr lang="en-US" altLang="ko-KR" dirty="0"/>
              <a:t>Guide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4830273" y="2649921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4687568" y="3363398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5438660" y="3028714"/>
            <a:ext cx="402354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API </a:t>
            </a:r>
            <a:r>
              <a:rPr kumimoji="0" lang="en-US" altLang="ko-KR" sz="500" baseline="0" dirty="0">
                <a:latin typeface="+mn-ea"/>
              </a:rPr>
              <a:t>Reference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6394768" y="3007440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새 창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3816560" y="3176309"/>
            <a:ext cx="588303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Programming </a:t>
            </a:r>
            <a:r>
              <a:rPr kumimoji="0" lang="en-US" altLang="ko-KR" sz="500" baseline="0" dirty="0">
                <a:latin typeface="+mn-ea"/>
              </a:rPr>
              <a:t>Guide</a:t>
            </a:r>
          </a:p>
        </p:txBody>
      </p:sp>
      <p:sp>
        <p:nvSpPr>
          <p:cNvPr id="354" name="직사각형 353"/>
          <p:cNvSpPr/>
          <p:nvPr/>
        </p:nvSpPr>
        <p:spPr>
          <a:xfrm>
            <a:off x="4930255" y="3159006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439011" y="3176309"/>
            <a:ext cx="751809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Tracker </a:t>
            </a:r>
            <a:r>
              <a:rPr kumimoji="0" lang="en-US" altLang="ko-KR" sz="500" baseline="0" dirty="0">
                <a:latin typeface="+mn-ea"/>
              </a:rPr>
              <a:t>Design Guidelines</a:t>
            </a:r>
          </a:p>
        </p:txBody>
      </p:sp>
      <p:sp>
        <p:nvSpPr>
          <p:cNvPr id="356" name="직사각형 355"/>
          <p:cNvSpPr/>
          <p:nvPr/>
        </p:nvSpPr>
        <p:spPr>
          <a:xfrm>
            <a:off x="6728684" y="3158045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새 창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3798072" y="4261792"/>
            <a:ext cx="939788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8480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>
                <a:latin typeface="+mn-ea"/>
              </a:rPr>
              <a:t>Health </a:t>
            </a:r>
            <a:r>
              <a:rPr kumimoji="0" lang="en-US" altLang="ko-KR" sz="500" baseline="0" dirty="0" smtClean="0">
                <a:latin typeface="+mn-ea"/>
              </a:rPr>
              <a:t>Data | Release </a:t>
            </a:r>
            <a:r>
              <a:rPr kumimoji="0" lang="en-US" altLang="ko-KR" sz="500" baseline="0" dirty="0">
                <a:latin typeface="+mn-ea"/>
              </a:rPr>
              <a:t>Note</a:t>
            </a:r>
          </a:p>
        </p:txBody>
      </p:sp>
      <p:sp>
        <p:nvSpPr>
          <p:cNvPr id="364" name="직사각형 363"/>
          <p:cNvSpPr/>
          <p:nvPr/>
        </p:nvSpPr>
        <p:spPr>
          <a:xfrm>
            <a:off x="3570353" y="4239472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742389" y="3007440"/>
            <a:ext cx="195282" cy="105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miter lim="800000"/>
            <a:headEnd/>
            <a:tailEnd/>
          </a:ln>
        </p:spPr>
        <p:txBody>
          <a:bodyPr lIns="0" tIns="49240" rIns="0" bIns="49240" anchor="ctr"/>
          <a:lstStyle/>
          <a:p>
            <a:pPr algn="ctr" defTabSz="984809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00" b="1" dirty="0" smtClean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rPr>
              <a:t>페이지 이동</a:t>
            </a:r>
            <a:endParaRPr kumimoji="0" lang="ko-KR" altLang="en-US" sz="400" b="1" dirty="0">
              <a:solidFill>
                <a:srgbClr val="65656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112534" y="1536781"/>
            <a:ext cx="1398490" cy="57943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67" name="AutoShape 246"/>
          <p:cNvSpPr>
            <a:spLocks noChangeArrowheads="1"/>
          </p:cNvSpPr>
          <p:nvPr/>
        </p:nvSpPr>
        <p:spPr bwMode="auto">
          <a:xfrm>
            <a:off x="2738660" y="144138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511024" y="1537248"/>
            <a:ext cx="3646264" cy="20450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43056" y="7193182"/>
            <a:ext cx="5522899" cy="204866"/>
            <a:chOff x="205059" y="7154229"/>
            <a:chExt cx="5838511" cy="216573"/>
          </a:xfrm>
        </p:grpSpPr>
        <p:sp>
          <p:nvSpPr>
            <p:cNvPr id="477" name="자유형 476"/>
            <p:cNvSpPr/>
            <p:nvPr/>
          </p:nvSpPr>
          <p:spPr bwMode="auto">
            <a:xfrm rot="16200000">
              <a:off x="1578238" y="5781050"/>
              <a:ext cx="159598" cy="2905956"/>
            </a:xfrm>
            <a:custGeom>
              <a:avLst/>
              <a:gdLst>
                <a:gd name="connsiteX0" fmla="*/ 400511 w 400511"/>
                <a:gd name="connsiteY0" fmla="*/ 0 h 6677025"/>
                <a:gd name="connsiteX1" fmla="*/ 461 w 400511"/>
                <a:gd name="connsiteY1" fmla="*/ 2686050 h 6677025"/>
                <a:gd name="connsiteX2" fmla="*/ 314786 w 400511"/>
                <a:gd name="connsiteY2" fmla="*/ 4876800 h 6677025"/>
                <a:gd name="connsiteX3" fmla="*/ 38561 w 400511"/>
                <a:gd name="connsiteY3" fmla="*/ 6677025 h 6677025"/>
                <a:gd name="connsiteX0" fmla="*/ 400511 w 400511"/>
                <a:gd name="connsiteY0" fmla="*/ 0 h 6702398"/>
                <a:gd name="connsiteX1" fmla="*/ 461 w 400511"/>
                <a:gd name="connsiteY1" fmla="*/ 2686050 h 6702398"/>
                <a:gd name="connsiteX2" fmla="*/ 314786 w 400511"/>
                <a:gd name="connsiteY2" fmla="*/ 4876800 h 6702398"/>
                <a:gd name="connsiteX3" fmla="*/ 320823 w 400511"/>
                <a:gd name="connsiteY3" fmla="*/ 6702398 h 6702398"/>
                <a:gd name="connsiteX0" fmla="*/ 400123 w 427750"/>
                <a:gd name="connsiteY0" fmla="*/ 0 h 6702398"/>
                <a:gd name="connsiteX1" fmla="*/ 73 w 427750"/>
                <a:gd name="connsiteY1" fmla="*/ 2686050 h 6702398"/>
                <a:gd name="connsiteX2" fmla="*/ 427303 w 427750"/>
                <a:gd name="connsiteY2" fmla="*/ 4889486 h 6702398"/>
                <a:gd name="connsiteX3" fmla="*/ 320435 w 427750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0 w 434966"/>
                <a:gd name="connsiteY0" fmla="*/ 0 h 6702398"/>
                <a:gd name="connsiteX1" fmla="*/ 71 w 434966"/>
                <a:gd name="connsiteY1" fmla="*/ 1975615 h 6702398"/>
                <a:gd name="connsiteX2" fmla="*/ 427300 w 434966"/>
                <a:gd name="connsiteY2" fmla="*/ 4889486 h 6702398"/>
                <a:gd name="connsiteX3" fmla="*/ 320432 w 434966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7772 w 416706"/>
                <a:gd name="connsiteY0" fmla="*/ 0 h 6702398"/>
                <a:gd name="connsiteX1" fmla="*/ 7723 w 416706"/>
                <a:gd name="connsiteY1" fmla="*/ 1975615 h 6702398"/>
                <a:gd name="connsiteX2" fmla="*/ 406733 w 416706"/>
                <a:gd name="connsiteY2" fmla="*/ 4724567 h 6702398"/>
                <a:gd name="connsiteX3" fmla="*/ 328084 w 416706"/>
                <a:gd name="connsiteY3" fmla="*/ 6702398 h 6702398"/>
                <a:gd name="connsiteX0" fmla="*/ 299088 w 308022"/>
                <a:gd name="connsiteY0" fmla="*/ 0 h 6702398"/>
                <a:gd name="connsiteX1" fmla="*/ 11942 w 308022"/>
                <a:gd name="connsiteY1" fmla="*/ 1975616 h 6702398"/>
                <a:gd name="connsiteX2" fmla="*/ 298049 w 308022"/>
                <a:gd name="connsiteY2" fmla="*/ 4724567 h 6702398"/>
                <a:gd name="connsiteX3" fmla="*/ 219400 w 308022"/>
                <a:gd name="connsiteY3" fmla="*/ 6702398 h 6702398"/>
                <a:gd name="connsiteX0" fmla="*/ 287146 w 296080"/>
                <a:gd name="connsiteY0" fmla="*/ 0 h 6702398"/>
                <a:gd name="connsiteX1" fmla="*/ 0 w 296080"/>
                <a:gd name="connsiteY1" fmla="*/ 1975616 h 6702398"/>
                <a:gd name="connsiteX2" fmla="*/ 286107 w 296080"/>
                <a:gd name="connsiteY2" fmla="*/ 4724567 h 6702398"/>
                <a:gd name="connsiteX3" fmla="*/ 207458 w 296080"/>
                <a:gd name="connsiteY3" fmla="*/ 6702398 h 670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80" h="6702398">
                  <a:moveTo>
                    <a:pt x="287146" y="0"/>
                  </a:moveTo>
                  <a:cubicBezTo>
                    <a:pt x="94264" y="936625"/>
                    <a:pt x="163" y="1074007"/>
                    <a:pt x="0" y="1975616"/>
                  </a:cubicBezTo>
                  <a:cubicBezTo>
                    <a:pt x="-163" y="2877225"/>
                    <a:pt x="307988" y="3831054"/>
                    <a:pt x="286107" y="4724567"/>
                  </a:cubicBezTo>
                  <a:cubicBezTo>
                    <a:pt x="320683" y="5453161"/>
                    <a:pt x="258258" y="6380135"/>
                    <a:pt x="207458" y="6702398"/>
                  </a:cubicBezTo>
                </a:path>
              </a:pathLst>
            </a:custGeom>
            <a:ln w="31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75" name="자유형 574"/>
            <p:cNvSpPr/>
            <p:nvPr/>
          </p:nvSpPr>
          <p:spPr bwMode="auto">
            <a:xfrm rot="16200000">
              <a:off x="4510793" y="5838025"/>
              <a:ext cx="159598" cy="2905956"/>
            </a:xfrm>
            <a:custGeom>
              <a:avLst/>
              <a:gdLst>
                <a:gd name="connsiteX0" fmla="*/ 400511 w 400511"/>
                <a:gd name="connsiteY0" fmla="*/ 0 h 6677025"/>
                <a:gd name="connsiteX1" fmla="*/ 461 w 400511"/>
                <a:gd name="connsiteY1" fmla="*/ 2686050 h 6677025"/>
                <a:gd name="connsiteX2" fmla="*/ 314786 w 400511"/>
                <a:gd name="connsiteY2" fmla="*/ 4876800 h 6677025"/>
                <a:gd name="connsiteX3" fmla="*/ 38561 w 400511"/>
                <a:gd name="connsiteY3" fmla="*/ 6677025 h 6677025"/>
                <a:gd name="connsiteX0" fmla="*/ 400511 w 400511"/>
                <a:gd name="connsiteY0" fmla="*/ 0 h 6702398"/>
                <a:gd name="connsiteX1" fmla="*/ 461 w 400511"/>
                <a:gd name="connsiteY1" fmla="*/ 2686050 h 6702398"/>
                <a:gd name="connsiteX2" fmla="*/ 314786 w 400511"/>
                <a:gd name="connsiteY2" fmla="*/ 4876800 h 6702398"/>
                <a:gd name="connsiteX3" fmla="*/ 320823 w 400511"/>
                <a:gd name="connsiteY3" fmla="*/ 6702398 h 6702398"/>
                <a:gd name="connsiteX0" fmla="*/ 400123 w 427750"/>
                <a:gd name="connsiteY0" fmla="*/ 0 h 6702398"/>
                <a:gd name="connsiteX1" fmla="*/ 73 w 427750"/>
                <a:gd name="connsiteY1" fmla="*/ 2686050 h 6702398"/>
                <a:gd name="connsiteX2" fmla="*/ 427303 w 427750"/>
                <a:gd name="connsiteY2" fmla="*/ 4889486 h 6702398"/>
                <a:gd name="connsiteX3" fmla="*/ 320435 w 427750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0 w 434966"/>
                <a:gd name="connsiteY0" fmla="*/ 0 h 6702398"/>
                <a:gd name="connsiteX1" fmla="*/ 71 w 434966"/>
                <a:gd name="connsiteY1" fmla="*/ 1975615 h 6702398"/>
                <a:gd name="connsiteX2" fmla="*/ 427300 w 434966"/>
                <a:gd name="connsiteY2" fmla="*/ 4889486 h 6702398"/>
                <a:gd name="connsiteX3" fmla="*/ 320432 w 434966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7772 w 416706"/>
                <a:gd name="connsiteY0" fmla="*/ 0 h 6702398"/>
                <a:gd name="connsiteX1" fmla="*/ 7723 w 416706"/>
                <a:gd name="connsiteY1" fmla="*/ 1975615 h 6702398"/>
                <a:gd name="connsiteX2" fmla="*/ 406733 w 416706"/>
                <a:gd name="connsiteY2" fmla="*/ 4724567 h 6702398"/>
                <a:gd name="connsiteX3" fmla="*/ 328084 w 416706"/>
                <a:gd name="connsiteY3" fmla="*/ 6702398 h 6702398"/>
                <a:gd name="connsiteX0" fmla="*/ 299088 w 308022"/>
                <a:gd name="connsiteY0" fmla="*/ 0 h 6702398"/>
                <a:gd name="connsiteX1" fmla="*/ 11942 w 308022"/>
                <a:gd name="connsiteY1" fmla="*/ 1975616 h 6702398"/>
                <a:gd name="connsiteX2" fmla="*/ 298049 w 308022"/>
                <a:gd name="connsiteY2" fmla="*/ 4724567 h 6702398"/>
                <a:gd name="connsiteX3" fmla="*/ 219400 w 308022"/>
                <a:gd name="connsiteY3" fmla="*/ 6702398 h 6702398"/>
                <a:gd name="connsiteX0" fmla="*/ 287146 w 296080"/>
                <a:gd name="connsiteY0" fmla="*/ 0 h 6702398"/>
                <a:gd name="connsiteX1" fmla="*/ 0 w 296080"/>
                <a:gd name="connsiteY1" fmla="*/ 1975616 h 6702398"/>
                <a:gd name="connsiteX2" fmla="*/ 286107 w 296080"/>
                <a:gd name="connsiteY2" fmla="*/ 4724567 h 6702398"/>
                <a:gd name="connsiteX3" fmla="*/ 207458 w 296080"/>
                <a:gd name="connsiteY3" fmla="*/ 6702398 h 670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80" h="6702398">
                  <a:moveTo>
                    <a:pt x="287146" y="0"/>
                  </a:moveTo>
                  <a:cubicBezTo>
                    <a:pt x="94264" y="936625"/>
                    <a:pt x="163" y="1074007"/>
                    <a:pt x="0" y="1975616"/>
                  </a:cubicBezTo>
                  <a:cubicBezTo>
                    <a:pt x="-163" y="2877225"/>
                    <a:pt x="307988" y="3831054"/>
                    <a:pt x="286107" y="4724567"/>
                  </a:cubicBezTo>
                  <a:cubicBezTo>
                    <a:pt x="320683" y="5453161"/>
                    <a:pt x="258258" y="6380135"/>
                    <a:pt x="207458" y="6702398"/>
                  </a:cubicBezTo>
                </a:path>
              </a:pathLst>
            </a:custGeom>
            <a:ln w="31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68" name="AutoShape 246"/>
          <p:cNvSpPr>
            <a:spLocks noChangeArrowheads="1"/>
          </p:cNvSpPr>
          <p:nvPr/>
        </p:nvSpPr>
        <p:spPr bwMode="auto">
          <a:xfrm>
            <a:off x="5209156" y="144138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en-US" altLang="ko-KR" sz="10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97309" y="1787547"/>
            <a:ext cx="1991045" cy="4168515"/>
            <a:chOff x="1697309" y="1578165"/>
            <a:chExt cx="1991045" cy="4168515"/>
          </a:xfrm>
        </p:grpSpPr>
        <p:sp>
          <p:nvSpPr>
            <p:cNvPr id="1263" name="직사각형 1262"/>
            <p:cNvSpPr/>
            <p:nvPr/>
          </p:nvSpPr>
          <p:spPr>
            <a:xfrm>
              <a:off x="2115959" y="2635515"/>
              <a:ext cx="65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400" baseline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7" name="TextBox 1266"/>
            <p:cNvSpPr txBox="1"/>
            <p:nvPr/>
          </p:nvSpPr>
          <p:spPr>
            <a:xfrm>
              <a:off x="2322391" y="1777790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Account </a:t>
              </a:r>
            </a:p>
          </p:txBody>
        </p:sp>
        <p:sp>
          <p:nvSpPr>
            <p:cNvPr id="1268" name="TextBox 1267"/>
            <p:cNvSpPr txBox="1"/>
            <p:nvPr/>
          </p:nvSpPr>
          <p:spPr>
            <a:xfrm>
              <a:off x="2322391" y="2033950"/>
              <a:ext cx="81272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>
                <a:defRPr sz="800" b="1"/>
              </a:lvl1pPr>
            </a:lstStyle>
            <a:p>
              <a:r>
                <a:rPr lang="en-US" altLang="ko-KR" dirty="0"/>
                <a:t>Samsung Digital Health</a:t>
              </a:r>
            </a:p>
          </p:txBody>
        </p:sp>
        <p:cxnSp>
          <p:nvCxnSpPr>
            <p:cNvPr id="1273" name="직선 연결선 1272"/>
            <p:cNvCxnSpPr/>
            <p:nvPr/>
          </p:nvCxnSpPr>
          <p:spPr>
            <a:xfrm>
              <a:off x="2322391" y="1940536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9" name="TextBox 1278"/>
            <p:cNvSpPr txBox="1"/>
            <p:nvPr/>
          </p:nvSpPr>
          <p:spPr>
            <a:xfrm>
              <a:off x="2311501" y="2198666"/>
              <a:ext cx="1141338" cy="15696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Essential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Contents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Technical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Document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   Overview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  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Health Data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     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- Release Note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</a:t>
              </a: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- API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Reference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- Programming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Guide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   S Health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Service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</a:rPr>
                <a:t> </a:t>
              </a:r>
              <a:r>
                <a:rPr kumimoji="0" lang="en-US" altLang="ko-KR" sz="600" baseline="0" dirty="0" smtClean="0">
                  <a:latin typeface="+mn-ea"/>
                </a:rPr>
                <a:t>    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Release Note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- API Reference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- Programming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Guide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- Tracker Design Guidelines</a:t>
              </a:r>
              <a:endParaRPr kumimoji="0" lang="en-US" altLang="ko-KR" sz="6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>
                  <a:latin typeface="+mn-ea"/>
                </a:rPr>
                <a:t>   S Health Branding Guidelines</a:t>
              </a:r>
              <a:endParaRPr kumimoji="0" lang="en-US" altLang="ko-KR" sz="6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Samples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FAQ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Video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Event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Materials  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121261" y="3872775"/>
              <a:ext cx="1129298" cy="1873905"/>
              <a:chOff x="362490" y="3050173"/>
              <a:chExt cx="1129298" cy="1873905"/>
            </a:xfrm>
          </p:grpSpPr>
          <p:sp>
            <p:nvSpPr>
              <p:cNvPr id="1266" name="직사각형 1265"/>
              <p:cNvSpPr/>
              <p:nvPr/>
            </p:nvSpPr>
            <p:spPr>
              <a:xfrm>
                <a:off x="362490" y="3785951"/>
                <a:ext cx="75" cy="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400" baseline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9" name="TextBox 1268"/>
              <p:cNvSpPr txBox="1"/>
              <p:nvPr/>
            </p:nvSpPr>
            <p:spPr>
              <a:xfrm>
                <a:off x="563620" y="3050173"/>
                <a:ext cx="625171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>
                  <a:defRPr sz="800" b="1"/>
                </a:lvl1pPr>
              </a:lstStyle>
              <a:p>
                <a:r>
                  <a:rPr lang="en-US" altLang="ko-KR" dirty="0"/>
                  <a:t>Samsung Internet</a:t>
                </a:r>
              </a:p>
            </p:txBody>
          </p:sp>
          <p:sp>
            <p:nvSpPr>
              <p:cNvPr id="1270" name="TextBox 1269"/>
              <p:cNvSpPr txBox="1"/>
              <p:nvPr/>
            </p:nvSpPr>
            <p:spPr>
              <a:xfrm>
                <a:off x="563620" y="3309318"/>
                <a:ext cx="912109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 smtClean="0"/>
                  <a:t>Samsung In-App Purchase</a:t>
                </a:r>
                <a:endParaRPr lang="en-US" altLang="ko-KR" sz="800" b="1" dirty="0"/>
              </a:p>
            </p:txBody>
          </p:sp>
          <p:sp>
            <p:nvSpPr>
              <p:cNvPr id="1271" name="TextBox 1270"/>
              <p:cNvSpPr txBox="1"/>
              <p:nvPr/>
            </p:nvSpPr>
            <p:spPr>
              <a:xfrm>
                <a:off x="563620" y="3552736"/>
                <a:ext cx="256480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PEN.UP</a:t>
                </a:r>
              </a:p>
            </p:txBody>
          </p:sp>
          <p:sp>
            <p:nvSpPr>
              <p:cNvPr id="1272" name="TextBox 1271"/>
              <p:cNvSpPr txBox="1"/>
              <p:nvPr/>
            </p:nvSpPr>
            <p:spPr>
              <a:xfrm>
                <a:off x="563620" y="3807767"/>
                <a:ext cx="219612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ARTIK</a:t>
                </a:r>
              </a:p>
            </p:txBody>
          </p:sp>
          <p:cxnSp>
            <p:nvCxnSpPr>
              <p:cNvPr id="1274" name="직선 연결선 1273"/>
              <p:cNvCxnSpPr/>
              <p:nvPr/>
            </p:nvCxnSpPr>
            <p:spPr>
              <a:xfrm>
                <a:off x="563620" y="3472064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직선 연결선 1274"/>
              <p:cNvCxnSpPr/>
              <p:nvPr/>
            </p:nvCxnSpPr>
            <p:spPr>
              <a:xfrm>
                <a:off x="563620" y="3727095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6" name="TextBox 1275"/>
              <p:cNvSpPr txBox="1"/>
              <p:nvPr/>
            </p:nvSpPr>
            <p:spPr>
              <a:xfrm>
                <a:off x="563620" y="4051185"/>
                <a:ext cx="660437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Connectivity</a:t>
                </a:r>
              </a:p>
            </p:txBody>
          </p:sp>
          <p:cxnSp>
            <p:nvCxnSpPr>
              <p:cNvPr id="1277" name="직선 연결선 1276"/>
              <p:cNvCxnSpPr/>
              <p:nvPr/>
            </p:nvCxnSpPr>
            <p:spPr>
              <a:xfrm>
                <a:off x="563620" y="3970513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직선 연결선 1277"/>
              <p:cNvCxnSpPr/>
              <p:nvPr/>
            </p:nvCxnSpPr>
            <p:spPr>
              <a:xfrm>
                <a:off x="563620" y="4213931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직선 연결선 1279"/>
              <p:cNvCxnSpPr/>
              <p:nvPr/>
            </p:nvCxnSpPr>
            <p:spPr>
              <a:xfrm>
                <a:off x="563620" y="3228233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3" name="TextBox 1202"/>
              <p:cNvSpPr txBox="1"/>
              <p:nvPr/>
            </p:nvSpPr>
            <p:spPr>
              <a:xfrm>
                <a:off x="563620" y="4299073"/>
                <a:ext cx="791883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Home Cloud API</a:t>
                </a:r>
              </a:p>
            </p:txBody>
          </p:sp>
          <p:cxnSp>
            <p:nvCxnSpPr>
              <p:cNvPr id="330" name="직선 연결선 329"/>
              <p:cNvCxnSpPr/>
              <p:nvPr/>
            </p:nvCxnSpPr>
            <p:spPr>
              <a:xfrm>
                <a:off x="563620" y="4504671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/>
              <p:cNvSpPr txBox="1"/>
              <p:nvPr/>
            </p:nvSpPr>
            <p:spPr>
              <a:xfrm>
                <a:off x="563620" y="4589813"/>
                <a:ext cx="503343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Theme Service</a:t>
                </a:r>
              </a:p>
            </p:txBody>
          </p:sp>
          <p:cxnSp>
            <p:nvCxnSpPr>
              <p:cNvPr id="333" name="직선 연결선 332"/>
              <p:cNvCxnSpPr/>
              <p:nvPr/>
            </p:nvCxnSpPr>
            <p:spPr>
              <a:xfrm>
                <a:off x="563620" y="4756862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/>
              <p:cNvSpPr txBox="1"/>
              <p:nvPr/>
            </p:nvSpPr>
            <p:spPr>
              <a:xfrm>
                <a:off x="563620" y="4842004"/>
                <a:ext cx="399148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View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311500" y="2048178"/>
              <a:ext cx="823614" cy="1702481"/>
              <a:chOff x="1309415" y="2048178"/>
              <a:chExt cx="823614" cy="1702481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1309416" y="2212551"/>
                <a:ext cx="645679" cy="7277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1309416" y="2305233"/>
                <a:ext cx="717028" cy="7277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1309416" y="3409172"/>
                <a:ext cx="309834" cy="7277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309416" y="3505009"/>
                <a:ext cx="176484" cy="7277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1309416" y="3595579"/>
                <a:ext cx="230502" cy="69594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309415" y="3681065"/>
                <a:ext cx="522559" cy="69594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309416" y="2048178"/>
                <a:ext cx="823613" cy="7277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792709" y="2089036"/>
              <a:ext cx="514817" cy="1629662"/>
              <a:chOff x="1001864" y="2089036"/>
              <a:chExt cx="309928" cy="1629662"/>
            </a:xfrm>
          </p:grpSpPr>
          <p:cxnSp>
            <p:nvCxnSpPr>
              <p:cNvPr id="4" name="직선 연결선 3"/>
              <p:cNvCxnSpPr/>
              <p:nvPr/>
            </p:nvCxnSpPr>
            <p:spPr>
              <a:xfrm flipH="1">
                <a:off x="1001864" y="2089036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1001864" y="2259173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flipH="1">
                <a:off x="1001864" y="2329505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 flipH="1">
                <a:off x="1001864" y="3443847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1001864" y="3544122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flipH="1">
                <a:off x="1001864" y="3629740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1001864" y="3718698"/>
                <a:ext cx="3099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flipV="1">
                <a:off x="1001864" y="2089036"/>
                <a:ext cx="0" cy="16296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AutoShape 246"/>
            <p:cNvSpPr>
              <a:spLocks noChangeArrowheads="1"/>
            </p:cNvSpPr>
            <p:nvPr/>
          </p:nvSpPr>
          <p:spPr bwMode="auto">
            <a:xfrm>
              <a:off x="1697309" y="2785144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418086" y="2400699"/>
              <a:ext cx="369463" cy="676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418086" y="2496648"/>
              <a:ext cx="415974" cy="6361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69688" y="2580014"/>
              <a:ext cx="542954" cy="7721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469688" y="2673258"/>
              <a:ext cx="542954" cy="794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469688" y="2766045"/>
              <a:ext cx="764812" cy="8813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18086" y="2865774"/>
              <a:ext cx="564742" cy="6907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469688" y="2952533"/>
              <a:ext cx="542954" cy="7013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469688" y="3042417"/>
              <a:ext cx="542954" cy="7375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469688" y="3137585"/>
              <a:ext cx="764812" cy="757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2469687" y="3231050"/>
              <a:ext cx="983151" cy="757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418086" y="3315700"/>
              <a:ext cx="1034752" cy="8046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166411" y="2434530"/>
              <a:ext cx="1424886" cy="922302"/>
              <a:chOff x="742950" y="2434530"/>
              <a:chExt cx="4179023" cy="922302"/>
            </a:xfrm>
          </p:grpSpPr>
          <p:cxnSp>
            <p:nvCxnSpPr>
              <p:cNvPr id="210" name="직선 연결선 209"/>
              <p:cNvCxnSpPr>
                <a:stCxn id="192" idx="1"/>
              </p:cNvCxnSpPr>
              <p:nvPr/>
            </p:nvCxnSpPr>
            <p:spPr>
              <a:xfrm flipH="1">
                <a:off x="742953" y="2434530"/>
                <a:ext cx="738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>
                <a:stCxn id="193" idx="1"/>
              </p:cNvCxnSpPr>
              <p:nvPr/>
            </p:nvCxnSpPr>
            <p:spPr>
              <a:xfrm flipH="1">
                <a:off x="742953" y="2528456"/>
                <a:ext cx="738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>
                <a:stCxn id="194" idx="1"/>
              </p:cNvCxnSpPr>
              <p:nvPr/>
            </p:nvCxnSpPr>
            <p:spPr>
              <a:xfrm flipH="1">
                <a:off x="742950" y="2618620"/>
                <a:ext cx="8894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 flipH="1">
                <a:off x="3224849" y="2712236"/>
                <a:ext cx="1697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 flipH="1">
                <a:off x="742950" y="2800901"/>
                <a:ext cx="87988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>
                <a:stCxn id="200" idx="1"/>
              </p:cNvCxnSpPr>
              <p:nvPr/>
            </p:nvCxnSpPr>
            <p:spPr>
              <a:xfrm flipH="1" flipV="1">
                <a:off x="742953" y="2899174"/>
                <a:ext cx="738130" cy="11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H="1">
                <a:off x="742950" y="3000409"/>
                <a:ext cx="87988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 flipH="1">
                <a:off x="742950" y="3175450"/>
                <a:ext cx="87988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stCxn id="204" idx="1"/>
              </p:cNvCxnSpPr>
              <p:nvPr/>
            </p:nvCxnSpPr>
            <p:spPr>
              <a:xfrm flipH="1">
                <a:off x="742950" y="3268915"/>
                <a:ext cx="88947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>
                <a:stCxn id="205" idx="1"/>
              </p:cNvCxnSpPr>
              <p:nvPr/>
            </p:nvCxnSpPr>
            <p:spPr>
              <a:xfrm flipH="1">
                <a:off x="742953" y="3355930"/>
                <a:ext cx="738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 flipV="1">
                <a:off x="742951" y="2436301"/>
                <a:ext cx="0" cy="9205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 flipH="1">
                <a:off x="3224849" y="3067379"/>
                <a:ext cx="1697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 flipH="1">
                <a:off x="4515892" y="3260888"/>
                <a:ext cx="4060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 flipV="1">
                <a:off x="4921973" y="2708212"/>
                <a:ext cx="0" cy="5526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AutoShape 246"/>
            <p:cNvSpPr>
              <a:spLocks noChangeArrowheads="1"/>
            </p:cNvSpPr>
            <p:nvPr/>
          </p:nvSpPr>
          <p:spPr bwMode="auto">
            <a:xfrm>
              <a:off x="2064394" y="2781094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48" name="AutoShape 246"/>
            <p:cNvSpPr>
              <a:spLocks noChangeArrowheads="1"/>
            </p:cNvSpPr>
            <p:nvPr/>
          </p:nvSpPr>
          <p:spPr bwMode="auto">
            <a:xfrm>
              <a:off x="3497554" y="2766260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1-3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322391" y="1578165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Services</a:t>
              </a:r>
            </a:p>
          </p:txBody>
        </p:sp>
        <p:cxnSp>
          <p:nvCxnSpPr>
            <p:cNvPr id="329" name="직선 연결선 328"/>
            <p:cNvCxnSpPr/>
            <p:nvPr/>
          </p:nvCxnSpPr>
          <p:spPr>
            <a:xfrm>
              <a:off x="2322391" y="174091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직사각형 254"/>
          <p:cNvSpPr/>
          <p:nvPr/>
        </p:nvSpPr>
        <p:spPr>
          <a:xfrm>
            <a:off x="3511024" y="3582326"/>
            <a:ext cx="3646264" cy="17447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256" name="AutoShape 246"/>
          <p:cNvSpPr>
            <a:spLocks noChangeArrowheads="1"/>
          </p:cNvSpPr>
          <p:nvPr/>
        </p:nvSpPr>
        <p:spPr bwMode="auto">
          <a:xfrm>
            <a:off x="7061888" y="4213122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en-US" altLang="ko-KR" sz="10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AutoShape 246"/>
          <p:cNvSpPr>
            <a:spLocks noChangeArrowheads="1"/>
          </p:cNvSpPr>
          <p:nvPr/>
        </p:nvSpPr>
        <p:spPr bwMode="auto">
          <a:xfrm>
            <a:off x="7061888" y="6143019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en-US" altLang="ko-KR" sz="10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671083" y="2204195"/>
            <a:ext cx="179431" cy="9685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AutoShape 246"/>
          <p:cNvSpPr>
            <a:spLocks noChangeArrowheads="1"/>
          </p:cNvSpPr>
          <p:nvPr/>
        </p:nvSpPr>
        <p:spPr bwMode="auto">
          <a:xfrm>
            <a:off x="6840931" y="215200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4628678" y="2516212"/>
            <a:ext cx="201595" cy="9651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819478" y="2654748"/>
            <a:ext cx="201595" cy="9651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4743001" y="3004814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AutoShape 246"/>
          <p:cNvSpPr>
            <a:spLocks noChangeArrowheads="1"/>
          </p:cNvSpPr>
          <p:nvPr/>
        </p:nvSpPr>
        <p:spPr bwMode="auto">
          <a:xfrm>
            <a:off x="4831342" y="2497867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4" name="AutoShape 246"/>
          <p:cNvSpPr>
            <a:spLocks noChangeArrowheads="1"/>
          </p:cNvSpPr>
          <p:nvPr/>
        </p:nvSpPr>
        <p:spPr bwMode="auto">
          <a:xfrm>
            <a:off x="5022142" y="2631277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5" name="AutoShape 246"/>
          <p:cNvSpPr>
            <a:spLocks noChangeArrowheads="1"/>
          </p:cNvSpPr>
          <p:nvPr/>
        </p:nvSpPr>
        <p:spPr bwMode="auto">
          <a:xfrm>
            <a:off x="4945298" y="2990697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4933535" y="3158408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AutoShape 246"/>
          <p:cNvSpPr>
            <a:spLocks noChangeArrowheads="1"/>
          </p:cNvSpPr>
          <p:nvPr/>
        </p:nvSpPr>
        <p:spPr bwMode="auto">
          <a:xfrm>
            <a:off x="5135832" y="3149054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4690250" y="3362941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AutoShape 246"/>
          <p:cNvSpPr>
            <a:spLocks noChangeArrowheads="1"/>
          </p:cNvSpPr>
          <p:nvPr/>
        </p:nvSpPr>
        <p:spPr bwMode="auto">
          <a:xfrm>
            <a:off x="4892547" y="3348824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6319313" y="2510661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AutoShape 246"/>
          <p:cNvSpPr>
            <a:spLocks noChangeArrowheads="1"/>
          </p:cNvSpPr>
          <p:nvPr/>
        </p:nvSpPr>
        <p:spPr bwMode="auto">
          <a:xfrm>
            <a:off x="6521610" y="2501307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2-3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395538" y="3003764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AutoShape 246"/>
          <p:cNvSpPr>
            <a:spLocks noChangeArrowheads="1"/>
          </p:cNvSpPr>
          <p:nvPr/>
        </p:nvSpPr>
        <p:spPr bwMode="auto">
          <a:xfrm>
            <a:off x="6597835" y="2994410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2-3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6721669" y="3156134"/>
            <a:ext cx="201595" cy="10748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AutoShape 246"/>
          <p:cNvSpPr>
            <a:spLocks noChangeArrowheads="1"/>
          </p:cNvSpPr>
          <p:nvPr/>
        </p:nvSpPr>
        <p:spPr bwMode="auto">
          <a:xfrm>
            <a:off x="6923966" y="3146780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2-3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6671083" y="4051162"/>
            <a:ext cx="224381" cy="9551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AutoShape 246"/>
          <p:cNvSpPr>
            <a:spLocks noChangeArrowheads="1"/>
          </p:cNvSpPr>
          <p:nvPr/>
        </p:nvSpPr>
        <p:spPr bwMode="auto">
          <a:xfrm>
            <a:off x="6891764" y="3998972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561853" y="4236361"/>
            <a:ext cx="201595" cy="9651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AutoShape 246"/>
          <p:cNvSpPr>
            <a:spLocks noChangeArrowheads="1"/>
          </p:cNvSpPr>
          <p:nvPr/>
        </p:nvSpPr>
        <p:spPr bwMode="auto">
          <a:xfrm>
            <a:off x="4878398" y="4218016"/>
            <a:ext cx="190800" cy="1306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62" name="직선 연결선 361"/>
          <p:cNvCxnSpPr/>
          <p:nvPr/>
        </p:nvCxnSpPr>
        <p:spPr>
          <a:xfrm>
            <a:off x="7671798" y="6091506"/>
            <a:ext cx="31064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565577" y="4613659"/>
            <a:ext cx="1507864" cy="130633"/>
            <a:chOff x="7436641" y="5916116"/>
            <a:chExt cx="1507864" cy="130633"/>
          </a:xfrm>
        </p:grpSpPr>
        <p:sp>
          <p:nvSpPr>
            <p:cNvPr id="366" name="TextBox 365"/>
            <p:cNvSpPr txBox="1"/>
            <p:nvPr/>
          </p:nvSpPr>
          <p:spPr>
            <a:xfrm>
              <a:off x="7680905" y="5959638"/>
              <a:ext cx="997068" cy="769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defTabSz="984809" fontAlgn="auto">
                <a:spcBef>
                  <a:spcPts val="0"/>
                </a:spcBef>
                <a:spcAft>
                  <a:spcPts val="0"/>
                </a:spcAft>
                <a:defRPr kumimoji="0" sz="500" baseline="0">
                  <a:latin typeface="+mn-ea"/>
                </a:defRPr>
              </a:lvl1pPr>
            </a:lstStyle>
            <a:p>
              <a:r>
                <a:rPr lang="en-US" altLang="ko-KR" dirty="0"/>
                <a:t>Health Data | Programming Guide</a:t>
              </a: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7440713" y="5940619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페이지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436641" y="5939587"/>
              <a:ext cx="201595" cy="9651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AutoShape 246"/>
            <p:cNvSpPr>
              <a:spLocks noChangeArrowheads="1"/>
            </p:cNvSpPr>
            <p:nvPr/>
          </p:nvSpPr>
          <p:spPr bwMode="auto">
            <a:xfrm>
              <a:off x="8753705" y="5916116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68983" y="4230532"/>
            <a:ext cx="1671948" cy="130633"/>
            <a:chOff x="3563273" y="4550826"/>
            <a:chExt cx="1671948" cy="130633"/>
          </a:xfrm>
        </p:grpSpPr>
        <p:sp>
          <p:nvSpPr>
            <p:cNvPr id="360" name="TextBox 359"/>
            <p:cNvSpPr txBox="1"/>
            <p:nvPr/>
          </p:nvSpPr>
          <p:spPr>
            <a:xfrm>
              <a:off x="3801320" y="4594702"/>
              <a:ext cx="915315" cy="769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500" baseline="0" dirty="0">
                  <a:latin typeface="+mn-ea"/>
                </a:rPr>
                <a:t>S Health Service | Release Note</a:t>
              </a: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3563273" y="4563893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페이지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563273" y="4564943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AutoShape 246"/>
            <p:cNvSpPr>
              <a:spLocks noChangeArrowheads="1"/>
            </p:cNvSpPr>
            <p:nvPr/>
          </p:nvSpPr>
          <p:spPr bwMode="auto">
            <a:xfrm>
              <a:off x="5044421" y="4550826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59654" y="4533419"/>
            <a:ext cx="1681277" cy="130633"/>
            <a:chOff x="3553944" y="4709183"/>
            <a:chExt cx="1681277" cy="130633"/>
          </a:xfrm>
        </p:grpSpPr>
        <p:sp>
          <p:nvSpPr>
            <p:cNvPr id="371" name="TextBox 370"/>
            <p:cNvSpPr txBox="1"/>
            <p:nvPr/>
          </p:nvSpPr>
          <p:spPr>
            <a:xfrm>
              <a:off x="3801320" y="4742297"/>
              <a:ext cx="1120500" cy="769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500" baseline="0" dirty="0">
                  <a:latin typeface="+mn-ea"/>
                </a:rPr>
                <a:t>S Health Service | Programming Guide</a:t>
              </a: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3558194" y="4724994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페이지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553944" y="4718537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AutoShape 246"/>
            <p:cNvSpPr>
              <a:spLocks noChangeArrowheads="1"/>
            </p:cNvSpPr>
            <p:nvPr/>
          </p:nvSpPr>
          <p:spPr bwMode="auto">
            <a:xfrm>
              <a:off x="5044421" y="4709183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7813" y="4837472"/>
            <a:ext cx="3343361" cy="156330"/>
            <a:chOff x="3552103" y="4883256"/>
            <a:chExt cx="3343361" cy="156330"/>
          </a:xfrm>
        </p:grpSpPr>
        <p:sp>
          <p:nvSpPr>
            <p:cNvPr id="361" name="TextBox 360"/>
            <p:cNvSpPr txBox="1"/>
            <p:nvPr/>
          </p:nvSpPr>
          <p:spPr>
            <a:xfrm>
              <a:off x="3793272" y="4950066"/>
              <a:ext cx="851195" cy="769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 fontAlgn="auto">
                <a:spcBef>
                  <a:spcPts val="0"/>
                </a:spcBef>
                <a:spcAft>
                  <a:spcPts val="0"/>
                </a:spcAft>
                <a:defRPr kumimoji="0" sz="500" baseline="0">
                  <a:latin typeface="+mn-ea"/>
                </a:defRPr>
              </a:lvl1pPr>
            </a:lstStyle>
            <a:p>
              <a:r>
                <a:rPr lang="en-US" altLang="ko-KR" dirty="0"/>
                <a:t>S Health Branding Guidelines</a:t>
              </a:r>
            </a:p>
          </p:txBody>
        </p:sp>
        <p:cxnSp>
          <p:nvCxnSpPr>
            <p:cNvPr id="363" name="직선 연결선 362"/>
            <p:cNvCxnSpPr/>
            <p:nvPr/>
          </p:nvCxnSpPr>
          <p:spPr>
            <a:xfrm>
              <a:off x="3788965" y="4883256"/>
              <a:ext cx="310649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직사각형 367"/>
            <p:cNvSpPr/>
            <p:nvPr/>
          </p:nvSpPr>
          <p:spPr>
            <a:xfrm>
              <a:off x="3552103" y="4929386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페이지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562030" y="4923070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AutoShape 246"/>
            <p:cNvSpPr>
              <a:spLocks noChangeArrowheads="1"/>
            </p:cNvSpPr>
            <p:nvPr/>
          </p:nvSpPr>
          <p:spPr bwMode="auto">
            <a:xfrm>
              <a:off x="5044421" y="4908953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3-2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61083" y="4419064"/>
            <a:ext cx="1505051" cy="130633"/>
            <a:chOff x="5207359" y="4221456"/>
            <a:chExt cx="1505051" cy="130633"/>
          </a:xfrm>
        </p:grpSpPr>
        <p:sp>
          <p:nvSpPr>
            <p:cNvPr id="359" name="TextBox 358"/>
            <p:cNvSpPr txBox="1"/>
            <p:nvPr/>
          </p:nvSpPr>
          <p:spPr>
            <a:xfrm>
              <a:off x="5436654" y="4261792"/>
              <a:ext cx="881443" cy="769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defTabSz="984809" fontAlgn="auto">
                <a:spcBef>
                  <a:spcPts val="0"/>
                </a:spcBef>
                <a:spcAft>
                  <a:spcPts val="0"/>
                </a:spcAft>
                <a:defRPr kumimoji="0" sz="500" baseline="0">
                  <a:latin typeface="+mn-ea"/>
                </a:defRPr>
              </a:lvl1pPr>
            </a:lstStyle>
            <a:p>
              <a:r>
                <a:rPr lang="en-US" altLang="ko-KR" dirty="0"/>
                <a:t>Health Data | </a:t>
              </a:r>
              <a:r>
                <a:rPr lang="en-US" altLang="ko-KR" dirty="0" smtClean="0"/>
                <a:t>API </a:t>
              </a:r>
              <a:r>
                <a:rPr lang="en-US" altLang="ko-KR" dirty="0"/>
                <a:t>Reference</a:t>
              </a: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213672" y="4239472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새 창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5207359" y="4230810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AutoShape 246"/>
            <p:cNvSpPr>
              <a:spLocks noChangeArrowheads="1"/>
            </p:cNvSpPr>
            <p:nvPr/>
          </p:nvSpPr>
          <p:spPr bwMode="auto">
            <a:xfrm>
              <a:off x="6521610" y="4221456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165826" y="4378533"/>
            <a:ext cx="1675104" cy="130633"/>
            <a:chOff x="5213621" y="4554539"/>
            <a:chExt cx="1675104" cy="130633"/>
          </a:xfrm>
        </p:grpSpPr>
        <p:sp>
          <p:nvSpPr>
            <p:cNvPr id="369" name="TextBox 368"/>
            <p:cNvSpPr txBox="1"/>
            <p:nvPr/>
          </p:nvSpPr>
          <p:spPr>
            <a:xfrm>
              <a:off x="5438660" y="4594702"/>
              <a:ext cx="934551" cy="769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500" baseline="0" dirty="0">
                  <a:latin typeface="+mn-ea"/>
                </a:rPr>
                <a:t>S Health Service | API Reference</a:t>
              </a: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5221848" y="4575345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새 창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5213621" y="4563893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AutoShape 246"/>
            <p:cNvSpPr>
              <a:spLocks noChangeArrowheads="1"/>
            </p:cNvSpPr>
            <p:nvPr/>
          </p:nvSpPr>
          <p:spPr bwMode="auto">
            <a:xfrm>
              <a:off x="6697925" y="4554539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64022" y="4677063"/>
            <a:ext cx="1681729" cy="130633"/>
            <a:chOff x="5212168" y="4706909"/>
            <a:chExt cx="1681729" cy="130633"/>
          </a:xfrm>
        </p:grpSpPr>
        <p:sp>
          <p:nvSpPr>
            <p:cNvPr id="373" name="TextBox 372"/>
            <p:cNvSpPr txBox="1"/>
            <p:nvPr/>
          </p:nvSpPr>
          <p:spPr>
            <a:xfrm>
              <a:off x="5439011" y="4742297"/>
              <a:ext cx="1284006" cy="769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500" baseline="0" dirty="0">
                  <a:latin typeface="+mn-ea"/>
                </a:rPr>
                <a:t>S Health Service | Tracker Design Guidelines</a:t>
              </a: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5212221" y="4724033"/>
              <a:ext cx="195282" cy="105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새 창 이동</a:t>
              </a:r>
              <a:endParaRPr kumimoji="0" lang="ko-KR" altLang="en-US" sz="4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212168" y="4716263"/>
              <a:ext cx="201595" cy="1074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AutoShape 246"/>
            <p:cNvSpPr>
              <a:spLocks noChangeArrowheads="1"/>
            </p:cNvSpPr>
            <p:nvPr/>
          </p:nvSpPr>
          <p:spPr bwMode="auto">
            <a:xfrm>
              <a:off x="6703097" y="4706909"/>
              <a:ext cx="190800" cy="13063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3-3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79237" y="5663958"/>
            <a:ext cx="350714" cy="190800"/>
            <a:chOff x="4979237" y="5322040"/>
            <a:chExt cx="350714" cy="190800"/>
          </a:xfrm>
        </p:grpSpPr>
        <p:sp>
          <p:nvSpPr>
            <p:cNvPr id="243" name="직사각형 242"/>
            <p:cNvSpPr/>
            <p:nvPr/>
          </p:nvSpPr>
          <p:spPr>
            <a:xfrm>
              <a:off x="4979237" y="5361529"/>
              <a:ext cx="169497" cy="13866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AutoShape 246"/>
            <p:cNvSpPr>
              <a:spLocks noChangeArrowheads="1"/>
            </p:cNvSpPr>
            <p:nvPr/>
          </p:nvSpPr>
          <p:spPr bwMode="auto">
            <a:xfrm>
              <a:off x="5139151" y="5322040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6712410" y="5490663"/>
            <a:ext cx="350714" cy="190800"/>
            <a:chOff x="4979237" y="5322040"/>
            <a:chExt cx="350714" cy="190800"/>
          </a:xfrm>
        </p:grpSpPr>
        <p:sp>
          <p:nvSpPr>
            <p:cNvPr id="249" name="직사각형 248"/>
            <p:cNvSpPr/>
            <p:nvPr/>
          </p:nvSpPr>
          <p:spPr>
            <a:xfrm>
              <a:off x="4979237" y="5361529"/>
              <a:ext cx="169497" cy="13866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AutoShape 246"/>
            <p:cNvSpPr>
              <a:spLocks noChangeArrowheads="1"/>
            </p:cNvSpPr>
            <p:nvPr/>
          </p:nvSpPr>
          <p:spPr bwMode="auto">
            <a:xfrm>
              <a:off x="5139151" y="5322040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979237" y="5500457"/>
            <a:ext cx="350714" cy="190800"/>
            <a:chOff x="4979237" y="5322040"/>
            <a:chExt cx="350714" cy="190800"/>
          </a:xfrm>
        </p:grpSpPr>
        <p:sp>
          <p:nvSpPr>
            <p:cNvPr id="252" name="직사각형 251"/>
            <p:cNvSpPr/>
            <p:nvPr/>
          </p:nvSpPr>
          <p:spPr>
            <a:xfrm>
              <a:off x="4979237" y="5361529"/>
              <a:ext cx="169497" cy="13866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AutoShape 246"/>
            <p:cNvSpPr>
              <a:spLocks noChangeArrowheads="1"/>
            </p:cNvSpPr>
            <p:nvPr/>
          </p:nvSpPr>
          <p:spPr bwMode="auto">
            <a:xfrm>
              <a:off x="5139151" y="5322040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3805598" y="6078353"/>
            <a:ext cx="2048453" cy="250088"/>
            <a:chOff x="3790378" y="5407267"/>
            <a:chExt cx="2048453" cy="250088"/>
          </a:xfrm>
        </p:grpSpPr>
        <p:sp>
          <p:nvSpPr>
            <p:cNvPr id="276" name="직사각형 275"/>
            <p:cNvSpPr/>
            <p:nvPr/>
          </p:nvSpPr>
          <p:spPr>
            <a:xfrm>
              <a:off x="3790378" y="5407267"/>
              <a:ext cx="2048453" cy="6911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790378" y="5501630"/>
              <a:ext cx="2048453" cy="6911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790378" y="5588245"/>
              <a:ext cx="2048453" cy="6911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5" name="AutoShape 246"/>
          <p:cNvSpPr>
            <a:spLocks noChangeArrowheads="1"/>
          </p:cNvSpPr>
          <p:nvPr/>
        </p:nvSpPr>
        <p:spPr bwMode="auto">
          <a:xfrm>
            <a:off x="5837351" y="6011768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4-2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943742" y="6132454"/>
            <a:ext cx="190800" cy="286538"/>
            <a:chOff x="6714114" y="5902729"/>
            <a:chExt cx="190800" cy="286538"/>
          </a:xfrm>
        </p:grpSpPr>
        <p:sp>
          <p:nvSpPr>
            <p:cNvPr id="307" name="TextBox 306"/>
            <p:cNvSpPr txBox="1"/>
            <p:nvPr/>
          </p:nvSpPr>
          <p:spPr>
            <a:xfrm>
              <a:off x="6761173" y="6123935"/>
              <a:ext cx="110608" cy="615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u="sng" baseline="0" dirty="0" smtClean="0">
                  <a:latin typeface="+mn-ea"/>
                </a:rPr>
                <a:t>1</a:t>
              </a:r>
              <a:r>
                <a:rPr kumimoji="0" lang="en-US" altLang="ko-KR" sz="400" baseline="0" dirty="0" smtClean="0">
                  <a:latin typeface="+mn-ea"/>
                </a:rPr>
                <a:t>   </a:t>
              </a:r>
              <a:r>
                <a:rPr kumimoji="0" lang="en-US" altLang="ko-KR" sz="400" u="sng" baseline="0" dirty="0" smtClean="0">
                  <a:latin typeface="+mn-ea"/>
                </a:rPr>
                <a:t>2</a:t>
              </a:r>
              <a:endParaRPr kumimoji="0" lang="en-US" altLang="ko-KR" sz="400" u="sng" baseline="0" dirty="0">
                <a:latin typeface="+mn-ea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6751732" y="6120157"/>
              <a:ext cx="45719" cy="6911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829915" y="6120157"/>
              <a:ext cx="45719" cy="6911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AutoShape 246"/>
            <p:cNvSpPr>
              <a:spLocks noChangeArrowheads="1"/>
            </p:cNvSpPr>
            <p:nvPr/>
          </p:nvSpPr>
          <p:spPr bwMode="auto">
            <a:xfrm>
              <a:off x="6714114" y="5902729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4-3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97437" y="6451277"/>
            <a:ext cx="831241" cy="801608"/>
            <a:chOff x="3797437" y="6451277"/>
            <a:chExt cx="831241" cy="801608"/>
          </a:xfrm>
        </p:grpSpPr>
        <p:grpSp>
          <p:nvGrpSpPr>
            <p:cNvPr id="7" name="그룹 6"/>
            <p:cNvGrpSpPr/>
            <p:nvPr/>
          </p:nvGrpSpPr>
          <p:grpSpPr>
            <a:xfrm>
              <a:off x="3797437" y="6530870"/>
              <a:ext cx="831241" cy="722015"/>
              <a:chOff x="3797437" y="6530870"/>
              <a:chExt cx="831241" cy="722015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3797437" y="6530870"/>
                <a:ext cx="831241" cy="44408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>
                <a:off x="3797437" y="7055931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>
                <a:off x="3797437" y="7176073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2" name="AutoShape 246"/>
            <p:cNvSpPr>
              <a:spLocks noChangeArrowheads="1"/>
            </p:cNvSpPr>
            <p:nvPr/>
          </p:nvSpPr>
          <p:spPr bwMode="auto">
            <a:xfrm>
              <a:off x="4111167" y="6451277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4-4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4802476" y="6451277"/>
            <a:ext cx="831241" cy="801608"/>
            <a:chOff x="3797437" y="6451277"/>
            <a:chExt cx="831241" cy="801608"/>
          </a:xfrm>
        </p:grpSpPr>
        <p:grpSp>
          <p:nvGrpSpPr>
            <p:cNvPr id="294" name="그룹 293"/>
            <p:cNvGrpSpPr/>
            <p:nvPr/>
          </p:nvGrpSpPr>
          <p:grpSpPr>
            <a:xfrm>
              <a:off x="3797437" y="6530870"/>
              <a:ext cx="831241" cy="722015"/>
              <a:chOff x="3797437" y="6530870"/>
              <a:chExt cx="831241" cy="722015"/>
            </a:xfrm>
          </p:grpSpPr>
          <p:sp>
            <p:nvSpPr>
              <p:cNvPr id="296" name="직사각형 295"/>
              <p:cNvSpPr/>
              <p:nvPr/>
            </p:nvSpPr>
            <p:spPr>
              <a:xfrm>
                <a:off x="3797437" y="6530870"/>
                <a:ext cx="831241" cy="44408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3797437" y="7055931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>
                <a:off x="3797437" y="7176073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5" name="AutoShape 246"/>
            <p:cNvSpPr>
              <a:spLocks noChangeArrowheads="1"/>
            </p:cNvSpPr>
            <p:nvPr/>
          </p:nvSpPr>
          <p:spPr bwMode="auto">
            <a:xfrm>
              <a:off x="4111167" y="6451277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4-4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5843626" y="6451277"/>
            <a:ext cx="831241" cy="801608"/>
            <a:chOff x="3797437" y="6451277"/>
            <a:chExt cx="831241" cy="801608"/>
          </a:xfrm>
        </p:grpSpPr>
        <p:grpSp>
          <p:nvGrpSpPr>
            <p:cNvPr id="300" name="그룹 299"/>
            <p:cNvGrpSpPr/>
            <p:nvPr/>
          </p:nvGrpSpPr>
          <p:grpSpPr>
            <a:xfrm>
              <a:off x="3797437" y="6530870"/>
              <a:ext cx="831241" cy="722015"/>
              <a:chOff x="3797437" y="6530870"/>
              <a:chExt cx="831241" cy="722015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3797437" y="6530870"/>
                <a:ext cx="831241" cy="44408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97437" y="7055931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>
                <a:off x="3797437" y="7176073"/>
                <a:ext cx="831241" cy="7681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1" name="AutoShape 246"/>
            <p:cNvSpPr>
              <a:spLocks noChangeArrowheads="1"/>
            </p:cNvSpPr>
            <p:nvPr/>
          </p:nvSpPr>
          <p:spPr bwMode="auto">
            <a:xfrm>
              <a:off x="4111167" y="6451277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4-4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78" name="TextBox 101"/>
          <p:cNvSpPr txBox="1"/>
          <p:nvPr/>
        </p:nvSpPr>
        <p:spPr>
          <a:xfrm>
            <a:off x="3787208" y="2362097"/>
            <a:ext cx="347852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84809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Health</a:t>
            </a:r>
            <a:r>
              <a:rPr kumimoji="0" lang="ko-KR" altLang="en-US" sz="500" baseline="0" dirty="0" smtClean="0">
                <a:latin typeface="+mn-ea"/>
              </a:rPr>
              <a:t> </a:t>
            </a:r>
            <a:r>
              <a:rPr kumimoji="0" lang="en-US" altLang="ko-KR" sz="500" baseline="0" dirty="0" smtClean="0">
                <a:latin typeface="+mn-ea"/>
              </a:rPr>
              <a:t>Data</a:t>
            </a:r>
            <a:endParaRPr kumimoji="0" lang="en-US" altLang="ko-KR" sz="500" baseline="0" dirty="0">
              <a:latin typeface="+mn-ea"/>
            </a:endParaRPr>
          </a:p>
        </p:txBody>
      </p:sp>
      <p:sp>
        <p:nvSpPr>
          <p:cNvPr id="280" name="TextBox 101"/>
          <p:cNvSpPr txBox="1"/>
          <p:nvPr/>
        </p:nvSpPr>
        <p:spPr>
          <a:xfrm>
            <a:off x="3787208" y="2842328"/>
            <a:ext cx="479298" cy="769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84809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00" baseline="0" dirty="0" smtClean="0">
                <a:latin typeface="+mn-ea"/>
              </a:rPr>
              <a:t>S Health </a:t>
            </a:r>
            <a:r>
              <a:rPr kumimoji="0" lang="en-US" altLang="ko-KR" sz="500" baseline="0" dirty="0" err="1" smtClean="0">
                <a:latin typeface="+mn-ea"/>
              </a:rPr>
              <a:t>Servide</a:t>
            </a:r>
            <a:endParaRPr kumimoji="0" lang="en-US" altLang="ko-KR" sz="500" baseline="0" dirty="0">
              <a:latin typeface="+mn-ea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3798072" y="2516212"/>
            <a:ext cx="386366" cy="1122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3798071" y="2653757"/>
            <a:ext cx="577091" cy="1122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5406547" y="2516966"/>
            <a:ext cx="577091" cy="1122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3806371" y="3012755"/>
            <a:ext cx="577091" cy="1122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3806371" y="3165125"/>
            <a:ext cx="626324" cy="1205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5412818" y="3005110"/>
            <a:ext cx="626324" cy="1205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5412818" y="3149715"/>
            <a:ext cx="816452" cy="1192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804831" y="3362941"/>
            <a:ext cx="627864" cy="114896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814277" y="4223840"/>
            <a:ext cx="803656" cy="12751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3814277" y="4429435"/>
            <a:ext cx="803656" cy="12751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3814277" y="4635477"/>
            <a:ext cx="992632" cy="1190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5398982" y="4239099"/>
            <a:ext cx="992632" cy="1190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5398982" y="4399210"/>
            <a:ext cx="992632" cy="1190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5398981" y="4536345"/>
            <a:ext cx="1114397" cy="10181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398981" y="4681112"/>
            <a:ext cx="1249710" cy="11850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98981" y="4863388"/>
            <a:ext cx="1249710" cy="11850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3798558" y="5533803"/>
            <a:ext cx="931925" cy="10046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3798558" y="5754293"/>
            <a:ext cx="1065983" cy="11345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597613" y="5549025"/>
            <a:ext cx="1065983" cy="11345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8" name="표 327"/>
          <p:cNvGraphicFramePr>
            <a:graphicFrameLocks noGrp="1"/>
          </p:cNvGraphicFramePr>
          <p:nvPr>
            <p:extLst/>
          </p:nvPr>
        </p:nvGraphicFramePr>
        <p:xfrm>
          <a:off x="8876867" y="4712443"/>
          <a:ext cx="2157412" cy="2543232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4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INTERACTION</a:t>
                      </a:r>
                    </a:p>
                  </a:txBody>
                  <a:tcPr marL="97975" marR="97975" marT="35964" marB="359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2-1 ~2-3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아이콘 색상변환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(#666666 &gt; #0077C8)</a:t>
                      </a: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3-1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언더라인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3-2 / 3-3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아이콘 색상변환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(#666666 &gt; #0077C8)</a:t>
                      </a: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</a:t>
                      </a:r>
                      <a:endParaRPr kumimoji="1" lang="en-US" altLang="ko-KR" sz="700" b="1" kern="1200" dirty="0" smtClean="0">
                        <a:solidFill>
                          <a:srgbClr val="4BACC6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4-1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색상변환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(#666666 &gt; #0077C8)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4-2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Click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화살표 상하 반전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800" b="1" dirty="0" smtClean="0">
                          <a:ea typeface="+mn-ea"/>
                        </a:rPr>
                        <a:t>∧: </a:t>
                      </a:r>
                      <a:r>
                        <a:rPr kumimoji="0" lang="ko-KR" altLang="en-US" sz="800" b="1" dirty="0" smtClean="0">
                          <a:ea typeface="+mn-ea"/>
                        </a:rPr>
                        <a:t>펼쳐진 상태 </a:t>
                      </a:r>
                      <a:r>
                        <a:rPr kumimoji="0" lang="en-US" altLang="ko-KR" sz="800" b="1" dirty="0" smtClean="0">
                          <a:ea typeface="+mn-ea"/>
                        </a:rPr>
                        <a:t>/ ∨: </a:t>
                      </a:r>
                      <a:r>
                        <a:rPr kumimoji="0" lang="ko-KR" altLang="en-US" sz="800" b="1" dirty="0" smtClean="0">
                          <a:ea typeface="+mn-ea"/>
                        </a:rPr>
                        <a:t>닫힌 상태</a:t>
                      </a:r>
                      <a:r>
                        <a:rPr kumimoji="0" lang="en-US" altLang="ko-KR" sz="800" b="1" dirty="0" smtClean="0">
                          <a:ea typeface="+mn-ea"/>
                        </a:rPr>
                        <a:t>)</a:t>
                      </a:r>
                      <a:endParaRPr kumimoji="0"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한번에 하나만 열 수 있다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4-4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글 색상 변화 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(#333333 &gt; #9BACB6 )</a:t>
                      </a: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1" name="직사각형 128"/>
          <p:cNvSpPr/>
          <p:nvPr/>
        </p:nvSpPr>
        <p:spPr>
          <a:xfrm>
            <a:off x="9288462" y="-9427"/>
            <a:ext cx="2233613" cy="193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b"/>
          <a:lstStyle/>
          <a:p>
            <a:pPr algn="ctr" eaLnBrk="1" latinLnBrk="1" hangingPunct="1">
              <a:defRPr/>
            </a:pPr>
            <a:r>
              <a:rPr lang="en-US" altLang="ko-KR" sz="1400" b="1" baseline="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Update  </a:t>
            </a:r>
            <a:r>
              <a:rPr lang="en-US" altLang="ko-KR" sz="1400" b="1" dirty="0" smtClean="0">
                <a:latin typeface="+mn-ea"/>
              </a:rPr>
              <a:t>20160706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roup 210"/>
          <p:cNvGraphicFramePr>
            <a:graphicFrameLocks noGrp="1"/>
          </p:cNvGraphicFramePr>
          <p:nvPr>
            <p:extLst/>
          </p:nvPr>
        </p:nvGraphicFramePr>
        <p:xfrm>
          <a:off x="357188" y="610707"/>
          <a:ext cx="10675938" cy="450850"/>
        </p:xfrm>
        <a:graphic>
          <a:graphicData uri="http://schemas.openxmlformats.org/drawingml/2006/table">
            <a:tbl>
              <a:tblPr/>
              <a:tblGrid>
                <a:gridCol w="1479934"/>
                <a:gridCol w="3016837"/>
                <a:gridCol w="1028130"/>
                <a:gridCol w="2014720"/>
                <a:gridCol w="976205"/>
                <a:gridCol w="2160112"/>
              </a:tblGrid>
              <a:tr h="2254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SAMSUNG DEVELOPER SITE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itle 1"/>
          <p:cNvSpPr txBox="1">
            <a:spLocks/>
          </p:cNvSpPr>
          <p:nvPr/>
        </p:nvSpPr>
        <p:spPr>
          <a:xfrm>
            <a:off x="5870576" y="617057"/>
            <a:ext cx="2020887" cy="196850"/>
          </a:xfrm>
          <a:prstGeom prst="rect">
            <a:avLst/>
          </a:prstGeom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92404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84809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477213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969618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SUB Page</a:t>
            </a:r>
            <a:endParaRPr lang="ko-KR" altLang="en-US" sz="800" baseline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31975" y="847244"/>
            <a:ext cx="6059488" cy="21544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SD HOME &gt;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SERVICES </a:t>
            </a: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&gt; Samsung Account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2239386" y="165229"/>
            <a:ext cx="3253070" cy="215444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Samsung Developer Site </a:t>
            </a:r>
            <a:r>
              <a:rPr lang="en-US" altLang="ko-KR" sz="14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SERVICE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SUB</a:t>
            </a:r>
            <a:endParaRPr lang="ko-KR" altLang="en-US" sz="1400" baseline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/>
          </p:nvPr>
        </p:nvGraphicFramePr>
        <p:xfrm>
          <a:off x="8875714" y="1525374"/>
          <a:ext cx="2157412" cy="700833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COMMON / ETC </a:t>
                      </a:r>
                      <a:r>
                        <a:rPr lang="ko-KR" altLang="en-US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영역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Event Materials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항목의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숨김 탭 펼쳐짐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1-2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Community &gt; Others 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Forum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게시판 페이지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3532135" y="1535601"/>
            <a:ext cx="3646264" cy="16190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2138581" y="1536782"/>
            <a:ext cx="5041328" cy="57943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5"/>
              </a:solidFill>
            </a:endParaRPr>
          </a:p>
        </p:txBody>
      </p:sp>
      <p:grpSp>
        <p:nvGrpSpPr>
          <p:cNvPr id="279" name="그룹 278"/>
          <p:cNvGrpSpPr/>
          <p:nvPr/>
        </p:nvGrpSpPr>
        <p:grpSpPr>
          <a:xfrm>
            <a:off x="3805312" y="2338859"/>
            <a:ext cx="3058182" cy="549526"/>
            <a:chOff x="2024086" y="5581512"/>
            <a:chExt cx="3058182" cy="549526"/>
          </a:xfrm>
        </p:grpSpPr>
        <p:grpSp>
          <p:nvGrpSpPr>
            <p:cNvPr id="334" name="그룹 333"/>
            <p:cNvGrpSpPr/>
            <p:nvPr/>
          </p:nvGrpSpPr>
          <p:grpSpPr>
            <a:xfrm>
              <a:off x="2024086" y="5627091"/>
              <a:ext cx="2218556" cy="314790"/>
              <a:chOff x="511629" y="3854680"/>
              <a:chExt cx="3906804" cy="554336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511629" y="3854680"/>
                <a:ext cx="2230039" cy="2167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defTabSz="984809" fontAlgn="auto">
                  <a:spcBef>
                    <a:spcPts val="0"/>
                  </a:spcBef>
                  <a:spcAft>
                    <a:spcPts val="0"/>
                  </a:spcAft>
                  <a:defRPr kumimoji="0" sz="800" baseline="0">
                    <a:latin typeface="+mn-ea"/>
                    <a:ea typeface="+mn-ea"/>
                  </a:defRPr>
                </a:lvl1pPr>
              </a:lstStyle>
              <a:p>
                <a:r>
                  <a:rPr lang="en-US" altLang="ko-KR" dirty="0"/>
                  <a:t>Looking For a </a:t>
                </a:r>
                <a:r>
                  <a:rPr lang="en-US" altLang="ko-KR" dirty="0" smtClean="0"/>
                  <a:t>Community?</a:t>
                </a:r>
                <a:endParaRPr lang="en-US" altLang="ko-KR" dirty="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511629" y="4192221"/>
                <a:ext cx="3906804" cy="216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Meet other developers in the forums.</a:t>
                </a:r>
              </a:p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Share information through the Samsung Developer Site, and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participate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actively in the forums.</a:t>
                </a:r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2126819" y="5581512"/>
              <a:ext cx="2955449" cy="549526"/>
              <a:chOff x="2592004" y="3542952"/>
              <a:chExt cx="5364760" cy="997507"/>
            </a:xfrm>
          </p:grpSpPr>
          <p:sp>
            <p:nvSpPr>
              <p:cNvPr id="336" name="직사각형 335"/>
              <p:cNvSpPr/>
              <p:nvPr/>
            </p:nvSpPr>
            <p:spPr>
              <a:xfrm>
                <a:off x="7240425" y="3542952"/>
                <a:ext cx="716339" cy="622391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592004" y="4372855"/>
                <a:ext cx="916583" cy="16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600" b="1" baseline="0" dirty="0" smtClean="0">
                    <a:latin typeface="+mn-ea"/>
                    <a:ea typeface="+mn-ea"/>
                  </a:rPr>
                  <a:t>Others Forum</a:t>
                </a:r>
                <a:endParaRPr kumimoji="0" lang="en-US" altLang="ko-KR" sz="600" b="1" baseline="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80" name="그룹 279"/>
          <p:cNvGrpSpPr/>
          <p:nvPr/>
        </p:nvGrpSpPr>
        <p:grpSpPr>
          <a:xfrm>
            <a:off x="3795991" y="1777790"/>
            <a:ext cx="3553303" cy="272051"/>
            <a:chOff x="1978222" y="6274193"/>
            <a:chExt cx="3553303" cy="272051"/>
          </a:xfrm>
        </p:grpSpPr>
        <p:grpSp>
          <p:nvGrpSpPr>
            <p:cNvPr id="330" name="그룹 329"/>
            <p:cNvGrpSpPr/>
            <p:nvPr/>
          </p:nvGrpSpPr>
          <p:grpSpPr>
            <a:xfrm>
              <a:off x="1990418" y="6423133"/>
              <a:ext cx="3541107" cy="123111"/>
              <a:chOff x="1990418" y="7127895"/>
              <a:chExt cx="3541107" cy="123111"/>
            </a:xfrm>
          </p:grpSpPr>
          <p:sp>
            <p:nvSpPr>
              <p:cNvPr id="332" name="TextBox 331"/>
              <p:cNvSpPr txBox="1"/>
              <p:nvPr/>
            </p:nvSpPr>
            <p:spPr>
              <a:xfrm>
                <a:off x="1990418" y="7127895"/>
                <a:ext cx="35411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800" b="1" dirty="0"/>
                  <a:t>Lorem Ipsum</a:t>
                </a:r>
                <a:r>
                  <a:rPr lang="en-US" altLang="ko-KR" sz="800" dirty="0"/>
                  <a:t> is simply dummy text of the printing and typesetting </a:t>
                </a:r>
                <a:r>
                  <a:rPr lang="en-US" altLang="ko-KR" sz="800" dirty="0" smtClean="0"/>
                  <a:t>industry. 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4612333" y="7185982"/>
                <a:ext cx="464871" cy="615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Date : mar 28. 2016</a:t>
                </a:r>
                <a:endParaRPr kumimoji="0" lang="en-US" altLang="ko-KR" sz="400" baseline="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31" name="TextBox 330"/>
            <p:cNvSpPr txBox="1"/>
            <p:nvPr/>
          </p:nvSpPr>
          <p:spPr>
            <a:xfrm>
              <a:off x="1978222" y="6274193"/>
              <a:ext cx="71173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aseline="0" dirty="0" smtClean="0">
                  <a:latin typeface="+mn-ea"/>
                  <a:ea typeface="+mn-ea"/>
                </a:rPr>
                <a:t>Event Materials</a:t>
              </a:r>
              <a:endParaRPr kumimoji="0" lang="en-US" altLang="ko-KR" sz="800" baseline="0" dirty="0">
                <a:latin typeface="+mn-ea"/>
                <a:ea typeface="+mn-ea"/>
              </a:endParaRPr>
            </a:p>
          </p:txBody>
        </p:sp>
      </p:grpSp>
      <p:sp>
        <p:nvSpPr>
          <p:cNvPr id="284" name="직사각형 283"/>
          <p:cNvSpPr/>
          <p:nvPr/>
        </p:nvSpPr>
        <p:spPr>
          <a:xfrm rot="5400000">
            <a:off x="-40305" y="3757196"/>
            <a:ext cx="5768156" cy="1379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1897795" y="1591162"/>
            <a:ext cx="5522899" cy="204866"/>
            <a:chOff x="205059" y="7154229"/>
            <a:chExt cx="5838511" cy="216573"/>
          </a:xfrm>
        </p:grpSpPr>
        <p:sp>
          <p:nvSpPr>
            <p:cNvPr id="314" name="자유형 313"/>
            <p:cNvSpPr/>
            <p:nvPr/>
          </p:nvSpPr>
          <p:spPr bwMode="auto">
            <a:xfrm rot="16200000">
              <a:off x="1578238" y="5781050"/>
              <a:ext cx="159598" cy="2905956"/>
            </a:xfrm>
            <a:custGeom>
              <a:avLst/>
              <a:gdLst>
                <a:gd name="connsiteX0" fmla="*/ 400511 w 400511"/>
                <a:gd name="connsiteY0" fmla="*/ 0 h 6677025"/>
                <a:gd name="connsiteX1" fmla="*/ 461 w 400511"/>
                <a:gd name="connsiteY1" fmla="*/ 2686050 h 6677025"/>
                <a:gd name="connsiteX2" fmla="*/ 314786 w 400511"/>
                <a:gd name="connsiteY2" fmla="*/ 4876800 h 6677025"/>
                <a:gd name="connsiteX3" fmla="*/ 38561 w 400511"/>
                <a:gd name="connsiteY3" fmla="*/ 6677025 h 6677025"/>
                <a:gd name="connsiteX0" fmla="*/ 400511 w 400511"/>
                <a:gd name="connsiteY0" fmla="*/ 0 h 6702398"/>
                <a:gd name="connsiteX1" fmla="*/ 461 w 400511"/>
                <a:gd name="connsiteY1" fmla="*/ 2686050 h 6702398"/>
                <a:gd name="connsiteX2" fmla="*/ 314786 w 400511"/>
                <a:gd name="connsiteY2" fmla="*/ 4876800 h 6702398"/>
                <a:gd name="connsiteX3" fmla="*/ 320823 w 400511"/>
                <a:gd name="connsiteY3" fmla="*/ 6702398 h 6702398"/>
                <a:gd name="connsiteX0" fmla="*/ 400123 w 427750"/>
                <a:gd name="connsiteY0" fmla="*/ 0 h 6702398"/>
                <a:gd name="connsiteX1" fmla="*/ 73 w 427750"/>
                <a:gd name="connsiteY1" fmla="*/ 2686050 h 6702398"/>
                <a:gd name="connsiteX2" fmla="*/ 427303 w 427750"/>
                <a:gd name="connsiteY2" fmla="*/ 4889486 h 6702398"/>
                <a:gd name="connsiteX3" fmla="*/ 320435 w 427750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0 w 434966"/>
                <a:gd name="connsiteY0" fmla="*/ 0 h 6702398"/>
                <a:gd name="connsiteX1" fmla="*/ 71 w 434966"/>
                <a:gd name="connsiteY1" fmla="*/ 1975615 h 6702398"/>
                <a:gd name="connsiteX2" fmla="*/ 427300 w 434966"/>
                <a:gd name="connsiteY2" fmla="*/ 4889486 h 6702398"/>
                <a:gd name="connsiteX3" fmla="*/ 320432 w 434966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7772 w 416706"/>
                <a:gd name="connsiteY0" fmla="*/ 0 h 6702398"/>
                <a:gd name="connsiteX1" fmla="*/ 7723 w 416706"/>
                <a:gd name="connsiteY1" fmla="*/ 1975615 h 6702398"/>
                <a:gd name="connsiteX2" fmla="*/ 406733 w 416706"/>
                <a:gd name="connsiteY2" fmla="*/ 4724567 h 6702398"/>
                <a:gd name="connsiteX3" fmla="*/ 328084 w 416706"/>
                <a:gd name="connsiteY3" fmla="*/ 6702398 h 6702398"/>
                <a:gd name="connsiteX0" fmla="*/ 299088 w 308022"/>
                <a:gd name="connsiteY0" fmla="*/ 0 h 6702398"/>
                <a:gd name="connsiteX1" fmla="*/ 11942 w 308022"/>
                <a:gd name="connsiteY1" fmla="*/ 1975616 h 6702398"/>
                <a:gd name="connsiteX2" fmla="*/ 298049 w 308022"/>
                <a:gd name="connsiteY2" fmla="*/ 4724567 h 6702398"/>
                <a:gd name="connsiteX3" fmla="*/ 219400 w 308022"/>
                <a:gd name="connsiteY3" fmla="*/ 6702398 h 6702398"/>
                <a:gd name="connsiteX0" fmla="*/ 287146 w 296080"/>
                <a:gd name="connsiteY0" fmla="*/ 0 h 6702398"/>
                <a:gd name="connsiteX1" fmla="*/ 0 w 296080"/>
                <a:gd name="connsiteY1" fmla="*/ 1975616 h 6702398"/>
                <a:gd name="connsiteX2" fmla="*/ 286107 w 296080"/>
                <a:gd name="connsiteY2" fmla="*/ 4724567 h 6702398"/>
                <a:gd name="connsiteX3" fmla="*/ 207458 w 296080"/>
                <a:gd name="connsiteY3" fmla="*/ 6702398 h 670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80" h="6702398">
                  <a:moveTo>
                    <a:pt x="287146" y="0"/>
                  </a:moveTo>
                  <a:cubicBezTo>
                    <a:pt x="94264" y="936625"/>
                    <a:pt x="163" y="1074007"/>
                    <a:pt x="0" y="1975616"/>
                  </a:cubicBezTo>
                  <a:cubicBezTo>
                    <a:pt x="-163" y="2877225"/>
                    <a:pt x="307988" y="3831054"/>
                    <a:pt x="286107" y="4724567"/>
                  </a:cubicBezTo>
                  <a:cubicBezTo>
                    <a:pt x="320683" y="5453161"/>
                    <a:pt x="258258" y="6380135"/>
                    <a:pt x="207458" y="6702398"/>
                  </a:cubicBezTo>
                </a:path>
              </a:pathLst>
            </a:custGeom>
            <a:ln w="31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17" name="자유형 316"/>
            <p:cNvSpPr/>
            <p:nvPr/>
          </p:nvSpPr>
          <p:spPr bwMode="auto">
            <a:xfrm rot="16200000">
              <a:off x="4510793" y="5838025"/>
              <a:ext cx="159598" cy="2905956"/>
            </a:xfrm>
            <a:custGeom>
              <a:avLst/>
              <a:gdLst>
                <a:gd name="connsiteX0" fmla="*/ 400511 w 400511"/>
                <a:gd name="connsiteY0" fmla="*/ 0 h 6677025"/>
                <a:gd name="connsiteX1" fmla="*/ 461 w 400511"/>
                <a:gd name="connsiteY1" fmla="*/ 2686050 h 6677025"/>
                <a:gd name="connsiteX2" fmla="*/ 314786 w 400511"/>
                <a:gd name="connsiteY2" fmla="*/ 4876800 h 6677025"/>
                <a:gd name="connsiteX3" fmla="*/ 38561 w 400511"/>
                <a:gd name="connsiteY3" fmla="*/ 6677025 h 6677025"/>
                <a:gd name="connsiteX0" fmla="*/ 400511 w 400511"/>
                <a:gd name="connsiteY0" fmla="*/ 0 h 6702398"/>
                <a:gd name="connsiteX1" fmla="*/ 461 w 400511"/>
                <a:gd name="connsiteY1" fmla="*/ 2686050 h 6702398"/>
                <a:gd name="connsiteX2" fmla="*/ 314786 w 400511"/>
                <a:gd name="connsiteY2" fmla="*/ 4876800 h 6702398"/>
                <a:gd name="connsiteX3" fmla="*/ 320823 w 400511"/>
                <a:gd name="connsiteY3" fmla="*/ 6702398 h 6702398"/>
                <a:gd name="connsiteX0" fmla="*/ 400123 w 427750"/>
                <a:gd name="connsiteY0" fmla="*/ 0 h 6702398"/>
                <a:gd name="connsiteX1" fmla="*/ 73 w 427750"/>
                <a:gd name="connsiteY1" fmla="*/ 2686050 h 6702398"/>
                <a:gd name="connsiteX2" fmla="*/ 427303 w 427750"/>
                <a:gd name="connsiteY2" fmla="*/ 4889486 h 6702398"/>
                <a:gd name="connsiteX3" fmla="*/ 320435 w 427750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3 w 434969"/>
                <a:gd name="connsiteY0" fmla="*/ 0 h 6702398"/>
                <a:gd name="connsiteX1" fmla="*/ 73 w 434969"/>
                <a:gd name="connsiteY1" fmla="*/ 2686050 h 6702398"/>
                <a:gd name="connsiteX2" fmla="*/ 427303 w 434969"/>
                <a:gd name="connsiteY2" fmla="*/ 4889486 h 6702398"/>
                <a:gd name="connsiteX3" fmla="*/ 320435 w 434969"/>
                <a:gd name="connsiteY3" fmla="*/ 6702398 h 6702398"/>
                <a:gd name="connsiteX0" fmla="*/ 400120 w 434966"/>
                <a:gd name="connsiteY0" fmla="*/ 0 h 6702398"/>
                <a:gd name="connsiteX1" fmla="*/ 71 w 434966"/>
                <a:gd name="connsiteY1" fmla="*/ 1975615 h 6702398"/>
                <a:gd name="connsiteX2" fmla="*/ 427300 w 434966"/>
                <a:gd name="connsiteY2" fmla="*/ 4889486 h 6702398"/>
                <a:gd name="connsiteX3" fmla="*/ 320432 w 434966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0049 w 408983"/>
                <a:gd name="connsiteY0" fmla="*/ 0 h 6702398"/>
                <a:gd name="connsiteX1" fmla="*/ 0 w 408983"/>
                <a:gd name="connsiteY1" fmla="*/ 1975615 h 6702398"/>
                <a:gd name="connsiteX2" fmla="*/ 399010 w 408983"/>
                <a:gd name="connsiteY2" fmla="*/ 4724567 h 6702398"/>
                <a:gd name="connsiteX3" fmla="*/ 320361 w 408983"/>
                <a:gd name="connsiteY3" fmla="*/ 6702398 h 6702398"/>
                <a:gd name="connsiteX0" fmla="*/ 407772 w 416706"/>
                <a:gd name="connsiteY0" fmla="*/ 0 h 6702398"/>
                <a:gd name="connsiteX1" fmla="*/ 7723 w 416706"/>
                <a:gd name="connsiteY1" fmla="*/ 1975615 h 6702398"/>
                <a:gd name="connsiteX2" fmla="*/ 406733 w 416706"/>
                <a:gd name="connsiteY2" fmla="*/ 4724567 h 6702398"/>
                <a:gd name="connsiteX3" fmla="*/ 328084 w 416706"/>
                <a:gd name="connsiteY3" fmla="*/ 6702398 h 6702398"/>
                <a:gd name="connsiteX0" fmla="*/ 299088 w 308022"/>
                <a:gd name="connsiteY0" fmla="*/ 0 h 6702398"/>
                <a:gd name="connsiteX1" fmla="*/ 11942 w 308022"/>
                <a:gd name="connsiteY1" fmla="*/ 1975616 h 6702398"/>
                <a:gd name="connsiteX2" fmla="*/ 298049 w 308022"/>
                <a:gd name="connsiteY2" fmla="*/ 4724567 h 6702398"/>
                <a:gd name="connsiteX3" fmla="*/ 219400 w 308022"/>
                <a:gd name="connsiteY3" fmla="*/ 6702398 h 6702398"/>
                <a:gd name="connsiteX0" fmla="*/ 287146 w 296080"/>
                <a:gd name="connsiteY0" fmla="*/ 0 h 6702398"/>
                <a:gd name="connsiteX1" fmla="*/ 0 w 296080"/>
                <a:gd name="connsiteY1" fmla="*/ 1975616 h 6702398"/>
                <a:gd name="connsiteX2" fmla="*/ 286107 w 296080"/>
                <a:gd name="connsiteY2" fmla="*/ 4724567 h 6702398"/>
                <a:gd name="connsiteX3" fmla="*/ 207458 w 296080"/>
                <a:gd name="connsiteY3" fmla="*/ 6702398 h 670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80" h="6702398">
                  <a:moveTo>
                    <a:pt x="287146" y="0"/>
                  </a:moveTo>
                  <a:cubicBezTo>
                    <a:pt x="94264" y="936625"/>
                    <a:pt x="163" y="1074007"/>
                    <a:pt x="0" y="1975616"/>
                  </a:cubicBezTo>
                  <a:cubicBezTo>
                    <a:pt x="-163" y="2877225"/>
                    <a:pt x="307988" y="3831054"/>
                    <a:pt x="286107" y="4724567"/>
                  </a:cubicBezTo>
                  <a:cubicBezTo>
                    <a:pt x="320683" y="5453161"/>
                    <a:pt x="258258" y="6380135"/>
                    <a:pt x="207458" y="6702398"/>
                  </a:cubicBezTo>
                </a:path>
              </a:pathLst>
            </a:custGeom>
            <a:ln w="31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44" name="AutoShape 246"/>
          <p:cNvSpPr>
            <a:spLocks noChangeArrowheads="1"/>
          </p:cNvSpPr>
          <p:nvPr/>
        </p:nvSpPr>
        <p:spPr bwMode="auto">
          <a:xfrm>
            <a:off x="5208366" y="143961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9" name="직사각형 378"/>
          <p:cNvSpPr/>
          <p:nvPr/>
        </p:nvSpPr>
        <p:spPr>
          <a:xfrm>
            <a:off x="3789985" y="1971621"/>
            <a:ext cx="2365576" cy="85519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AutoShape 246"/>
          <p:cNvSpPr>
            <a:spLocks noChangeArrowheads="1"/>
          </p:cNvSpPr>
          <p:nvPr/>
        </p:nvSpPr>
        <p:spPr bwMode="auto">
          <a:xfrm>
            <a:off x="6155561" y="191943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2" name="AutoShape 246"/>
          <p:cNvSpPr>
            <a:spLocks noChangeArrowheads="1"/>
          </p:cNvSpPr>
          <p:nvPr/>
        </p:nvSpPr>
        <p:spPr bwMode="auto">
          <a:xfrm>
            <a:off x="3754460" y="2729618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1-2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3932818" y="2786633"/>
            <a:ext cx="506456" cy="91113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57188" y="119063"/>
            <a:ext cx="1606209" cy="307777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2000" b="1" baseline="0" dirty="0" smtClean="0">
                <a:latin typeface="+mn-ea"/>
                <a:ea typeface="+mn-ea"/>
                <a:cs typeface="Arial" pitchFamily="34" charset="0"/>
              </a:rPr>
              <a:t>03. SERVICES</a:t>
            </a:r>
            <a:endParaRPr lang="en-US" altLang="ko-KR" sz="2000" b="1" baseline="0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8876867" y="2350744"/>
          <a:ext cx="2157412" cy="890616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4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INTERACTION</a:t>
                      </a:r>
                    </a:p>
                  </a:txBody>
                  <a:tcPr marL="97975" marR="97975" marT="35964" marB="359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1-1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Click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화살표 상하 반전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700" b="1" dirty="0" smtClean="0">
                          <a:ea typeface="+mn-ea"/>
                        </a:rPr>
                        <a:t>∧: </a:t>
                      </a:r>
                      <a:r>
                        <a:rPr kumimoji="0" lang="ko-KR" altLang="en-US" sz="700" b="1" dirty="0" smtClean="0">
                          <a:ea typeface="+mn-ea"/>
                        </a:rPr>
                        <a:t>펼쳐진 상태 </a:t>
                      </a:r>
                      <a:r>
                        <a:rPr kumimoji="0" lang="en-US" altLang="ko-KR" sz="700" b="1" dirty="0" smtClean="0">
                          <a:ea typeface="+mn-ea"/>
                        </a:rPr>
                        <a:t>/ ∨: </a:t>
                      </a:r>
                      <a:r>
                        <a:rPr kumimoji="0" lang="ko-KR" altLang="en-US" sz="700" b="1" dirty="0" smtClean="0">
                          <a:ea typeface="+mn-ea"/>
                        </a:rPr>
                        <a:t>닫힌 상태</a:t>
                      </a:r>
                      <a:r>
                        <a:rPr kumimoji="0" lang="en-US" altLang="ko-KR" sz="700" b="1" dirty="0" smtClean="0">
                          <a:ea typeface="+mn-ea"/>
                        </a:rPr>
                        <a:t>)</a:t>
                      </a:r>
                      <a:endParaRPr kumimoji="0" lang="en-US" altLang="ko-KR" sz="7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한번에 하나만 열 수 있다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1-2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언더라인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92668" y="1074344"/>
            <a:ext cx="10740458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Type1. Contents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Page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|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Samsung Digital Health / Samsung Internet /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Samsung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In-App Purchase / PEN.UP / Smart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Connectivity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인증 후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 Smart Home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Cloud API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인증 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115959" y="1787547"/>
            <a:ext cx="1336880" cy="4168515"/>
            <a:chOff x="2115959" y="1578165"/>
            <a:chExt cx="1336880" cy="4168515"/>
          </a:xfrm>
        </p:grpSpPr>
        <p:sp>
          <p:nvSpPr>
            <p:cNvPr id="57" name="직사각형 56"/>
            <p:cNvSpPr/>
            <p:nvPr/>
          </p:nvSpPr>
          <p:spPr>
            <a:xfrm>
              <a:off x="2115959" y="2635515"/>
              <a:ext cx="65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400" baseline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22391" y="1777790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Account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22391" y="2033950"/>
              <a:ext cx="81272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>
                <a:defRPr sz="800" b="1"/>
              </a:lvl1pPr>
            </a:lstStyle>
            <a:p>
              <a:r>
                <a:rPr lang="en-US" altLang="ko-KR" dirty="0"/>
                <a:t>Samsung Digital Health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322391" y="1940536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11501" y="2198666"/>
              <a:ext cx="1141338" cy="15696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Essential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Contents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Technical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Document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   Overview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  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Health Data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     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- Release Note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</a:t>
              </a: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- API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Reference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- Programming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Guide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   S Health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Service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</a:rPr>
                <a:t> </a:t>
              </a:r>
              <a:r>
                <a:rPr kumimoji="0" lang="en-US" altLang="ko-KR" sz="600" baseline="0" dirty="0" smtClean="0">
                  <a:latin typeface="+mn-ea"/>
                </a:rPr>
                <a:t>    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Release Note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- API Reference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- Programming </a:t>
              </a:r>
              <a:r>
                <a:rPr kumimoji="0" lang="en-US" altLang="ko-KR" sz="600" baseline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Guide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- Tracker Design Guidelines</a:t>
              </a:r>
              <a:endParaRPr kumimoji="0" lang="en-US" altLang="ko-KR" sz="6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 </a:t>
              </a:r>
              <a:r>
                <a:rPr kumimoji="0" lang="en-US" altLang="ko-KR" sz="600" baseline="0" dirty="0">
                  <a:latin typeface="+mn-ea"/>
                </a:rPr>
                <a:t>   S Health Branding Guidelines</a:t>
              </a:r>
              <a:endParaRPr kumimoji="0" lang="en-US" altLang="ko-KR" sz="6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Samples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FAQ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 smtClean="0">
                  <a:latin typeface="+mn-ea"/>
                  <a:ea typeface="+mn-ea"/>
                </a:rPr>
                <a:t>Video</a:t>
              </a: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600" baseline="0" dirty="0">
                  <a:latin typeface="+mn-ea"/>
                  <a:ea typeface="+mn-ea"/>
                </a:rPr>
                <a:t>Event </a:t>
              </a:r>
              <a:r>
                <a:rPr kumimoji="0" lang="en-US" altLang="ko-KR" sz="600" baseline="0" dirty="0" smtClean="0">
                  <a:latin typeface="+mn-ea"/>
                  <a:ea typeface="+mn-ea"/>
                </a:rPr>
                <a:t>Materials  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121261" y="3872775"/>
              <a:ext cx="1129298" cy="1873905"/>
              <a:chOff x="362490" y="3050173"/>
              <a:chExt cx="1129298" cy="1873905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2490" y="3785951"/>
                <a:ext cx="75" cy="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400" baseline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63620" y="3050173"/>
                <a:ext cx="625171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>
                  <a:defRPr sz="800" b="1"/>
                </a:lvl1pPr>
              </a:lstStyle>
              <a:p>
                <a:r>
                  <a:rPr lang="en-US" altLang="ko-KR" dirty="0"/>
                  <a:t>Samsung Internet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620" y="3309318"/>
                <a:ext cx="912109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 smtClean="0"/>
                  <a:t>Samsung In-App Purchase</a:t>
                </a:r>
                <a:endParaRPr lang="en-US" altLang="ko-KR" sz="800" b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63620" y="3552736"/>
                <a:ext cx="256480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PEN.UP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63620" y="3807767"/>
                <a:ext cx="219612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ARTIK</a:t>
                </a:r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>
                <a:off x="563620" y="3472064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563620" y="3727095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563620" y="4051185"/>
                <a:ext cx="660437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Connectivity</a:t>
                </a:r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563620" y="3970513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63620" y="4213931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63620" y="3228233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563620" y="4299073"/>
                <a:ext cx="791883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Home Cloud API</a:t>
                </a:r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563620" y="4504671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563620" y="4589813"/>
                <a:ext cx="503343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Theme Service</a:t>
                </a:r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>
                <a:off x="563620" y="4756862"/>
                <a:ext cx="9281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63620" y="4842004"/>
                <a:ext cx="399148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b="1" dirty="0"/>
                  <a:t>Smart View</a:t>
                </a: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22391" y="1578165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Services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2322391" y="174091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8"/>
          <p:cNvSpPr/>
          <p:nvPr/>
        </p:nvSpPr>
        <p:spPr>
          <a:xfrm>
            <a:off x="9288462" y="-9427"/>
            <a:ext cx="2233613" cy="193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b"/>
          <a:lstStyle/>
          <a:p>
            <a:pPr algn="ctr" eaLnBrk="1" latinLnBrk="1" hangingPunct="1">
              <a:defRPr/>
            </a:pPr>
            <a:r>
              <a:rPr lang="en-US" altLang="ko-KR" sz="1400" b="1" baseline="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Update  </a:t>
            </a:r>
            <a:r>
              <a:rPr lang="en-US" altLang="ko-KR" sz="1400" b="1" dirty="0" smtClean="0">
                <a:latin typeface="+mn-ea"/>
              </a:rPr>
              <a:t>20160706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roup 210"/>
          <p:cNvGraphicFramePr>
            <a:graphicFrameLocks noGrp="1"/>
          </p:cNvGraphicFramePr>
          <p:nvPr>
            <p:extLst/>
          </p:nvPr>
        </p:nvGraphicFramePr>
        <p:xfrm>
          <a:off x="357188" y="610707"/>
          <a:ext cx="10675938" cy="450850"/>
        </p:xfrm>
        <a:graphic>
          <a:graphicData uri="http://schemas.openxmlformats.org/drawingml/2006/table">
            <a:tbl>
              <a:tblPr/>
              <a:tblGrid>
                <a:gridCol w="1479934"/>
                <a:gridCol w="3016837"/>
                <a:gridCol w="1028130"/>
                <a:gridCol w="2014720"/>
                <a:gridCol w="976205"/>
                <a:gridCol w="2160112"/>
              </a:tblGrid>
              <a:tr h="2254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SAMSUNG DEVELOPER SITE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66" marR="89866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7982" marR="97982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8113" marB="4811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itle 1"/>
          <p:cNvSpPr txBox="1">
            <a:spLocks/>
          </p:cNvSpPr>
          <p:nvPr/>
        </p:nvSpPr>
        <p:spPr>
          <a:xfrm>
            <a:off x="5870576" y="617057"/>
            <a:ext cx="2020887" cy="196850"/>
          </a:xfrm>
          <a:prstGeom prst="rect">
            <a:avLst/>
          </a:prstGeom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92404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84809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477213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969618" algn="ctr" rtl="0" fontAlgn="base" latinLnBrk="1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SUB Page</a:t>
            </a:r>
            <a:endParaRPr lang="ko-KR" altLang="en-US" sz="800" baseline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31975" y="847244"/>
            <a:ext cx="6059488" cy="21544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SD HOME &gt; 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SERVICES </a:t>
            </a:r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&gt; Samsung Account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2239386" y="165229"/>
            <a:ext cx="3253070" cy="215444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Samsung Developer Site </a:t>
            </a:r>
            <a:r>
              <a:rPr lang="en-US" altLang="ko-KR" sz="14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SERVICE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SUB</a:t>
            </a:r>
            <a:endParaRPr lang="ko-KR" altLang="en-US" sz="1400" baseline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2668" y="1074344"/>
            <a:ext cx="1074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Type2. One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Page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|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+mn-ea"/>
              </a:rPr>
              <a:t>SAMSUNG Account / ARTIK / Smart Connectivity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인증 전</a:t>
            </a:r>
            <a:r>
              <a:rPr lang="en-US" altLang="ko-KR" sz="1600" dirty="0">
                <a:latin typeface="+mn-ea"/>
                <a:ea typeface="+mn-ea"/>
              </a:rPr>
              <a:t>) /  Smart Home Cloud API (</a:t>
            </a:r>
            <a:r>
              <a:rPr lang="ko-KR" altLang="en-US" sz="1600" dirty="0">
                <a:latin typeface="+mn-ea"/>
                <a:ea typeface="+mn-ea"/>
              </a:rPr>
              <a:t>인증 전</a:t>
            </a:r>
            <a:r>
              <a:rPr lang="en-US" altLang="ko-KR" sz="1600" dirty="0">
                <a:latin typeface="+mn-ea"/>
                <a:ea typeface="+mn-ea"/>
              </a:rPr>
              <a:t>) / Theme </a:t>
            </a:r>
            <a:r>
              <a:rPr lang="en-US" altLang="ko-KR" sz="1600" dirty="0" smtClean="0">
                <a:latin typeface="+mn-ea"/>
                <a:ea typeface="+mn-ea"/>
              </a:rPr>
              <a:t>Service (</a:t>
            </a:r>
            <a:r>
              <a:rPr lang="ko-KR" altLang="en-US" sz="1600" dirty="0" smtClean="0">
                <a:latin typeface="+mn-ea"/>
                <a:ea typeface="+mn-ea"/>
              </a:rPr>
              <a:t>인증 전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en-US" altLang="ko-KR" sz="1600" dirty="0">
                <a:latin typeface="+mn-ea"/>
                <a:ea typeface="+mn-ea"/>
              </a:rPr>
              <a:t>/ Smart View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167373" y="6420418"/>
            <a:ext cx="5041328" cy="393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일관성을 유지하기 위해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One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Page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메뉴도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LNB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메뉴를 유지함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43883" y="5499549"/>
            <a:ext cx="5041328" cy="8442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67373" y="2817840"/>
            <a:ext cx="5041263" cy="140101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788654" y="1907137"/>
            <a:ext cx="3244478" cy="4274131"/>
            <a:chOff x="4752057" y="1795261"/>
            <a:chExt cx="3244478" cy="4274131"/>
          </a:xfrm>
        </p:grpSpPr>
        <p:sp>
          <p:nvSpPr>
            <p:cNvPr id="83" name="직사각형 82"/>
            <p:cNvSpPr/>
            <p:nvPr/>
          </p:nvSpPr>
          <p:spPr>
            <a:xfrm>
              <a:off x="6894176" y="1795261"/>
              <a:ext cx="713387" cy="607064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Samsung </a:t>
              </a:r>
              <a:r>
                <a:rPr kumimoji="0" lang="en-US" altLang="ko-KR" sz="10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Account</a:t>
              </a:r>
            </a:p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PICTURE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52057" y="1819936"/>
              <a:ext cx="8832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baseline="0" dirty="0">
                  <a:latin typeface="+mn-ea"/>
                  <a:ea typeface="+mn-ea"/>
                </a:rPr>
                <a:t>Samsung Account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752057" y="2316143"/>
              <a:ext cx="549820" cy="152989"/>
              <a:chOff x="265403" y="2481413"/>
              <a:chExt cx="968214" cy="269409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9403" y="2527723"/>
                <a:ext cx="694417" cy="162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600" b="1" baseline="0" dirty="0" smtClean="0">
                    <a:latin typeface="+mn-ea"/>
                  </a:rPr>
                  <a:t>Get Access</a:t>
                </a:r>
                <a:endParaRPr kumimoji="0" lang="en-US" altLang="ko-KR" sz="600" b="1" baseline="0" dirty="0">
                  <a:latin typeface="+mn-ea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65403" y="2481413"/>
                <a:ext cx="968214" cy="2694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4752057" y="2003865"/>
              <a:ext cx="172643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>
                  <a:latin typeface="+mn-ea"/>
                  <a:ea typeface="+mn-ea"/>
                </a:rPr>
                <a:t>Samsung Account is an integrated Account service which allows users to </a:t>
              </a:r>
              <a:endParaRPr kumimoji="0" lang="en-US" altLang="ko-KR" sz="4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 smtClean="0">
                  <a:latin typeface="+mn-ea"/>
                  <a:ea typeface="+mn-ea"/>
                </a:rPr>
                <a:t>join </a:t>
              </a:r>
              <a:r>
                <a:rPr kumimoji="0" lang="en-US" altLang="ko-KR" sz="400" baseline="0" dirty="0">
                  <a:latin typeface="+mn-ea"/>
                  <a:ea typeface="+mn-ea"/>
                </a:rPr>
                <a:t>all Samsung </a:t>
              </a:r>
              <a:r>
                <a:rPr kumimoji="0" lang="en-US" altLang="ko-KR" sz="400" baseline="0" dirty="0" smtClean="0">
                  <a:latin typeface="+mn-ea"/>
                  <a:ea typeface="+mn-ea"/>
                </a:rPr>
                <a:t>SERVICE </a:t>
              </a:r>
              <a:r>
                <a:rPr kumimoji="0" lang="en-US" altLang="ko-KR" sz="400" baseline="0" dirty="0">
                  <a:latin typeface="+mn-ea"/>
                  <a:ea typeface="+mn-ea"/>
                </a:rPr>
                <a:t>for mobile phone, tablet, smart TV, </a:t>
              </a:r>
              <a:endParaRPr kumimoji="0" lang="en-US" altLang="ko-KR" sz="400" baseline="0" dirty="0" smtClean="0">
                <a:latin typeface="+mn-ea"/>
                <a:ea typeface="+mn-ea"/>
              </a:endParaRPr>
            </a:p>
            <a:p>
              <a:pPr defTabSz="984809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400" baseline="0" dirty="0" smtClean="0">
                  <a:latin typeface="+mn-ea"/>
                  <a:ea typeface="+mn-ea"/>
                </a:rPr>
                <a:t>and </a:t>
              </a:r>
              <a:r>
                <a:rPr kumimoji="0" lang="en-US" altLang="ko-KR" sz="400" baseline="0" dirty="0">
                  <a:latin typeface="+mn-ea"/>
                  <a:ea typeface="+mn-ea"/>
                </a:rPr>
                <a:t>newly planning smart home </a:t>
              </a:r>
              <a:r>
                <a:rPr kumimoji="0" lang="en-US" altLang="ko-KR" sz="400" baseline="0" dirty="0" smtClean="0">
                  <a:latin typeface="+mn-ea"/>
                  <a:ea typeface="+mn-ea"/>
                </a:rPr>
                <a:t>appliances… </a:t>
              </a:r>
              <a:endParaRPr kumimoji="0" lang="en-US" altLang="ko-KR" sz="400" baseline="0" dirty="0">
                <a:latin typeface="+mn-ea"/>
                <a:ea typeface="+mn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780480" y="5643968"/>
              <a:ext cx="2218556" cy="291757"/>
              <a:chOff x="511629" y="3900874"/>
              <a:chExt cx="3906804" cy="51377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511629" y="3900874"/>
                <a:ext cx="2348598" cy="216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  <a:ea typeface="+mn-ea"/>
                  </a:rPr>
                  <a:t>Looking For a </a:t>
                </a:r>
                <a:r>
                  <a:rPr kumimoji="0" lang="en-US" altLang="ko-KR" sz="800" b="1" baseline="0" dirty="0" smtClean="0">
                    <a:latin typeface="+mn-ea"/>
                    <a:ea typeface="+mn-ea"/>
                  </a:rPr>
                  <a:t>Community?</a:t>
                </a:r>
                <a:endParaRPr kumimoji="0" lang="en-US" altLang="ko-KR" sz="800" b="1" baseline="0" dirty="0">
                  <a:latin typeface="+mn-ea"/>
                  <a:ea typeface="+mn-ea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11629" y="4197855"/>
                <a:ext cx="3906804" cy="216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Meet other developers in the forums.</a:t>
                </a:r>
              </a:p>
              <a:p>
                <a:pPr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400" baseline="0" dirty="0">
                    <a:latin typeface="+mn-ea"/>
                    <a:ea typeface="+mn-ea"/>
                  </a:rPr>
                  <a:t>Share information through the Samsung Developer Site, and </a:t>
                </a:r>
                <a:r>
                  <a:rPr kumimoji="0" lang="en-US" altLang="ko-KR" sz="400" baseline="0" dirty="0" smtClean="0">
                    <a:latin typeface="+mn-ea"/>
                    <a:ea typeface="+mn-ea"/>
                  </a:rPr>
                  <a:t>participate </a:t>
                </a:r>
                <a:r>
                  <a:rPr kumimoji="0" lang="en-US" altLang="ko-KR" sz="400" baseline="0" dirty="0">
                    <a:latin typeface="+mn-ea"/>
                    <a:ea typeface="+mn-ea"/>
                  </a:rPr>
                  <a:t>actively in the forums.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791353" y="5534088"/>
              <a:ext cx="3047307" cy="535304"/>
              <a:chOff x="2425259" y="3473851"/>
              <a:chExt cx="5531506" cy="97169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7240426" y="3473851"/>
                <a:ext cx="716339" cy="622392"/>
              </a:xfrm>
              <a:prstGeom prst="rect">
                <a:avLst/>
              </a:prstGeom>
              <a:pattFill prst="wdUpDiag">
                <a:fgClr>
                  <a:srgbClr val="DDDDDD"/>
                </a:fgClr>
                <a:bgClr>
                  <a:schemeClr val="bg1"/>
                </a:bgClr>
              </a:pattFill>
              <a:ln w="317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</p:spPr>
            <p:txBody>
              <a:bodyPr lIns="0" tIns="49240" rIns="0" bIns="49240" anchor="ctr"/>
              <a:lstStyle/>
              <a:p>
                <a:pPr algn="ctr" defTabSz="984809"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000" b="1" dirty="0" smtClean="0">
                    <a:solidFill>
                      <a:srgbClr val="656565"/>
                    </a:solidFill>
                    <a:latin typeface="맑은 고딕" pitchFamily="50" charset="-127"/>
                    <a:ea typeface="맑은 고딕" pitchFamily="50" charset="-127"/>
                  </a:rPr>
                  <a:t>ICON</a:t>
                </a:r>
                <a:endParaRPr kumimoji="0" lang="ko-KR" altLang="en-US" sz="10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25259" y="4277938"/>
                <a:ext cx="916582" cy="16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600" b="1" baseline="0" dirty="0">
                    <a:latin typeface="+mn-ea"/>
                  </a:rPr>
                  <a:t>Others Forum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752057" y="2758701"/>
              <a:ext cx="3244478" cy="1731706"/>
              <a:chOff x="2699442" y="2547145"/>
              <a:chExt cx="3244478" cy="173170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442" y="2547145"/>
                <a:ext cx="108683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>
                    <a:latin typeface="+mn-ea"/>
                  </a:rPr>
                  <a:t>Samsung Account API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99442" y="2778010"/>
                <a:ext cx="32444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dirty="0"/>
                  <a:t>Samsung Account API enables you to integrate Samsung Account into your own applications </a:t>
                </a:r>
                <a:endParaRPr lang="en-US" altLang="ko-KR" sz="800" dirty="0" smtClean="0"/>
              </a:p>
              <a:p>
                <a:r>
                  <a:rPr lang="en-US" altLang="ko-KR" sz="800" dirty="0" smtClean="0"/>
                  <a:t>providing </a:t>
                </a:r>
                <a:r>
                  <a:rPr lang="en-US" altLang="ko-KR" sz="800" dirty="0"/>
                  <a:t>unified user experience to your customers. By using Samsung Account API, you can provide your </a:t>
                </a:r>
                <a:endParaRPr lang="en-US" altLang="ko-KR" sz="800" dirty="0" smtClean="0"/>
              </a:p>
              <a:p>
                <a:r>
                  <a:rPr lang="en-US" altLang="ko-KR" sz="800" dirty="0" smtClean="0"/>
                  <a:t>users </a:t>
                </a:r>
                <a:r>
                  <a:rPr lang="en-US" altLang="ko-KR" sz="800" dirty="0"/>
                  <a:t>integrated IDs and let them join not only your service but also all the existing </a:t>
                </a:r>
                <a:r>
                  <a:rPr lang="en-US" altLang="ko-KR" sz="800" dirty="0" smtClean="0"/>
                  <a:t>and…</a:t>
                </a:r>
                <a:endParaRPr lang="en-US" altLang="ko-KR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00096" y="4007720"/>
                <a:ext cx="18306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 defTabSz="9848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800" b="1" baseline="0" dirty="0" smtClean="0">
                    <a:latin typeface="+mn-ea"/>
                  </a:rPr>
                  <a:t>How to Adopt Samsung Account API</a:t>
                </a:r>
                <a:endParaRPr kumimoji="0" lang="en-US" altLang="ko-KR" sz="800" b="1" baseline="0" dirty="0">
                  <a:latin typeface="+mn-e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442" y="4196777"/>
                <a:ext cx="1652697" cy="820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800" dirty="0"/>
                  <a:t>Samsung Account API is available to selected partners.</a:t>
                </a:r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647988" y="3372358"/>
              <a:ext cx="1664445" cy="604301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9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Samsung Account </a:t>
              </a:r>
              <a:r>
                <a:rPr kumimoji="0" lang="en-US" altLang="ko-KR" sz="9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API_IMAGE</a:t>
              </a:r>
              <a:endParaRPr kumimoji="0" lang="ko-KR" altLang="en-US" sz="9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7988" y="4592535"/>
              <a:ext cx="1664445" cy="604301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31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0" tIns="49240" rIns="0" bIns="49240" anchor="ctr"/>
            <a:lstStyle/>
            <a:p>
              <a:pPr algn="ctr" defTabSz="984809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900" b="1" dirty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Samsung Account </a:t>
              </a:r>
              <a:r>
                <a:rPr kumimoji="0" lang="en-US" altLang="ko-KR" sz="900" b="1" dirty="0" smtClean="0">
                  <a:solidFill>
                    <a:srgbClr val="656565"/>
                  </a:solidFill>
                  <a:latin typeface="맑은 고딕" pitchFamily="50" charset="-127"/>
                  <a:ea typeface="맑은 고딕" pitchFamily="50" charset="-127"/>
                </a:rPr>
                <a:t>API_IMAGE</a:t>
              </a:r>
              <a:endParaRPr kumimoji="0" lang="ko-KR" altLang="en-US" sz="900" b="1" dirty="0">
                <a:solidFill>
                  <a:srgbClr val="6565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167308" y="1655487"/>
            <a:ext cx="5041328" cy="46413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5400000">
            <a:off x="574984" y="3291188"/>
            <a:ext cx="4598267" cy="137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5400000">
            <a:off x="575340" y="3288977"/>
            <a:ext cx="4594320" cy="1379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63882" y="1648795"/>
            <a:ext cx="1398490" cy="4648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03" name="AutoShape 246"/>
          <p:cNvSpPr>
            <a:spLocks noChangeArrowheads="1"/>
          </p:cNvSpPr>
          <p:nvPr/>
        </p:nvSpPr>
        <p:spPr bwMode="auto">
          <a:xfrm>
            <a:off x="2790008" y="155339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562372" y="1649261"/>
            <a:ext cx="3646264" cy="3837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5"/>
              </a:solidFill>
            </a:endParaRPr>
          </a:p>
        </p:txBody>
      </p:sp>
      <p:sp>
        <p:nvSpPr>
          <p:cNvPr id="105" name="AutoShape 246"/>
          <p:cNvSpPr>
            <a:spLocks noChangeArrowheads="1"/>
          </p:cNvSpPr>
          <p:nvPr/>
        </p:nvSpPr>
        <p:spPr bwMode="auto">
          <a:xfrm>
            <a:off x="7129448" y="5762609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15" name="AutoShape 246"/>
          <p:cNvSpPr>
            <a:spLocks noChangeArrowheads="1"/>
          </p:cNvSpPr>
          <p:nvPr/>
        </p:nvSpPr>
        <p:spPr bwMode="auto">
          <a:xfrm>
            <a:off x="5182301" y="155339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10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en-US" altLang="ko-KR" sz="10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/>
          </p:nvPr>
        </p:nvGraphicFramePr>
        <p:xfrm>
          <a:off x="8875714" y="1525374"/>
          <a:ext cx="2157412" cy="1770713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62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LNB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페이지로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Overview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Samsung Account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Partnership </a:t>
                      </a:r>
                    </a:p>
                    <a:p>
                      <a:pPr marL="0" indent="0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    Request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의 인증페이지 이동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kern="1200" dirty="0" smtClean="0">
                          <a:solidFill>
                            <a:srgbClr val="4BACC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COMMON / ETC </a:t>
                      </a:r>
                      <a:r>
                        <a:rPr lang="ko-KR" altLang="en-US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영역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3-1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&gt; Community &gt; Others 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Forum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게시판 페이지 이동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3778383" y="2413328"/>
            <a:ext cx="560092" cy="1884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AutoShape 246"/>
          <p:cNvSpPr>
            <a:spLocks noChangeArrowheads="1"/>
          </p:cNvSpPr>
          <p:nvPr/>
        </p:nvSpPr>
        <p:spPr bwMode="auto">
          <a:xfrm>
            <a:off x="3953136" y="2268005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16237" y="6098420"/>
            <a:ext cx="504946" cy="10548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AutoShape 246"/>
          <p:cNvSpPr>
            <a:spLocks noChangeArrowheads="1"/>
          </p:cNvSpPr>
          <p:nvPr/>
        </p:nvSpPr>
        <p:spPr bwMode="auto">
          <a:xfrm>
            <a:off x="3637150" y="6043311"/>
            <a:ext cx="190800" cy="19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68387" tIns="34194" rIns="68387" bIns="34194" anchor="ctr"/>
          <a:lstStyle/>
          <a:p>
            <a:pPr algn="ctr" defTabSz="682625" eaLnBrk="1" hangingPunct="1"/>
            <a:r>
              <a:rPr kumimoji="0"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3-1</a:t>
            </a:r>
            <a:endParaRPr kumimoji="0" lang="en-US" altLang="ko-KR" sz="800" b="1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7188" y="119063"/>
            <a:ext cx="1606209" cy="307777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lvl="2" indent="0" eaLnBrk="1" latinLnBrk="1" hangingPunct="1">
              <a:defRPr/>
            </a:pPr>
            <a:r>
              <a:rPr lang="en-US" altLang="ko-KR" sz="2000" b="1" baseline="0" dirty="0" smtClean="0">
                <a:latin typeface="+mn-ea"/>
                <a:ea typeface="+mn-ea"/>
                <a:cs typeface="Arial" pitchFamily="34" charset="0"/>
              </a:rPr>
              <a:t>03. SERVICES</a:t>
            </a:r>
            <a:endParaRPr lang="en-US" altLang="ko-KR" sz="2000" b="1" baseline="0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/>
          </p:nvPr>
        </p:nvGraphicFramePr>
        <p:xfrm>
          <a:off x="8875714" y="3484234"/>
          <a:ext cx="2157412" cy="749184"/>
        </p:xfrm>
        <a:graphic>
          <a:graphicData uri="http://schemas.openxmlformats.org/drawingml/2006/table">
            <a:tbl>
              <a:tblPr/>
              <a:tblGrid>
                <a:gridCol w="440488"/>
                <a:gridCol w="1716924"/>
              </a:tblGrid>
              <a:tr h="1171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INTERACTION</a:t>
                      </a:r>
                    </a:p>
                  </a:txBody>
                  <a:tcPr marL="97975" marR="97975" marT="35964" marB="359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2-1 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10p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C- Top banner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2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97975" marR="97975" marT="35964" marB="35964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3-1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3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Mouse over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언더라인</a:t>
                      </a:r>
                      <a:endParaRPr lang="en-US" altLang="ko-KR" sz="7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2" marR="38572" marT="35964" marB="35964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311637" y="1787547"/>
            <a:ext cx="938922" cy="2645503"/>
            <a:chOff x="2311637" y="1787547"/>
            <a:chExt cx="938922" cy="2645503"/>
          </a:xfrm>
        </p:grpSpPr>
        <p:sp>
          <p:nvSpPr>
            <p:cNvPr id="106" name="직사각형 105"/>
            <p:cNvSpPr/>
            <p:nvPr/>
          </p:nvSpPr>
          <p:spPr>
            <a:xfrm>
              <a:off x="2311638" y="2039491"/>
              <a:ext cx="640235" cy="844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311638" y="2241399"/>
              <a:ext cx="818169" cy="9889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311638" y="2538622"/>
              <a:ext cx="640235" cy="964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311638" y="2806151"/>
              <a:ext cx="933614" cy="922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311638" y="3049338"/>
              <a:ext cx="261926" cy="837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311638" y="3310401"/>
              <a:ext cx="261926" cy="837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11638" y="3557354"/>
              <a:ext cx="681138" cy="837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311637" y="3800086"/>
              <a:ext cx="818169" cy="8894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22391" y="2012572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Account 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22391" y="2236876"/>
              <a:ext cx="81272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defTabSz="984809">
                <a:defRPr sz="800" b="1"/>
              </a:lvl1pPr>
            </a:lstStyle>
            <a:p>
              <a:r>
                <a:rPr lang="en-US" altLang="ko-KR" dirty="0"/>
                <a:t>Samsung Digital Health</a:t>
              </a: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2322391" y="2175318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22391" y="2532943"/>
              <a:ext cx="625171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Internet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22391" y="2792088"/>
              <a:ext cx="91210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Samsung In-App Purchase</a:t>
              </a:r>
              <a:endParaRPr lang="en-US" altLang="ko-KR" sz="8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22391" y="3035506"/>
              <a:ext cx="256480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PEN.UP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22391" y="3290537"/>
              <a:ext cx="219612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ARTIK</a:t>
              </a: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322391" y="2954834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322391" y="3209865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322391" y="3533955"/>
              <a:ext cx="660437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Connectivity</a:t>
              </a: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2322391" y="345328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2322391" y="369670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2322391" y="271100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322391" y="3781843"/>
              <a:ext cx="79188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Home Cloud API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2322391" y="3987441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322391" y="4072583"/>
              <a:ext cx="503343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Theme Service</a:t>
              </a: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2322391" y="4239632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322391" y="4324774"/>
              <a:ext cx="399148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800" b="1" dirty="0"/>
                <a:t>Smart View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22391" y="1787547"/>
              <a:ext cx="634789" cy="82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Samsung Services</a:t>
              </a: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2322391" y="1950293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2322391" y="2423700"/>
              <a:ext cx="9281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utoShape 246"/>
            <p:cNvSpPr>
              <a:spLocks noChangeArrowheads="1"/>
            </p:cNvSpPr>
            <p:nvPr/>
          </p:nvSpPr>
          <p:spPr bwMode="auto">
            <a:xfrm>
              <a:off x="2629669" y="2840334"/>
              <a:ext cx="190800" cy="1908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68387" tIns="34194" rIns="68387" bIns="34194" anchor="ctr"/>
            <a:lstStyle/>
            <a:p>
              <a:pPr algn="ctr" defTabSz="682625" eaLnBrk="1" hangingPunct="1"/>
              <a:r>
                <a:rPr kumimoji="0" lang="en-US" altLang="ko-KR" sz="800" b="1" baseline="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r>
                <a:rPr kumimoji="0" lang="en-US" altLang="ko-KR" sz="8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-1</a:t>
              </a:r>
              <a:endParaRPr kumimoji="0" lang="en-US" altLang="ko-KR" sz="800" b="1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311637" y="4091465"/>
              <a:ext cx="514097" cy="8304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6516" y="4351896"/>
              <a:ext cx="405024" cy="811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16516" y="1813200"/>
              <a:ext cx="664292" cy="8919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28"/>
          <p:cNvSpPr/>
          <p:nvPr/>
        </p:nvSpPr>
        <p:spPr>
          <a:xfrm>
            <a:off x="9288462" y="-9427"/>
            <a:ext cx="2233613" cy="193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b"/>
          <a:lstStyle/>
          <a:p>
            <a:pPr algn="ctr" eaLnBrk="1" latinLnBrk="1" hangingPunct="1">
              <a:defRPr/>
            </a:pPr>
            <a:r>
              <a:rPr lang="en-US" altLang="ko-KR" sz="1400" b="1" baseline="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Update  </a:t>
            </a:r>
            <a:r>
              <a:rPr lang="en-US" altLang="ko-KR" sz="1400" b="1" dirty="0" smtClean="0">
                <a:latin typeface="+mn-ea"/>
              </a:rPr>
              <a:t>20160706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1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DBD27E68DD054699E6C228F59436D2" ma:contentTypeVersion="0" ma:contentTypeDescription="새 문서를 만듭니다." ma:contentTypeScope="" ma:versionID="ee05743506b6a3989c5d86516e553d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87382C-24E7-429A-8119-8947A614E8FA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FBC546-2011-4CAA-A989-93F57859A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9AC93-66C2-4CB2-85D7-0446B9FAC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124527</TotalTime>
  <Words>1879</Words>
  <Application>Microsoft Office PowerPoint</Application>
  <PresentationFormat>사용자 지정</PresentationFormat>
  <Paragraphs>514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Tahoma</vt:lpstr>
      <vt:lpstr>디자인 사용자 지정</vt:lpstr>
      <vt:lpstr>03. SERVICES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Pickat 2.0 GUI Guide for Android</dc:title>
  <dc:creator>FEIT</dc:creator>
  <cp:lastModifiedBy>SeonYoung Kim</cp:lastModifiedBy>
  <cp:revision>10890</cp:revision>
  <dcterms:created xsi:type="dcterms:W3CDTF">2006-08-26T02:36:22Z</dcterms:created>
  <dcterms:modified xsi:type="dcterms:W3CDTF">2016-07-14T04:51:35Z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0x0101003FDBD27E68DD054699E6C228F59436D2</vt:lpwstr>
  </property>
</Properties>
</file>