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7" r:id="rId2"/>
    <p:sldId id="259"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4" r:id="rId18"/>
    <p:sldId id="276" r:id="rId19"/>
    <p:sldId id="300" r:id="rId20"/>
    <p:sldId id="277" r:id="rId21"/>
    <p:sldId id="278" r:id="rId22"/>
    <p:sldId id="296" r:id="rId23"/>
    <p:sldId id="280" r:id="rId24"/>
    <p:sldId id="281" r:id="rId25"/>
    <p:sldId id="282" r:id="rId26"/>
    <p:sldId id="283" r:id="rId27"/>
    <p:sldId id="284" r:id="rId28"/>
    <p:sldId id="285" r:id="rId29"/>
    <p:sldId id="286" r:id="rId30"/>
    <p:sldId id="288" r:id="rId31"/>
    <p:sldId id="289" r:id="rId32"/>
    <p:sldId id="291" r:id="rId33"/>
    <p:sldId id="290" r:id="rId34"/>
    <p:sldId id="292" r:id="rId35"/>
    <p:sldId id="293" r:id="rId36"/>
    <p:sldId id="294" r:id="rId37"/>
    <p:sldId id="295" r:id="rId38"/>
    <p:sldId id="297" r:id="rId39"/>
    <p:sldId id="298" r:id="rId40"/>
    <p:sldId id="299" r:id="rId41"/>
    <p:sldId id="301" r:id="rId42"/>
    <p:sldId id="302" r:id="rId43"/>
    <p:sldId id="303" r:id="rId44"/>
    <p:sldId id="306" r:id="rId45"/>
    <p:sldId id="304" r:id="rId46"/>
    <p:sldId id="287" r:id="rId47"/>
    <p:sldId id="305" r:id="rId48"/>
    <p:sldId id="256"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53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B7B827-4A4E-4003-84C0-D94C7CA81007}" type="datetimeFigureOut">
              <a:rPr lang="en-US" smtClean="0"/>
              <a:pPr/>
              <a:t>12/29/2015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7ADF32-3D6E-44A4-8CBD-DB575DFB475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20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21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24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25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26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27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28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29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6</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31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32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33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34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35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36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38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39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40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42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7</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43</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44</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45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13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23CF4C-1E21-4B2E-A0FD-47651AF0E06A}" type="datetimeFigureOut">
              <a:rPr lang="en-US" smtClean="0"/>
              <a:pPr/>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A32ED-9FA3-494E-A20F-831D4276983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23CF4C-1E21-4B2E-A0FD-47651AF0E06A}" type="datetimeFigureOut">
              <a:rPr lang="en-US" smtClean="0"/>
              <a:pPr/>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A32ED-9FA3-494E-A20F-831D4276983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23CF4C-1E21-4B2E-A0FD-47651AF0E06A}" type="datetimeFigureOut">
              <a:rPr lang="en-US" smtClean="0"/>
              <a:pPr/>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A32ED-9FA3-494E-A20F-831D4276983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23CF4C-1E21-4B2E-A0FD-47651AF0E06A}" type="datetimeFigureOut">
              <a:rPr lang="en-US" smtClean="0"/>
              <a:pPr/>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A32ED-9FA3-494E-A20F-831D4276983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23CF4C-1E21-4B2E-A0FD-47651AF0E06A}" type="datetimeFigureOut">
              <a:rPr lang="en-US" smtClean="0"/>
              <a:pPr/>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A32ED-9FA3-494E-A20F-831D4276983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23CF4C-1E21-4B2E-A0FD-47651AF0E06A}" type="datetimeFigureOut">
              <a:rPr lang="en-US" smtClean="0"/>
              <a:pPr/>
              <a:t>12/29/2015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A32ED-9FA3-494E-A20F-831D4276983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23CF4C-1E21-4B2E-A0FD-47651AF0E06A}" type="datetimeFigureOut">
              <a:rPr lang="en-US" smtClean="0"/>
              <a:pPr/>
              <a:t>12/29/2015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A32ED-9FA3-494E-A20F-831D4276983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23CF4C-1E21-4B2E-A0FD-47651AF0E06A}" type="datetimeFigureOut">
              <a:rPr lang="en-US" smtClean="0"/>
              <a:pPr/>
              <a:t>12/29/2015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A32ED-9FA3-494E-A20F-831D4276983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3CF4C-1E21-4B2E-A0FD-47651AF0E06A}" type="datetimeFigureOut">
              <a:rPr lang="en-US" smtClean="0"/>
              <a:pPr/>
              <a:t>12/29/2015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A32ED-9FA3-494E-A20F-831D4276983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23CF4C-1E21-4B2E-A0FD-47651AF0E06A}" type="datetimeFigureOut">
              <a:rPr lang="en-US" smtClean="0"/>
              <a:pPr/>
              <a:t>12/29/2015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A32ED-9FA3-494E-A20F-831D4276983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23CF4C-1E21-4B2E-A0FD-47651AF0E06A}" type="datetimeFigureOut">
              <a:rPr lang="en-US" smtClean="0"/>
              <a:pPr/>
              <a:t>12/29/2015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A32ED-9FA3-494E-A20F-831D4276983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23CF4C-1E21-4B2E-A0FD-47651AF0E06A}" type="datetimeFigureOut">
              <a:rPr lang="en-US" smtClean="0"/>
              <a:pPr/>
              <a:t>12/29/2015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7A32ED-9FA3-494E-A20F-831D4276983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9600" dirty="0" err="1" smtClean="0">
                <a:solidFill>
                  <a:schemeClr val="bg1"/>
                </a:solidFill>
                <a:effectLst>
                  <a:glow rad="228600">
                    <a:schemeClr val="accent5">
                      <a:satMod val="175000"/>
                      <a:alpha val="40000"/>
                    </a:schemeClr>
                  </a:glow>
                </a:effectLst>
              </a:rPr>
              <a:t>LearnR</a:t>
            </a:r>
            <a:r>
              <a:rPr lang="en-US" sz="9600" dirty="0" smtClean="0">
                <a:solidFill>
                  <a:schemeClr val="bg1"/>
                </a:solidFill>
                <a:effectLst>
                  <a:glow rad="228600">
                    <a:schemeClr val="accent5">
                      <a:satMod val="175000"/>
                      <a:alpha val="40000"/>
                    </a:schemeClr>
                  </a:glow>
                </a:effectLst>
              </a:rPr>
              <a:t> Lessons</a:t>
            </a:r>
            <a:endParaRPr lang="en-US" sz="9600" dirty="0">
              <a:solidFill>
                <a:schemeClr val="bg1"/>
              </a:solidFill>
              <a:effectLst>
                <a:glow rad="228600">
                  <a:schemeClr val="accent5">
                    <a:satMod val="175000"/>
                    <a:alpha val="40000"/>
                  </a:schemeClr>
                </a:glow>
              </a:effectLst>
            </a:endParaRPr>
          </a:p>
        </p:txBody>
      </p:sp>
      <p:sp>
        <p:nvSpPr>
          <p:cNvPr id="3" name="Subtitle 2"/>
          <p:cNvSpPr>
            <a:spLocks noGrp="1"/>
          </p:cNvSpPr>
          <p:nvPr>
            <p:ph type="subTitle" idx="1"/>
          </p:nvPr>
        </p:nvSpPr>
        <p:spPr/>
        <p:txBody>
          <a:bodyPr/>
          <a:lstStyle/>
          <a:p>
            <a:r>
              <a:rPr lang="en-US" dirty="0" smtClean="0">
                <a:solidFill>
                  <a:srgbClr val="00B0F0"/>
                </a:solidFill>
              </a:rPr>
              <a:t>Functions</a:t>
            </a:r>
          </a:p>
          <a:p>
            <a:r>
              <a:rPr lang="en-US" dirty="0" smtClean="0">
                <a:solidFill>
                  <a:srgbClr val="00B0F0"/>
                </a:solidFill>
              </a:rPr>
              <a:t>Function Components</a:t>
            </a:r>
            <a:endParaRPr lang="en-US" dirty="0">
              <a:solidFill>
                <a:srgbClr val="00B0F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0" y="0"/>
            <a:ext cx="9144000" cy="369332"/>
          </a:xfrm>
          <a:prstGeom prst="rect">
            <a:avLst/>
          </a:prstGeom>
          <a:solidFill>
            <a:srgbClr val="00B0F0"/>
          </a:solidFill>
        </p:spPr>
        <p:txBody>
          <a:bodyPr wrap="square" rtlCol="0">
            <a:spAutoFit/>
          </a:bodyPr>
          <a:lstStyle/>
          <a:p>
            <a:pPr algn="ctr"/>
            <a:r>
              <a:rPr lang="en-US" b="1" dirty="0" smtClean="0">
                <a:solidFill>
                  <a:schemeClr val="bg1"/>
                </a:solidFill>
              </a:rPr>
              <a:t>LEXCIAL SCOPING</a:t>
            </a:r>
            <a:endParaRPr lang="en-US" b="1" dirty="0">
              <a:solidFill>
                <a:schemeClr val="bg1"/>
              </a:solidFill>
            </a:endParaRPr>
          </a:p>
        </p:txBody>
      </p:sp>
      <p:sp>
        <p:nvSpPr>
          <p:cNvPr id="3" name="TextBox 2"/>
          <p:cNvSpPr txBox="1"/>
          <p:nvPr/>
        </p:nvSpPr>
        <p:spPr>
          <a:xfrm>
            <a:off x="381001" y="685800"/>
            <a:ext cx="8534400" cy="2308324"/>
          </a:xfrm>
          <a:prstGeom prst="rect">
            <a:avLst/>
          </a:prstGeom>
          <a:noFill/>
        </p:spPr>
        <p:txBody>
          <a:bodyPr wrap="square" rtlCol="0">
            <a:spAutoFit/>
          </a:bodyPr>
          <a:lstStyle/>
          <a:p>
            <a:r>
              <a:rPr lang="en-US" dirty="0" smtClean="0"/>
              <a:t>With lexical scoping, a symbol is looked up starting from where a function is defined, rather than where a function is called. </a:t>
            </a:r>
          </a:p>
          <a:p>
            <a:endParaRPr lang="en-US" dirty="0">
              <a:solidFill>
                <a:schemeClr val="bg1">
                  <a:lumMod val="75000"/>
                </a:schemeClr>
              </a:solidFill>
            </a:endParaRPr>
          </a:p>
          <a:p>
            <a:r>
              <a:rPr lang="en-US" dirty="0" smtClean="0">
                <a:solidFill>
                  <a:schemeClr val="bg1">
                    <a:lumMod val="75000"/>
                  </a:schemeClr>
                </a:solidFill>
              </a:rPr>
              <a:t>In an office, work-spaces can be likened to nested spaces where jobs that are performed by people in small chunks are aggregated together into bigger deliverables.  In a similar fashion, a program has nested functions so that a job can be broken down into smaller, manageable chunks. </a:t>
            </a:r>
            <a:r>
              <a:rPr lang="en-US" dirty="0" smtClean="0"/>
              <a:t>With lexical scoping, symbol values are looked up based on how functions were nested when defined, not how they are nested when they are called.</a:t>
            </a:r>
            <a:endParaRPr lang="en-US" dirty="0"/>
          </a:p>
        </p:txBody>
      </p:sp>
      <p:sp>
        <p:nvSpPr>
          <p:cNvPr id="4" name="TextBox 3"/>
          <p:cNvSpPr txBox="1"/>
          <p:nvPr/>
        </p:nvSpPr>
        <p:spPr>
          <a:xfrm>
            <a:off x="685800" y="5181600"/>
            <a:ext cx="1851789" cy="369332"/>
          </a:xfrm>
          <a:prstGeom prst="rect">
            <a:avLst/>
          </a:prstGeom>
          <a:solidFill>
            <a:srgbClr val="FFC000"/>
          </a:solidFill>
        </p:spPr>
        <p:txBody>
          <a:bodyPr wrap="none" rtlCol="0">
            <a:spAutoFit/>
          </a:bodyPr>
          <a:lstStyle/>
          <a:p>
            <a:r>
              <a:rPr lang="en-US" b="1" dirty="0" smtClean="0"/>
              <a:t>Custom functions</a:t>
            </a:r>
            <a:endParaRPr lang="en-US" b="1" dirty="0"/>
          </a:p>
        </p:txBody>
      </p:sp>
      <p:sp>
        <p:nvSpPr>
          <p:cNvPr id="7" name="TextBox 6"/>
          <p:cNvSpPr txBox="1"/>
          <p:nvPr/>
        </p:nvSpPr>
        <p:spPr>
          <a:xfrm>
            <a:off x="2590800" y="5181600"/>
            <a:ext cx="820930" cy="369332"/>
          </a:xfrm>
          <a:prstGeom prst="rect">
            <a:avLst/>
          </a:prstGeom>
          <a:solidFill>
            <a:srgbClr val="FFC000"/>
          </a:solidFill>
        </p:spPr>
        <p:txBody>
          <a:bodyPr wrap="none" rtlCol="0">
            <a:spAutoFit/>
          </a:bodyPr>
          <a:lstStyle/>
          <a:p>
            <a:r>
              <a:rPr lang="en-US" b="1" dirty="0" smtClean="0"/>
              <a:t>Lexical</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nvGraphicFramePr>
        <p:xfrm>
          <a:off x="0" y="8382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8" name="Table 17"/>
          <p:cNvGraphicFramePr>
            <a:graphicFrameLocks noGrp="1"/>
          </p:cNvGraphicFramePr>
          <p:nvPr/>
        </p:nvGraphicFramePr>
        <p:xfrm>
          <a:off x="914400" y="152400"/>
          <a:ext cx="8229600" cy="228600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return?</a:t>
                      </a:r>
                    </a:p>
                    <a:p>
                      <a:r>
                        <a:rPr lang="es-ES" b="0" dirty="0" smtClean="0">
                          <a:solidFill>
                            <a:srgbClr val="00B0F0"/>
                          </a:solidFill>
                          <a:latin typeface="Courier" pitchFamily="49" charset="0"/>
                        </a:rPr>
                        <a:t>f &lt;- </a:t>
                      </a:r>
                      <a:r>
                        <a:rPr lang="es-ES" b="0" dirty="0" err="1" smtClean="0">
                          <a:solidFill>
                            <a:srgbClr val="00B0F0"/>
                          </a:solidFill>
                          <a:latin typeface="Courier" pitchFamily="49" charset="0"/>
                        </a:rPr>
                        <a:t>function</a:t>
                      </a:r>
                      <a:r>
                        <a:rPr lang="es-ES" b="0" dirty="0" smtClean="0">
                          <a:solidFill>
                            <a:srgbClr val="00B0F0"/>
                          </a:solidFill>
                          <a:latin typeface="Courier" pitchFamily="49" charset="0"/>
                        </a:rPr>
                        <a:t>() {</a:t>
                      </a:r>
                    </a:p>
                    <a:p>
                      <a:r>
                        <a:rPr lang="es-ES" b="0" dirty="0" smtClean="0">
                          <a:solidFill>
                            <a:srgbClr val="00B0F0"/>
                          </a:solidFill>
                          <a:latin typeface="Courier" pitchFamily="49" charset="0"/>
                        </a:rPr>
                        <a:t>  x &lt;- 1</a:t>
                      </a:r>
                    </a:p>
                    <a:p>
                      <a:r>
                        <a:rPr lang="es-ES" b="0" dirty="0" smtClean="0">
                          <a:solidFill>
                            <a:srgbClr val="00B0F0"/>
                          </a:solidFill>
                          <a:latin typeface="Courier" pitchFamily="49" charset="0"/>
                        </a:rPr>
                        <a:t>  y &lt;- 7</a:t>
                      </a:r>
                    </a:p>
                    <a:p>
                      <a:r>
                        <a:rPr lang="es-ES" b="0" dirty="0" smtClean="0">
                          <a:solidFill>
                            <a:srgbClr val="00B0F0"/>
                          </a:solidFill>
                          <a:latin typeface="Courier" pitchFamily="49" charset="0"/>
                        </a:rPr>
                        <a:t>  c(x, y)</a:t>
                      </a:r>
                    </a:p>
                    <a:p>
                      <a:r>
                        <a:rPr lang="es-ES" b="0" dirty="0" smtClean="0">
                          <a:solidFill>
                            <a:srgbClr val="00B0F0"/>
                          </a:solidFill>
                          <a:latin typeface="Courier" pitchFamily="49" charset="0"/>
                        </a:rPr>
                        <a:t>}</a:t>
                      </a:r>
                    </a:p>
                    <a:p>
                      <a:r>
                        <a:rPr lang="es-ES" b="0" dirty="0" smtClean="0">
                          <a:solidFill>
                            <a:srgbClr val="00B0F0"/>
                          </a:solidFill>
                          <a:latin typeface="Courier" pitchFamily="49" charset="0"/>
                        </a:rPr>
                        <a:t>f()</a:t>
                      </a:r>
                    </a:p>
                    <a:p>
                      <a:r>
                        <a:rPr lang="es-ES" b="0" dirty="0" err="1" smtClean="0">
                          <a:solidFill>
                            <a:srgbClr val="00B0F0"/>
                          </a:solidFill>
                          <a:latin typeface="Courier" pitchFamily="49" charset="0"/>
                        </a:rPr>
                        <a:t>rm</a:t>
                      </a:r>
                      <a:r>
                        <a:rPr lang="es-ES" b="0" dirty="0" smtClean="0">
                          <a:solidFill>
                            <a:srgbClr val="00B0F0"/>
                          </a:solidFill>
                          <a:latin typeface="Courier" pitchFamily="49" charset="0"/>
                        </a:rPr>
                        <a:t>(f)</a:t>
                      </a:r>
                      <a:endParaRPr lang="en-US" b="0" dirty="0" smtClean="0">
                        <a:solidFill>
                          <a:srgbClr val="00B0F0"/>
                        </a:solidFill>
                        <a:latin typeface="Courier" pitchFamily="49" charset="0"/>
                      </a:endParaRP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0" y="26670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20" name="Table 19"/>
          <p:cNvGraphicFramePr>
            <a:graphicFrameLocks noGrp="1"/>
          </p:cNvGraphicFramePr>
          <p:nvPr/>
        </p:nvGraphicFramePr>
        <p:xfrm>
          <a:off x="914400" y="295148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00B0F0"/>
                          </a:solidFill>
                          <a:latin typeface="Courier" pitchFamily="49" charset="0"/>
                        </a:rPr>
                        <a:t>c(1, 7)</a:t>
                      </a:r>
                      <a:endParaRPr lang="en-US" b="0" dirty="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0" y="39624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2" name="Table 21"/>
          <p:cNvGraphicFramePr>
            <a:graphicFrameLocks noGrp="1"/>
          </p:cNvGraphicFramePr>
          <p:nvPr/>
        </p:nvGraphicFramePr>
        <p:xfrm>
          <a:off x="914400" y="41148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latin typeface="+mn-lt"/>
                        </a:rPr>
                        <a:t>A</a:t>
                      </a:r>
                      <a:r>
                        <a:rPr lang="en-US" b="0" baseline="0" dirty="0" smtClean="0">
                          <a:solidFill>
                            <a:schemeClr val="tx1"/>
                          </a:solidFill>
                          <a:latin typeface="+mn-lt"/>
                        </a:rPr>
                        <a:t> function is given an execution environment when where variables defined in the function body are maintained. Lookup starts in this environment. </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3" name="Table 22"/>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graphicFrame>
        <p:nvGraphicFramePr>
          <p:cNvPr id="24" name="Table 23"/>
          <p:cNvGraphicFramePr>
            <a:graphicFrameLocks noGrp="1"/>
          </p:cNvGraphicFramePr>
          <p:nvPr/>
        </p:nvGraphicFramePr>
        <p:xfrm>
          <a:off x="914400" y="537972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p>
                      <a:r>
                        <a:rPr lang="en-US" b="0" dirty="0" smtClean="0">
                          <a:solidFill>
                            <a:srgbClr val="FF0000"/>
                          </a:solidFill>
                        </a:rPr>
                        <a:t>Lexical</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nvGraphicFramePr>
        <p:xfrm>
          <a:off x="0" y="8382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8" name="Table 17"/>
          <p:cNvGraphicFramePr>
            <a:graphicFrameLocks noGrp="1"/>
          </p:cNvGraphicFramePr>
          <p:nvPr/>
        </p:nvGraphicFramePr>
        <p:xfrm>
          <a:off x="914400" y="152400"/>
          <a:ext cx="8229600" cy="228600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return?</a:t>
                      </a:r>
                    </a:p>
                    <a:p>
                      <a:r>
                        <a:rPr lang="es-ES" b="0" dirty="0" smtClean="0">
                          <a:solidFill>
                            <a:srgbClr val="00B0F0"/>
                          </a:solidFill>
                          <a:latin typeface="Courier" pitchFamily="49" charset="0"/>
                        </a:rPr>
                        <a:t>x &lt;- 1</a:t>
                      </a:r>
                    </a:p>
                    <a:p>
                      <a:r>
                        <a:rPr lang="es-ES" b="0" dirty="0" smtClean="0">
                          <a:solidFill>
                            <a:srgbClr val="00B0F0"/>
                          </a:solidFill>
                          <a:latin typeface="Courier" pitchFamily="49" charset="0"/>
                        </a:rPr>
                        <a:t>g &lt;- </a:t>
                      </a:r>
                      <a:r>
                        <a:rPr lang="es-ES" b="0" dirty="0" err="1" smtClean="0">
                          <a:solidFill>
                            <a:srgbClr val="00B0F0"/>
                          </a:solidFill>
                          <a:latin typeface="Courier" pitchFamily="49" charset="0"/>
                        </a:rPr>
                        <a:t>function</a:t>
                      </a:r>
                      <a:r>
                        <a:rPr lang="es-ES" b="0" dirty="0" smtClean="0">
                          <a:solidFill>
                            <a:srgbClr val="00B0F0"/>
                          </a:solidFill>
                          <a:latin typeface="Courier" pitchFamily="49" charset="0"/>
                        </a:rPr>
                        <a:t>() {</a:t>
                      </a:r>
                    </a:p>
                    <a:p>
                      <a:r>
                        <a:rPr lang="es-ES" b="0" dirty="0" smtClean="0">
                          <a:solidFill>
                            <a:srgbClr val="00B0F0"/>
                          </a:solidFill>
                          <a:latin typeface="Courier" pitchFamily="49" charset="0"/>
                        </a:rPr>
                        <a:t>  y &lt;- 7</a:t>
                      </a:r>
                    </a:p>
                    <a:p>
                      <a:r>
                        <a:rPr lang="es-ES" b="0" dirty="0" smtClean="0">
                          <a:solidFill>
                            <a:srgbClr val="00B0F0"/>
                          </a:solidFill>
                          <a:latin typeface="Courier" pitchFamily="49" charset="0"/>
                        </a:rPr>
                        <a:t>  c(x, y)</a:t>
                      </a:r>
                    </a:p>
                    <a:p>
                      <a:r>
                        <a:rPr lang="es-ES" b="0" dirty="0" smtClean="0">
                          <a:solidFill>
                            <a:srgbClr val="00B0F0"/>
                          </a:solidFill>
                          <a:latin typeface="Courier" pitchFamily="49" charset="0"/>
                        </a:rPr>
                        <a:t>}</a:t>
                      </a:r>
                    </a:p>
                    <a:p>
                      <a:r>
                        <a:rPr lang="es-ES" b="0" dirty="0" smtClean="0">
                          <a:solidFill>
                            <a:srgbClr val="00B0F0"/>
                          </a:solidFill>
                          <a:latin typeface="Courier" pitchFamily="49" charset="0"/>
                        </a:rPr>
                        <a:t>g()</a:t>
                      </a:r>
                    </a:p>
                    <a:p>
                      <a:r>
                        <a:rPr lang="es-ES" b="0" dirty="0" err="1" smtClean="0">
                          <a:solidFill>
                            <a:srgbClr val="00B0F0"/>
                          </a:solidFill>
                          <a:latin typeface="Courier" pitchFamily="49" charset="0"/>
                        </a:rPr>
                        <a:t>rm</a:t>
                      </a:r>
                      <a:r>
                        <a:rPr lang="es-ES" b="0" dirty="0" smtClean="0">
                          <a:solidFill>
                            <a:srgbClr val="00B0F0"/>
                          </a:solidFill>
                          <a:latin typeface="Courier" pitchFamily="49" charset="0"/>
                        </a:rPr>
                        <a:t>(x, g)</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0" y="26670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20" name="Table 19"/>
          <p:cNvGraphicFramePr>
            <a:graphicFrameLocks noGrp="1"/>
          </p:cNvGraphicFramePr>
          <p:nvPr/>
        </p:nvGraphicFramePr>
        <p:xfrm>
          <a:off x="914400" y="295148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00B0F0"/>
                          </a:solidFill>
                          <a:latin typeface="Courier" pitchFamily="49" charset="0"/>
                        </a:rPr>
                        <a:t>c(1, 7)</a:t>
                      </a:r>
                      <a:endParaRPr lang="en-US" b="0" dirty="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0" y="39624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2" name="Table 21"/>
          <p:cNvGraphicFramePr>
            <a:graphicFrameLocks noGrp="1"/>
          </p:cNvGraphicFramePr>
          <p:nvPr/>
        </p:nvGraphicFramePr>
        <p:xfrm>
          <a:off x="914400" y="410464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latin typeface="+mn-lt"/>
                        </a:rPr>
                        <a:t>When</a:t>
                      </a:r>
                      <a:r>
                        <a:rPr lang="en-US" b="0" baseline="0" dirty="0" smtClean="0">
                          <a:solidFill>
                            <a:schemeClr val="tx1"/>
                          </a:solidFill>
                          <a:latin typeface="+mn-lt"/>
                        </a:rPr>
                        <a:t> a match is not found in a function’s execution environment, lexical scoping proceeds to look in the environment where the function is </a:t>
                      </a:r>
                      <a:r>
                        <a:rPr lang="en-US" b="0" u="sng" baseline="0" dirty="0" smtClean="0">
                          <a:solidFill>
                            <a:schemeClr val="tx1"/>
                          </a:solidFill>
                          <a:latin typeface="+mn-lt"/>
                        </a:rPr>
                        <a:t>defined</a:t>
                      </a:r>
                      <a:r>
                        <a:rPr lang="en-US" b="0" baseline="0" dirty="0" smtClean="0">
                          <a:solidFill>
                            <a:schemeClr val="tx1"/>
                          </a:solidFill>
                          <a:latin typeface="+mn-lt"/>
                        </a:rPr>
                        <a:t>. </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3" name="Table 22"/>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graphicFrame>
        <p:nvGraphicFramePr>
          <p:cNvPr id="24" name="Table 23"/>
          <p:cNvGraphicFramePr>
            <a:graphicFrameLocks noGrp="1"/>
          </p:cNvGraphicFramePr>
          <p:nvPr/>
        </p:nvGraphicFramePr>
        <p:xfrm>
          <a:off x="914400" y="537972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p>
                      <a:r>
                        <a:rPr lang="en-US" b="0" dirty="0" smtClean="0">
                          <a:solidFill>
                            <a:srgbClr val="FF0000"/>
                          </a:solidFill>
                        </a:rPr>
                        <a:t>Lexical</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nvGraphicFramePr>
        <p:xfrm>
          <a:off x="0" y="8382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8" name="Table 17"/>
          <p:cNvGraphicFramePr>
            <a:graphicFrameLocks noGrp="1"/>
          </p:cNvGraphicFramePr>
          <p:nvPr/>
        </p:nvGraphicFramePr>
        <p:xfrm>
          <a:off x="914400" y="152400"/>
          <a:ext cx="8229600" cy="33832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return?</a:t>
                      </a:r>
                    </a:p>
                    <a:p>
                      <a:r>
                        <a:rPr lang="pt-BR" b="0" dirty="0" smtClean="0">
                          <a:solidFill>
                            <a:srgbClr val="00B0F0"/>
                          </a:solidFill>
                          <a:latin typeface="Courier" pitchFamily="49" charset="0"/>
                        </a:rPr>
                        <a:t>x &lt;- 1</a:t>
                      </a:r>
                    </a:p>
                    <a:p>
                      <a:r>
                        <a:rPr lang="pt-BR" b="0" dirty="0" smtClean="0">
                          <a:solidFill>
                            <a:srgbClr val="00B0F0"/>
                          </a:solidFill>
                          <a:latin typeface="Courier" pitchFamily="49" charset="0"/>
                        </a:rPr>
                        <a:t>h &lt;- function() {</a:t>
                      </a:r>
                    </a:p>
                    <a:p>
                      <a:r>
                        <a:rPr lang="pt-BR" b="0" dirty="0" smtClean="0">
                          <a:solidFill>
                            <a:srgbClr val="00B0F0"/>
                          </a:solidFill>
                          <a:latin typeface="Courier" pitchFamily="49" charset="0"/>
                        </a:rPr>
                        <a:t>  y &lt;- 7</a:t>
                      </a:r>
                    </a:p>
                    <a:p>
                      <a:r>
                        <a:rPr lang="pt-BR" b="0" dirty="0" smtClean="0">
                          <a:solidFill>
                            <a:srgbClr val="00B0F0"/>
                          </a:solidFill>
                          <a:latin typeface="Courier" pitchFamily="49" charset="0"/>
                        </a:rPr>
                        <a:t>  i &lt;- function() {</a:t>
                      </a:r>
                    </a:p>
                    <a:p>
                      <a:r>
                        <a:rPr lang="pt-BR" b="0" dirty="0" smtClean="0">
                          <a:solidFill>
                            <a:srgbClr val="00B0F0"/>
                          </a:solidFill>
                          <a:latin typeface="Courier" pitchFamily="49" charset="0"/>
                        </a:rPr>
                        <a:t>    z &lt;- 9</a:t>
                      </a:r>
                    </a:p>
                    <a:p>
                      <a:r>
                        <a:rPr lang="pt-BR" b="0" dirty="0" smtClean="0">
                          <a:solidFill>
                            <a:srgbClr val="00B0F0"/>
                          </a:solidFill>
                          <a:latin typeface="Courier" pitchFamily="49" charset="0"/>
                        </a:rPr>
                        <a:t>    c(x, y, z)</a:t>
                      </a:r>
                    </a:p>
                    <a:p>
                      <a:r>
                        <a:rPr lang="pt-BR" b="0" dirty="0" smtClean="0">
                          <a:solidFill>
                            <a:srgbClr val="00B0F0"/>
                          </a:solidFill>
                          <a:latin typeface="Courier" pitchFamily="49" charset="0"/>
                        </a:rPr>
                        <a:t>  }</a:t>
                      </a:r>
                    </a:p>
                    <a:p>
                      <a:r>
                        <a:rPr lang="pt-BR" b="0" dirty="0" smtClean="0">
                          <a:solidFill>
                            <a:srgbClr val="00B0F0"/>
                          </a:solidFill>
                          <a:latin typeface="Courier" pitchFamily="49" charset="0"/>
                        </a:rPr>
                        <a:t>  i()</a:t>
                      </a:r>
                    </a:p>
                    <a:p>
                      <a:r>
                        <a:rPr lang="pt-BR" b="0" dirty="0" smtClean="0">
                          <a:solidFill>
                            <a:srgbClr val="00B0F0"/>
                          </a:solidFill>
                          <a:latin typeface="Courier" pitchFamily="49" charset="0"/>
                        </a:rPr>
                        <a:t>}</a:t>
                      </a:r>
                    </a:p>
                    <a:p>
                      <a:r>
                        <a:rPr lang="pt-BR" b="0" dirty="0" smtClean="0">
                          <a:solidFill>
                            <a:srgbClr val="00B0F0"/>
                          </a:solidFill>
                          <a:latin typeface="Courier" pitchFamily="49" charset="0"/>
                        </a:rPr>
                        <a:t>h()</a:t>
                      </a:r>
                    </a:p>
                    <a:p>
                      <a:r>
                        <a:rPr lang="pt-BR" b="0" dirty="0" smtClean="0">
                          <a:solidFill>
                            <a:srgbClr val="00B0F0"/>
                          </a:solidFill>
                          <a:latin typeface="Courier" pitchFamily="49" charset="0"/>
                        </a:rPr>
                        <a:t>rm(x, h)</a:t>
                      </a:r>
                      <a:endParaRPr lang="es-ES" b="0" dirty="0" smtClean="0">
                        <a:solidFill>
                          <a:srgbClr val="00B0F0"/>
                        </a:solidFill>
                        <a:latin typeface="Courier" pitchFamily="49" charset="0"/>
                      </a:endParaRP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0" y="36118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20" name="Table 19"/>
          <p:cNvGraphicFramePr>
            <a:graphicFrameLocks noGrp="1"/>
          </p:cNvGraphicFramePr>
          <p:nvPr/>
        </p:nvGraphicFramePr>
        <p:xfrm>
          <a:off x="914400" y="384048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00B0F0"/>
                          </a:solidFill>
                          <a:latin typeface="Courier" pitchFamily="49" charset="0"/>
                        </a:rPr>
                        <a:t>c(1, 7, 9)</a:t>
                      </a:r>
                      <a:endParaRPr lang="en-US" b="0" dirty="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0" y="47548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2" name="Table 21"/>
          <p:cNvGraphicFramePr>
            <a:graphicFrameLocks noGrp="1"/>
          </p:cNvGraphicFramePr>
          <p:nvPr/>
        </p:nvGraphicFramePr>
        <p:xfrm>
          <a:off x="914400" y="4602480"/>
          <a:ext cx="8229600" cy="118872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latin typeface="+mn-lt"/>
                        </a:rPr>
                        <a:t>When</a:t>
                      </a:r>
                      <a:r>
                        <a:rPr lang="en-US" b="0" baseline="0" dirty="0" smtClean="0">
                          <a:solidFill>
                            <a:schemeClr val="tx1"/>
                          </a:solidFill>
                          <a:latin typeface="+mn-lt"/>
                        </a:rPr>
                        <a:t> a function is defined in the body of another function, then lexical scoping considers the body of the enclosing function as the next place to look. Thus, when function definitions are nested, lexical scoping continues to search for a match all the way up to (typically) the global environment.</a:t>
                      </a:r>
                      <a:endParaRPr lang="en-US" b="0" dirty="0">
                        <a:solidFill>
                          <a:srgbClr val="00B0F0"/>
                        </a:solidFill>
                        <a:latin typeface="Courier" pitchFamily="49" charset="0"/>
                      </a:endParaRPr>
                    </a:p>
                  </a:txBody>
                  <a:tcPr>
                    <a:lnL w="76200" cap="flat" cmpd="sng" algn="ctr">
                      <a:solidFill>
                        <a:schemeClr val="tx1">
                          <a:lumMod val="75000"/>
                          <a:lumOff val="25000"/>
                        </a:schemeClr>
                      </a:solidFill>
                      <a:prstDash val="solid"/>
                      <a:round/>
                      <a:headEnd type="none" w="med" len="med"/>
                      <a:tailEnd type="none" w="med" len="med"/>
                    </a:lnL>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3" name="Table 22"/>
          <p:cNvGraphicFramePr>
            <a:graphicFrameLocks noGrp="1"/>
          </p:cNvGraphicFramePr>
          <p:nvPr/>
        </p:nvGraphicFramePr>
        <p:xfrm>
          <a:off x="0" y="58674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graphicFrame>
        <p:nvGraphicFramePr>
          <p:cNvPr id="24" name="Table 23"/>
          <p:cNvGraphicFramePr>
            <a:graphicFrameLocks noGrp="1"/>
          </p:cNvGraphicFramePr>
          <p:nvPr/>
        </p:nvGraphicFramePr>
        <p:xfrm>
          <a:off x="914400" y="605028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p>
                      <a:r>
                        <a:rPr lang="en-US" b="0" dirty="0" smtClean="0">
                          <a:solidFill>
                            <a:srgbClr val="FF0000"/>
                          </a:solidFill>
                        </a:rPr>
                        <a:t>Lexical</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nvGraphicFramePr>
        <p:xfrm>
          <a:off x="0" y="8382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8" name="Table 17"/>
          <p:cNvGraphicFramePr>
            <a:graphicFrameLocks noGrp="1"/>
          </p:cNvGraphicFramePr>
          <p:nvPr/>
        </p:nvGraphicFramePr>
        <p:xfrm>
          <a:off x="914400" y="152400"/>
          <a:ext cx="8229600" cy="283464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return?</a:t>
                      </a:r>
                    </a:p>
                    <a:p>
                      <a:r>
                        <a:rPr lang="es-ES" b="0" dirty="0" smtClean="0">
                          <a:solidFill>
                            <a:srgbClr val="00B0F0"/>
                          </a:solidFill>
                          <a:latin typeface="Courier" pitchFamily="49" charset="0"/>
                        </a:rPr>
                        <a:t>j &lt;- </a:t>
                      </a:r>
                      <a:r>
                        <a:rPr lang="es-ES" b="0" dirty="0" err="1" smtClean="0">
                          <a:solidFill>
                            <a:srgbClr val="00B0F0"/>
                          </a:solidFill>
                          <a:latin typeface="Courier" pitchFamily="49" charset="0"/>
                        </a:rPr>
                        <a:t>function</a:t>
                      </a:r>
                      <a:r>
                        <a:rPr lang="es-ES" b="0" dirty="0" smtClean="0">
                          <a:solidFill>
                            <a:srgbClr val="00B0F0"/>
                          </a:solidFill>
                          <a:latin typeface="Courier" pitchFamily="49" charset="0"/>
                        </a:rPr>
                        <a:t>(x) {</a:t>
                      </a:r>
                    </a:p>
                    <a:p>
                      <a:r>
                        <a:rPr lang="es-ES" b="0" dirty="0" smtClean="0">
                          <a:solidFill>
                            <a:srgbClr val="00B0F0"/>
                          </a:solidFill>
                          <a:latin typeface="Courier" pitchFamily="49" charset="0"/>
                        </a:rPr>
                        <a:t>  y &lt;- 4</a:t>
                      </a:r>
                    </a:p>
                    <a:p>
                      <a:r>
                        <a:rPr lang="es-ES" b="0" dirty="0" smtClean="0">
                          <a:solidFill>
                            <a:srgbClr val="00B0F0"/>
                          </a:solidFill>
                          <a:latin typeface="Courier" pitchFamily="49" charset="0"/>
                        </a:rPr>
                        <a:t>  </a:t>
                      </a:r>
                      <a:r>
                        <a:rPr lang="es-ES" b="0" dirty="0" err="1" smtClean="0">
                          <a:solidFill>
                            <a:srgbClr val="00B0F0"/>
                          </a:solidFill>
                          <a:latin typeface="Courier" pitchFamily="49" charset="0"/>
                        </a:rPr>
                        <a:t>function</a:t>
                      </a:r>
                      <a:r>
                        <a:rPr lang="es-ES" b="0" dirty="0" smtClean="0">
                          <a:solidFill>
                            <a:srgbClr val="00B0F0"/>
                          </a:solidFill>
                          <a:latin typeface="Courier" pitchFamily="49" charset="0"/>
                        </a:rPr>
                        <a:t>() {</a:t>
                      </a:r>
                    </a:p>
                    <a:p>
                      <a:r>
                        <a:rPr lang="es-ES" b="0" dirty="0" smtClean="0">
                          <a:solidFill>
                            <a:srgbClr val="00B0F0"/>
                          </a:solidFill>
                          <a:latin typeface="Courier" pitchFamily="49" charset="0"/>
                        </a:rPr>
                        <a:t>    c(x, y)</a:t>
                      </a:r>
                    </a:p>
                    <a:p>
                      <a:r>
                        <a:rPr lang="es-ES" b="0" dirty="0" smtClean="0">
                          <a:solidFill>
                            <a:srgbClr val="00B0F0"/>
                          </a:solidFill>
                          <a:latin typeface="Courier" pitchFamily="49" charset="0"/>
                        </a:rPr>
                        <a:t>  }</a:t>
                      </a:r>
                    </a:p>
                    <a:p>
                      <a:r>
                        <a:rPr lang="es-ES" b="0" dirty="0" smtClean="0">
                          <a:solidFill>
                            <a:srgbClr val="00B0F0"/>
                          </a:solidFill>
                          <a:latin typeface="Courier" pitchFamily="49" charset="0"/>
                        </a:rPr>
                        <a:t>}</a:t>
                      </a:r>
                    </a:p>
                    <a:p>
                      <a:r>
                        <a:rPr lang="es-ES" b="0" dirty="0" smtClean="0">
                          <a:solidFill>
                            <a:srgbClr val="00B0F0"/>
                          </a:solidFill>
                          <a:latin typeface="Courier" pitchFamily="49" charset="0"/>
                        </a:rPr>
                        <a:t>k &lt;- j(7)</a:t>
                      </a:r>
                    </a:p>
                    <a:p>
                      <a:r>
                        <a:rPr lang="es-ES" b="0" dirty="0" smtClean="0">
                          <a:solidFill>
                            <a:srgbClr val="00B0F0"/>
                          </a:solidFill>
                          <a:latin typeface="Courier" pitchFamily="49" charset="0"/>
                        </a:rPr>
                        <a:t>k()</a:t>
                      </a:r>
                    </a:p>
                    <a:p>
                      <a:r>
                        <a:rPr lang="es-ES" b="0" dirty="0" err="1" smtClean="0">
                          <a:solidFill>
                            <a:srgbClr val="00B0F0"/>
                          </a:solidFill>
                          <a:latin typeface="Courier" pitchFamily="49" charset="0"/>
                        </a:rPr>
                        <a:t>rm</a:t>
                      </a:r>
                      <a:r>
                        <a:rPr lang="es-ES" b="0" dirty="0" smtClean="0">
                          <a:solidFill>
                            <a:srgbClr val="00B0F0"/>
                          </a:solidFill>
                          <a:latin typeface="Courier" pitchFamily="49" charset="0"/>
                        </a:rPr>
                        <a:t>(j, k)</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0" y="31242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20" name="Table 19"/>
          <p:cNvGraphicFramePr>
            <a:graphicFrameLocks noGrp="1"/>
          </p:cNvGraphicFramePr>
          <p:nvPr/>
        </p:nvGraphicFramePr>
        <p:xfrm>
          <a:off x="914400" y="340868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00B0F0"/>
                          </a:solidFill>
                          <a:latin typeface="Courier" pitchFamily="49" charset="0"/>
                        </a:rPr>
                        <a:t>c(7, 4)</a:t>
                      </a:r>
                      <a:endParaRPr lang="en-US" b="0" dirty="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0" y="41910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2" name="Table 21"/>
          <p:cNvGraphicFramePr>
            <a:graphicFrameLocks noGrp="1"/>
          </p:cNvGraphicFramePr>
          <p:nvPr/>
        </p:nvGraphicFramePr>
        <p:xfrm>
          <a:off x="914400" y="433324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latin typeface="+mn-lt"/>
                        </a:rPr>
                        <a:t>A function returned</a:t>
                      </a:r>
                      <a:r>
                        <a:rPr lang="en-US" b="0" baseline="0" dirty="0" smtClean="0">
                          <a:solidFill>
                            <a:schemeClr val="tx1"/>
                          </a:solidFill>
                          <a:latin typeface="+mn-lt"/>
                        </a:rPr>
                        <a:t> by a </a:t>
                      </a:r>
                      <a:r>
                        <a:rPr lang="en-US" b="0" dirty="0" smtClean="0">
                          <a:solidFill>
                            <a:schemeClr val="tx1"/>
                          </a:solidFill>
                          <a:latin typeface="+mn-lt"/>
                        </a:rPr>
                        <a:t>function</a:t>
                      </a:r>
                      <a:r>
                        <a:rPr lang="en-US" b="0" baseline="0" dirty="0" smtClean="0">
                          <a:solidFill>
                            <a:schemeClr val="tx1"/>
                          </a:solidFill>
                          <a:latin typeface="+mn-lt"/>
                        </a:rPr>
                        <a:t> is called a closure. A closure is given its own execution environment which persists along with the variables therein.</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3" name="Table 22"/>
          <p:cNvGraphicFramePr>
            <a:graphicFrameLocks noGrp="1"/>
          </p:cNvGraphicFramePr>
          <p:nvPr/>
        </p:nvGraphicFramePr>
        <p:xfrm>
          <a:off x="0" y="52578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graphicFrame>
        <p:nvGraphicFramePr>
          <p:cNvPr id="24" name="Table 23"/>
          <p:cNvGraphicFramePr>
            <a:graphicFrameLocks noGrp="1"/>
          </p:cNvGraphicFramePr>
          <p:nvPr/>
        </p:nvGraphicFramePr>
        <p:xfrm>
          <a:off x="914400" y="544068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p>
                      <a:r>
                        <a:rPr lang="en-US" b="0" dirty="0" smtClean="0">
                          <a:solidFill>
                            <a:srgbClr val="FF0000"/>
                          </a:solidFill>
                        </a:rPr>
                        <a:t>Lexical</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nvGraphicFramePr>
        <p:xfrm>
          <a:off x="0" y="8382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8" name="Table 17"/>
          <p:cNvGraphicFramePr>
            <a:graphicFrameLocks noGrp="1"/>
          </p:cNvGraphicFramePr>
          <p:nvPr/>
        </p:nvGraphicFramePr>
        <p:xfrm>
          <a:off x="914400" y="152400"/>
          <a:ext cx="8229600" cy="33832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return the </a:t>
                      </a:r>
                      <a:r>
                        <a:rPr lang="en-US" b="0" u="sng" baseline="0" dirty="0" smtClean="0">
                          <a:solidFill>
                            <a:schemeClr val="tx1"/>
                          </a:solidFill>
                        </a:rPr>
                        <a:t>second</a:t>
                      </a:r>
                      <a:r>
                        <a:rPr lang="en-US" b="0" baseline="0" dirty="0" smtClean="0">
                          <a:solidFill>
                            <a:schemeClr val="tx1"/>
                          </a:solidFill>
                        </a:rPr>
                        <a:t> time it is run?</a:t>
                      </a:r>
                    </a:p>
                    <a:p>
                      <a:r>
                        <a:rPr lang="en-US" b="0" dirty="0" err="1" smtClean="0">
                          <a:solidFill>
                            <a:srgbClr val="00B0F0"/>
                          </a:solidFill>
                          <a:latin typeface="Courier" pitchFamily="49" charset="0"/>
                        </a:rPr>
                        <a:t>rm</a:t>
                      </a:r>
                      <a:r>
                        <a:rPr lang="en-US" b="0" dirty="0" smtClean="0">
                          <a:solidFill>
                            <a:srgbClr val="00B0F0"/>
                          </a:solidFill>
                          <a:latin typeface="Courier" pitchFamily="49" charset="0"/>
                        </a:rPr>
                        <a:t>(a)</a:t>
                      </a:r>
                    </a:p>
                    <a:p>
                      <a:r>
                        <a:rPr lang="en-US" b="0" dirty="0" smtClean="0">
                          <a:solidFill>
                            <a:srgbClr val="00B0F0"/>
                          </a:solidFill>
                          <a:latin typeface="Courier" pitchFamily="49" charset="0"/>
                        </a:rPr>
                        <a:t>j &lt;- function() {</a:t>
                      </a:r>
                    </a:p>
                    <a:p>
                      <a:r>
                        <a:rPr lang="en-US" b="0" dirty="0" smtClean="0">
                          <a:solidFill>
                            <a:srgbClr val="00B0F0"/>
                          </a:solidFill>
                          <a:latin typeface="Courier" pitchFamily="49" charset="0"/>
                        </a:rPr>
                        <a:t>  if (!exists("a")) {</a:t>
                      </a:r>
                    </a:p>
                    <a:p>
                      <a:r>
                        <a:rPr lang="en-US" b="0" dirty="0" smtClean="0">
                          <a:solidFill>
                            <a:srgbClr val="00B0F0"/>
                          </a:solidFill>
                          <a:latin typeface="Courier" pitchFamily="49" charset="0"/>
                        </a:rPr>
                        <a:t>    a &lt;- 1</a:t>
                      </a:r>
                    </a:p>
                    <a:p>
                      <a:r>
                        <a:rPr lang="en-US" b="0" dirty="0" smtClean="0">
                          <a:solidFill>
                            <a:srgbClr val="00B0F0"/>
                          </a:solidFill>
                          <a:latin typeface="Courier" pitchFamily="49" charset="0"/>
                        </a:rPr>
                        <a:t>  } else {</a:t>
                      </a:r>
                    </a:p>
                    <a:p>
                      <a:r>
                        <a:rPr lang="en-US" b="0" dirty="0" smtClean="0">
                          <a:solidFill>
                            <a:srgbClr val="00B0F0"/>
                          </a:solidFill>
                          <a:latin typeface="Courier" pitchFamily="49" charset="0"/>
                        </a:rPr>
                        <a:t>    a &lt;- a + 1</a:t>
                      </a:r>
                    </a:p>
                    <a:p>
                      <a:r>
                        <a:rPr lang="en-US" b="0" dirty="0" smtClean="0">
                          <a:solidFill>
                            <a:srgbClr val="00B0F0"/>
                          </a:solidFill>
                          <a:latin typeface="Courier" pitchFamily="49" charset="0"/>
                        </a:rPr>
                        <a:t>  }</a:t>
                      </a:r>
                    </a:p>
                    <a:p>
                      <a:r>
                        <a:rPr lang="en-US" b="0" dirty="0" smtClean="0">
                          <a:solidFill>
                            <a:srgbClr val="00B0F0"/>
                          </a:solidFill>
                          <a:latin typeface="Courier" pitchFamily="49" charset="0"/>
                        </a:rPr>
                        <a:t>  print(a)</a:t>
                      </a:r>
                    </a:p>
                    <a:p>
                      <a:r>
                        <a:rPr lang="en-US" b="0" dirty="0" smtClean="0">
                          <a:solidFill>
                            <a:srgbClr val="00B0F0"/>
                          </a:solidFill>
                          <a:latin typeface="Courier" pitchFamily="49" charset="0"/>
                        </a:rPr>
                        <a:t>} </a:t>
                      </a:r>
                    </a:p>
                    <a:p>
                      <a:r>
                        <a:rPr lang="en-US" b="0" dirty="0" smtClean="0">
                          <a:solidFill>
                            <a:srgbClr val="00B0F0"/>
                          </a:solidFill>
                          <a:latin typeface="Courier" pitchFamily="49" charset="0"/>
                        </a:rPr>
                        <a:t>j() # Run twice</a:t>
                      </a:r>
                    </a:p>
                    <a:p>
                      <a:r>
                        <a:rPr lang="en-US" b="0" dirty="0" err="1" smtClean="0">
                          <a:solidFill>
                            <a:srgbClr val="00B0F0"/>
                          </a:solidFill>
                          <a:latin typeface="Courier" pitchFamily="49" charset="0"/>
                        </a:rPr>
                        <a:t>rm</a:t>
                      </a:r>
                      <a:r>
                        <a:rPr lang="en-US" b="0" dirty="0" smtClean="0">
                          <a:solidFill>
                            <a:srgbClr val="00B0F0"/>
                          </a:solidFill>
                          <a:latin typeface="Courier" pitchFamily="49" charset="0"/>
                        </a:rPr>
                        <a:t>(j)</a:t>
                      </a:r>
                      <a:endParaRPr lang="es-ES" b="0" dirty="0" smtClean="0">
                        <a:solidFill>
                          <a:srgbClr val="00B0F0"/>
                        </a:solidFill>
                        <a:latin typeface="Courier" pitchFamily="49" charset="0"/>
                      </a:endParaRP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0" y="36576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20" name="Table 19"/>
          <p:cNvGraphicFramePr>
            <a:graphicFrameLocks noGrp="1"/>
          </p:cNvGraphicFramePr>
          <p:nvPr/>
        </p:nvGraphicFramePr>
        <p:xfrm>
          <a:off x="914400" y="394208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00B0F0"/>
                          </a:solidFill>
                          <a:latin typeface="Courier" pitchFamily="49" charset="0"/>
                        </a:rPr>
                        <a:t>1</a:t>
                      </a:r>
                      <a:endParaRPr lang="en-US" b="0" dirty="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0" y="47244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2" name="Table 21"/>
          <p:cNvGraphicFramePr>
            <a:graphicFrameLocks noGrp="1"/>
          </p:cNvGraphicFramePr>
          <p:nvPr/>
        </p:nvGraphicFramePr>
        <p:xfrm>
          <a:off x="914400" y="486664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latin typeface="+mn-lt"/>
                        </a:rPr>
                        <a:t>A function gets a fresh execution environment each time it is called to host execution</a:t>
                      </a:r>
                      <a:r>
                        <a:rPr lang="en-US" b="0" baseline="0" dirty="0" smtClean="0">
                          <a:solidFill>
                            <a:schemeClr val="tx1"/>
                          </a:solidFill>
                          <a:latin typeface="+mn-lt"/>
                        </a:rPr>
                        <a:t>. Fresh start every time!</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3" name="Table 22"/>
          <p:cNvGraphicFramePr>
            <a:graphicFrameLocks noGrp="1"/>
          </p:cNvGraphicFramePr>
          <p:nvPr/>
        </p:nvGraphicFramePr>
        <p:xfrm>
          <a:off x="0" y="57912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graphicFrame>
        <p:nvGraphicFramePr>
          <p:cNvPr id="24" name="Table 23"/>
          <p:cNvGraphicFramePr>
            <a:graphicFrameLocks noGrp="1"/>
          </p:cNvGraphicFramePr>
          <p:nvPr/>
        </p:nvGraphicFramePr>
        <p:xfrm>
          <a:off x="914400" y="597408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p>
                      <a:r>
                        <a:rPr lang="en-US" b="0" dirty="0" smtClean="0">
                          <a:solidFill>
                            <a:srgbClr val="FF0000"/>
                          </a:solidFill>
                        </a:rPr>
                        <a:t>Lexical</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0" y="0"/>
            <a:ext cx="9144000" cy="369332"/>
          </a:xfrm>
          <a:prstGeom prst="rect">
            <a:avLst/>
          </a:prstGeom>
          <a:solidFill>
            <a:srgbClr val="00B0F0"/>
          </a:solidFill>
        </p:spPr>
        <p:txBody>
          <a:bodyPr wrap="square" rtlCol="0">
            <a:spAutoFit/>
          </a:bodyPr>
          <a:lstStyle/>
          <a:p>
            <a:pPr algn="ctr"/>
            <a:r>
              <a:rPr lang="en-US" b="1" dirty="0" smtClean="0">
                <a:solidFill>
                  <a:schemeClr val="bg1"/>
                </a:solidFill>
              </a:rPr>
              <a:t>DYNAMIC SCOPING</a:t>
            </a:r>
            <a:endParaRPr lang="en-US" b="1" dirty="0">
              <a:solidFill>
                <a:schemeClr val="bg1"/>
              </a:solidFill>
            </a:endParaRPr>
          </a:p>
        </p:txBody>
      </p:sp>
      <p:sp>
        <p:nvSpPr>
          <p:cNvPr id="3" name="TextBox 2"/>
          <p:cNvSpPr txBox="1"/>
          <p:nvPr/>
        </p:nvSpPr>
        <p:spPr>
          <a:xfrm>
            <a:off x="381001" y="685800"/>
            <a:ext cx="8534400" cy="1754326"/>
          </a:xfrm>
          <a:prstGeom prst="rect">
            <a:avLst/>
          </a:prstGeom>
          <a:noFill/>
        </p:spPr>
        <p:txBody>
          <a:bodyPr wrap="square" rtlCol="0">
            <a:spAutoFit/>
          </a:bodyPr>
          <a:lstStyle/>
          <a:p>
            <a:r>
              <a:rPr lang="en-US" dirty="0" smtClean="0"/>
              <a:t>Scoping addresses two distinct questions – </a:t>
            </a:r>
            <a:r>
              <a:rPr lang="en-US" u="sng" dirty="0" smtClean="0"/>
              <a:t>where</a:t>
            </a:r>
            <a:r>
              <a:rPr lang="en-US" dirty="0" smtClean="0"/>
              <a:t> to </a:t>
            </a:r>
            <a:r>
              <a:rPr lang="en-US" dirty="0" err="1" smtClean="0"/>
              <a:t>lookup</a:t>
            </a:r>
            <a:r>
              <a:rPr lang="en-US" dirty="0" smtClean="0"/>
              <a:t> symbols for values and </a:t>
            </a:r>
            <a:r>
              <a:rPr lang="en-US" u="sng" dirty="0" smtClean="0"/>
              <a:t>when</a:t>
            </a:r>
            <a:r>
              <a:rPr lang="en-US" dirty="0" smtClean="0"/>
              <a:t>. Lexical scoping addresses the first. Dynamic scoping addresses the second.</a:t>
            </a:r>
          </a:p>
          <a:p>
            <a:endParaRPr lang="en-US" dirty="0"/>
          </a:p>
          <a:p>
            <a:r>
              <a:rPr lang="en-US" dirty="0" smtClean="0"/>
              <a:t>Lookup happens when a function is invoked or called, not when it is defined or created. Therefore, a function’s output may differ based on the objects in the outside environment.</a:t>
            </a:r>
            <a:endParaRPr lang="en-US" dirty="0"/>
          </a:p>
        </p:txBody>
      </p:sp>
      <p:sp>
        <p:nvSpPr>
          <p:cNvPr id="4" name="TextBox 3"/>
          <p:cNvSpPr txBox="1"/>
          <p:nvPr/>
        </p:nvSpPr>
        <p:spPr>
          <a:xfrm>
            <a:off x="685800" y="5181600"/>
            <a:ext cx="1851789" cy="369332"/>
          </a:xfrm>
          <a:prstGeom prst="rect">
            <a:avLst/>
          </a:prstGeom>
          <a:solidFill>
            <a:srgbClr val="FFC000"/>
          </a:solidFill>
        </p:spPr>
        <p:txBody>
          <a:bodyPr wrap="none" rtlCol="0">
            <a:spAutoFit/>
          </a:bodyPr>
          <a:lstStyle/>
          <a:p>
            <a:r>
              <a:rPr lang="en-US" b="1" dirty="0" smtClean="0"/>
              <a:t>Custom functions</a:t>
            </a:r>
            <a:endParaRPr lang="en-US" b="1" dirty="0"/>
          </a:p>
        </p:txBody>
      </p:sp>
      <p:sp>
        <p:nvSpPr>
          <p:cNvPr id="5" name="TextBox 4"/>
          <p:cNvSpPr txBox="1"/>
          <p:nvPr/>
        </p:nvSpPr>
        <p:spPr>
          <a:xfrm>
            <a:off x="2590800" y="5181600"/>
            <a:ext cx="1016625" cy="369332"/>
          </a:xfrm>
          <a:prstGeom prst="rect">
            <a:avLst/>
          </a:prstGeom>
          <a:solidFill>
            <a:srgbClr val="FFC000"/>
          </a:solidFill>
        </p:spPr>
        <p:txBody>
          <a:bodyPr wrap="none" rtlCol="0">
            <a:spAutoFit/>
          </a:bodyPr>
          <a:lstStyle/>
          <a:p>
            <a:r>
              <a:rPr lang="en-US" b="1" dirty="0" smtClean="0"/>
              <a:t>Dynamic</a:t>
            </a:r>
            <a:endParaRPr 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228600"/>
          <a:ext cx="8229600" cy="2011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return the </a:t>
                      </a:r>
                      <a:r>
                        <a:rPr lang="en-US" b="0" u="sng" baseline="0" dirty="0" smtClean="0">
                          <a:solidFill>
                            <a:schemeClr val="tx1"/>
                          </a:solidFill>
                        </a:rPr>
                        <a:t>second</a:t>
                      </a:r>
                      <a:r>
                        <a:rPr lang="en-US" b="0" baseline="0" dirty="0" smtClean="0">
                          <a:solidFill>
                            <a:schemeClr val="tx1"/>
                          </a:solidFill>
                        </a:rPr>
                        <a:t> time it is run?</a:t>
                      </a:r>
                    </a:p>
                    <a:p>
                      <a:r>
                        <a:rPr lang="en-US" b="0" dirty="0" smtClean="0">
                          <a:solidFill>
                            <a:srgbClr val="00B0F0"/>
                          </a:solidFill>
                          <a:latin typeface="Courier" pitchFamily="49" charset="0"/>
                        </a:rPr>
                        <a:t>f &lt;- function() x</a:t>
                      </a:r>
                    </a:p>
                    <a:p>
                      <a:endParaRPr lang="en-US" b="0" dirty="0" smtClean="0">
                        <a:solidFill>
                          <a:srgbClr val="00B0F0"/>
                        </a:solidFill>
                        <a:latin typeface="Courier" pitchFamily="49" charset="0"/>
                      </a:endParaRPr>
                    </a:p>
                    <a:p>
                      <a:r>
                        <a:rPr lang="en-US" b="0" dirty="0" smtClean="0">
                          <a:solidFill>
                            <a:srgbClr val="00B0F0"/>
                          </a:solidFill>
                          <a:latin typeface="Courier" pitchFamily="49" charset="0"/>
                        </a:rPr>
                        <a:t>x &lt;- 15</a:t>
                      </a:r>
                    </a:p>
                    <a:p>
                      <a:r>
                        <a:rPr lang="en-US" b="0" dirty="0" smtClean="0">
                          <a:solidFill>
                            <a:srgbClr val="00B0F0"/>
                          </a:solidFill>
                          <a:latin typeface="Courier" pitchFamily="49" charset="0"/>
                        </a:rPr>
                        <a:t>f()</a:t>
                      </a:r>
                    </a:p>
                    <a:p>
                      <a:r>
                        <a:rPr lang="en-US" b="0" dirty="0" smtClean="0">
                          <a:solidFill>
                            <a:srgbClr val="00B0F0"/>
                          </a:solidFill>
                          <a:latin typeface="Courier" pitchFamily="49" charset="0"/>
                        </a:rPr>
                        <a:t>x &lt;- 21</a:t>
                      </a:r>
                    </a:p>
                    <a:p>
                      <a:r>
                        <a:rPr lang="en-US" b="0" dirty="0" smtClean="0">
                          <a:solidFill>
                            <a:srgbClr val="00B0F0"/>
                          </a:solidFill>
                          <a:latin typeface="Courier" pitchFamily="49" charset="0"/>
                        </a:rPr>
                        <a:t>f()</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5908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00B0F0"/>
                          </a:solidFill>
                          <a:latin typeface="Courier" pitchFamily="49" charset="0"/>
                        </a:rPr>
                        <a:t>21</a:t>
                      </a:r>
                      <a:endParaRPr lang="en-US" b="0" dirty="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40081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latin typeface="+mn-lt"/>
                        </a:rPr>
                        <a:t>Symbol lookup happens</a:t>
                      </a:r>
                      <a:r>
                        <a:rPr lang="en-US" b="0" baseline="0" dirty="0" smtClean="0">
                          <a:solidFill>
                            <a:schemeClr val="tx1"/>
                          </a:solidFill>
                          <a:latin typeface="+mn-lt"/>
                        </a:rPr>
                        <a:t> when a function is called, not when a function is created. </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p>
                      <a:r>
                        <a:rPr lang="en-US" b="0" dirty="0" smtClean="0">
                          <a:solidFill>
                            <a:srgbClr val="FF0000"/>
                          </a:solidFill>
                        </a:rPr>
                        <a:t>Lexical</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868680"/>
          <a:ext cx="8229600" cy="118872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Regularly restart R with a clean session. The code on the following page overwrites the parenthesis operator. Standard operators are functions that can be overwritten, even though this is extremely ill-advised. This pernicious snippet of code introduces a bug. What percentage of the time does it return an unexpected result?</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64668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00B0F0"/>
                          </a:solidFill>
                          <a:latin typeface="Courier" pitchFamily="49" charset="0"/>
                        </a:rPr>
                        <a:t>12%</a:t>
                      </a:r>
                      <a:endParaRPr lang="en-US" b="0" dirty="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862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latin typeface="+mn-lt"/>
                        </a:rPr>
                        <a:t>12% of the time, the code randomly adds 1 to</a:t>
                      </a:r>
                      <a:r>
                        <a:rPr lang="en-US" b="0" baseline="0" dirty="0" smtClean="0">
                          <a:solidFill>
                            <a:schemeClr val="tx1"/>
                          </a:solidFill>
                          <a:latin typeface="+mn-lt"/>
                        </a:rPr>
                        <a:t> the output of a numeric expression in parentheses. </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p>
                      <a:r>
                        <a:rPr lang="en-US" b="0" dirty="0" smtClean="0">
                          <a:solidFill>
                            <a:srgbClr val="FF0000"/>
                          </a:solidFill>
                        </a:rPr>
                        <a:t>Lexical</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0" y="1524000"/>
          <a:ext cx="9144000" cy="2834640"/>
        </p:xfrm>
        <a:graphic>
          <a:graphicData uri="http://schemas.openxmlformats.org/drawingml/2006/table">
            <a:tbl>
              <a:tblPr firstRow="1" bandRow="1">
                <a:tableStyleId>{5C22544A-7EE6-4342-B048-85BDC9FD1C3A}</a:tableStyleId>
              </a:tblPr>
              <a:tblGrid>
                <a:gridCol w="9144000"/>
              </a:tblGrid>
              <a:tr h="487680">
                <a:tc>
                  <a:txBody>
                    <a:bodyPr/>
                    <a:lstStyle/>
                    <a:p>
                      <a:r>
                        <a:rPr lang="en-US" b="0" dirty="0" smtClean="0">
                          <a:solidFill>
                            <a:srgbClr val="00B0F0"/>
                          </a:solidFill>
                          <a:latin typeface="Courier" pitchFamily="49" charset="0"/>
                        </a:rPr>
                        <a:t>`(` &lt;- function(p) {</a:t>
                      </a:r>
                    </a:p>
                    <a:p>
                      <a:r>
                        <a:rPr lang="en-US" b="0" dirty="0" smtClean="0">
                          <a:solidFill>
                            <a:srgbClr val="00B0F0"/>
                          </a:solidFill>
                          <a:latin typeface="Courier" pitchFamily="49" charset="0"/>
                        </a:rPr>
                        <a:t>  if (</a:t>
                      </a:r>
                      <a:r>
                        <a:rPr lang="en-US" b="0" dirty="0" err="1" smtClean="0">
                          <a:solidFill>
                            <a:srgbClr val="00B0F0"/>
                          </a:solidFill>
                          <a:latin typeface="Courier" pitchFamily="49" charset="0"/>
                        </a:rPr>
                        <a:t>is.numeric</a:t>
                      </a:r>
                      <a:r>
                        <a:rPr lang="en-US" b="0" dirty="0" smtClean="0">
                          <a:solidFill>
                            <a:srgbClr val="00B0F0"/>
                          </a:solidFill>
                          <a:latin typeface="Courier" pitchFamily="49" charset="0"/>
                        </a:rPr>
                        <a:t>(p) &amp;&amp; </a:t>
                      </a:r>
                      <a:r>
                        <a:rPr lang="en-US" b="0" dirty="0" err="1" smtClean="0">
                          <a:solidFill>
                            <a:srgbClr val="00B0F0"/>
                          </a:solidFill>
                          <a:latin typeface="Courier" pitchFamily="49" charset="0"/>
                        </a:rPr>
                        <a:t>runif</a:t>
                      </a:r>
                      <a:r>
                        <a:rPr lang="en-US" b="0" dirty="0" smtClean="0">
                          <a:solidFill>
                            <a:srgbClr val="00B0F0"/>
                          </a:solidFill>
                          <a:latin typeface="Courier" pitchFamily="49" charset="0"/>
                        </a:rPr>
                        <a:t>(1) &lt; 0.12) {</a:t>
                      </a:r>
                    </a:p>
                    <a:p>
                      <a:r>
                        <a:rPr lang="en-US" b="0" dirty="0" smtClean="0">
                          <a:solidFill>
                            <a:srgbClr val="00B0F0"/>
                          </a:solidFill>
                          <a:latin typeface="Courier" pitchFamily="49" charset="0"/>
                        </a:rPr>
                        <a:t>    p + 1</a:t>
                      </a:r>
                    </a:p>
                    <a:p>
                      <a:r>
                        <a:rPr lang="en-US" b="0" dirty="0" smtClean="0">
                          <a:solidFill>
                            <a:srgbClr val="00B0F0"/>
                          </a:solidFill>
                          <a:latin typeface="Courier" pitchFamily="49" charset="0"/>
                        </a:rPr>
                        <a:t>  } else {</a:t>
                      </a:r>
                    </a:p>
                    <a:p>
                      <a:r>
                        <a:rPr lang="en-US" b="0" dirty="0" smtClean="0">
                          <a:solidFill>
                            <a:srgbClr val="00B0F0"/>
                          </a:solidFill>
                          <a:latin typeface="Courier" pitchFamily="49" charset="0"/>
                        </a:rPr>
                        <a:t>    p</a:t>
                      </a:r>
                    </a:p>
                    <a:p>
                      <a:r>
                        <a:rPr lang="en-US" b="0" dirty="0" smtClean="0">
                          <a:solidFill>
                            <a:srgbClr val="00B0F0"/>
                          </a:solidFill>
                          <a:latin typeface="Courier" pitchFamily="49" charset="0"/>
                        </a:rPr>
                        <a:t>  }</a:t>
                      </a:r>
                    </a:p>
                    <a:p>
                      <a:r>
                        <a:rPr lang="en-US" b="0" dirty="0" smtClean="0">
                          <a:solidFill>
                            <a:srgbClr val="00B0F0"/>
                          </a:solidFill>
                          <a:latin typeface="Courier" pitchFamily="49" charset="0"/>
                        </a:rPr>
                        <a:t>    </a:t>
                      </a:r>
                    </a:p>
                    <a:p>
                      <a:r>
                        <a:rPr lang="en-US" b="0" dirty="0" smtClean="0">
                          <a:solidFill>
                            <a:srgbClr val="00B0F0"/>
                          </a:solidFill>
                          <a:latin typeface="Courier" pitchFamily="49" charset="0"/>
                        </a:rPr>
                        <a:t>}</a:t>
                      </a:r>
                    </a:p>
                    <a:p>
                      <a:r>
                        <a:rPr lang="en-US" b="0" dirty="0" smtClean="0">
                          <a:solidFill>
                            <a:srgbClr val="00B0F0"/>
                          </a:solidFill>
                          <a:latin typeface="Courier" pitchFamily="49" charset="0"/>
                        </a:rPr>
                        <a:t>replicate(54, (3))</a:t>
                      </a:r>
                    </a:p>
                    <a:p>
                      <a:r>
                        <a:rPr lang="en-US" b="0" dirty="0" err="1" smtClean="0">
                          <a:solidFill>
                            <a:srgbClr val="00B0F0"/>
                          </a:solidFill>
                          <a:latin typeface="Courier" pitchFamily="49" charset="0"/>
                        </a:rPr>
                        <a:t>rm</a:t>
                      </a:r>
                      <a:r>
                        <a:rPr lang="en-US" b="0" dirty="0" smtClean="0">
                          <a:solidFill>
                            <a:srgbClr val="00B0F0"/>
                          </a:solidFill>
                          <a:latin typeface="Courier" pitchFamily="49" charset="0"/>
                        </a:rPr>
                        <a:t>("(")</a:t>
                      </a:r>
                      <a:endParaRPr lang="en-US" b="0" dirty="0" smtClean="0">
                        <a:solidFill>
                          <a:srgbClr val="00B0F0"/>
                        </a:solidFill>
                        <a:latin typeface="Courier" pitchFamily="49" charset="0"/>
                      </a:endParaRPr>
                    </a:p>
                  </a:txBody>
                  <a:tcPr>
                    <a:lnL w="12700" cap="flat" cmpd="sng" algn="ctr">
                      <a:solidFill>
                        <a:schemeClr val="tx1"/>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tx1">
                        <a:lumMod val="75000"/>
                        <a:lumOff val="25000"/>
                      </a:schemeClr>
                    </a:solidFill>
                  </a:tcPr>
                </a:tc>
              </a:tr>
            </a:tbl>
          </a:graphicData>
        </a:graphic>
      </p:graphicFrame>
      <p:sp>
        <p:nvSpPr>
          <p:cNvPr id="3" name="TextBox 2"/>
          <p:cNvSpPr txBox="1"/>
          <p:nvPr/>
        </p:nvSpPr>
        <p:spPr>
          <a:xfrm>
            <a:off x="228600" y="762000"/>
            <a:ext cx="1135439" cy="584775"/>
          </a:xfrm>
          <a:prstGeom prst="rect">
            <a:avLst/>
          </a:prstGeom>
          <a:noFill/>
        </p:spPr>
        <p:txBody>
          <a:bodyPr wrap="none" rtlCol="0">
            <a:spAutoFit/>
          </a:bodyPr>
          <a:lstStyle/>
          <a:p>
            <a:r>
              <a:rPr lang="en-US" sz="3200" b="1" dirty="0" smtClean="0">
                <a:solidFill>
                  <a:schemeClr val="tx1">
                    <a:lumMod val="65000"/>
                    <a:lumOff val="35000"/>
                  </a:schemeClr>
                </a:solidFill>
              </a:rPr>
              <a:t>CODE</a:t>
            </a:r>
            <a:endParaRPr lang="en-US" sz="3200" b="1" dirty="0">
              <a:solidFill>
                <a:schemeClr val="tx1">
                  <a:lumMod val="65000"/>
                  <a:lumOff val="3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0" y="0"/>
            <a:ext cx="9144000" cy="369332"/>
          </a:xfrm>
          <a:prstGeom prst="rect">
            <a:avLst/>
          </a:prstGeom>
          <a:solidFill>
            <a:srgbClr val="00B0F0"/>
          </a:solidFill>
        </p:spPr>
        <p:txBody>
          <a:bodyPr wrap="square" rtlCol="0">
            <a:spAutoFit/>
          </a:bodyPr>
          <a:lstStyle/>
          <a:p>
            <a:pPr algn="ctr"/>
            <a:r>
              <a:rPr lang="en-US" b="1" dirty="0" smtClean="0">
                <a:solidFill>
                  <a:schemeClr val="bg1"/>
                </a:solidFill>
              </a:rPr>
              <a:t>FUNCTION COMPONENTS</a:t>
            </a:r>
            <a:endParaRPr lang="en-US" b="1" dirty="0">
              <a:solidFill>
                <a:schemeClr val="bg1"/>
              </a:solidFill>
            </a:endParaRPr>
          </a:p>
        </p:txBody>
      </p:sp>
      <p:sp>
        <p:nvSpPr>
          <p:cNvPr id="3" name="TextBox 2"/>
          <p:cNvSpPr txBox="1"/>
          <p:nvPr/>
        </p:nvSpPr>
        <p:spPr>
          <a:xfrm>
            <a:off x="381000" y="685800"/>
            <a:ext cx="6259791" cy="2031325"/>
          </a:xfrm>
          <a:prstGeom prst="rect">
            <a:avLst/>
          </a:prstGeom>
          <a:noFill/>
        </p:spPr>
        <p:txBody>
          <a:bodyPr wrap="none" rtlCol="0">
            <a:spAutoFit/>
          </a:bodyPr>
          <a:lstStyle/>
          <a:p>
            <a:r>
              <a:rPr lang="en-US" dirty="0" smtClean="0"/>
              <a:t>A function has three parts.</a:t>
            </a:r>
          </a:p>
          <a:p>
            <a:pPr marL="173038" indent="-173038">
              <a:buFont typeface="Arial" pitchFamily="34" charset="0"/>
              <a:buChar char="•"/>
            </a:pPr>
            <a:r>
              <a:rPr lang="en-US" u="sng" dirty="0" smtClean="0"/>
              <a:t>Body</a:t>
            </a:r>
            <a:r>
              <a:rPr lang="en-US" dirty="0" smtClean="0"/>
              <a:t> – A parcel of code. </a:t>
            </a:r>
          </a:p>
          <a:p>
            <a:pPr marL="630238" lvl="1" indent="-173038">
              <a:buFont typeface="Arial" pitchFamily="34" charset="0"/>
              <a:buChar char="•"/>
            </a:pPr>
            <a:r>
              <a:rPr lang="en-US" dirty="0" smtClean="0">
                <a:solidFill>
                  <a:schemeClr val="bg1">
                    <a:lumMod val="75000"/>
                  </a:schemeClr>
                </a:solidFill>
              </a:rPr>
              <a:t>This is </a:t>
            </a:r>
            <a:r>
              <a:rPr lang="en-US" i="1" dirty="0">
                <a:solidFill>
                  <a:schemeClr val="bg1">
                    <a:lumMod val="75000"/>
                  </a:schemeClr>
                </a:solidFill>
              </a:rPr>
              <a:t>h</a:t>
            </a:r>
            <a:r>
              <a:rPr lang="en-US" i="1" dirty="0" smtClean="0">
                <a:solidFill>
                  <a:schemeClr val="bg1">
                    <a:lumMod val="75000"/>
                  </a:schemeClr>
                </a:solidFill>
              </a:rPr>
              <a:t>ow the function does its work</a:t>
            </a:r>
            <a:r>
              <a:rPr lang="en-US" dirty="0" smtClean="0">
                <a:solidFill>
                  <a:schemeClr val="bg1">
                    <a:lumMod val="75000"/>
                  </a:schemeClr>
                </a:solidFill>
              </a:rPr>
              <a:t>.</a:t>
            </a:r>
          </a:p>
          <a:p>
            <a:pPr marL="173038" indent="-173038">
              <a:buFont typeface="Arial" pitchFamily="34" charset="0"/>
              <a:buChar char="•"/>
            </a:pPr>
            <a:r>
              <a:rPr lang="en-US" dirty="0" smtClean="0"/>
              <a:t>List of </a:t>
            </a:r>
            <a:r>
              <a:rPr lang="en-US" u="sng" dirty="0" smtClean="0"/>
              <a:t>Arguments</a:t>
            </a:r>
            <a:r>
              <a:rPr lang="en-US" dirty="0" smtClean="0"/>
              <a:t> – Data that a function consumes as input. </a:t>
            </a:r>
          </a:p>
          <a:p>
            <a:pPr marL="630238" lvl="1" indent="-173038">
              <a:buFont typeface="Arial" pitchFamily="34" charset="0"/>
              <a:buChar char="•"/>
            </a:pPr>
            <a:r>
              <a:rPr lang="en-US" dirty="0" smtClean="0">
                <a:solidFill>
                  <a:schemeClr val="bg1">
                    <a:lumMod val="75000"/>
                  </a:schemeClr>
                </a:solidFill>
              </a:rPr>
              <a:t>This is </a:t>
            </a:r>
            <a:r>
              <a:rPr lang="en-US" i="1" dirty="0" smtClean="0">
                <a:solidFill>
                  <a:schemeClr val="bg1">
                    <a:lumMod val="75000"/>
                  </a:schemeClr>
                </a:solidFill>
              </a:rPr>
              <a:t>what the function has to work with</a:t>
            </a:r>
            <a:r>
              <a:rPr lang="en-US" dirty="0" smtClean="0">
                <a:solidFill>
                  <a:schemeClr val="bg1">
                    <a:lumMod val="75000"/>
                  </a:schemeClr>
                </a:solidFill>
              </a:rPr>
              <a:t>.</a:t>
            </a:r>
          </a:p>
          <a:p>
            <a:pPr marL="173038" indent="-173038">
              <a:buFont typeface="Arial" pitchFamily="34" charset="0"/>
              <a:buChar char="•"/>
            </a:pPr>
            <a:r>
              <a:rPr lang="en-US" u="sng" dirty="0" smtClean="0"/>
              <a:t>Environment</a:t>
            </a:r>
            <a:r>
              <a:rPr lang="en-US" dirty="0" smtClean="0"/>
              <a:t> – The environment in which a function is defined.</a:t>
            </a:r>
          </a:p>
          <a:p>
            <a:pPr marL="630238" lvl="1" indent="-173038">
              <a:buFont typeface="Arial" pitchFamily="34" charset="0"/>
              <a:buChar char="•"/>
            </a:pPr>
            <a:r>
              <a:rPr lang="en-US" dirty="0" smtClean="0">
                <a:solidFill>
                  <a:schemeClr val="bg1">
                    <a:lumMod val="75000"/>
                  </a:schemeClr>
                </a:solidFill>
              </a:rPr>
              <a:t>This is </a:t>
            </a:r>
            <a:r>
              <a:rPr lang="en-US" i="1" dirty="0" smtClean="0">
                <a:solidFill>
                  <a:schemeClr val="bg1">
                    <a:lumMod val="75000"/>
                  </a:schemeClr>
                </a:solidFill>
              </a:rPr>
              <a:t>where the function looks up values</a:t>
            </a:r>
            <a:r>
              <a:rPr lang="en-US" dirty="0" smtClean="0">
                <a:solidFill>
                  <a:schemeClr val="bg1">
                    <a:lumMod val="75000"/>
                  </a:schemeClr>
                </a:solidFill>
              </a:rPr>
              <a:t>.</a:t>
            </a:r>
            <a:endParaRPr lang="en-US" dirty="0">
              <a:solidFill>
                <a:schemeClr val="bg1">
                  <a:lumMod val="75000"/>
                </a:schemeClr>
              </a:solidFill>
            </a:endParaRPr>
          </a:p>
        </p:txBody>
      </p:sp>
      <p:sp>
        <p:nvSpPr>
          <p:cNvPr id="4" name="TextBox 3"/>
          <p:cNvSpPr txBox="1"/>
          <p:nvPr/>
        </p:nvSpPr>
        <p:spPr>
          <a:xfrm>
            <a:off x="685800" y="5181600"/>
            <a:ext cx="1851789" cy="369332"/>
          </a:xfrm>
          <a:prstGeom prst="rect">
            <a:avLst/>
          </a:prstGeom>
          <a:solidFill>
            <a:srgbClr val="FFC000"/>
          </a:solidFill>
        </p:spPr>
        <p:txBody>
          <a:bodyPr wrap="none" rtlCol="0">
            <a:spAutoFit/>
          </a:bodyPr>
          <a:lstStyle/>
          <a:p>
            <a:r>
              <a:rPr lang="en-US" b="1" dirty="0" smtClean="0"/>
              <a:t>Custom functions</a:t>
            </a:r>
            <a:endParaRPr 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990600"/>
          <a:ext cx="8229600" cy="91440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return?</a:t>
                      </a:r>
                    </a:p>
                    <a:p>
                      <a:r>
                        <a:rPr lang="es-ES" b="0" dirty="0" smtClean="0">
                          <a:solidFill>
                            <a:srgbClr val="00B0F0"/>
                          </a:solidFill>
                          <a:latin typeface="Courier" pitchFamily="49" charset="0"/>
                        </a:rPr>
                        <a:t>c &lt;- 10</a:t>
                      </a:r>
                    </a:p>
                    <a:p>
                      <a:r>
                        <a:rPr lang="es-ES" b="0" dirty="0" smtClean="0">
                          <a:solidFill>
                            <a:srgbClr val="00B0F0"/>
                          </a:solidFill>
                          <a:latin typeface="Courier" pitchFamily="49" charset="0"/>
                        </a:rPr>
                        <a:t>c(c=c)</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64668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00B0F0"/>
                          </a:solidFill>
                          <a:latin typeface="Courier" pitchFamily="49" charset="0"/>
                        </a:rPr>
                        <a:t>10</a:t>
                      </a:r>
                      <a:endParaRPr lang="en-US" b="0" dirty="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862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latin typeface="+mn-lt"/>
                        </a:rPr>
                        <a:t>Functions are</a:t>
                      </a:r>
                      <a:r>
                        <a:rPr lang="en-US" b="0" baseline="0" dirty="0" smtClean="0">
                          <a:solidFill>
                            <a:schemeClr val="tx1"/>
                          </a:solidFill>
                          <a:latin typeface="+mn-lt"/>
                        </a:rPr>
                        <a:t> looked up by symbol just like variables. Functions and variables may share a symbol which is assessed based on context and confusion avoided.</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p>
                      <a:r>
                        <a:rPr lang="en-US" b="0" dirty="0" smtClean="0">
                          <a:solidFill>
                            <a:srgbClr val="FF0000"/>
                          </a:solidFill>
                        </a:rPr>
                        <a:t>Lexical</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12192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on the following page return?</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64668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00B0F0"/>
                          </a:solidFill>
                          <a:latin typeface="Courier" pitchFamily="49" charset="0"/>
                        </a:rPr>
                        <a:t>202</a:t>
                      </a:r>
                      <a:endParaRPr lang="en-US" b="0" dirty="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862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latin typeface="+mn-lt"/>
                        </a:rPr>
                        <a:t>With</a:t>
                      </a:r>
                      <a:r>
                        <a:rPr lang="en-US" b="0" baseline="0" dirty="0" smtClean="0">
                          <a:solidFill>
                            <a:schemeClr val="tx1"/>
                          </a:solidFill>
                          <a:latin typeface="+mn-lt"/>
                        </a:rPr>
                        <a:t> lexical scoping, symbols are looked up based on how functions are nested when created, not when called.</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p>
                      <a:r>
                        <a:rPr lang="en-US" b="0" dirty="0" smtClean="0">
                          <a:solidFill>
                            <a:srgbClr val="FF0000"/>
                          </a:solidFill>
                        </a:rPr>
                        <a:t>Lexical</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0" y="1524000"/>
          <a:ext cx="9144000" cy="2834640"/>
        </p:xfrm>
        <a:graphic>
          <a:graphicData uri="http://schemas.openxmlformats.org/drawingml/2006/table">
            <a:tbl>
              <a:tblPr firstRow="1" bandRow="1">
                <a:tableStyleId>{5C22544A-7EE6-4342-B048-85BDC9FD1C3A}</a:tableStyleId>
              </a:tblPr>
              <a:tblGrid>
                <a:gridCol w="9144000"/>
              </a:tblGrid>
              <a:tr h="487680">
                <a:tc>
                  <a:txBody>
                    <a:bodyPr/>
                    <a:lstStyle/>
                    <a:p>
                      <a:r>
                        <a:rPr lang="en-US" b="0" dirty="0" smtClean="0">
                          <a:solidFill>
                            <a:srgbClr val="00B0F0"/>
                          </a:solidFill>
                          <a:latin typeface="Courier" pitchFamily="49" charset="0"/>
                        </a:rPr>
                        <a:t>f &lt;- function(x) {</a:t>
                      </a:r>
                    </a:p>
                    <a:p>
                      <a:r>
                        <a:rPr lang="en-US" b="0" dirty="0" smtClean="0">
                          <a:solidFill>
                            <a:srgbClr val="00B0F0"/>
                          </a:solidFill>
                          <a:latin typeface="Courier" pitchFamily="49" charset="0"/>
                        </a:rPr>
                        <a:t>  f &lt;- function(x) {</a:t>
                      </a:r>
                    </a:p>
                    <a:p>
                      <a:r>
                        <a:rPr lang="en-US" b="0" dirty="0" smtClean="0">
                          <a:solidFill>
                            <a:srgbClr val="00B0F0"/>
                          </a:solidFill>
                          <a:latin typeface="Courier" pitchFamily="49" charset="0"/>
                        </a:rPr>
                        <a:t>    f &lt;- function(x) {</a:t>
                      </a:r>
                    </a:p>
                    <a:p>
                      <a:r>
                        <a:rPr lang="en-US" b="0" dirty="0" smtClean="0">
                          <a:solidFill>
                            <a:srgbClr val="00B0F0"/>
                          </a:solidFill>
                          <a:latin typeface="Courier" pitchFamily="49" charset="0"/>
                        </a:rPr>
                        <a:t>      x ^ 2</a:t>
                      </a:r>
                    </a:p>
                    <a:p>
                      <a:r>
                        <a:rPr lang="en-US" b="0" dirty="0" smtClean="0">
                          <a:solidFill>
                            <a:srgbClr val="00B0F0"/>
                          </a:solidFill>
                          <a:latin typeface="Courier" pitchFamily="49" charset="0"/>
                        </a:rPr>
                        <a:t>    }</a:t>
                      </a:r>
                    </a:p>
                    <a:p>
                      <a:r>
                        <a:rPr lang="en-US" b="0" dirty="0" smtClean="0">
                          <a:solidFill>
                            <a:srgbClr val="00B0F0"/>
                          </a:solidFill>
                          <a:latin typeface="Courier" pitchFamily="49" charset="0"/>
                        </a:rPr>
                        <a:t>    f(x) + 1</a:t>
                      </a:r>
                    </a:p>
                    <a:p>
                      <a:r>
                        <a:rPr lang="en-US" b="0" dirty="0" smtClean="0">
                          <a:solidFill>
                            <a:srgbClr val="00B0F0"/>
                          </a:solidFill>
                          <a:latin typeface="Courier" pitchFamily="49" charset="0"/>
                        </a:rPr>
                        <a:t>  }</a:t>
                      </a:r>
                    </a:p>
                    <a:p>
                      <a:r>
                        <a:rPr lang="en-US" b="0" dirty="0" smtClean="0">
                          <a:solidFill>
                            <a:srgbClr val="00B0F0"/>
                          </a:solidFill>
                          <a:latin typeface="Courier" pitchFamily="49" charset="0"/>
                        </a:rPr>
                        <a:t>  f(x) * 2</a:t>
                      </a:r>
                    </a:p>
                    <a:p>
                      <a:r>
                        <a:rPr lang="en-US" b="0" dirty="0" smtClean="0">
                          <a:solidFill>
                            <a:srgbClr val="00B0F0"/>
                          </a:solidFill>
                          <a:latin typeface="Courier" pitchFamily="49" charset="0"/>
                        </a:rPr>
                        <a:t>}</a:t>
                      </a:r>
                    </a:p>
                    <a:p>
                      <a:r>
                        <a:rPr lang="en-US" b="0" dirty="0" smtClean="0">
                          <a:solidFill>
                            <a:srgbClr val="00B0F0"/>
                          </a:solidFill>
                          <a:latin typeface="Courier" pitchFamily="49" charset="0"/>
                        </a:rPr>
                        <a:t>f(10)</a:t>
                      </a:r>
                    </a:p>
                  </a:txBody>
                  <a:tcPr>
                    <a:lnL w="12700" cap="flat" cmpd="sng" algn="ctr">
                      <a:solidFill>
                        <a:schemeClr val="tx1"/>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tx1">
                        <a:lumMod val="75000"/>
                        <a:lumOff val="25000"/>
                      </a:schemeClr>
                    </a:solidFill>
                  </a:tcPr>
                </a:tc>
              </a:tr>
            </a:tbl>
          </a:graphicData>
        </a:graphic>
      </p:graphicFrame>
      <p:sp>
        <p:nvSpPr>
          <p:cNvPr id="3" name="TextBox 2"/>
          <p:cNvSpPr txBox="1"/>
          <p:nvPr/>
        </p:nvSpPr>
        <p:spPr>
          <a:xfrm>
            <a:off x="228600" y="762000"/>
            <a:ext cx="1135439" cy="584775"/>
          </a:xfrm>
          <a:prstGeom prst="rect">
            <a:avLst/>
          </a:prstGeom>
          <a:noFill/>
        </p:spPr>
        <p:txBody>
          <a:bodyPr wrap="none" rtlCol="0">
            <a:spAutoFit/>
          </a:bodyPr>
          <a:lstStyle/>
          <a:p>
            <a:r>
              <a:rPr lang="en-US" sz="3200" b="1" dirty="0" smtClean="0">
                <a:solidFill>
                  <a:schemeClr val="tx1">
                    <a:lumMod val="65000"/>
                    <a:lumOff val="35000"/>
                  </a:schemeClr>
                </a:solidFill>
              </a:rPr>
              <a:t>CODE</a:t>
            </a:r>
            <a:endParaRPr lang="en-US" sz="3200" b="1" dirty="0">
              <a:solidFill>
                <a:schemeClr val="tx1">
                  <a:lumMod val="65000"/>
                  <a:lumOff val="35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0" y="0"/>
            <a:ext cx="9144000" cy="369332"/>
          </a:xfrm>
          <a:prstGeom prst="rect">
            <a:avLst/>
          </a:prstGeom>
          <a:solidFill>
            <a:srgbClr val="00B0F0"/>
          </a:solidFill>
        </p:spPr>
        <p:txBody>
          <a:bodyPr wrap="square" rtlCol="0">
            <a:spAutoFit/>
          </a:bodyPr>
          <a:lstStyle/>
          <a:p>
            <a:pPr algn="ctr"/>
            <a:r>
              <a:rPr lang="en-US" b="1" dirty="0" smtClean="0">
                <a:solidFill>
                  <a:schemeClr val="bg1"/>
                </a:solidFill>
              </a:rPr>
              <a:t>OPERATIONS AS FUNCTIONS</a:t>
            </a:r>
            <a:endParaRPr lang="en-US" b="1" dirty="0">
              <a:solidFill>
                <a:schemeClr val="bg1"/>
              </a:solidFill>
            </a:endParaRPr>
          </a:p>
        </p:txBody>
      </p:sp>
      <p:sp>
        <p:nvSpPr>
          <p:cNvPr id="3" name="TextBox 2"/>
          <p:cNvSpPr txBox="1"/>
          <p:nvPr/>
        </p:nvSpPr>
        <p:spPr>
          <a:xfrm>
            <a:off x="381001" y="685800"/>
            <a:ext cx="8534400" cy="2308324"/>
          </a:xfrm>
          <a:prstGeom prst="rect">
            <a:avLst/>
          </a:prstGeom>
          <a:noFill/>
        </p:spPr>
        <p:txBody>
          <a:bodyPr wrap="square" rtlCol="0">
            <a:spAutoFit/>
          </a:bodyPr>
          <a:lstStyle/>
          <a:p>
            <a:r>
              <a:rPr lang="en-US" dirty="0" smtClean="0"/>
              <a:t>“To understand computations in R, two slogans are helpful.</a:t>
            </a:r>
          </a:p>
          <a:p>
            <a:pPr marL="463550" indent="-174625">
              <a:buFont typeface="Arial" pitchFamily="34" charset="0"/>
              <a:buChar char="•"/>
            </a:pPr>
            <a:r>
              <a:rPr lang="en-US" dirty="0" smtClean="0"/>
              <a:t>Everything that exists is an object.</a:t>
            </a:r>
          </a:p>
          <a:p>
            <a:pPr marL="463550" indent="-174625">
              <a:buFont typeface="Arial" pitchFamily="34" charset="0"/>
              <a:buChar char="•"/>
            </a:pPr>
            <a:r>
              <a:rPr lang="en-US" dirty="0" smtClean="0"/>
              <a:t>Everything that happens is a function call.”</a:t>
            </a:r>
          </a:p>
          <a:p>
            <a:r>
              <a:rPr lang="en-US" dirty="0"/>
              <a:t>—</a:t>
            </a:r>
            <a:r>
              <a:rPr lang="en-US" dirty="0" smtClean="0"/>
              <a:t> John Chambers</a:t>
            </a:r>
          </a:p>
          <a:p>
            <a:endParaRPr lang="en-US" dirty="0"/>
          </a:p>
          <a:p>
            <a:r>
              <a:rPr lang="en-US" dirty="0" smtClean="0"/>
              <a:t>Every operation in R is a function call. This may not always be obvious. It includes:</a:t>
            </a:r>
          </a:p>
          <a:p>
            <a:pPr marL="800100" lvl="1" indent="-342900"/>
            <a:endParaRPr lang="en-US" dirty="0" smtClean="0"/>
          </a:p>
          <a:p>
            <a:endParaRPr lang="en-US" dirty="0" smtClean="0"/>
          </a:p>
        </p:txBody>
      </p:sp>
      <p:sp>
        <p:nvSpPr>
          <p:cNvPr id="4" name="TextBox 3"/>
          <p:cNvSpPr txBox="1"/>
          <p:nvPr/>
        </p:nvSpPr>
        <p:spPr>
          <a:xfrm>
            <a:off x="685800" y="5181600"/>
            <a:ext cx="1851789" cy="369332"/>
          </a:xfrm>
          <a:prstGeom prst="rect">
            <a:avLst/>
          </a:prstGeom>
          <a:solidFill>
            <a:srgbClr val="FFC000"/>
          </a:solidFill>
        </p:spPr>
        <p:txBody>
          <a:bodyPr wrap="none" rtlCol="0">
            <a:spAutoFit/>
          </a:bodyPr>
          <a:lstStyle/>
          <a:p>
            <a:r>
              <a:rPr lang="en-US" b="1" dirty="0" smtClean="0"/>
              <a:t>Custom functions</a:t>
            </a:r>
            <a:endParaRPr lang="en-US" b="1" dirty="0"/>
          </a:p>
        </p:txBody>
      </p:sp>
      <p:sp>
        <p:nvSpPr>
          <p:cNvPr id="5" name="TextBox 4"/>
          <p:cNvSpPr txBox="1"/>
          <p:nvPr/>
        </p:nvSpPr>
        <p:spPr>
          <a:xfrm>
            <a:off x="2590800" y="5181600"/>
            <a:ext cx="2309478" cy="369332"/>
          </a:xfrm>
          <a:prstGeom prst="rect">
            <a:avLst/>
          </a:prstGeom>
          <a:solidFill>
            <a:srgbClr val="FFC000"/>
          </a:solidFill>
        </p:spPr>
        <p:txBody>
          <a:bodyPr wrap="none" rtlCol="0">
            <a:spAutoFit/>
          </a:bodyPr>
          <a:lstStyle/>
          <a:p>
            <a:r>
              <a:rPr lang="en-US" b="1" dirty="0" smtClean="0"/>
              <a:t>Arithmetic Operations</a:t>
            </a:r>
            <a:endParaRPr lang="en-US" b="1" dirty="0"/>
          </a:p>
        </p:txBody>
      </p:sp>
      <p:graphicFrame>
        <p:nvGraphicFramePr>
          <p:cNvPr id="6" name="Table 5"/>
          <p:cNvGraphicFramePr>
            <a:graphicFrameLocks noGrp="1"/>
          </p:cNvGraphicFramePr>
          <p:nvPr/>
        </p:nvGraphicFramePr>
        <p:xfrm>
          <a:off x="1676400" y="2590800"/>
          <a:ext cx="6096000" cy="1112520"/>
        </p:xfrm>
        <a:graphic>
          <a:graphicData uri="http://schemas.openxmlformats.org/drawingml/2006/table">
            <a:tbl>
              <a:tblPr firstRow="1" bandRow="1">
                <a:tableStyleId>{2D5ABB26-0587-4C30-8999-92F81FD0307C}</a:tableStyleId>
              </a:tblPr>
              <a:tblGrid>
                <a:gridCol w="2590800"/>
                <a:gridCol w="3505200"/>
              </a:tblGrid>
              <a:tr h="370840">
                <a:tc>
                  <a:txBody>
                    <a:bodyPr/>
                    <a:lstStyle/>
                    <a:p>
                      <a:r>
                        <a:rPr lang="en-US" dirty="0" smtClean="0"/>
                        <a:t>Arithmetic operations </a:t>
                      </a:r>
                      <a:endParaRPr lang="en-US" dirty="0"/>
                    </a:p>
                  </a:txBody>
                  <a:tcPr/>
                </a:tc>
                <a:tc>
                  <a:txBody>
                    <a:bodyPr/>
                    <a:lstStyle/>
                    <a:p>
                      <a:r>
                        <a:rPr lang="en-US" dirty="0" smtClean="0">
                          <a:solidFill>
                            <a:srgbClr val="00B0F0"/>
                          </a:solidFill>
                          <a:latin typeface="Courier" pitchFamily="49" charset="0"/>
                        </a:rPr>
                        <a:t> + - * ^</a:t>
                      </a:r>
                      <a:r>
                        <a:rPr lang="en-US" baseline="0" dirty="0" smtClean="0">
                          <a:solidFill>
                            <a:srgbClr val="00B0F0"/>
                          </a:solidFill>
                          <a:latin typeface="Courier" pitchFamily="49" charset="0"/>
                        </a:rPr>
                        <a:t> </a:t>
                      </a:r>
                      <a:endParaRPr lang="en-US" dirty="0">
                        <a:solidFill>
                          <a:srgbClr val="00B0F0"/>
                        </a:solidFill>
                        <a:latin typeface="Courier" pitchFamily="49" charset="0"/>
                      </a:endParaRPr>
                    </a:p>
                  </a:txBody>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Flow control </a:t>
                      </a:r>
                    </a:p>
                  </a:txBody>
                  <a:tcPr/>
                </a:tc>
                <a:tc>
                  <a:txBody>
                    <a:bodyPr/>
                    <a:lstStyle/>
                    <a:p>
                      <a:r>
                        <a:rPr lang="en-US" dirty="0" smtClean="0">
                          <a:solidFill>
                            <a:srgbClr val="00B0F0"/>
                          </a:solidFill>
                          <a:latin typeface="Courier" pitchFamily="49" charset="0"/>
                        </a:rPr>
                        <a:t>for while if</a:t>
                      </a:r>
                      <a:endParaRPr lang="en-US" dirty="0">
                        <a:solidFill>
                          <a:srgbClr val="00B0F0"/>
                        </a:solidFill>
                        <a:latin typeface="Courier" pitchFamily="49" charset="0"/>
                      </a:endParaRPr>
                    </a:p>
                  </a:txBody>
                  <a:tcPr/>
                </a:tc>
              </a:tr>
              <a:tr h="370840">
                <a:tc>
                  <a:txBody>
                    <a:bodyPr/>
                    <a:lstStyle/>
                    <a:p>
                      <a:r>
                        <a:rPr lang="en-US" dirty="0" smtClean="0"/>
                        <a:t>Subset</a:t>
                      </a:r>
                      <a:r>
                        <a:rPr lang="en-US" baseline="0" dirty="0" smtClean="0"/>
                        <a:t> operations</a:t>
                      </a:r>
                      <a:endParaRPr lang="en-US" dirty="0"/>
                    </a:p>
                  </a:txBody>
                  <a:tcPr/>
                </a:tc>
                <a:tc>
                  <a:txBody>
                    <a:bodyPr/>
                    <a:lstStyle/>
                    <a:p>
                      <a:r>
                        <a:rPr lang="en-US" dirty="0" smtClean="0">
                          <a:solidFill>
                            <a:srgbClr val="00B0F0"/>
                          </a:solidFill>
                          <a:latin typeface="Courier" pitchFamily="49" charset="0"/>
                        </a:rPr>
                        <a:t>[] $ [[]]</a:t>
                      </a:r>
                      <a:endParaRPr lang="en-US" dirty="0">
                        <a:solidFill>
                          <a:srgbClr val="00B0F0"/>
                        </a:solidFill>
                        <a:latin typeface="Courier" pitchFamily="49" charset="0"/>
                      </a:endParaRPr>
                    </a:p>
                  </a:txBody>
                  <a:tcPr/>
                </a:tc>
              </a:tr>
            </a:tbl>
          </a:graphicData>
        </a:graphic>
      </p:graphicFrame>
      <p:sp>
        <p:nvSpPr>
          <p:cNvPr id="7" name="TextBox 6"/>
          <p:cNvSpPr txBox="1"/>
          <p:nvPr/>
        </p:nvSpPr>
        <p:spPr>
          <a:xfrm>
            <a:off x="4953000" y="5181600"/>
            <a:ext cx="2237023" cy="369332"/>
          </a:xfrm>
          <a:prstGeom prst="rect">
            <a:avLst/>
          </a:prstGeom>
          <a:solidFill>
            <a:srgbClr val="FFC000"/>
          </a:solidFill>
        </p:spPr>
        <p:txBody>
          <a:bodyPr wrap="none" rtlCol="0">
            <a:spAutoFit/>
          </a:bodyPr>
          <a:lstStyle/>
          <a:p>
            <a:r>
              <a:rPr lang="en-US" b="1" dirty="0" err="1" smtClean="0"/>
              <a:t>Subsetters</a:t>
            </a:r>
            <a:r>
              <a:rPr lang="en-US" b="1" dirty="0" smtClean="0"/>
              <a:t> and slicers</a:t>
            </a:r>
            <a:endParaRPr lang="en-US" b="1" dirty="0"/>
          </a:p>
        </p:txBody>
      </p:sp>
      <p:sp>
        <p:nvSpPr>
          <p:cNvPr id="8" name="TextBox 7"/>
          <p:cNvSpPr txBox="1"/>
          <p:nvPr/>
        </p:nvSpPr>
        <p:spPr>
          <a:xfrm>
            <a:off x="685800" y="5638800"/>
            <a:ext cx="1399166" cy="369332"/>
          </a:xfrm>
          <a:prstGeom prst="rect">
            <a:avLst/>
          </a:prstGeom>
          <a:solidFill>
            <a:srgbClr val="FFC000"/>
          </a:solidFill>
        </p:spPr>
        <p:txBody>
          <a:bodyPr wrap="none" rtlCol="0">
            <a:spAutoFit/>
          </a:bodyPr>
          <a:lstStyle/>
          <a:p>
            <a:r>
              <a:rPr lang="en-US" b="1" dirty="0" smtClean="0"/>
              <a:t>Flow Control</a:t>
            </a:r>
            <a:endParaRPr lang="en-US"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990600"/>
          <a:ext cx="8229600" cy="91440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Replace the conventional usage with a function call using </a:t>
                      </a:r>
                      <a:r>
                        <a:rPr lang="en-US" b="0" baseline="0" dirty="0" err="1" smtClean="0">
                          <a:solidFill>
                            <a:schemeClr val="tx1"/>
                          </a:solidFill>
                        </a:rPr>
                        <a:t>backticks</a:t>
                      </a:r>
                      <a:r>
                        <a:rPr lang="en-US" b="0" baseline="0" dirty="0" smtClean="0">
                          <a:solidFill>
                            <a:schemeClr val="tx1"/>
                          </a:solidFill>
                        </a:rPr>
                        <a:t>.</a:t>
                      </a:r>
                    </a:p>
                    <a:p>
                      <a:r>
                        <a:rPr lang="es-ES" sz="1800" b="0" kern="1200" dirty="0" smtClean="0">
                          <a:solidFill>
                            <a:srgbClr val="00B0F0"/>
                          </a:solidFill>
                          <a:latin typeface="Courier" pitchFamily="49" charset="0"/>
                          <a:ea typeface="+mn-ea"/>
                          <a:cs typeface="+mn-cs"/>
                        </a:rPr>
                        <a:t>x &lt;- 10; y &lt;- 5</a:t>
                      </a:r>
                    </a:p>
                    <a:p>
                      <a:r>
                        <a:rPr lang="es-ES" sz="1800" b="0" kern="1200" dirty="0" smtClean="0">
                          <a:solidFill>
                            <a:srgbClr val="00B0F0"/>
                          </a:solidFill>
                          <a:latin typeface="Courier" pitchFamily="49" charset="0"/>
                          <a:ea typeface="+mn-ea"/>
                          <a:cs typeface="+mn-cs"/>
                        </a:rPr>
                        <a:t>x + y</a:t>
                      </a:r>
                      <a:endParaRPr lang="en-US" sz="1800" b="0" kern="1200" dirty="0" smtClean="0">
                        <a:solidFill>
                          <a:srgbClr val="00B0F0"/>
                        </a:solidFill>
                        <a:latin typeface="Courier" pitchFamily="49" charset="0"/>
                        <a:ea typeface="+mn-ea"/>
                        <a:cs typeface="+mn-cs"/>
                      </a:endParaRP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64668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00B0F0"/>
                          </a:solidFill>
                          <a:latin typeface="Courier" pitchFamily="49" charset="0"/>
                        </a:rPr>
                        <a:t>`+`(x, y)</a:t>
                      </a:r>
                      <a:endParaRPr lang="en-US" b="0" dirty="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862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latin typeface="+mn-lt"/>
                        </a:rPr>
                        <a:t>An</a:t>
                      </a:r>
                      <a:r>
                        <a:rPr lang="en-US" b="0" baseline="0" dirty="0" smtClean="0">
                          <a:solidFill>
                            <a:schemeClr val="tx1"/>
                          </a:solidFill>
                          <a:latin typeface="+mn-lt"/>
                        </a:rPr>
                        <a:t> arithmetic operation is also a function call that may be invoked using </a:t>
                      </a:r>
                      <a:r>
                        <a:rPr lang="en-US" b="0" baseline="0" dirty="0" err="1" smtClean="0">
                          <a:solidFill>
                            <a:schemeClr val="tx1"/>
                          </a:solidFill>
                          <a:latin typeface="+mn-lt"/>
                        </a:rPr>
                        <a:t>backticks</a:t>
                      </a:r>
                      <a:r>
                        <a:rPr lang="en-US" b="0" baseline="0" dirty="0" smtClean="0">
                          <a:solidFill>
                            <a:schemeClr val="tx1"/>
                          </a:solidFill>
                          <a:latin typeface="+mn-lt"/>
                        </a:rPr>
                        <a:t>.</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p>
                      <a:r>
                        <a:rPr lang="en-US" b="0" dirty="0" smtClean="0">
                          <a:solidFill>
                            <a:srgbClr val="FF0000"/>
                          </a:solidFill>
                        </a:rPr>
                        <a:t>Arithmetic</a:t>
                      </a:r>
                      <a:r>
                        <a:rPr lang="en-US" b="0" baseline="0" dirty="0" smtClean="0">
                          <a:solidFill>
                            <a:srgbClr val="FF0000"/>
                          </a:solidFill>
                        </a:rPr>
                        <a:t>  Operations</a:t>
                      </a:r>
                      <a:endParaRPr lang="en-US" b="0" dirty="0" smtClean="0">
                        <a:solidFill>
                          <a:srgbClr val="FF0000"/>
                        </a:solidFill>
                      </a:endParaRP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111252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Replace the conventional usage with a function call using </a:t>
                      </a:r>
                      <a:r>
                        <a:rPr lang="en-US" b="0" baseline="0" dirty="0" err="1" smtClean="0">
                          <a:solidFill>
                            <a:schemeClr val="tx1"/>
                          </a:solidFill>
                        </a:rPr>
                        <a:t>backticks</a:t>
                      </a:r>
                      <a:r>
                        <a:rPr lang="en-US" b="0" baseline="0" dirty="0" smtClean="0">
                          <a:solidFill>
                            <a:schemeClr val="tx1"/>
                          </a:solidFill>
                        </a:rPr>
                        <a:t>.</a:t>
                      </a:r>
                    </a:p>
                    <a:p>
                      <a:r>
                        <a:rPr lang="es-ES" sz="1800" b="0" kern="1200" dirty="0" err="1" smtClean="0">
                          <a:solidFill>
                            <a:srgbClr val="00B0F0"/>
                          </a:solidFill>
                          <a:latin typeface="Courier" pitchFamily="49" charset="0"/>
                          <a:ea typeface="+mn-ea"/>
                          <a:cs typeface="+mn-cs"/>
                        </a:rPr>
                        <a:t>for</a:t>
                      </a:r>
                      <a:r>
                        <a:rPr lang="es-ES" sz="1800" b="0" kern="1200" dirty="0" smtClean="0">
                          <a:solidFill>
                            <a:srgbClr val="00B0F0"/>
                          </a:solidFill>
                          <a:latin typeface="Courier" pitchFamily="49" charset="0"/>
                          <a:ea typeface="+mn-ea"/>
                          <a:cs typeface="+mn-cs"/>
                        </a:rPr>
                        <a:t> (i in 1:2) { </a:t>
                      </a:r>
                      <a:r>
                        <a:rPr lang="es-ES" sz="1800" b="0" kern="1200" dirty="0" err="1" smtClean="0">
                          <a:solidFill>
                            <a:srgbClr val="00B0F0"/>
                          </a:solidFill>
                          <a:latin typeface="Courier" pitchFamily="49" charset="0"/>
                          <a:ea typeface="+mn-ea"/>
                          <a:cs typeface="+mn-cs"/>
                        </a:rPr>
                        <a:t>print</a:t>
                      </a:r>
                      <a:r>
                        <a:rPr lang="es-ES" sz="1800" b="0" kern="1200" dirty="0" smtClean="0">
                          <a:solidFill>
                            <a:srgbClr val="00B0F0"/>
                          </a:solidFill>
                          <a:latin typeface="Courier" pitchFamily="49" charset="0"/>
                          <a:ea typeface="+mn-ea"/>
                          <a:cs typeface="+mn-cs"/>
                        </a:rPr>
                        <a:t>(i)}</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64668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smtClean="0">
                          <a:solidFill>
                            <a:srgbClr val="00B0F0"/>
                          </a:solidFill>
                          <a:latin typeface="Courier" pitchFamily="49" charset="0"/>
                          <a:ea typeface="+mn-ea"/>
                          <a:cs typeface="+mn-cs"/>
                        </a:rPr>
                        <a:t>`</a:t>
                      </a:r>
                      <a:r>
                        <a:rPr lang="es-ES" sz="1800" b="0" kern="1200" dirty="0" err="1" smtClean="0">
                          <a:solidFill>
                            <a:srgbClr val="00B0F0"/>
                          </a:solidFill>
                          <a:latin typeface="Courier" pitchFamily="49" charset="0"/>
                          <a:ea typeface="+mn-ea"/>
                          <a:cs typeface="+mn-cs"/>
                        </a:rPr>
                        <a:t>for</a:t>
                      </a:r>
                      <a:r>
                        <a:rPr lang="es-ES" sz="1800" b="0" kern="1200" dirty="0" smtClean="0">
                          <a:solidFill>
                            <a:srgbClr val="00B0F0"/>
                          </a:solidFill>
                          <a:latin typeface="Courier" pitchFamily="49" charset="0"/>
                          <a:ea typeface="+mn-ea"/>
                          <a:cs typeface="+mn-cs"/>
                        </a:rPr>
                        <a:t>`(i, 1:2, </a:t>
                      </a:r>
                      <a:r>
                        <a:rPr lang="es-ES" sz="1800" b="0" kern="1200" dirty="0" err="1" smtClean="0">
                          <a:solidFill>
                            <a:srgbClr val="00B0F0"/>
                          </a:solidFill>
                          <a:latin typeface="Courier" pitchFamily="49" charset="0"/>
                          <a:ea typeface="+mn-ea"/>
                          <a:cs typeface="+mn-cs"/>
                        </a:rPr>
                        <a:t>print</a:t>
                      </a:r>
                      <a:r>
                        <a:rPr lang="es-ES" sz="1800" b="0" kern="1200" dirty="0" smtClean="0">
                          <a:solidFill>
                            <a:srgbClr val="00B0F0"/>
                          </a:solidFill>
                          <a:latin typeface="Courier" pitchFamily="49" charset="0"/>
                          <a:ea typeface="+mn-ea"/>
                          <a:cs typeface="+mn-cs"/>
                        </a:rPr>
                        <a:t>(i))</a:t>
                      </a:r>
                      <a:endParaRPr lang="en-US" sz="1800" b="0" kern="1200" dirty="0" smtClean="0">
                        <a:solidFill>
                          <a:srgbClr val="00B0F0"/>
                        </a:solidFill>
                        <a:latin typeface="Courier" pitchFamily="49" charset="0"/>
                        <a:ea typeface="+mn-ea"/>
                        <a:cs typeface="+mn-cs"/>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862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latin typeface="+mn-lt"/>
                        </a:rPr>
                        <a:t>A</a:t>
                      </a:r>
                      <a:r>
                        <a:rPr lang="en-US" b="0" baseline="0" dirty="0" smtClean="0">
                          <a:solidFill>
                            <a:schemeClr val="tx1"/>
                          </a:solidFill>
                          <a:latin typeface="+mn-lt"/>
                        </a:rPr>
                        <a:t> flow control operation is also a function call that may be invoked using </a:t>
                      </a:r>
                      <a:r>
                        <a:rPr lang="en-US" b="0" baseline="0" dirty="0" err="1" smtClean="0">
                          <a:solidFill>
                            <a:schemeClr val="tx1"/>
                          </a:solidFill>
                          <a:latin typeface="+mn-lt"/>
                        </a:rPr>
                        <a:t>backticks</a:t>
                      </a:r>
                      <a:r>
                        <a:rPr lang="en-US" b="0" baseline="0" dirty="0" smtClean="0">
                          <a:solidFill>
                            <a:schemeClr val="tx1"/>
                          </a:solidFill>
                          <a:latin typeface="+mn-lt"/>
                        </a:rPr>
                        <a:t>.</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p>
                      <a:r>
                        <a:rPr lang="en-US" b="0" dirty="0" smtClean="0">
                          <a:solidFill>
                            <a:srgbClr val="FF0000"/>
                          </a:solidFill>
                        </a:rPr>
                        <a:t>Flow</a:t>
                      </a:r>
                      <a:r>
                        <a:rPr lang="en-US" b="0" baseline="0" dirty="0" smtClean="0">
                          <a:solidFill>
                            <a:srgbClr val="FF0000"/>
                          </a:solidFill>
                        </a:rPr>
                        <a:t> Control</a:t>
                      </a:r>
                      <a:endParaRPr lang="en-US" b="0" dirty="0" smtClean="0">
                        <a:solidFill>
                          <a:srgbClr val="FF0000"/>
                        </a:solidFill>
                      </a:endParaRP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111252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Replace the conventional usage with a function call using </a:t>
                      </a:r>
                      <a:r>
                        <a:rPr lang="en-US" b="0" baseline="0" dirty="0" err="1" smtClean="0">
                          <a:solidFill>
                            <a:schemeClr val="tx1"/>
                          </a:solidFill>
                        </a:rPr>
                        <a:t>backticks</a:t>
                      </a:r>
                      <a:r>
                        <a:rPr lang="en-US" b="0" baseline="0" dirty="0" smtClean="0">
                          <a:solidFill>
                            <a:schemeClr val="tx1"/>
                          </a:solidFill>
                        </a:rPr>
                        <a:t>.</a:t>
                      </a:r>
                    </a:p>
                    <a:p>
                      <a:r>
                        <a:rPr lang="en-US" sz="1800" b="0" kern="1200" dirty="0" smtClean="0">
                          <a:solidFill>
                            <a:srgbClr val="00B0F0"/>
                          </a:solidFill>
                          <a:latin typeface="Courier" pitchFamily="49" charset="0"/>
                          <a:ea typeface="+mn-ea"/>
                          <a:cs typeface="+mn-cs"/>
                        </a:rPr>
                        <a:t>if (</a:t>
                      </a:r>
                      <a:r>
                        <a:rPr lang="en-US" sz="1800" b="0" kern="1200" dirty="0" err="1" smtClean="0">
                          <a:solidFill>
                            <a:srgbClr val="00B0F0"/>
                          </a:solidFill>
                          <a:latin typeface="Courier" pitchFamily="49" charset="0"/>
                          <a:ea typeface="+mn-ea"/>
                          <a:cs typeface="+mn-cs"/>
                        </a:rPr>
                        <a:t>i</a:t>
                      </a:r>
                      <a:r>
                        <a:rPr lang="en-US" sz="1800" b="0" kern="1200" dirty="0" smtClean="0">
                          <a:solidFill>
                            <a:srgbClr val="00B0F0"/>
                          </a:solidFill>
                          <a:latin typeface="Courier" pitchFamily="49" charset="0"/>
                          <a:ea typeface="+mn-ea"/>
                          <a:cs typeface="+mn-cs"/>
                        </a:rPr>
                        <a:t>==1) print("yes!") else print("no!")</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64668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rgbClr val="00B0F0"/>
                          </a:solidFill>
                          <a:latin typeface="Courier" pitchFamily="49" charset="0"/>
                          <a:ea typeface="+mn-ea"/>
                          <a:cs typeface="+mn-cs"/>
                        </a:rPr>
                        <a:t>`if`(</a:t>
                      </a:r>
                      <a:r>
                        <a:rPr lang="en-US" sz="1800" b="0" kern="1200" dirty="0" err="1" smtClean="0">
                          <a:solidFill>
                            <a:srgbClr val="00B0F0"/>
                          </a:solidFill>
                          <a:latin typeface="Courier" pitchFamily="49" charset="0"/>
                          <a:ea typeface="+mn-ea"/>
                          <a:cs typeface="+mn-cs"/>
                        </a:rPr>
                        <a:t>i</a:t>
                      </a:r>
                      <a:r>
                        <a:rPr lang="en-US" sz="1800" b="0" kern="1200" dirty="0" smtClean="0">
                          <a:solidFill>
                            <a:srgbClr val="00B0F0"/>
                          </a:solidFill>
                          <a:latin typeface="Courier" pitchFamily="49" charset="0"/>
                          <a:ea typeface="+mn-ea"/>
                          <a:cs typeface="+mn-cs"/>
                        </a:rPr>
                        <a:t>==1, print("yes!"), print("no!"))</a:t>
                      </a:r>
                      <a:endParaRPr lang="es-ES" sz="1800" b="0" kern="1200" dirty="0" smtClean="0">
                        <a:solidFill>
                          <a:srgbClr val="00B0F0"/>
                        </a:solidFill>
                        <a:latin typeface="Courier" pitchFamily="49" charset="0"/>
                        <a:ea typeface="+mn-ea"/>
                        <a:cs typeface="+mn-cs"/>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862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latin typeface="+mn-lt"/>
                        </a:rPr>
                        <a:t>A</a:t>
                      </a:r>
                      <a:r>
                        <a:rPr lang="en-US" b="0" baseline="0" dirty="0" smtClean="0">
                          <a:solidFill>
                            <a:schemeClr val="tx1"/>
                          </a:solidFill>
                          <a:latin typeface="+mn-lt"/>
                        </a:rPr>
                        <a:t> flow control operation is also a function call that may be invoked using </a:t>
                      </a:r>
                      <a:r>
                        <a:rPr lang="en-US" b="0" baseline="0" dirty="0" err="1" smtClean="0">
                          <a:solidFill>
                            <a:schemeClr val="tx1"/>
                          </a:solidFill>
                          <a:latin typeface="+mn-lt"/>
                        </a:rPr>
                        <a:t>backticks</a:t>
                      </a:r>
                      <a:r>
                        <a:rPr lang="en-US" b="0" baseline="0" dirty="0" smtClean="0">
                          <a:solidFill>
                            <a:schemeClr val="tx1"/>
                          </a:solidFill>
                          <a:latin typeface="+mn-lt"/>
                        </a:rPr>
                        <a:t>.</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p>
                      <a:r>
                        <a:rPr lang="en-US" b="0" dirty="0" smtClean="0">
                          <a:solidFill>
                            <a:srgbClr val="FF0000"/>
                          </a:solidFill>
                        </a:rPr>
                        <a:t>Flow</a:t>
                      </a:r>
                      <a:r>
                        <a:rPr lang="en-US" b="0" baseline="0" dirty="0" smtClean="0">
                          <a:solidFill>
                            <a:srgbClr val="FF0000"/>
                          </a:solidFill>
                        </a:rPr>
                        <a:t> Control</a:t>
                      </a:r>
                      <a:endParaRPr lang="en-US" b="0" dirty="0" smtClean="0">
                        <a:solidFill>
                          <a:srgbClr val="FF0000"/>
                        </a:solidFill>
                      </a:endParaRP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990600"/>
          <a:ext cx="8229600" cy="91440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Replace the conventional usage with a function call using </a:t>
                      </a:r>
                      <a:r>
                        <a:rPr lang="en-US" b="0" baseline="0" dirty="0" err="1" smtClean="0">
                          <a:solidFill>
                            <a:schemeClr val="tx1"/>
                          </a:solidFill>
                        </a:rPr>
                        <a:t>backticks</a:t>
                      </a:r>
                      <a:r>
                        <a:rPr lang="en-US" b="0" baseline="0" dirty="0" smtClean="0">
                          <a:solidFill>
                            <a:schemeClr val="tx1"/>
                          </a:solidFill>
                        </a:rPr>
                        <a:t>.</a:t>
                      </a:r>
                    </a:p>
                    <a:p>
                      <a:r>
                        <a:rPr lang="en-US" sz="1800" b="0" kern="1200" dirty="0" smtClean="0">
                          <a:solidFill>
                            <a:srgbClr val="00B0F0"/>
                          </a:solidFill>
                          <a:latin typeface="Courier" pitchFamily="49" charset="0"/>
                          <a:ea typeface="+mn-ea"/>
                          <a:cs typeface="+mn-cs"/>
                        </a:rPr>
                        <a:t>x &lt;- 1:12</a:t>
                      </a:r>
                    </a:p>
                    <a:p>
                      <a:r>
                        <a:rPr lang="en-US" sz="1800" b="0" kern="1200" dirty="0" smtClean="0">
                          <a:solidFill>
                            <a:srgbClr val="00B0F0"/>
                          </a:solidFill>
                          <a:latin typeface="Courier" pitchFamily="49" charset="0"/>
                          <a:ea typeface="+mn-ea"/>
                          <a:cs typeface="+mn-cs"/>
                        </a:rPr>
                        <a:t>x[3]</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64668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rgbClr val="00B0F0"/>
                          </a:solidFill>
                          <a:latin typeface="Courier" pitchFamily="49" charset="0"/>
                          <a:ea typeface="+mn-ea"/>
                          <a:cs typeface="+mn-cs"/>
                        </a:rPr>
                        <a:t>`[`(x, 3)</a:t>
                      </a: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862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latin typeface="+mn-lt"/>
                        </a:rPr>
                        <a:t>A</a:t>
                      </a:r>
                      <a:r>
                        <a:rPr lang="en-US" b="0" baseline="0" dirty="0" smtClean="0">
                          <a:solidFill>
                            <a:schemeClr val="tx1"/>
                          </a:solidFill>
                          <a:latin typeface="+mn-lt"/>
                        </a:rPr>
                        <a:t> </a:t>
                      </a:r>
                      <a:r>
                        <a:rPr lang="en-US" b="0" baseline="0" dirty="0" err="1" smtClean="0">
                          <a:solidFill>
                            <a:schemeClr val="tx1"/>
                          </a:solidFill>
                          <a:latin typeface="+mn-lt"/>
                        </a:rPr>
                        <a:t>subsetting</a:t>
                      </a:r>
                      <a:r>
                        <a:rPr lang="en-US" b="0" baseline="0" dirty="0" smtClean="0">
                          <a:solidFill>
                            <a:schemeClr val="tx1"/>
                          </a:solidFill>
                          <a:latin typeface="+mn-lt"/>
                        </a:rPr>
                        <a:t> operation is also a function call that may be invoked using </a:t>
                      </a:r>
                      <a:r>
                        <a:rPr lang="en-US" b="0" baseline="0" dirty="0" err="1" smtClean="0">
                          <a:solidFill>
                            <a:schemeClr val="tx1"/>
                          </a:solidFill>
                          <a:latin typeface="+mn-lt"/>
                        </a:rPr>
                        <a:t>backticks</a:t>
                      </a:r>
                      <a:r>
                        <a:rPr lang="en-US" b="0" baseline="0" dirty="0" smtClean="0">
                          <a:solidFill>
                            <a:schemeClr val="tx1"/>
                          </a:solidFill>
                          <a:latin typeface="+mn-lt"/>
                        </a:rPr>
                        <a:t>.</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p>
                      <a:r>
                        <a:rPr lang="en-US" b="0" dirty="0" err="1" smtClean="0">
                          <a:solidFill>
                            <a:srgbClr val="FF0000"/>
                          </a:solidFill>
                        </a:rPr>
                        <a:t>Subsetters</a:t>
                      </a:r>
                      <a:r>
                        <a:rPr lang="en-US" b="0" dirty="0" smtClean="0">
                          <a:solidFill>
                            <a:srgbClr val="FF0000"/>
                          </a:solidFill>
                        </a:rPr>
                        <a:t> and slicers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111252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Replace the conventional usage with a function call using </a:t>
                      </a:r>
                      <a:r>
                        <a:rPr lang="en-US" b="0" baseline="0" dirty="0" err="1" smtClean="0">
                          <a:solidFill>
                            <a:schemeClr val="tx1"/>
                          </a:solidFill>
                        </a:rPr>
                        <a:t>backticks</a:t>
                      </a:r>
                      <a:r>
                        <a:rPr lang="en-US" b="0" baseline="0" dirty="0" smtClean="0">
                          <a:solidFill>
                            <a:schemeClr val="tx1"/>
                          </a:solidFill>
                        </a:rPr>
                        <a:t>.</a:t>
                      </a:r>
                    </a:p>
                    <a:p>
                      <a:r>
                        <a:rPr lang="fr-FR" sz="1800" b="0" kern="1200" dirty="0" smtClean="0">
                          <a:solidFill>
                            <a:srgbClr val="00B0F0"/>
                          </a:solidFill>
                          <a:latin typeface="Courier" pitchFamily="49" charset="0"/>
                          <a:ea typeface="+mn-ea"/>
                          <a:cs typeface="+mn-cs"/>
                        </a:rPr>
                        <a:t>{</a:t>
                      </a:r>
                      <a:r>
                        <a:rPr lang="fr-FR" sz="1800" b="0" kern="1200" dirty="0" err="1" smtClean="0">
                          <a:solidFill>
                            <a:srgbClr val="00B0F0"/>
                          </a:solidFill>
                          <a:latin typeface="Courier" pitchFamily="49" charset="0"/>
                          <a:ea typeface="+mn-ea"/>
                          <a:cs typeface="+mn-cs"/>
                        </a:rPr>
                        <a:t>print</a:t>
                      </a:r>
                      <a:r>
                        <a:rPr lang="fr-FR" sz="1800" b="0" kern="1200" dirty="0" smtClean="0">
                          <a:solidFill>
                            <a:srgbClr val="00B0F0"/>
                          </a:solidFill>
                          <a:latin typeface="Courier" pitchFamily="49" charset="0"/>
                          <a:ea typeface="+mn-ea"/>
                          <a:cs typeface="+mn-cs"/>
                        </a:rPr>
                        <a:t>(1); </a:t>
                      </a:r>
                      <a:r>
                        <a:rPr lang="fr-FR" sz="1800" b="0" kern="1200" dirty="0" err="1" smtClean="0">
                          <a:solidFill>
                            <a:srgbClr val="00B0F0"/>
                          </a:solidFill>
                          <a:latin typeface="Courier" pitchFamily="49" charset="0"/>
                          <a:ea typeface="+mn-ea"/>
                          <a:cs typeface="+mn-cs"/>
                        </a:rPr>
                        <a:t>print</a:t>
                      </a:r>
                      <a:r>
                        <a:rPr lang="fr-FR" sz="1800" b="0" kern="1200" dirty="0" smtClean="0">
                          <a:solidFill>
                            <a:srgbClr val="00B0F0"/>
                          </a:solidFill>
                          <a:latin typeface="Courier" pitchFamily="49" charset="0"/>
                          <a:ea typeface="+mn-ea"/>
                          <a:cs typeface="+mn-cs"/>
                        </a:rPr>
                        <a:t>(7); </a:t>
                      </a:r>
                      <a:r>
                        <a:rPr lang="fr-FR" sz="1800" b="0" kern="1200" dirty="0" err="1" smtClean="0">
                          <a:solidFill>
                            <a:srgbClr val="00B0F0"/>
                          </a:solidFill>
                          <a:latin typeface="Courier" pitchFamily="49" charset="0"/>
                          <a:ea typeface="+mn-ea"/>
                          <a:cs typeface="+mn-cs"/>
                        </a:rPr>
                        <a:t>print</a:t>
                      </a:r>
                      <a:r>
                        <a:rPr lang="fr-FR" sz="1800" b="0" kern="1200" dirty="0" smtClean="0">
                          <a:solidFill>
                            <a:srgbClr val="00B0F0"/>
                          </a:solidFill>
                          <a:latin typeface="Courier" pitchFamily="49" charset="0"/>
                          <a:ea typeface="+mn-ea"/>
                          <a:cs typeface="+mn-cs"/>
                        </a:rPr>
                        <a:t>(9)}</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64668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800" b="0" kern="1200" dirty="0" smtClean="0">
                          <a:solidFill>
                            <a:srgbClr val="00B0F0"/>
                          </a:solidFill>
                          <a:latin typeface="Courier" pitchFamily="49" charset="0"/>
                          <a:ea typeface="+mn-ea"/>
                          <a:cs typeface="+mn-cs"/>
                        </a:rPr>
                        <a:t>`{`(</a:t>
                      </a:r>
                      <a:r>
                        <a:rPr lang="fr-FR" sz="1800" b="0" kern="1200" dirty="0" err="1" smtClean="0">
                          <a:solidFill>
                            <a:srgbClr val="00B0F0"/>
                          </a:solidFill>
                          <a:latin typeface="Courier" pitchFamily="49" charset="0"/>
                          <a:ea typeface="+mn-ea"/>
                          <a:cs typeface="+mn-cs"/>
                        </a:rPr>
                        <a:t>print</a:t>
                      </a:r>
                      <a:r>
                        <a:rPr lang="fr-FR" sz="1800" b="0" kern="1200" dirty="0" smtClean="0">
                          <a:solidFill>
                            <a:srgbClr val="00B0F0"/>
                          </a:solidFill>
                          <a:latin typeface="Courier" pitchFamily="49" charset="0"/>
                          <a:ea typeface="+mn-ea"/>
                          <a:cs typeface="+mn-cs"/>
                        </a:rPr>
                        <a:t>(1); </a:t>
                      </a:r>
                      <a:r>
                        <a:rPr lang="fr-FR" sz="1800" b="0" kern="1200" dirty="0" err="1" smtClean="0">
                          <a:solidFill>
                            <a:srgbClr val="00B0F0"/>
                          </a:solidFill>
                          <a:latin typeface="Courier" pitchFamily="49" charset="0"/>
                          <a:ea typeface="+mn-ea"/>
                          <a:cs typeface="+mn-cs"/>
                        </a:rPr>
                        <a:t>print</a:t>
                      </a:r>
                      <a:r>
                        <a:rPr lang="fr-FR" sz="1800" b="0" kern="1200" dirty="0" smtClean="0">
                          <a:solidFill>
                            <a:srgbClr val="00B0F0"/>
                          </a:solidFill>
                          <a:latin typeface="Courier" pitchFamily="49" charset="0"/>
                          <a:ea typeface="+mn-ea"/>
                          <a:cs typeface="+mn-cs"/>
                        </a:rPr>
                        <a:t>(7); </a:t>
                      </a:r>
                      <a:r>
                        <a:rPr lang="fr-FR" sz="1800" b="0" kern="1200" dirty="0" err="1" smtClean="0">
                          <a:solidFill>
                            <a:srgbClr val="00B0F0"/>
                          </a:solidFill>
                          <a:latin typeface="Courier" pitchFamily="49" charset="0"/>
                          <a:ea typeface="+mn-ea"/>
                          <a:cs typeface="+mn-cs"/>
                        </a:rPr>
                        <a:t>print</a:t>
                      </a:r>
                      <a:r>
                        <a:rPr lang="fr-FR" sz="1800" b="0" kern="1200" dirty="0" smtClean="0">
                          <a:solidFill>
                            <a:srgbClr val="00B0F0"/>
                          </a:solidFill>
                          <a:latin typeface="Courier" pitchFamily="49" charset="0"/>
                          <a:ea typeface="+mn-ea"/>
                          <a:cs typeface="+mn-cs"/>
                        </a:rPr>
                        <a:t>(9))</a:t>
                      </a:r>
                      <a:endParaRPr lang="en-US" sz="1800" b="0" kern="1200" dirty="0" smtClean="0">
                        <a:solidFill>
                          <a:srgbClr val="00B0F0"/>
                        </a:solidFill>
                        <a:latin typeface="Courier" pitchFamily="49" charset="0"/>
                        <a:ea typeface="+mn-ea"/>
                        <a:cs typeface="+mn-cs"/>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862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latin typeface="+mn-lt"/>
                        </a:rPr>
                        <a:t>The curly braces also represent a function call that may be invoked using </a:t>
                      </a:r>
                      <a:r>
                        <a:rPr lang="en-US" b="0" baseline="0" dirty="0" err="1" smtClean="0">
                          <a:solidFill>
                            <a:schemeClr val="tx1"/>
                          </a:solidFill>
                          <a:latin typeface="+mn-lt"/>
                        </a:rPr>
                        <a:t>backticks</a:t>
                      </a:r>
                      <a:r>
                        <a:rPr lang="en-US" b="0" baseline="0" dirty="0" smtClean="0">
                          <a:solidFill>
                            <a:schemeClr val="tx1"/>
                          </a:solidFill>
                          <a:latin typeface="+mn-lt"/>
                        </a:rPr>
                        <a:t>.</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685800"/>
          <a:ext cx="8229600" cy="146304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Replace the custom function with the corresponding operator.</a:t>
                      </a:r>
                    </a:p>
                    <a:p>
                      <a:r>
                        <a:rPr lang="en-US" sz="1800" b="0" kern="1200" dirty="0" smtClean="0">
                          <a:solidFill>
                            <a:srgbClr val="00B0F0"/>
                          </a:solidFill>
                          <a:latin typeface="Courier" pitchFamily="49" charset="0"/>
                          <a:ea typeface="+mn-ea"/>
                          <a:cs typeface="+mn-cs"/>
                        </a:rPr>
                        <a:t>add &lt;- function(x, y) {</a:t>
                      </a:r>
                    </a:p>
                    <a:p>
                      <a:r>
                        <a:rPr lang="en-US" sz="1800" b="0" kern="1200" dirty="0" smtClean="0">
                          <a:solidFill>
                            <a:srgbClr val="00B0F0"/>
                          </a:solidFill>
                          <a:latin typeface="Courier" pitchFamily="49" charset="0"/>
                          <a:ea typeface="+mn-ea"/>
                          <a:cs typeface="+mn-cs"/>
                        </a:rPr>
                        <a:t>  </a:t>
                      </a:r>
                      <a:r>
                        <a:rPr lang="en-US" sz="1800" b="0" kern="1200" dirty="0" err="1" smtClean="0">
                          <a:solidFill>
                            <a:srgbClr val="00B0F0"/>
                          </a:solidFill>
                          <a:latin typeface="Courier" pitchFamily="49" charset="0"/>
                          <a:ea typeface="+mn-ea"/>
                          <a:cs typeface="+mn-cs"/>
                        </a:rPr>
                        <a:t>x+y</a:t>
                      </a:r>
                      <a:endParaRPr lang="en-US" sz="1800" b="0" kern="1200" dirty="0" smtClean="0">
                        <a:solidFill>
                          <a:srgbClr val="00B0F0"/>
                        </a:solidFill>
                        <a:latin typeface="Courier" pitchFamily="49" charset="0"/>
                        <a:ea typeface="+mn-ea"/>
                        <a:cs typeface="+mn-cs"/>
                      </a:endParaRPr>
                    </a:p>
                    <a:p>
                      <a:r>
                        <a:rPr lang="en-US" sz="1800" b="0" kern="1200" dirty="0" smtClean="0">
                          <a:solidFill>
                            <a:srgbClr val="00B0F0"/>
                          </a:solidFill>
                          <a:latin typeface="Courier" pitchFamily="49" charset="0"/>
                          <a:ea typeface="+mn-ea"/>
                          <a:cs typeface="+mn-cs"/>
                        </a:rPr>
                        <a:t>}</a:t>
                      </a:r>
                    </a:p>
                    <a:p>
                      <a:r>
                        <a:rPr lang="en-US" sz="1800" b="0" kern="1200" dirty="0" err="1" smtClean="0">
                          <a:solidFill>
                            <a:srgbClr val="00B0F0"/>
                          </a:solidFill>
                          <a:latin typeface="Courier" pitchFamily="49" charset="0"/>
                          <a:ea typeface="+mn-ea"/>
                          <a:cs typeface="+mn-cs"/>
                        </a:rPr>
                        <a:t>sapply</a:t>
                      </a:r>
                      <a:r>
                        <a:rPr lang="en-US" sz="1800" b="0" kern="1200" dirty="0" smtClean="0">
                          <a:solidFill>
                            <a:srgbClr val="00B0F0"/>
                          </a:solidFill>
                          <a:latin typeface="Courier" pitchFamily="49" charset="0"/>
                          <a:ea typeface="+mn-ea"/>
                          <a:cs typeface="+mn-cs"/>
                        </a:rPr>
                        <a:t>(1:12, add, 3)</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5603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sz="1800" b="0" kern="1200" dirty="0" err="1" smtClean="0">
                          <a:solidFill>
                            <a:srgbClr val="00B0F0"/>
                          </a:solidFill>
                          <a:latin typeface="Courier" pitchFamily="49" charset="0"/>
                          <a:ea typeface="+mn-ea"/>
                          <a:cs typeface="+mn-cs"/>
                        </a:rPr>
                        <a:t>sapply</a:t>
                      </a:r>
                      <a:r>
                        <a:rPr lang="en-US" sz="1800" b="0" kern="1200" dirty="0" smtClean="0">
                          <a:solidFill>
                            <a:srgbClr val="00B0F0"/>
                          </a:solidFill>
                          <a:latin typeface="Courier" pitchFamily="49" charset="0"/>
                          <a:ea typeface="+mn-ea"/>
                          <a:cs typeface="+mn-cs"/>
                        </a:rPr>
                        <a:t>(1:12, `+`, 3)</a:t>
                      </a: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862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latin typeface="+mn-lt"/>
                        </a:rPr>
                        <a:t>Use </a:t>
                      </a:r>
                      <a:r>
                        <a:rPr lang="en-US" b="0" baseline="0" dirty="0" err="1" smtClean="0">
                          <a:solidFill>
                            <a:schemeClr val="tx1"/>
                          </a:solidFill>
                          <a:latin typeface="+mn-lt"/>
                        </a:rPr>
                        <a:t>backticks</a:t>
                      </a:r>
                      <a:r>
                        <a:rPr lang="en-US" b="0" baseline="0" dirty="0" smtClean="0">
                          <a:solidFill>
                            <a:schemeClr val="tx1"/>
                          </a:solidFill>
                          <a:latin typeface="+mn-lt"/>
                        </a:rPr>
                        <a:t> to invoke an operator in the manner of a function call.</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8" name="Table 17"/>
          <p:cNvGraphicFramePr>
            <a:graphicFrameLocks noGrp="1"/>
          </p:cNvGraphicFramePr>
          <p:nvPr/>
        </p:nvGraphicFramePr>
        <p:xfrm>
          <a:off x="914400" y="111252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rPr>
                        <a:t>How to obtain the components</a:t>
                      </a:r>
                      <a:r>
                        <a:rPr lang="en-US" b="0" baseline="0" dirty="0" smtClean="0">
                          <a:solidFill>
                            <a:schemeClr val="tx1"/>
                          </a:solidFill>
                        </a:rPr>
                        <a:t> of a function?</a:t>
                      </a:r>
                      <a:endParaRPr lang="en-US" b="0" dirty="0" smtClean="0">
                        <a:solidFill>
                          <a:schemeClr val="tx1"/>
                        </a:solidFill>
                      </a:endParaRPr>
                    </a:p>
                    <a:p>
                      <a:r>
                        <a:rPr lang="en-US" b="0" dirty="0" smtClean="0">
                          <a:solidFill>
                            <a:srgbClr val="00B0F0"/>
                          </a:solidFill>
                          <a:latin typeface="Courier" pitchFamily="49" charset="0"/>
                        </a:rPr>
                        <a:t>f &lt;- function(x) x^2</a:t>
                      </a:r>
                    </a:p>
                  </a:txBody>
                  <a:tcPr>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20" name="Table 19"/>
          <p:cNvGraphicFramePr>
            <a:graphicFrameLocks noGrp="1"/>
          </p:cNvGraphicFramePr>
          <p:nvPr/>
        </p:nvGraphicFramePr>
        <p:xfrm>
          <a:off x="914400" y="25146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rPr>
                        <a:t>Obtain</a:t>
                      </a:r>
                      <a:r>
                        <a:rPr lang="en-US" b="0" baseline="0" dirty="0" smtClean="0">
                          <a:solidFill>
                            <a:schemeClr val="tx1"/>
                          </a:solidFill>
                        </a:rPr>
                        <a:t> the body, the list of arguments and the environment as follows:</a:t>
                      </a:r>
                    </a:p>
                    <a:p>
                      <a:r>
                        <a:rPr lang="en-US" b="0" baseline="0" dirty="0" err="1" smtClean="0">
                          <a:solidFill>
                            <a:srgbClr val="00B0F0"/>
                          </a:solidFill>
                          <a:latin typeface="Courier" pitchFamily="49" charset="0"/>
                        </a:rPr>
                        <a:t>str</a:t>
                      </a:r>
                      <a:r>
                        <a:rPr lang="en-US" b="0" dirty="0" smtClean="0">
                          <a:solidFill>
                            <a:srgbClr val="00B0F0"/>
                          </a:solidFill>
                          <a:latin typeface="Courier" pitchFamily="49" charset="0"/>
                        </a:rPr>
                        <a:t>(f);</a:t>
                      </a:r>
                      <a:r>
                        <a:rPr lang="en-US" b="0" baseline="0" dirty="0" smtClean="0">
                          <a:solidFill>
                            <a:srgbClr val="00B0F0"/>
                          </a:solidFill>
                          <a:latin typeface="Courier" pitchFamily="49" charset="0"/>
                        </a:rPr>
                        <a:t> formals(f); environment(f);</a:t>
                      </a:r>
                      <a:endParaRPr lang="en-US" b="0" dirty="0" smtClean="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2" name="Table 21"/>
          <p:cNvGraphicFramePr>
            <a:graphicFrameLocks noGrp="1"/>
          </p:cNvGraphicFramePr>
          <p:nvPr/>
        </p:nvGraphicFramePr>
        <p:xfrm>
          <a:off x="914400" y="3652520"/>
          <a:ext cx="8229600" cy="118872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rPr>
                        <a:t>A</a:t>
                      </a:r>
                      <a:r>
                        <a:rPr lang="en-US" b="0" baseline="0" dirty="0" smtClean="0">
                          <a:solidFill>
                            <a:schemeClr val="tx1"/>
                          </a:solidFill>
                        </a:rPr>
                        <a:t> function is a reusable parcel of code. The behavior (how) is implemented in code in its body. It consumes data passed as a list of arguments (what). It is assigned a temporary execution environment in which to go about its business. The location of a function’s definition (where) provides a starting point for looking up other data.</a:t>
                      </a:r>
                      <a:endParaRPr lang="en-US" b="0" dirty="0">
                        <a:solidFill>
                          <a:schemeClr val="tx1"/>
                        </a:solidFill>
                      </a:endParaRPr>
                    </a:p>
                  </a:txBody>
                  <a:tcPr>
                    <a:lnL w="76200" cap="flat" cmpd="sng" algn="ctr">
                      <a:solidFill>
                        <a:schemeClr val="tx1">
                          <a:lumMod val="75000"/>
                          <a:lumOff val="25000"/>
                        </a:schemeClr>
                      </a:solidFill>
                      <a:prstDash val="solid"/>
                      <a:round/>
                      <a:headEnd type="none" w="med" len="med"/>
                      <a:tailEnd type="none" w="med" len="med"/>
                    </a:lnL>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3" name="Table 22"/>
          <p:cNvGraphicFramePr>
            <a:graphicFrameLocks noGrp="1"/>
          </p:cNvGraphicFramePr>
          <p:nvPr/>
        </p:nvGraphicFramePr>
        <p:xfrm>
          <a:off x="0" y="52578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graphicFrame>
        <p:nvGraphicFramePr>
          <p:cNvPr id="24" name="Table 23"/>
          <p:cNvGraphicFramePr>
            <a:graphicFrameLocks noGrp="1"/>
          </p:cNvGraphicFramePr>
          <p:nvPr/>
        </p:nvGraphicFramePr>
        <p:xfrm>
          <a:off x="914400" y="54102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0" y="0"/>
            <a:ext cx="9144000" cy="369332"/>
          </a:xfrm>
          <a:prstGeom prst="rect">
            <a:avLst/>
          </a:prstGeom>
          <a:solidFill>
            <a:srgbClr val="00B0F0"/>
          </a:solidFill>
        </p:spPr>
        <p:txBody>
          <a:bodyPr wrap="square" rtlCol="0">
            <a:spAutoFit/>
          </a:bodyPr>
          <a:lstStyle/>
          <a:p>
            <a:pPr algn="ctr"/>
            <a:r>
              <a:rPr lang="en-US" b="1" dirty="0" smtClean="0">
                <a:solidFill>
                  <a:schemeClr val="bg1"/>
                </a:solidFill>
              </a:rPr>
              <a:t>MATCHING A LIST OF ARGUMENTS WITH THE FUNCTION INTERFACE</a:t>
            </a:r>
            <a:endParaRPr lang="en-US" b="1" dirty="0">
              <a:solidFill>
                <a:schemeClr val="bg1"/>
              </a:solidFill>
            </a:endParaRPr>
          </a:p>
        </p:txBody>
      </p:sp>
      <p:sp>
        <p:nvSpPr>
          <p:cNvPr id="3" name="TextBox 2"/>
          <p:cNvSpPr txBox="1"/>
          <p:nvPr/>
        </p:nvSpPr>
        <p:spPr>
          <a:xfrm>
            <a:off x="381001" y="685800"/>
            <a:ext cx="8534400" cy="2585323"/>
          </a:xfrm>
          <a:prstGeom prst="rect">
            <a:avLst/>
          </a:prstGeom>
          <a:noFill/>
        </p:spPr>
        <p:txBody>
          <a:bodyPr wrap="square" rtlCol="0">
            <a:spAutoFit/>
          </a:bodyPr>
          <a:lstStyle/>
          <a:p>
            <a:r>
              <a:rPr lang="en-US" dirty="0" smtClean="0"/>
              <a:t>A function may have a long list of arguments. How are these matched with the function’s interface? Matching occurs by</a:t>
            </a:r>
          </a:p>
          <a:p>
            <a:pPr marL="463550" indent="-174625">
              <a:buFont typeface="Arial" pitchFamily="34" charset="0"/>
              <a:buChar char="•"/>
            </a:pPr>
            <a:r>
              <a:rPr lang="en-US" dirty="0" smtClean="0"/>
              <a:t>Exact name,</a:t>
            </a:r>
          </a:p>
          <a:p>
            <a:pPr marL="463550" indent="-174625">
              <a:buFont typeface="Arial" pitchFamily="34" charset="0"/>
              <a:buChar char="•"/>
            </a:pPr>
            <a:r>
              <a:rPr lang="en-US" dirty="0" smtClean="0"/>
              <a:t>Prefix, and</a:t>
            </a:r>
          </a:p>
          <a:p>
            <a:pPr marL="463550" indent="-174625">
              <a:buFont typeface="Arial" pitchFamily="34" charset="0"/>
              <a:buChar char="•"/>
            </a:pPr>
            <a:r>
              <a:rPr lang="en-US" dirty="0" smtClean="0"/>
              <a:t>Position</a:t>
            </a:r>
          </a:p>
          <a:p>
            <a:pPr marL="174625" indent="-174625"/>
            <a:r>
              <a:rPr lang="en-US" dirty="0"/>
              <a:t>i</a:t>
            </a:r>
            <a:r>
              <a:rPr lang="en-US" dirty="0" smtClean="0"/>
              <a:t>n that order.</a:t>
            </a:r>
          </a:p>
          <a:p>
            <a:pPr marL="463550" indent="-174625">
              <a:buFont typeface="Arial" pitchFamily="34" charset="0"/>
              <a:buChar char="•"/>
            </a:pPr>
            <a:endParaRPr lang="en-US" dirty="0" smtClean="0"/>
          </a:p>
          <a:p>
            <a:pPr marL="800100" lvl="1" indent="-342900"/>
            <a:endParaRPr lang="en-US" dirty="0" smtClean="0"/>
          </a:p>
          <a:p>
            <a:endParaRPr lang="en-US" dirty="0" smtClean="0"/>
          </a:p>
        </p:txBody>
      </p:sp>
      <p:sp>
        <p:nvSpPr>
          <p:cNvPr id="4" name="TextBox 3"/>
          <p:cNvSpPr txBox="1"/>
          <p:nvPr/>
        </p:nvSpPr>
        <p:spPr>
          <a:xfrm>
            <a:off x="685800" y="5181600"/>
            <a:ext cx="1231427" cy="369332"/>
          </a:xfrm>
          <a:prstGeom prst="rect">
            <a:avLst/>
          </a:prstGeom>
          <a:solidFill>
            <a:srgbClr val="FFC000"/>
          </a:solidFill>
        </p:spPr>
        <p:txBody>
          <a:bodyPr wrap="none" rtlCol="0">
            <a:spAutoFit/>
          </a:bodyPr>
          <a:lstStyle/>
          <a:p>
            <a:r>
              <a:rPr lang="en-US" b="1" dirty="0" smtClean="0"/>
              <a:t>Arguments</a:t>
            </a:r>
            <a:endParaRPr lang="en-US"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685800"/>
          <a:ext cx="8229600" cy="146304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return?</a:t>
                      </a:r>
                    </a:p>
                    <a:p>
                      <a:r>
                        <a:rPr lang="en-US" sz="1800" b="0" kern="1200" dirty="0" smtClean="0">
                          <a:solidFill>
                            <a:srgbClr val="00B0F0"/>
                          </a:solidFill>
                          <a:latin typeface="Courier" pitchFamily="49" charset="0"/>
                          <a:ea typeface="+mn-ea"/>
                          <a:cs typeface="+mn-cs"/>
                        </a:rPr>
                        <a:t>f &lt;- function(</a:t>
                      </a:r>
                      <a:r>
                        <a:rPr lang="en-US" sz="1800" b="0" kern="1200" dirty="0" err="1" smtClean="0">
                          <a:solidFill>
                            <a:srgbClr val="00B0F0"/>
                          </a:solidFill>
                          <a:latin typeface="Courier" pitchFamily="49" charset="0"/>
                          <a:ea typeface="+mn-ea"/>
                          <a:cs typeface="+mn-cs"/>
                        </a:rPr>
                        <a:t>abcdefg</a:t>
                      </a:r>
                      <a:r>
                        <a:rPr lang="en-US" sz="1800" b="0" kern="1200" dirty="0" smtClean="0">
                          <a:solidFill>
                            <a:srgbClr val="00B0F0"/>
                          </a:solidFill>
                          <a:latin typeface="Courier" pitchFamily="49" charset="0"/>
                          <a:ea typeface="+mn-ea"/>
                          <a:cs typeface="+mn-cs"/>
                        </a:rPr>
                        <a:t>, </a:t>
                      </a:r>
                      <a:r>
                        <a:rPr lang="en-US" sz="1800" b="0" kern="1200" dirty="0" err="1" smtClean="0">
                          <a:solidFill>
                            <a:srgbClr val="00B0F0"/>
                          </a:solidFill>
                          <a:latin typeface="Courier" pitchFamily="49" charset="0"/>
                          <a:ea typeface="+mn-ea"/>
                          <a:cs typeface="+mn-cs"/>
                        </a:rPr>
                        <a:t>bcde</a:t>
                      </a:r>
                      <a:r>
                        <a:rPr lang="en-US" sz="1800" b="0" kern="1200" dirty="0" smtClean="0">
                          <a:solidFill>
                            <a:srgbClr val="00B0F0"/>
                          </a:solidFill>
                          <a:latin typeface="Courier" pitchFamily="49" charset="0"/>
                          <a:ea typeface="+mn-ea"/>
                          <a:cs typeface="+mn-cs"/>
                        </a:rPr>
                        <a:t>, </a:t>
                      </a:r>
                      <a:r>
                        <a:rPr lang="en-US" sz="1800" b="0" kern="1200" dirty="0" err="1" smtClean="0">
                          <a:solidFill>
                            <a:srgbClr val="00B0F0"/>
                          </a:solidFill>
                          <a:latin typeface="Courier" pitchFamily="49" charset="0"/>
                          <a:ea typeface="+mn-ea"/>
                          <a:cs typeface="+mn-cs"/>
                        </a:rPr>
                        <a:t>bcdefg</a:t>
                      </a:r>
                      <a:r>
                        <a:rPr lang="en-US" sz="1800" b="0" kern="1200" dirty="0" smtClean="0">
                          <a:solidFill>
                            <a:srgbClr val="00B0F0"/>
                          </a:solidFill>
                          <a:latin typeface="Courier" pitchFamily="49" charset="0"/>
                          <a:ea typeface="+mn-ea"/>
                          <a:cs typeface="+mn-cs"/>
                        </a:rPr>
                        <a:t>) {</a:t>
                      </a:r>
                    </a:p>
                    <a:p>
                      <a:r>
                        <a:rPr lang="en-US" sz="1800" b="0" kern="1200" dirty="0" smtClean="0">
                          <a:solidFill>
                            <a:srgbClr val="00B0F0"/>
                          </a:solidFill>
                          <a:latin typeface="Courier" pitchFamily="49" charset="0"/>
                          <a:ea typeface="+mn-ea"/>
                          <a:cs typeface="+mn-cs"/>
                        </a:rPr>
                        <a:t>  list(a=</a:t>
                      </a:r>
                      <a:r>
                        <a:rPr lang="en-US" sz="1800" b="0" kern="1200" dirty="0" err="1" smtClean="0">
                          <a:solidFill>
                            <a:srgbClr val="00B0F0"/>
                          </a:solidFill>
                          <a:latin typeface="Courier" pitchFamily="49" charset="0"/>
                          <a:ea typeface="+mn-ea"/>
                          <a:cs typeface="+mn-cs"/>
                        </a:rPr>
                        <a:t>abcdefg</a:t>
                      </a:r>
                      <a:r>
                        <a:rPr lang="en-US" sz="1800" b="0" kern="1200" dirty="0" smtClean="0">
                          <a:solidFill>
                            <a:srgbClr val="00B0F0"/>
                          </a:solidFill>
                          <a:latin typeface="Courier" pitchFamily="49" charset="0"/>
                          <a:ea typeface="+mn-ea"/>
                          <a:cs typeface="+mn-cs"/>
                        </a:rPr>
                        <a:t>, b=</a:t>
                      </a:r>
                      <a:r>
                        <a:rPr lang="en-US" sz="1800" b="0" kern="1200" dirty="0" err="1" smtClean="0">
                          <a:solidFill>
                            <a:srgbClr val="00B0F0"/>
                          </a:solidFill>
                          <a:latin typeface="Courier" pitchFamily="49" charset="0"/>
                          <a:ea typeface="+mn-ea"/>
                          <a:cs typeface="+mn-cs"/>
                        </a:rPr>
                        <a:t>bcde</a:t>
                      </a:r>
                      <a:r>
                        <a:rPr lang="en-US" sz="1800" b="0" kern="1200" dirty="0" smtClean="0">
                          <a:solidFill>
                            <a:srgbClr val="00B0F0"/>
                          </a:solidFill>
                          <a:latin typeface="Courier" pitchFamily="49" charset="0"/>
                          <a:ea typeface="+mn-ea"/>
                          <a:cs typeface="+mn-cs"/>
                        </a:rPr>
                        <a:t>, c=</a:t>
                      </a:r>
                      <a:r>
                        <a:rPr lang="en-US" sz="1800" b="0" kern="1200" dirty="0" err="1" smtClean="0">
                          <a:solidFill>
                            <a:srgbClr val="00B0F0"/>
                          </a:solidFill>
                          <a:latin typeface="Courier" pitchFamily="49" charset="0"/>
                          <a:ea typeface="+mn-ea"/>
                          <a:cs typeface="+mn-cs"/>
                        </a:rPr>
                        <a:t>bcdefg</a:t>
                      </a:r>
                      <a:r>
                        <a:rPr lang="en-US" sz="1800" b="0" kern="1200" dirty="0" smtClean="0">
                          <a:solidFill>
                            <a:srgbClr val="00B0F0"/>
                          </a:solidFill>
                          <a:latin typeface="Courier" pitchFamily="49" charset="0"/>
                          <a:ea typeface="+mn-ea"/>
                          <a:cs typeface="+mn-cs"/>
                        </a:rPr>
                        <a:t>)</a:t>
                      </a:r>
                    </a:p>
                    <a:p>
                      <a:r>
                        <a:rPr lang="en-US" sz="1800" b="0" kern="1200" dirty="0" smtClean="0">
                          <a:solidFill>
                            <a:srgbClr val="00B0F0"/>
                          </a:solidFill>
                          <a:latin typeface="Courier" pitchFamily="49" charset="0"/>
                          <a:ea typeface="+mn-ea"/>
                          <a:cs typeface="+mn-cs"/>
                        </a:rPr>
                        <a:t>}</a:t>
                      </a:r>
                    </a:p>
                    <a:p>
                      <a:r>
                        <a:rPr lang="en-US" sz="1800" b="0" kern="1200" dirty="0" err="1" smtClean="0">
                          <a:solidFill>
                            <a:srgbClr val="00B0F0"/>
                          </a:solidFill>
                          <a:latin typeface="Courier" pitchFamily="49" charset="0"/>
                          <a:ea typeface="+mn-ea"/>
                          <a:cs typeface="+mn-cs"/>
                        </a:rPr>
                        <a:t>str</a:t>
                      </a:r>
                      <a:r>
                        <a:rPr lang="en-US" sz="1800" b="0" kern="1200" dirty="0" smtClean="0">
                          <a:solidFill>
                            <a:srgbClr val="00B0F0"/>
                          </a:solidFill>
                          <a:latin typeface="Courier" pitchFamily="49" charset="0"/>
                          <a:ea typeface="+mn-ea"/>
                          <a:cs typeface="+mn-cs"/>
                        </a:rPr>
                        <a:t>(f(1, 2, 3))</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5603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sz="1800" b="0" kern="1200" baseline="0" dirty="0" smtClean="0">
                          <a:solidFill>
                            <a:schemeClr val="tx1"/>
                          </a:solidFill>
                          <a:latin typeface="+mn-lt"/>
                          <a:ea typeface="+mn-ea"/>
                          <a:cs typeface="+mn-cs"/>
                        </a:rPr>
                        <a:t>List of 3 key-value pairs: a=1, b=2, c=3</a:t>
                      </a: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862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latin typeface="+mn-lt"/>
                        </a:rPr>
                        <a:t>When a function is passed arguments without names, they are matched to the function’s interface by position.</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Arguments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685800"/>
          <a:ext cx="8229600" cy="146304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return?</a:t>
                      </a:r>
                    </a:p>
                    <a:p>
                      <a:r>
                        <a:rPr lang="en-US" sz="1800" b="0" kern="1200" dirty="0" smtClean="0">
                          <a:solidFill>
                            <a:srgbClr val="00B0F0"/>
                          </a:solidFill>
                          <a:latin typeface="Courier" pitchFamily="49" charset="0"/>
                          <a:ea typeface="+mn-ea"/>
                          <a:cs typeface="+mn-cs"/>
                        </a:rPr>
                        <a:t>f &lt;- function(</a:t>
                      </a:r>
                      <a:r>
                        <a:rPr lang="en-US" sz="1800" b="0" kern="1200" dirty="0" err="1" smtClean="0">
                          <a:solidFill>
                            <a:srgbClr val="00B0F0"/>
                          </a:solidFill>
                          <a:latin typeface="Courier" pitchFamily="49" charset="0"/>
                          <a:ea typeface="+mn-ea"/>
                          <a:cs typeface="+mn-cs"/>
                        </a:rPr>
                        <a:t>abcdefg</a:t>
                      </a:r>
                      <a:r>
                        <a:rPr lang="en-US" sz="1800" b="0" kern="1200" dirty="0" smtClean="0">
                          <a:solidFill>
                            <a:srgbClr val="00B0F0"/>
                          </a:solidFill>
                          <a:latin typeface="Courier" pitchFamily="49" charset="0"/>
                          <a:ea typeface="+mn-ea"/>
                          <a:cs typeface="+mn-cs"/>
                        </a:rPr>
                        <a:t>, </a:t>
                      </a:r>
                      <a:r>
                        <a:rPr lang="en-US" sz="1800" b="0" kern="1200" dirty="0" err="1" smtClean="0">
                          <a:solidFill>
                            <a:srgbClr val="00B0F0"/>
                          </a:solidFill>
                          <a:latin typeface="Courier" pitchFamily="49" charset="0"/>
                          <a:ea typeface="+mn-ea"/>
                          <a:cs typeface="+mn-cs"/>
                        </a:rPr>
                        <a:t>bcde</a:t>
                      </a:r>
                      <a:r>
                        <a:rPr lang="en-US" sz="1800" b="0" kern="1200" dirty="0" smtClean="0">
                          <a:solidFill>
                            <a:srgbClr val="00B0F0"/>
                          </a:solidFill>
                          <a:latin typeface="Courier" pitchFamily="49" charset="0"/>
                          <a:ea typeface="+mn-ea"/>
                          <a:cs typeface="+mn-cs"/>
                        </a:rPr>
                        <a:t>, </a:t>
                      </a:r>
                      <a:r>
                        <a:rPr lang="en-US" sz="1800" b="0" kern="1200" dirty="0" err="1" smtClean="0">
                          <a:solidFill>
                            <a:srgbClr val="00B0F0"/>
                          </a:solidFill>
                          <a:latin typeface="Courier" pitchFamily="49" charset="0"/>
                          <a:ea typeface="+mn-ea"/>
                          <a:cs typeface="+mn-cs"/>
                        </a:rPr>
                        <a:t>bcdefg</a:t>
                      </a:r>
                      <a:r>
                        <a:rPr lang="en-US" sz="1800" b="0" kern="1200" dirty="0" smtClean="0">
                          <a:solidFill>
                            <a:srgbClr val="00B0F0"/>
                          </a:solidFill>
                          <a:latin typeface="Courier" pitchFamily="49" charset="0"/>
                          <a:ea typeface="+mn-ea"/>
                          <a:cs typeface="+mn-cs"/>
                        </a:rPr>
                        <a:t>) {</a:t>
                      </a:r>
                    </a:p>
                    <a:p>
                      <a:r>
                        <a:rPr lang="en-US" sz="1800" b="0" kern="1200" dirty="0" smtClean="0">
                          <a:solidFill>
                            <a:srgbClr val="00B0F0"/>
                          </a:solidFill>
                          <a:latin typeface="Courier" pitchFamily="49" charset="0"/>
                          <a:ea typeface="+mn-ea"/>
                          <a:cs typeface="+mn-cs"/>
                        </a:rPr>
                        <a:t>  list(a=</a:t>
                      </a:r>
                      <a:r>
                        <a:rPr lang="en-US" sz="1800" b="0" kern="1200" dirty="0" err="1" smtClean="0">
                          <a:solidFill>
                            <a:srgbClr val="00B0F0"/>
                          </a:solidFill>
                          <a:latin typeface="Courier" pitchFamily="49" charset="0"/>
                          <a:ea typeface="+mn-ea"/>
                          <a:cs typeface="+mn-cs"/>
                        </a:rPr>
                        <a:t>abcdefg</a:t>
                      </a:r>
                      <a:r>
                        <a:rPr lang="en-US" sz="1800" b="0" kern="1200" dirty="0" smtClean="0">
                          <a:solidFill>
                            <a:srgbClr val="00B0F0"/>
                          </a:solidFill>
                          <a:latin typeface="Courier" pitchFamily="49" charset="0"/>
                          <a:ea typeface="+mn-ea"/>
                          <a:cs typeface="+mn-cs"/>
                        </a:rPr>
                        <a:t>, b=</a:t>
                      </a:r>
                      <a:r>
                        <a:rPr lang="en-US" sz="1800" b="0" kern="1200" dirty="0" err="1" smtClean="0">
                          <a:solidFill>
                            <a:srgbClr val="00B0F0"/>
                          </a:solidFill>
                          <a:latin typeface="Courier" pitchFamily="49" charset="0"/>
                          <a:ea typeface="+mn-ea"/>
                          <a:cs typeface="+mn-cs"/>
                        </a:rPr>
                        <a:t>bcde</a:t>
                      </a:r>
                      <a:r>
                        <a:rPr lang="en-US" sz="1800" b="0" kern="1200" dirty="0" smtClean="0">
                          <a:solidFill>
                            <a:srgbClr val="00B0F0"/>
                          </a:solidFill>
                          <a:latin typeface="Courier" pitchFamily="49" charset="0"/>
                          <a:ea typeface="+mn-ea"/>
                          <a:cs typeface="+mn-cs"/>
                        </a:rPr>
                        <a:t>, c=</a:t>
                      </a:r>
                      <a:r>
                        <a:rPr lang="en-US" sz="1800" b="0" kern="1200" dirty="0" err="1" smtClean="0">
                          <a:solidFill>
                            <a:srgbClr val="00B0F0"/>
                          </a:solidFill>
                          <a:latin typeface="Courier" pitchFamily="49" charset="0"/>
                          <a:ea typeface="+mn-ea"/>
                          <a:cs typeface="+mn-cs"/>
                        </a:rPr>
                        <a:t>bcdefg</a:t>
                      </a:r>
                      <a:r>
                        <a:rPr lang="en-US" sz="1800" b="0" kern="1200" dirty="0" smtClean="0">
                          <a:solidFill>
                            <a:srgbClr val="00B0F0"/>
                          </a:solidFill>
                          <a:latin typeface="Courier" pitchFamily="49" charset="0"/>
                          <a:ea typeface="+mn-ea"/>
                          <a:cs typeface="+mn-cs"/>
                        </a:rPr>
                        <a:t>)</a:t>
                      </a:r>
                    </a:p>
                    <a:p>
                      <a:r>
                        <a:rPr lang="en-US" sz="1800" b="0" kern="1200" dirty="0" smtClean="0">
                          <a:solidFill>
                            <a:srgbClr val="00B0F0"/>
                          </a:solidFill>
                          <a:latin typeface="Courier" pitchFamily="49" charset="0"/>
                          <a:ea typeface="+mn-ea"/>
                          <a:cs typeface="+mn-cs"/>
                        </a:rPr>
                        <a:t>}</a:t>
                      </a:r>
                    </a:p>
                    <a:p>
                      <a:r>
                        <a:rPr lang="en-US" sz="1800" b="0" kern="1200" dirty="0" err="1" smtClean="0">
                          <a:solidFill>
                            <a:srgbClr val="00B0F0"/>
                          </a:solidFill>
                          <a:latin typeface="Courier" pitchFamily="49" charset="0"/>
                          <a:ea typeface="+mn-ea"/>
                          <a:cs typeface="+mn-cs"/>
                        </a:rPr>
                        <a:t>str</a:t>
                      </a:r>
                      <a:r>
                        <a:rPr lang="en-US" sz="1800" b="0" kern="1200" dirty="0" smtClean="0">
                          <a:solidFill>
                            <a:srgbClr val="00B0F0"/>
                          </a:solidFill>
                          <a:latin typeface="Courier" pitchFamily="49" charset="0"/>
                          <a:ea typeface="+mn-ea"/>
                          <a:cs typeface="+mn-cs"/>
                        </a:rPr>
                        <a:t>(f(2, 3, </a:t>
                      </a:r>
                      <a:r>
                        <a:rPr lang="en-US" sz="1800" b="0" kern="1200" dirty="0" err="1" smtClean="0">
                          <a:solidFill>
                            <a:srgbClr val="00B0F0"/>
                          </a:solidFill>
                          <a:latin typeface="Courier" pitchFamily="49" charset="0"/>
                          <a:ea typeface="+mn-ea"/>
                          <a:cs typeface="+mn-cs"/>
                        </a:rPr>
                        <a:t>abcdefg</a:t>
                      </a:r>
                      <a:r>
                        <a:rPr lang="en-US" sz="1800" b="0" kern="1200" dirty="0" smtClean="0">
                          <a:solidFill>
                            <a:srgbClr val="00B0F0"/>
                          </a:solidFill>
                          <a:latin typeface="Courier" pitchFamily="49" charset="0"/>
                          <a:ea typeface="+mn-ea"/>
                          <a:cs typeface="+mn-cs"/>
                        </a:rPr>
                        <a:t>=1))</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5603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sz="1800" b="0" kern="1200" baseline="0" dirty="0" smtClean="0">
                          <a:solidFill>
                            <a:schemeClr val="tx1"/>
                          </a:solidFill>
                          <a:latin typeface="+mn-lt"/>
                          <a:ea typeface="+mn-ea"/>
                          <a:cs typeface="+mn-cs"/>
                        </a:rPr>
                        <a:t>List of 3 key-value pairs: a=1, b=2, c=3</a:t>
                      </a: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93192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latin typeface="+mn-lt"/>
                        </a:rPr>
                        <a:t>When a function is passed arguments, those with names are matched first to the function’s interface. Exact matches happen first.</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Arguments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685800"/>
          <a:ext cx="8229600" cy="146304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return?</a:t>
                      </a:r>
                    </a:p>
                    <a:p>
                      <a:r>
                        <a:rPr lang="en-US" sz="1800" b="0" kern="1200" dirty="0" smtClean="0">
                          <a:solidFill>
                            <a:srgbClr val="00B0F0"/>
                          </a:solidFill>
                          <a:latin typeface="Courier" pitchFamily="49" charset="0"/>
                          <a:ea typeface="+mn-ea"/>
                          <a:cs typeface="+mn-cs"/>
                        </a:rPr>
                        <a:t>f &lt;- function(</a:t>
                      </a:r>
                      <a:r>
                        <a:rPr lang="en-US" sz="1800" b="0" kern="1200" dirty="0" err="1" smtClean="0">
                          <a:solidFill>
                            <a:srgbClr val="00B0F0"/>
                          </a:solidFill>
                          <a:latin typeface="Courier" pitchFamily="49" charset="0"/>
                          <a:ea typeface="+mn-ea"/>
                          <a:cs typeface="+mn-cs"/>
                        </a:rPr>
                        <a:t>abcdefg</a:t>
                      </a:r>
                      <a:r>
                        <a:rPr lang="en-US" sz="1800" b="0" kern="1200" dirty="0" smtClean="0">
                          <a:solidFill>
                            <a:srgbClr val="00B0F0"/>
                          </a:solidFill>
                          <a:latin typeface="Courier" pitchFamily="49" charset="0"/>
                          <a:ea typeface="+mn-ea"/>
                          <a:cs typeface="+mn-cs"/>
                        </a:rPr>
                        <a:t>, </a:t>
                      </a:r>
                      <a:r>
                        <a:rPr lang="en-US" sz="1800" b="0" kern="1200" dirty="0" err="1" smtClean="0">
                          <a:solidFill>
                            <a:srgbClr val="00B0F0"/>
                          </a:solidFill>
                          <a:latin typeface="Courier" pitchFamily="49" charset="0"/>
                          <a:ea typeface="+mn-ea"/>
                          <a:cs typeface="+mn-cs"/>
                        </a:rPr>
                        <a:t>bcde</a:t>
                      </a:r>
                      <a:r>
                        <a:rPr lang="en-US" sz="1800" b="0" kern="1200" dirty="0" smtClean="0">
                          <a:solidFill>
                            <a:srgbClr val="00B0F0"/>
                          </a:solidFill>
                          <a:latin typeface="Courier" pitchFamily="49" charset="0"/>
                          <a:ea typeface="+mn-ea"/>
                          <a:cs typeface="+mn-cs"/>
                        </a:rPr>
                        <a:t>, </a:t>
                      </a:r>
                      <a:r>
                        <a:rPr lang="en-US" sz="1800" b="0" kern="1200" dirty="0" err="1" smtClean="0">
                          <a:solidFill>
                            <a:srgbClr val="00B0F0"/>
                          </a:solidFill>
                          <a:latin typeface="Courier" pitchFamily="49" charset="0"/>
                          <a:ea typeface="+mn-ea"/>
                          <a:cs typeface="+mn-cs"/>
                        </a:rPr>
                        <a:t>bcdefg</a:t>
                      </a:r>
                      <a:r>
                        <a:rPr lang="en-US" sz="1800" b="0" kern="1200" dirty="0" smtClean="0">
                          <a:solidFill>
                            <a:srgbClr val="00B0F0"/>
                          </a:solidFill>
                          <a:latin typeface="Courier" pitchFamily="49" charset="0"/>
                          <a:ea typeface="+mn-ea"/>
                          <a:cs typeface="+mn-cs"/>
                        </a:rPr>
                        <a:t>) {</a:t>
                      </a:r>
                    </a:p>
                    <a:p>
                      <a:r>
                        <a:rPr lang="en-US" sz="1800" b="0" kern="1200" dirty="0" smtClean="0">
                          <a:solidFill>
                            <a:srgbClr val="00B0F0"/>
                          </a:solidFill>
                          <a:latin typeface="Courier" pitchFamily="49" charset="0"/>
                          <a:ea typeface="+mn-ea"/>
                          <a:cs typeface="+mn-cs"/>
                        </a:rPr>
                        <a:t>  list(a=</a:t>
                      </a:r>
                      <a:r>
                        <a:rPr lang="en-US" sz="1800" b="0" kern="1200" dirty="0" err="1" smtClean="0">
                          <a:solidFill>
                            <a:srgbClr val="00B0F0"/>
                          </a:solidFill>
                          <a:latin typeface="Courier" pitchFamily="49" charset="0"/>
                          <a:ea typeface="+mn-ea"/>
                          <a:cs typeface="+mn-cs"/>
                        </a:rPr>
                        <a:t>abcdefg</a:t>
                      </a:r>
                      <a:r>
                        <a:rPr lang="en-US" sz="1800" b="0" kern="1200" dirty="0" smtClean="0">
                          <a:solidFill>
                            <a:srgbClr val="00B0F0"/>
                          </a:solidFill>
                          <a:latin typeface="Courier" pitchFamily="49" charset="0"/>
                          <a:ea typeface="+mn-ea"/>
                          <a:cs typeface="+mn-cs"/>
                        </a:rPr>
                        <a:t>, b=</a:t>
                      </a:r>
                      <a:r>
                        <a:rPr lang="en-US" sz="1800" b="0" kern="1200" dirty="0" err="1" smtClean="0">
                          <a:solidFill>
                            <a:srgbClr val="00B0F0"/>
                          </a:solidFill>
                          <a:latin typeface="Courier" pitchFamily="49" charset="0"/>
                          <a:ea typeface="+mn-ea"/>
                          <a:cs typeface="+mn-cs"/>
                        </a:rPr>
                        <a:t>bcde</a:t>
                      </a:r>
                      <a:r>
                        <a:rPr lang="en-US" sz="1800" b="0" kern="1200" dirty="0" smtClean="0">
                          <a:solidFill>
                            <a:srgbClr val="00B0F0"/>
                          </a:solidFill>
                          <a:latin typeface="Courier" pitchFamily="49" charset="0"/>
                          <a:ea typeface="+mn-ea"/>
                          <a:cs typeface="+mn-cs"/>
                        </a:rPr>
                        <a:t>, c=</a:t>
                      </a:r>
                      <a:r>
                        <a:rPr lang="en-US" sz="1800" b="0" kern="1200" dirty="0" err="1" smtClean="0">
                          <a:solidFill>
                            <a:srgbClr val="00B0F0"/>
                          </a:solidFill>
                          <a:latin typeface="Courier" pitchFamily="49" charset="0"/>
                          <a:ea typeface="+mn-ea"/>
                          <a:cs typeface="+mn-cs"/>
                        </a:rPr>
                        <a:t>bcdefg</a:t>
                      </a:r>
                      <a:r>
                        <a:rPr lang="en-US" sz="1800" b="0" kern="1200" dirty="0" smtClean="0">
                          <a:solidFill>
                            <a:srgbClr val="00B0F0"/>
                          </a:solidFill>
                          <a:latin typeface="Courier" pitchFamily="49" charset="0"/>
                          <a:ea typeface="+mn-ea"/>
                          <a:cs typeface="+mn-cs"/>
                        </a:rPr>
                        <a:t>)</a:t>
                      </a:r>
                    </a:p>
                    <a:p>
                      <a:r>
                        <a:rPr lang="en-US" sz="1800" b="0" kern="1200" dirty="0" smtClean="0">
                          <a:solidFill>
                            <a:srgbClr val="00B0F0"/>
                          </a:solidFill>
                          <a:latin typeface="Courier" pitchFamily="49" charset="0"/>
                          <a:ea typeface="+mn-ea"/>
                          <a:cs typeface="+mn-cs"/>
                        </a:rPr>
                        <a:t>}</a:t>
                      </a:r>
                    </a:p>
                    <a:p>
                      <a:r>
                        <a:rPr lang="en-US" sz="1800" b="0" kern="1200" dirty="0" err="1" smtClean="0">
                          <a:solidFill>
                            <a:srgbClr val="00B0F0"/>
                          </a:solidFill>
                          <a:latin typeface="Courier" pitchFamily="49" charset="0"/>
                          <a:ea typeface="+mn-ea"/>
                          <a:cs typeface="+mn-cs"/>
                        </a:rPr>
                        <a:t>str</a:t>
                      </a:r>
                      <a:r>
                        <a:rPr lang="en-US" sz="1800" b="0" kern="1200" dirty="0" smtClean="0">
                          <a:solidFill>
                            <a:srgbClr val="00B0F0"/>
                          </a:solidFill>
                          <a:latin typeface="Courier" pitchFamily="49" charset="0"/>
                          <a:ea typeface="+mn-ea"/>
                          <a:cs typeface="+mn-cs"/>
                        </a:rPr>
                        <a:t>(f(2, 3, a=1))</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5603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sz="1800" b="0" kern="1200" baseline="0" dirty="0" smtClean="0">
                          <a:solidFill>
                            <a:schemeClr val="tx1"/>
                          </a:solidFill>
                          <a:latin typeface="+mn-lt"/>
                          <a:ea typeface="+mn-ea"/>
                          <a:cs typeface="+mn-cs"/>
                        </a:rPr>
                        <a:t>List of 3 key-value pairs: a=1, b=2, c=3</a:t>
                      </a: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10000"/>
          <a:ext cx="8229600" cy="91440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latin typeface="+mn-lt"/>
                        </a:rPr>
                        <a:t>When a function is passed arguments, those with names are matched first to the function’s interface. If an exact match is </a:t>
                      </a:r>
                      <a:r>
                        <a:rPr lang="en-US" b="0" u="sng" baseline="0" dirty="0" smtClean="0">
                          <a:solidFill>
                            <a:schemeClr val="tx1"/>
                          </a:solidFill>
                          <a:latin typeface="+mn-lt"/>
                        </a:rPr>
                        <a:t>not</a:t>
                      </a:r>
                      <a:r>
                        <a:rPr lang="en-US" b="0" baseline="0" dirty="0" smtClean="0">
                          <a:solidFill>
                            <a:schemeClr val="tx1"/>
                          </a:solidFill>
                          <a:latin typeface="+mn-lt"/>
                        </a:rPr>
                        <a:t> found, then it is followed by prefix matching.</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Arguments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685800"/>
          <a:ext cx="8229600" cy="146304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Does the function execute or fail with error?</a:t>
                      </a:r>
                    </a:p>
                    <a:p>
                      <a:r>
                        <a:rPr lang="en-US" sz="1800" b="0" kern="1200" dirty="0" smtClean="0">
                          <a:solidFill>
                            <a:srgbClr val="00B0F0"/>
                          </a:solidFill>
                          <a:latin typeface="Courier" pitchFamily="49" charset="0"/>
                          <a:ea typeface="+mn-ea"/>
                          <a:cs typeface="+mn-cs"/>
                        </a:rPr>
                        <a:t>f &lt;- function(</a:t>
                      </a:r>
                      <a:r>
                        <a:rPr lang="en-US" sz="1800" b="0" kern="1200" dirty="0" err="1" smtClean="0">
                          <a:solidFill>
                            <a:srgbClr val="00B0F0"/>
                          </a:solidFill>
                          <a:latin typeface="Courier" pitchFamily="49" charset="0"/>
                          <a:ea typeface="+mn-ea"/>
                          <a:cs typeface="+mn-cs"/>
                        </a:rPr>
                        <a:t>abcdefg</a:t>
                      </a:r>
                      <a:r>
                        <a:rPr lang="en-US" sz="1800" b="0" kern="1200" dirty="0" smtClean="0">
                          <a:solidFill>
                            <a:srgbClr val="00B0F0"/>
                          </a:solidFill>
                          <a:latin typeface="Courier" pitchFamily="49" charset="0"/>
                          <a:ea typeface="+mn-ea"/>
                          <a:cs typeface="+mn-cs"/>
                        </a:rPr>
                        <a:t>, </a:t>
                      </a:r>
                      <a:r>
                        <a:rPr lang="en-US" sz="1800" b="0" kern="1200" dirty="0" err="1" smtClean="0">
                          <a:solidFill>
                            <a:srgbClr val="00B0F0"/>
                          </a:solidFill>
                          <a:latin typeface="Courier" pitchFamily="49" charset="0"/>
                          <a:ea typeface="+mn-ea"/>
                          <a:cs typeface="+mn-cs"/>
                        </a:rPr>
                        <a:t>bcde</a:t>
                      </a:r>
                      <a:r>
                        <a:rPr lang="en-US" sz="1800" b="0" kern="1200" dirty="0" smtClean="0">
                          <a:solidFill>
                            <a:srgbClr val="00B0F0"/>
                          </a:solidFill>
                          <a:latin typeface="Courier" pitchFamily="49" charset="0"/>
                          <a:ea typeface="+mn-ea"/>
                          <a:cs typeface="+mn-cs"/>
                        </a:rPr>
                        <a:t>, </a:t>
                      </a:r>
                      <a:r>
                        <a:rPr lang="en-US" sz="1800" b="0" kern="1200" dirty="0" err="1" smtClean="0">
                          <a:solidFill>
                            <a:srgbClr val="00B0F0"/>
                          </a:solidFill>
                          <a:latin typeface="Courier" pitchFamily="49" charset="0"/>
                          <a:ea typeface="+mn-ea"/>
                          <a:cs typeface="+mn-cs"/>
                        </a:rPr>
                        <a:t>bcdefg</a:t>
                      </a:r>
                      <a:r>
                        <a:rPr lang="en-US" sz="1800" b="0" kern="1200" dirty="0" smtClean="0">
                          <a:solidFill>
                            <a:srgbClr val="00B0F0"/>
                          </a:solidFill>
                          <a:latin typeface="Courier" pitchFamily="49" charset="0"/>
                          <a:ea typeface="+mn-ea"/>
                          <a:cs typeface="+mn-cs"/>
                        </a:rPr>
                        <a:t>) {</a:t>
                      </a:r>
                    </a:p>
                    <a:p>
                      <a:r>
                        <a:rPr lang="en-US" sz="1800" b="0" kern="1200" dirty="0" smtClean="0">
                          <a:solidFill>
                            <a:srgbClr val="00B0F0"/>
                          </a:solidFill>
                          <a:latin typeface="Courier" pitchFamily="49" charset="0"/>
                          <a:ea typeface="+mn-ea"/>
                          <a:cs typeface="+mn-cs"/>
                        </a:rPr>
                        <a:t>  list(a=</a:t>
                      </a:r>
                      <a:r>
                        <a:rPr lang="en-US" sz="1800" b="0" kern="1200" dirty="0" err="1" smtClean="0">
                          <a:solidFill>
                            <a:srgbClr val="00B0F0"/>
                          </a:solidFill>
                          <a:latin typeface="Courier" pitchFamily="49" charset="0"/>
                          <a:ea typeface="+mn-ea"/>
                          <a:cs typeface="+mn-cs"/>
                        </a:rPr>
                        <a:t>abcdefg</a:t>
                      </a:r>
                      <a:r>
                        <a:rPr lang="en-US" sz="1800" b="0" kern="1200" dirty="0" smtClean="0">
                          <a:solidFill>
                            <a:srgbClr val="00B0F0"/>
                          </a:solidFill>
                          <a:latin typeface="Courier" pitchFamily="49" charset="0"/>
                          <a:ea typeface="+mn-ea"/>
                          <a:cs typeface="+mn-cs"/>
                        </a:rPr>
                        <a:t>, b=</a:t>
                      </a:r>
                      <a:r>
                        <a:rPr lang="en-US" sz="1800" b="0" kern="1200" dirty="0" err="1" smtClean="0">
                          <a:solidFill>
                            <a:srgbClr val="00B0F0"/>
                          </a:solidFill>
                          <a:latin typeface="Courier" pitchFamily="49" charset="0"/>
                          <a:ea typeface="+mn-ea"/>
                          <a:cs typeface="+mn-cs"/>
                        </a:rPr>
                        <a:t>bcde</a:t>
                      </a:r>
                      <a:r>
                        <a:rPr lang="en-US" sz="1800" b="0" kern="1200" dirty="0" smtClean="0">
                          <a:solidFill>
                            <a:srgbClr val="00B0F0"/>
                          </a:solidFill>
                          <a:latin typeface="Courier" pitchFamily="49" charset="0"/>
                          <a:ea typeface="+mn-ea"/>
                          <a:cs typeface="+mn-cs"/>
                        </a:rPr>
                        <a:t>, c=</a:t>
                      </a:r>
                      <a:r>
                        <a:rPr lang="en-US" sz="1800" b="0" kern="1200" dirty="0" err="1" smtClean="0">
                          <a:solidFill>
                            <a:srgbClr val="00B0F0"/>
                          </a:solidFill>
                          <a:latin typeface="Courier" pitchFamily="49" charset="0"/>
                          <a:ea typeface="+mn-ea"/>
                          <a:cs typeface="+mn-cs"/>
                        </a:rPr>
                        <a:t>bcdefg</a:t>
                      </a:r>
                      <a:r>
                        <a:rPr lang="en-US" sz="1800" b="0" kern="1200" dirty="0" smtClean="0">
                          <a:solidFill>
                            <a:srgbClr val="00B0F0"/>
                          </a:solidFill>
                          <a:latin typeface="Courier" pitchFamily="49" charset="0"/>
                          <a:ea typeface="+mn-ea"/>
                          <a:cs typeface="+mn-cs"/>
                        </a:rPr>
                        <a:t>)</a:t>
                      </a:r>
                    </a:p>
                    <a:p>
                      <a:r>
                        <a:rPr lang="en-US" sz="1800" b="0" kern="1200" dirty="0" smtClean="0">
                          <a:solidFill>
                            <a:srgbClr val="00B0F0"/>
                          </a:solidFill>
                          <a:latin typeface="Courier" pitchFamily="49" charset="0"/>
                          <a:ea typeface="+mn-ea"/>
                          <a:cs typeface="+mn-cs"/>
                        </a:rPr>
                        <a:t>}</a:t>
                      </a:r>
                    </a:p>
                    <a:p>
                      <a:r>
                        <a:rPr lang="en-US" sz="1800" b="0" kern="1200" dirty="0" err="1" smtClean="0">
                          <a:solidFill>
                            <a:srgbClr val="00B0F0"/>
                          </a:solidFill>
                          <a:latin typeface="Courier" pitchFamily="49" charset="0"/>
                          <a:ea typeface="+mn-ea"/>
                          <a:cs typeface="+mn-cs"/>
                        </a:rPr>
                        <a:t>str</a:t>
                      </a:r>
                      <a:r>
                        <a:rPr lang="en-US" sz="1800" b="0" kern="1200" dirty="0" smtClean="0">
                          <a:solidFill>
                            <a:srgbClr val="00B0F0"/>
                          </a:solidFill>
                          <a:latin typeface="Courier" pitchFamily="49" charset="0"/>
                          <a:ea typeface="+mn-ea"/>
                          <a:cs typeface="+mn-cs"/>
                        </a:rPr>
                        <a:t>(f(2, 3, b=1))</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5603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baseline="0" dirty="0" smtClean="0">
                          <a:solidFill>
                            <a:schemeClr val="tx1"/>
                          </a:solidFill>
                          <a:latin typeface="+mn-lt"/>
                          <a:ea typeface="+mn-ea"/>
                          <a:cs typeface="+mn-cs"/>
                        </a:rPr>
                        <a:t>Fails with error.</a:t>
                      </a: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862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latin typeface="+mn-lt"/>
                        </a:rPr>
                        <a:t>When a function is passed an argument with multiple matches with the function’s interface, the assignment cannot be resolved and results in failure with an error.</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Arguments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228600"/>
          <a:ext cx="8229600" cy="256032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All of the following statements produce the same result Which represent unacceptable usage?</a:t>
                      </a:r>
                    </a:p>
                    <a:p>
                      <a:r>
                        <a:rPr lang="en-US" sz="1800" b="0" kern="1200" dirty="0" smtClean="0">
                          <a:solidFill>
                            <a:srgbClr val="00B0F0"/>
                          </a:solidFill>
                          <a:latin typeface="Courier" pitchFamily="49" charset="0"/>
                          <a:ea typeface="+mn-ea"/>
                          <a:cs typeface="+mn-cs"/>
                        </a:rPr>
                        <a:t>mean(1:10)</a:t>
                      </a:r>
                    </a:p>
                    <a:p>
                      <a:r>
                        <a:rPr lang="en-US" sz="1800" b="0" kern="1200" dirty="0" smtClean="0">
                          <a:solidFill>
                            <a:srgbClr val="00B0F0"/>
                          </a:solidFill>
                          <a:latin typeface="Courier" pitchFamily="49" charset="0"/>
                          <a:ea typeface="+mn-ea"/>
                          <a:cs typeface="+mn-cs"/>
                        </a:rPr>
                        <a:t>mean(1:10, trim=0.05)</a:t>
                      </a:r>
                    </a:p>
                    <a:p>
                      <a:r>
                        <a:rPr lang="en-US" sz="1800" b="0" kern="1200" dirty="0" smtClean="0">
                          <a:solidFill>
                            <a:srgbClr val="00B0F0"/>
                          </a:solidFill>
                          <a:latin typeface="Courier" pitchFamily="49" charset="0"/>
                          <a:ea typeface="+mn-ea"/>
                          <a:cs typeface="+mn-cs"/>
                        </a:rPr>
                        <a:t>mean(x=1:10)</a:t>
                      </a:r>
                    </a:p>
                    <a:p>
                      <a:r>
                        <a:rPr lang="en-US" sz="1800" b="0" kern="1200" dirty="0" smtClean="0">
                          <a:solidFill>
                            <a:srgbClr val="00B0F0"/>
                          </a:solidFill>
                          <a:latin typeface="Courier" pitchFamily="49" charset="0"/>
                          <a:ea typeface="+mn-ea"/>
                          <a:cs typeface="+mn-cs"/>
                        </a:rPr>
                        <a:t>mean(1:10, n=T)</a:t>
                      </a:r>
                    </a:p>
                    <a:p>
                      <a:r>
                        <a:rPr lang="en-US" sz="1800" b="0" kern="1200" dirty="0" smtClean="0">
                          <a:solidFill>
                            <a:srgbClr val="00B0F0"/>
                          </a:solidFill>
                          <a:latin typeface="Courier" pitchFamily="49" charset="0"/>
                          <a:ea typeface="+mn-ea"/>
                          <a:cs typeface="+mn-cs"/>
                        </a:rPr>
                        <a:t>mean(1:10, , FALSE)</a:t>
                      </a:r>
                    </a:p>
                    <a:p>
                      <a:r>
                        <a:rPr lang="en-US" sz="1800" b="0" kern="1200" dirty="0" smtClean="0">
                          <a:solidFill>
                            <a:srgbClr val="00B0F0"/>
                          </a:solidFill>
                          <a:latin typeface="Courier" pitchFamily="49" charset="0"/>
                          <a:ea typeface="+mn-ea"/>
                          <a:cs typeface="+mn-cs"/>
                        </a:rPr>
                        <a:t>mean(1:10, 0.05)</a:t>
                      </a:r>
                    </a:p>
                    <a:p>
                      <a:r>
                        <a:rPr lang="en-US" sz="1800" b="0" kern="1200" dirty="0" smtClean="0">
                          <a:solidFill>
                            <a:srgbClr val="00B0F0"/>
                          </a:solidFill>
                          <a:latin typeface="Courier" pitchFamily="49" charset="0"/>
                          <a:ea typeface="+mn-ea"/>
                          <a:cs typeface="+mn-cs"/>
                        </a:rPr>
                        <a:t>mean(, TRUE, x=c(1:10, NA))</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315468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baseline="0" dirty="0" smtClean="0">
                          <a:solidFill>
                            <a:schemeClr val="tx1"/>
                          </a:solidFill>
                          <a:latin typeface="+mn-lt"/>
                          <a:ea typeface="+mn-ea"/>
                          <a:cs typeface="+mn-cs"/>
                        </a:rPr>
                        <a:t>Nos. 4 through 7 are highly inadvisable.</a:t>
                      </a: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448056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latin typeface="+mn-lt"/>
                        </a:rPr>
                        <a:t>Use positional matching for the most commonly used arguments. These are usually in the first one-two places. Use readable abbreviations for prefix matching.  </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92836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Arguments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9768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43840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7912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111252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How to call mean using a set of arguments in a list as follows?</a:t>
                      </a:r>
                    </a:p>
                    <a:p>
                      <a:r>
                        <a:rPr lang="en-US" sz="1800" b="0" kern="1200" dirty="0" err="1" smtClean="0">
                          <a:solidFill>
                            <a:srgbClr val="00B0F0"/>
                          </a:solidFill>
                          <a:latin typeface="Courier" pitchFamily="49" charset="0"/>
                          <a:ea typeface="+mn-ea"/>
                          <a:cs typeface="+mn-cs"/>
                        </a:rPr>
                        <a:t>args</a:t>
                      </a:r>
                      <a:r>
                        <a:rPr lang="en-US" sz="1800" b="0" kern="1200" dirty="0" smtClean="0">
                          <a:solidFill>
                            <a:srgbClr val="00B0F0"/>
                          </a:solidFill>
                          <a:latin typeface="Courier" pitchFamily="49" charset="0"/>
                          <a:ea typeface="+mn-ea"/>
                          <a:cs typeface="+mn-cs"/>
                        </a:rPr>
                        <a:t> &lt;- list(1:12, na.rm=TRUE)</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5603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sz="1800" b="0" kern="1200" dirty="0" err="1" smtClean="0">
                          <a:solidFill>
                            <a:srgbClr val="00B0F0"/>
                          </a:solidFill>
                          <a:latin typeface="Courier" pitchFamily="49" charset="0"/>
                          <a:ea typeface="+mn-ea"/>
                          <a:cs typeface="+mn-cs"/>
                        </a:rPr>
                        <a:t>do.call</a:t>
                      </a:r>
                      <a:r>
                        <a:rPr lang="en-US" sz="1800" b="0" kern="1200" dirty="0" smtClean="0">
                          <a:solidFill>
                            <a:srgbClr val="00B0F0"/>
                          </a:solidFill>
                          <a:latin typeface="Courier" pitchFamily="49" charset="0"/>
                          <a:ea typeface="+mn-ea"/>
                          <a:cs typeface="+mn-cs"/>
                        </a:rPr>
                        <a:t>(mean, </a:t>
                      </a:r>
                      <a:r>
                        <a:rPr lang="en-US" sz="1800" b="0" kern="1200" dirty="0" err="1" smtClean="0">
                          <a:solidFill>
                            <a:srgbClr val="00B0F0"/>
                          </a:solidFill>
                          <a:latin typeface="Courier" pitchFamily="49" charset="0"/>
                          <a:ea typeface="+mn-ea"/>
                          <a:cs typeface="+mn-cs"/>
                        </a:rPr>
                        <a:t>args</a:t>
                      </a:r>
                      <a:r>
                        <a:rPr lang="en-US" sz="1800" b="0" kern="1200" dirty="0" smtClean="0">
                          <a:solidFill>
                            <a:srgbClr val="00B0F0"/>
                          </a:solidFill>
                          <a:latin typeface="Courier" pitchFamily="49" charset="0"/>
                          <a:ea typeface="+mn-ea"/>
                          <a:cs typeface="+mn-cs"/>
                        </a:rPr>
                        <a:t>)</a:t>
                      </a: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862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latin typeface="+mn-lt"/>
                        </a:rPr>
                        <a:t>This has the same effect as calling mean and passing the list of arguments.</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Arguments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0" y="0"/>
            <a:ext cx="9144000" cy="369332"/>
          </a:xfrm>
          <a:prstGeom prst="rect">
            <a:avLst/>
          </a:prstGeom>
          <a:solidFill>
            <a:srgbClr val="00B0F0"/>
          </a:solidFill>
        </p:spPr>
        <p:txBody>
          <a:bodyPr wrap="square" rtlCol="0">
            <a:spAutoFit/>
          </a:bodyPr>
          <a:lstStyle/>
          <a:p>
            <a:pPr algn="ctr"/>
            <a:r>
              <a:rPr lang="en-US" b="1" dirty="0" smtClean="0">
                <a:solidFill>
                  <a:schemeClr val="bg1"/>
                </a:solidFill>
              </a:rPr>
              <a:t>DEFAULT </a:t>
            </a:r>
            <a:r>
              <a:rPr lang="en-US" b="1" dirty="0" smtClean="0">
                <a:solidFill>
                  <a:schemeClr val="bg1"/>
                </a:solidFill>
              </a:rPr>
              <a:t>ARGUMENTS</a:t>
            </a:r>
            <a:endParaRPr lang="en-US" b="1" dirty="0">
              <a:solidFill>
                <a:schemeClr val="bg1"/>
              </a:solidFill>
            </a:endParaRPr>
          </a:p>
        </p:txBody>
      </p:sp>
      <p:sp>
        <p:nvSpPr>
          <p:cNvPr id="3" name="TextBox 2"/>
          <p:cNvSpPr txBox="1"/>
          <p:nvPr/>
        </p:nvSpPr>
        <p:spPr>
          <a:xfrm>
            <a:off x="381001" y="685800"/>
            <a:ext cx="8534400" cy="2031325"/>
          </a:xfrm>
          <a:prstGeom prst="rect">
            <a:avLst/>
          </a:prstGeom>
          <a:noFill/>
        </p:spPr>
        <p:txBody>
          <a:bodyPr wrap="square" rtlCol="0">
            <a:spAutoFit/>
          </a:bodyPr>
          <a:lstStyle/>
          <a:p>
            <a:r>
              <a:rPr lang="en-US" dirty="0" smtClean="0"/>
              <a:t>A function may have arguments with default </a:t>
            </a:r>
            <a:r>
              <a:rPr lang="en-US" dirty="0" smtClean="0"/>
              <a:t>values</a:t>
            </a:r>
            <a:r>
              <a:rPr lang="en-US" dirty="0" smtClean="0"/>
              <a:t>. Argument values are assigned </a:t>
            </a:r>
            <a:r>
              <a:rPr lang="en-US" dirty="0" smtClean="0"/>
              <a:t>only when needed. This happens, for example, when an expression using the argument is evaluated. This behavior is referred to as lazy evaluation and it has implications for how functions are written and for the returned value.</a:t>
            </a:r>
            <a:endParaRPr lang="en-US" dirty="0" smtClean="0"/>
          </a:p>
          <a:p>
            <a:pPr marL="463550" indent="-174625">
              <a:buFont typeface="Arial" pitchFamily="34" charset="0"/>
              <a:buChar char="•"/>
            </a:pPr>
            <a:endParaRPr lang="en-US" dirty="0" smtClean="0"/>
          </a:p>
          <a:p>
            <a:pPr marL="800100" lvl="1" indent="-342900"/>
            <a:endParaRPr lang="en-US" dirty="0" smtClean="0"/>
          </a:p>
          <a:p>
            <a:endParaRPr lang="en-US" dirty="0" smtClean="0"/>
          </a:p>
        </p:txBody>
      </p:sp>
      <p:sp>
        <p:nvSpPr>
          <p:cNvPr id="4" name="TextBox 3"/>
          <p:cNvSpPr txBox="1"/>
          <p:nvPr/>
        </p:nvSpPr>
        <p:spPr>
          <a:xfrm>
            <a:off x="685800" y="5181600"/>
            <a:ext cx="887807" cy="369332"/>
          </a:xfrm>
          <a:prstGeom prst="rect">
            <a:avLst/>
          </a:prstGeom>
          <a:solidFill>
            <a:srgbClr val="FFC000"/>
          </a:solidFill>
        </p:spPr>
        <p:txBody>
          <a:bodyPr wrap="none" rtlCol="0">
            <a:spAutoFit/>
          </a:bodyPr>
          <a:lstStyle/>
          <a:p>
            <a:r>
              <a:rPr lang="en-US" b="1" dirty="0" smtClean="0"/>
              <a:t>Default</a:t>
            </a:r>
            <a:endParaRPr lang="en-US"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685800"/>
          <a:ext cx="8229600" cy="146304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return?</a:t>
                      </a:r>
                    </a:p>
                    <a:p>
                      <a:r>
                        <a:rPr lang="en-US" sz="1800" b="0" kern="1200" dirty="0" smtClean="0">
                          <a:solidFill>
                            <a:srgbClr val="00B0F0"/>
                          </a:solidFill>
                          <a:latin typeface="Courier" pitchFamily="49" charset="0"/>
                          <a:ea typeface="+mn-ea"/>
                          <a:cs typeface="+mn-cs"/>
                        </a:rPr>
                        <a:t>f &lt;- function(a=7, b=9) {</a:t>
                      </a:r>
                    </a:p>
                    <a:p>
                      <a:r>
                        <a:rPr lang="en-US" sz="1800" b="0" kern="1200" dirty="0" smtClean="0">
                          <a:solidFill>
                            <a:srgbClr val="00B0F0"/>
                          </a:solidFill>
                          <a:latin typeface="Courier" pitchFamily="49" charset="0"/>
                          <a:ea typeface="+mn-ea"/>
                          <a:cs typeface="+mn-cs"/>
                        </a:rPr>
                        <a:t>  c(a, b)</a:t>
                      </a:r>
                    </a:p>
                    <a:p>
                      <a:r>
                        <a:rPr lang="en-US" sz="1800" b="0" kern="1200" dirty="0" smtClean="0">
                          <a:solidFill>
                            <a:srgbClr val="00B0F0"/>
                          </a:solidFill>
                          <a:latin typeface="Courier" pitchFamily="49" charset="0"/>
                          <a:ea typeface="+mn-ea"/>
                          <a:cs typeface="+mn-cs"/>
                        </a:rPr>
                        <a:t>}</a:t>
                      </a:r>
                    </a:p>
                    <a:p>
                      <a:r>
                        <a:rPr lang="en-US" sz="1800" b="0" kern="1200" dirty="0" smtClean="0">
                          <a:solidFill>
                            <a:srgbClr val="00B0F0"/>
                          </a:solidFill>
                          <a:latin typeface="Courier" pitchFamily="49" charset="0"/>
                          <a:ea typeface="+mn-ea"/>
                          <a:cs typeface="+mn-cs"/>
                        </a:rPr>
                        <a:t>f()</a:t>
                      </a:r>
                      <a:endParaRPr lang="en-US" sz="1800" b="0" kern="1200" dirty="0" smtClean="0">
                        <a:solidFill>
                          <a:srgbClr val="00B0F0"/>
                        </a:solidFill>
                        <a:latin typeface="Courier" pitchFamily="49" charset="0"/>
                        <a:ea typeface="+mn-ea"/>
                        <a:cs typeface="+mn-cs"/>
                      </a:endParaRP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5603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sz="1800" b="0" kern="1200" dirty="0" err="1" smtClean="0">
                          <a:solidFill>
                            <a:srgbClr val="00B0F0"/>
                          </a:solidFill>
                          <a:latin typeface="Courier" pitchFamily="49" charset="0"/>
                          <a:ea typeface="+mn-ea"/>
                          <a:cs typeface="+mn-cs"/>
                        </a:rPr>
                        <a:t>checks_out</a:t>
                      </a:r>
                      <a:r>
                        <a:rPr lang="en-US" sz="1800" b="0" kern="1200" dirty="0" smtClean="0">
                          <a:solidFill>
                            <a:srgbClr val="00B0F0"/>
                          </a:solidFill>
                          <a:latin typeface="Courier" pitchFamily="49" charset="0"/>
                          <a:ea typeface="+mn-ea"/>
                          <a:cs typeface="+mn-cs"/>
                        </a:rPr>
                        <a:t>('c(7,9)', c(7,9))</a:t>
                      </a:r>
                      <a:endParaRPr lang="en-US" sz="1800" b="0" kern="1200" baseline="0" dirty="0" smtClean="0">
                        <a:solidFill>
                          <a:schemeClr val="tx1"/>
                        </a:solidFill>
                        <a:latin typeface="+mn-lt"/>
                        <a:ea typeface="+mn-ea"/>
                        <a:cs typeface="+mn-cs"/>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100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latin typeface="+mn-lt"/>
                        </a:rPr>
                        <a:t>The arguments defined in a function definition assume their values as default values.</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Default</a:t>
                      </a:r>
                      <a:endParaRPr lang="en-US" b="0" dirty="0" smtClean="0">
                        <a:solidFill>
                          <a:srgbClr val="FF0000"/>
                        </a:solidFill>
                      </a:endParaRP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457200"/>
          <a:ext cx="8229600" cy="173736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return?</a:t>
                      </a:r>
                    </a:p>
                    <a:p>
                      <a:r>
                        <a:rPr lang="pt-BR" sz="1800" b="0" kern="1200" dirty="0" smtClean="0">
                          <a:solidFill>
                            <a:srgbClr val="00B0F0"/>
                          </a:solidFill>
                          <a:latin typeface="Courier" pitchFamily="49" charset="0"/>
                          <a:ea typeface="+mn-ea"/>
                          <a:cs typeface="+mn-cs"/>
                        </a:rPr>
                        <a:t>h &lt;- function(a=7, b=d) {</a:t>
                      </a:r>
                    </a:p>
                    <a:p>
                      <a:r>
                        <a:rPr lang="pt-BR" sz="1800" b="0" kern="1200" dirty="0" smtClean="0">
                          <a:solidFill>
                            <a:srgbClr val="00B0F0"/>
                          </a:solidFill>
                          <a:latin typeface="Courier" pitchFamily="49" charset="0"/>
                          <a:ea typeface="+mn-ea"/>
                          <a:cs typeface="+mn-cs"/>
                        </a:rPr>
                        <a:t>  d &lt;- (a^2) + 4</a:t>
                      </a:r>
                    </a:p>
                    <a:p>
                      <a:r>
                        <a:rPr lang="pt-BR" sz="1800" b="0" kern="1200" dirty="0" smtClean="0">
                          <a:solidFill>
                            <a:srgbClr val="00B0F0"/>
                          </a:solidFill>
                          <a:latin typeface="Courier" pitchFamily="49" charset="0"/>
                          <a:ea typeface="+mn-ea"/>
                          <a:cs typeface="+mn-cs"/>
                        </a:rPr>
                        <a:t>  c(a, b)</a:t>
                      </a:r>
                    </a:p>
                    <a:p>
                      <a:r>
                        <a:rPr lang="pt-BR" sz="1800" b="0" kern="1200" dirty="0" smtClean="0">
                          <a:solidFill>
                            <a:srgbClr val="00B0F0"/>
                          </a:solidFill>
                          <a:latin typeface="Courier" pitchFamily="49" charset="0"/>
                          <a:ea typeface="+mn-ea"/>
                          <a:cs typeface="+mn-cs"/>
                        </a:rPr>
                        <a:t>}</a:t>
                      </a:r>
                    </a:p>
                    <a:p>
                      <a:r>
                        <a:rPr lang="pt-BR" sz="1800" b="0" kern="1200" dirty="0" smtClean="0">
                          <a:solidFill>
                            <a:srgbClr val="00B0F0"/>
                          </a:solidFill>
                          <a:latin typeface="Courier" pitchFamily="49" charset="0"/>
                          <a:ea typeface="+mn-ea"/>
                          <a:cs typeface="+mn-cs"/>
                        </a:rPr>
                        <a:t>h()</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5603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sz="1800" b="0" kern="1200" dirty="0" err="1" smtClean="0">
                          <a:solidFill>
                            <a:srgbClr val="00B0F0"/>
                          </a:solidFill>
                          <a:latin typeface="Courier" pitchFamily="49" charset="0"/>
                          <a:ea typeface="+mn-ea"/>
                          <a:cs typeface="+mn-cs"/>
                        </a:rPr>
                        <a:t>checks_out</a:t>
                      </a:r>
                      <a:r>
                        <a:rPr lang="en-US" sz="1800" b="0" kern="1200" dirty="0" smtClean="0">
                          <a:solidFill>
                            <a:srgbClr val="00B0F0"/>
                          </a:solidFill>
                          <a:latin typeface="Courier" pitchFamily="49" charset="0"/>
                          <a:ea typeface="+mn-ea"/>
                          <a:cs typeface="+mn-cs"/>
                        </a:rPr>
                        <a:t>('c(7, 53)', c(7, 53))</a:t>
                      </a:r>
                      <a:endParaRPr lang="en-US" sz="1800" b="0" kern="1200" baseline="0" dirty="0" smtClean="0">
                        <a:solidFill>
                          <a:schemeClr val="tx1"/>
                        </a:solidFill>
                        <a:latin typeface="+mn-lt"/>
                        <a:ea typeface="+mn-ea"/>
                        <a:cs typeface="+mn-cs"/>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100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latin typeface="+mn-lt"/>
                        </a:rPr>
                        <a:t>A default argument can be defined in the body of the function. Lazy evaluation allows this, however inadvisable. </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Default</a:t>
                      </a:r>
                      <a:endParaRPr lang="en-US" b="0" dirty="0" smtClean="0">
                        <a:solidFill>
                          <a:srgbClr val="FF0000"/>
                        </a:solidFill>
                      </a:endParaRP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8" name="Table 17"/>
          <p:cNvGraphicFramePr>
            <a:graphicFrameLocks noGrp="1"/>
          </p:cNvGraphicFramePr>
          <p:nvPr/>
        </p:nvGraphicFramePr>
        <p:xfrm>
          <a:off x="914400" y="111252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rPr>
                        <a:t>What do</a:t>
                      </a:r>
                      <a:r>
                        <a:rPr lang="en-US" b="0" baseline="0" dirty="0" smtClean="0">
                          <a:solidFill>
                            <a:schemeClr val="tx1"/>
                          </a:solidFill>
                        </a:rPr>
                        <a:t> these function calls return?</a:t>
                      </a:r>
                      <a:endParaRPr lang="en-US" b="0" dirty="0" smtClean="0">
                        <a:solidFill>
                          <a:schemeClr val="tx1"/>
                        </a:solidFill>
                      </a:endParaRPr>
                    </a:p>
                    <a:p>
                      <a:r>
                        <a:rPr lang="en-US" b="0" dirty="0" smtClean="0">
                          <a:solidFill>
                            <a:srgbClr val="00B0F0"/>
                          </a:solidFill>
                          <a:latin typeface="Courier" pitchFamily="49" charset="0"/>
                        </a:rPr>
                        <a:t>formals(sum); body(sum); environment(sum);</a:t>
                      </a:r>
                    </a:p>
                  </a:txBody>
                  <a:tcPr>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20" name="Table 19"/>
          <p:cNvGraphicFramePr>
            <a:graphicFrameLocks noGrp="1"/>
          </p:cNvGraphicFramePr>
          <p:nvPr/>
        </p:nvGraphicFramePr>
        <p:xfrm>
          <a:off x="914400" y="25146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rPr>
                        <a:t>Returns</a:t>
                      </a:r>
                    </a:p>
                    <a:p>
                      <a:r>
                        <a:rPr lang="en-US" b="0" dirty="0" smtClean="0">
                          <a:solidFill>
                            <a:srgbClr val="00B0F0"/>
                          </a:solidFill>
                          <a:latin typeface="Courier" pitchFamily="49" charset="0"/>
                        </a:rPr>
                        <a:t>NULL</a:t>
                      </a:r>
                      <a:endParaRPr lang="en-US" b="0" dirty="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2" name="Table 21"/>
          <p:cNvGraphicFramePr>
            <a:graphicFrameLocks noGrp="1"/>
          </p:cNvGraphicFramePr>
          <p:nvPr/>
        </p:nvGraphicFramePr>
        <p:xfrm>
          <a:off x="914400" y="393192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rPr>
                        <a:t>Some functions are implemented in C code for</a:t>
                      </a:r>
                      <a:r>
                        <a:rPr lang="en-US" b="0" baseline="0" dirty="0" smtClean="0">
                          <a:solidFill>
                            <a:schemeClr val="tx1"/>
                          </a:solidFill>
                        </a:rPr>
                        <a:t> efficiency. They have no R code. Therefore their body, list of arguments and environment are all null.</a:t>
                      </a:r>
                      <a:endParaRPr lang="en-US" b="0" dirty="0">
                        <a:solidFill>
                          <a:schemeClr val="tx1"/>
                        </a:solidFill>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3" name="Table 22"/>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graphicFrame>
        <p:nvGraphicFramePr>
          <p:cNvPr id="11" name="Table 10"/>
          <p:cNvGraphicFramePr>
            <a:graphicFrameLocks noGrp="1"/>
          </p:cNvGraphicFramePr>
          <p:nvPr/>
        </p:nvGraphicFramePr>
        <p:xfrm>
          <a:off x="914400" y="53797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457200"/>
          <a:ext cx="8229600" cy="173736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a:t>
                      </a:r>
                      <a:r>
                        <a:rPr lang="en-US" b="0" baseline="0" dirty="0" smtClean="0">
                          <a:solidFill>
                            <a:schemeClr val="tx1"/>
                          </a:solidFill>
                        </a:rPr>
                        <a:t>on the following page return?</a:t>
                      </a:r>
                    </a:p>
                    <a:p>
                      <a:r>
                        <a:rPr lang="en-US" b="0" baseline="0" dirty="0" smtClean="0">
                          <a:solidFill>
                            <a:schemeClr val="tx1"/>
                          </a:solidFill>
                        </a:rPr>
                        <a:t># Choose from:</a:t>
                      </a:r>
                    </a:p>
                    <a:p>
                      <a:pPr marL="342900" indent="-342900">
                        <a:buFont typeface="+mj-lt"/>
                        <a:buAutoNum type="arabicPeriod"/>
                      </a:pPr>
                      <a:r>
                        <a:rPr lang="en-US" b="0" baseline="0" dirty="0" smtClean="0">
                          <a:solidFill>
                            <a:schemeClr val="tx1"/>
                          </a:solidFill>
                        </a:rPr>
                        <a:t>(TRUE, TRUE), (FALSE, TRUE), (TRUE, FALSE) and (FALSE, FALSE) </a:t>
                      </a:r>
                    </a:p>
                    <a:p>
                      <a:pPr marL="342900" indent="-342900">
                        <a:buFont typeface="+mj-lt"/>
                        <a:buAutoNum type="arabicPeriod"/>
                      </a:pPr>
                      <a:r>
                        <a:rPr lang="en-US" b="0" baseline="0" dirty="0" smtClean="0">
                          <a:solidFill>
                            <a:schemeClr val="tx1"/>
                          </a:solidFill>
                        </a:rPr>
                        <a:t>(FALSE, FALSE), (TRUE, FALSE), (FALSE, TRUE) and (TRUE, TRUE)</a:t>
                      </a:r>
                    </a:p>
                    <a:p>
                      <a:pPr marL="342900" indent="-342900">
                        <a:buFont typeface="+mj-lt"/>
                        <a:buAutoNum type="arabicPeriod"/>
                      </a:pPr>
                      <a:r>
                        <a:rPr lang="en-US" b="0" baseline="0" dirty="0" smtClean="0">
                          <a:solidFill>
                            <a:schemeClr val="tx1"/>
                          </a:solidFill>
                        </a:rPr>
                        <a:t>Throws an exception</a:t>
                      </a:r>
                    </a:p>
                    <a:p>
                      <a:pPr marL="342900" indent="-342900">
                        <a:buFont typeface="+mj-lt"/>
                        <a:buAutoNum type="arabicPeriod"/>
                      </a:pPr>
                      <a:r>
                        <a:rPr lang="en-US" b="0" baseline="0" dirty="0" smtClean="0">
                          <a:solidFill>
                            <a:schemeClr val="tx1"/>
                          </a:solidFill>
                        </a:rPr>
                        <a:t>…</a:t>
                      </a:r>
                      <a:endParaRPr lang="en-US" b="0" baseline="0" dirty="0" smtClean="0">
                        <a:solidFill>
                          <a:schemeClr val="tx1"/>
                        </a:solidFill>
                      </a:endParaRP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6670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sz="1800" b="0" kern="1200" dirty="0" err="1" smtClean="0">
                          <a:solidFill>
                            <a:srgbClr val="00B0F0"/>
                          </a:solidFill>
                          <a:latin typeface="Courier" pitchFamily="49" charset="0"/>
                          <a:ea typeface="+mn-ea"/>
                          <a:cs typeface="+mn-cs"/>
                        </a:rPr>
                        <a:t>checks_out</a:t>
                      </a:r>
                      <a:r>
                        <a:rPr lang="en-US" sz="1800" b="0" kern="1200" dirty="0" smtClean="0">
                          <a:solidFill>
                            <a:srgbClr val="00B0F0"/>
                          </a:solidFill>
                          <a:latin typeface="Courier" pitchFamily="49" charset="0"/>
                          <a:ea typeface="+mn-ea"/>
                          <a:cs typeface="+mn-cs"/>
                        </a:rPr>
                        <a:t>(1, 1)</a:t>
                      </a:r>
                      <a:endParaRPr lang="en-US" sz="1800" b="0" kern="1200" baseline="0" dirty="0" smtClean="0">
                        <a:solidFill>
                          <a:schemeClr val="tx1"/>
                        </a:solidFill>
                        <a:latin typeface="+mn-lt"/>
                        <a:ea typeface="+mn-ea"/>
                        <a:cs typeface="+mn-cs"/>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100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latin typeface="+mn-lt"/>
                        </a:rPr>
                        <a:t>Use </a:t>
                      </a:r>
                      <a:r>
                        <a:rPr lang="en-US" sz="1800" b="0" kern="1200" baseline="0" dirty="0" smtClean="0">
                          <a:solidFill>
                            <a:srgbClr val="00B0F0"/>
                          </a:solidFill>
                          <a:latin typeface="Courier" pitchFamily="49" charset="0"/>
                          <a:ea typeface="+mn-ea"/>
                          <a:cs typeface="+mn-cs"/>
                        </a:rPr>
                        <a:t>missing() </a:t>
                      </a:r>
                      <a:r>
                        <a:rPr lang="en-US" b="0" baseline="0" dirty="0" smtClean="0">
                          <a:solidFill>
                            <a:schemeClr val="tx1"/>
                          </a:solidFill>
                          <a:latin typeface="+mn-lt"/>
                        </a:rPr>
                        <a:t>to determine whether an argument was assigned a value during function call. </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Default</a:t>
                      </a:r>
                      <a:endParaRPr lang="en-US" b="0" dirty="0" smtClean="0">
                        <a:solidFill>
                          <a:srgbClr val="FF0000"/>
                        </a:solidFill>
                      </a:endParaRP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0" y="1524000"/>
          <a:ext cx="9144000" cy="2011680"/>
        </p:xfrm>
        <a:graphic>
          <a:graphicData uri="http://schemas.openxmlformats.org/drawingml/2006/table">
            <a:tbl>
              <a:tblPr firstRow="1" bandRow="1">
                <a:tableStyleId>{5C22544A-7EE6-4342-B048-85BDC9FD1C3A}</a:tableStyleId>
              </a:tblPr>
              <a:tblGrid>
                <a:gridCol w="9144000"/>
              </a:tblGrid>
              <a:tr h="487680">
                <a:tc>
                  <a:txBody>
                    <a:bodyPr/>
                    <a:lstStyle/>
                    <a:p>
                      <a:r>
                        <a:rPr lang="pt-BR" sz="1800" b="0" kern="1200" dirty="0" smtClean="0">
                          <a:solidFill>
                            <a:srgbClr val="00B0F0"/>
                          </a:solidFill>
                          <a:latin typeface="Courier" pitchFamily="49" charset="0"/>
                          <a:ea typeface="+mn-ea"/>
                          <a:cs typeface="+mn-cs"/>
                        </a:rPr>
                        <a:t>i &lt;- function(a, b) {</a:t>
                      </a:r>
                    </a:p>
                    <a:p>
                      <a:r>
                        <a:rPr lang="pt-BR" sz="1800" b="0" kern="1200" dirty="0" smtClean="0">
                          <a:solidFill>
                            <a:srgbClr val="00B0F0"/>
                          </a:solidFill>
                          <a:latin typeface="Courier" pitchFamily="49" charset="0"/>
                          <a:ea typeface="+mn-ea"/>
                          <a:cs typeface="+mn-cs"/>
                        </a:rPr>
                        <a:t>  c(missing(a), missing(b))</a:t>
                      </a:r>
                    </a:p>
                    <a:p>
                      <a:r>
                        <a:rPr lang="pt-BR" sz="1800" b="0" kern="1200" dirty="0" smtClean="0">
                          <a:solidFill>
                            <a:srgbClr val="00B0F0"/>
                          </a:solidFill>
                          <a:latin typeface="Courier" pitchFamily="49" charset="0"/>
                          <a:ea typeface="+mn-ea"/>
                          <a:cs typeface="+mn-cs"/>
                        </a:rPr>
                        <a:t>}</a:t>
                      </a:r>
                    </a:p>
                    <a:p>
                      <a:r>
                        <a:rPr lang="pt-BR" sz="1800" b="0" kern="1200" dirty="0" smtClean="0">
                          <a:solidFill>
                            <a:srgbClr val="00B0F0"/>
                          </a:solidFill>
                          <a:latin typeface="Courier" pitchFamily="49" charset="0"/>
                          <a:ea typeface="+mn-ea"/>
                          <a:cs typeface="+mn-cs"/>
                        </a:rPr>
                        <a:t>i()</a:t>
                      </a:r>
                    </a:p>
                    <a:p>
                      <a:r>
                        <a:rPr lang="pt-BR" sz="1800" b="0" kern="1200" dirty="0" smtClean="0">
                          <a:solidFill>
                            <a:srgbClr val="00B0F0"/>
                          </a:solidFill>
                          <a:latin typeface="Courier" pitchFamily="49" charset="0"/>
                          <a:ea typeface="+mn-ea"/>
                          <a:cs typeface="+mn-cs"/>
                        </a:rPr>
                        <a:t>i(a=7)</a:t>
                      </a:r>
                    </a:p>
                    <a:p>
                      <a:r>
                        <a:rPr lang="pt-BR" sz="1800" b="0" kern="1200" dirty="0" smtClean="0">
                          <a:solidFill>
                            <a:srgbClr val="00B0F0"/>
                          </a:solidFill>
                          <a:latin typeface="Courier" pitchFamily="49" charset="0"/>
                          <a:ea typeface="+mn-ea"/>
                          <a:cs typeface="+mn-cs"/>
                        </a:rPr>
                        <a:t>i(b=9)</a:t>
                      </a:r>
                    </a:p>
                    <a:p>
                      <a:r>
                        <a:rPr lang="pt-BR" sz="1800" b="0" kern="1200" dirty="0" smtClean="0">
                          <a:solidFill>
                            <a:srgbClr val="00B0F0"/>
                          </a:solidFill>
                          <a:latin typeface="Courier" pitchFamily="49" charset="0"/>
                          <a:ea typeface="+mn-ea"/>
                          <a:cs typeface="+mn-cs"/>
                        </a:rPr>
                        <a:t>i(7, 9)</a:t>
                      </a:r>
                      <a:endParaRPr lang="pt-BR" sz="1800" b="0" kern="1200" dirty="0" smtClean="0">
                        <a:solidFill>
                          <a:srgbClr val="00B0F0"/>
                        </a:solidFill>
                        <a:latin typeface="Courier" pitchFamily="49" charset="0"/>
                        <a:ea typeface="+mn-ea"/>
                        <a:cs typeface="+mn-cs"/>
                      </a:endParaRPr>
                    </a:p>
                  </a:txBody>
                  <a:tcPr>
                    <a:lnL w="12700" cap="flat" cmpd="sng" algn="ctr">
                      <a:solidFill>
                        <a:schemeClr val="tx1"/>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tx1">
                        <a:lumMod val="75000"/>
                        <a:lumOff val="25000"/>
                      </a:schemeClr>
                    </a:solidFill>
                  </a:tcPr>
                </a:tc>
              </a:tr>
            </a:tbl>
          </a:graphicData>
        </a:graphic>
      </p:graphicFrame>
      <p:sp>
        <p:nvSpPr>
          <p:cNvPr id="3" name="TextBox 2"/>
          <p:cNvSpPr txBox="1"/>
          <p:nvPr/>
        </p:nvSpPr>
        <p:spPr>
          <a:xfrm>
            <a:off x="228600" y="762000"/>
            <a:ext cx="1135439" cy="584775"/>
          </a:xfrm>
          <a:prstGeom prst="rect">
            <a:avLst/>
          </a:prstGeom>
          <a:noFill/>
        </p:spPr>
        <p:txBody>
          <a:bodyPr wrap="none" rtlCol="0">
            <a:spAutoFit/>
          </a:bodyPr>
          <a:lstStyle/>
          <a:p>
            <a:r>
              <a:rPr lang="en-US" sz="3200" b="1" dirty="0" smtClean="0">
                <a:solidFill>
                  <a:schemeClr val="tx1">
                    <a:lumMod val="65000"/>
                    <a:lumOff val="35000"/>
                  </a:schemeClr>
                </a:solidFill>
              </a:rPr>
              <a:t>CODE</a:t>
            </a:r>
            <a:endParaRPr lang="en-US" sz="3200" b="1" dirty="0">
              <a:solidFill>
                <a:schemeClr val="tx1">
                  <a:lumMod val="65000"/>
                  <a:lumOff val="35000"/>
                </a:schemeClr>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609600"/>
          <a:ext cx="8229600" cy="146304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return?</a:t>
                      </a:r>
                    </a:p>
                    <a:p>
                      <a:r>
                        <a:rPr lang="en-US" sz="1800" b="0" kern="1200" dirty="0" smtClean="0">
                          <a:solidFill>
                            <a:srgbClr val="00B0F0"/>
                          </a:solidFill>
                          <a:latin typeface="Courier" pitchFamily="49" charset="0"/>
                          <a:ea typeface="+mn-ea"/>
                          <a:cs typeface="+mn-cs"/>
                        </a:rPr>
                        <a:t>f &lt;- function(x) {</a:t>
                      </a:r>
                    </a:p>
                    <a:p>
                      <a:r>
                        <a:rPr lang="en-US" sz="1800" b="0" kern="1200" dirty="0" smtClean="0">
                          <a:solidFill>
                            <a:srgbClr val="00B0F0"/>
                          </a:solidFill>
                          <a:latin typeface="Courier" pitchFamily="49" charset="0"/>
                          <a:ea typeface="+mn-ea"/>
                          <a:cs typeface="+mn-cs"/>
                        </a:rPr>
                        <a:t>  10</a:t>
                      </a:r>
                    </a:p>
                    <a:p>
                      <a:r>
                        <a:rPr lang="en-US" sz="1800" b="0" kern="1200" dirty="0" smtClean="0">
                          <a:solidFill>
                            <a:srgbClr val="00B0F0"/>
                          </a:solidFill>
                          <a:latin typeface="Courier" pitchFamily="49" charset="0"/>
                          <a:ea typeface="+mn-ea"/>
                          <a:cs typeface="+mn-cs"/>
                        </a:rPr>
                        <a:t>}</a:t>
                      </a:r>
                    </a:p>
                    <a:p>
                      <a:r>
                        <a:rPr lang="en-US" sz="1800" b="0" kern="1200" dirty="0" smtClean="0">
                          <a:solidFill>
                            <a:srgbClr val="00B0F0"/>
                          </a:solidFill>
                          <a:latin typeface="Courier" pitchFamily="49" charset="0"/>
                          <a:ea typeface="+mn-ea"/>
                          <a:cs typeface="+mn-cs"/>
                        </a:rPr>
                        <a:t>f(stop("This is an error!"))</a:t>
                      </a:r>
                      <a:endParaRPr lang="pt-BR" sz="1800" b="0" kern="1200" dirty="0" smtClean="0">
                        <a:solidFill>
                          <a:srgbClr val="00B0F0"/>
                        </a:solidFill>
                        <a:latin typeface="Courier" pitchFamily="49" charset="0"/>
                        <a:ea typeface="+mn-ea"/>
                        <a:cs typeface="+mn-cs"/>
                      </a:endParaRP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5603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sz="1800" b="0" kern="1200" dirty="0" smtClean="0">
                          <a:solidFill>
                            <a:srgbClr val="00B0F0"/>
                          </a:solidFill>
                          <a:latin typeface="Courier" pitchFamily="49" charset="0"/>
                          <a:ea typeface="+mn-ea"/>
                          <a:cs typeface="+mn-cs"/>
                        </a:rPr>
                        <a:t>10</a:t>
                      </a:r>
                      <a:endParaRPr lang="en-US" sz="1800" b="0" kern="1200" baseline="0" dirty="0" smtClean="0">
                        <a:solidFill>
                          <a:schemeClr val="tx1"/>
                        </a:solidFill>
                        <a:latin typeface="+mn-lt"/>
                        <a:ea typeface="+mn-ea"/>
                        <a:cs typeface="+mn-cs"/>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100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latin typeface="+mn-lt"/>
                        </a:rPr>
                        <a:t>Argument values are assigned only when needed. Use </a:t>
                      </a:r>
                      <a:r>
                        <a:rPr lang="en-US" sz="1800" b="0" kern="1200" dirty="0" smtClean="0">
                          <a:solidFill>
                            <a:srgbClr val="00B0F0"/>
                          </a:solidFill>
                          <a:latin typeface="Courier" pitchFamily="49" charset="0"/>
                          <a:ea typeface="+mn-ea"/>
                          <a:cs typeface="+mn-cs"/>
                        </a:rPr>
                        <a:t>force(x) </a:t>
                      </a:r>
                      <a:r>
                        <a:rPr lang="en-US" b="0" baseline="0" dirty="0" smtClean="0">
                          <a:solidFill>
                            <a:schemeClr val="tx1"/>
                          </a:solidFill>
                          <a:latin typeface="+mn-lt"/>
                        </a:rPr>
                        <a:t>or simply </a:t>
                      </a:r>
                      <a:r>
                        <a:rPr lang="en-US" sz="1800" b="0" kern="1200" dirty="0" smtClean="0">
                          <a:solidFill>
                            <a:srgbClr val="00B0F0"/>
                          </a:solidFill>
                          <a:latin typeface="Courier" pitchFamily="49" charset="0"/>
                          <a:ea typeface="+mn-ea"/>
                          <a:cs typeface="+mn-cs"/>
                        </a:rPr>
                        <a:t>x</a:t>
                      </a:r>
                      <a:r>
                        <a:rPr lang="en-US" b="0" baseline="0" dirty="0" smtClean="0">
                          <a:solidFill>
                            <a:schemeClr val="tx1"/>
                          </a:solidFill>
                          <a:latin typeface="+mn-lt"/>
                        </a:rPr>
                        <a:t> to force evaluation.</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Default</a:t>
                      </a:r>
                      <a:endParaRPr lang="en-US" b="0" dirty="0" smtClean="0">
                        <a:solidFill>
                          <a:srgbClr val="FF0000"/>
                        </a:solidFill>
                      </a:endParaRP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198120"/>
          <a:ext cx="8229600" cy="2011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return?</a:t>
                      </a:r>
                    </a:p>
                    <a:p>
                      <a:r>
                        <a:rPr lang="en-US" sz="1800" b="0" kern="1200" dirty="0" smtClean="0">
                          <a:solidFill>
                            <a:srgbClr val="00B0F0"/>
                          </a:solidFill>
                          <a:latin typeface="Courier" pitchFamily="49" charset="0"/>
                          <a:ea typeface="+mn-ea"/>
                          <a:cs typeface="+mn-cs"/>
                        </a:rPr>
                        <a:t>add &lt;- function(x) {</a:t>
                      </a:r>
                    </a:p>
                    <a:p>
                      <a:r>
                        <a:rPr lang="en-US" sz="1800" b="0" kern="1200" dirty="0" smtClean="0">
                          <a:solidFill>
                            <a:srgbClr val="00B0F0"/>
                          </a:solidFill>
                          <a:latin typeface="Courier" pitchFamily="49" charset="0"/>
                          <a:ea typeface="+mn-ea"/>
                          <a:cs typeface="+mn-cs"/>
                        </a:rPr>
                        <a:t>  function(y) x + y  </a:t>
                      </a:r>
                    </a:p>
                    <a:p>
                      <a:r>
                        <a:rPr lang="en-US" sz="1800" b="0" kern="1200" dirty="0" smtClean="0">
                          <a:solidFill>
                            <a:srgbClr val="00B0F0"/>
                          </a:solidFill>
                          <a:latin typeface="Courier" pitchFamily="49" charset="0"/>
                          <a:ea typeface="+mn-ea"/>
                          <a:cs typeface="+mn-cs"/>
                        </a:rPr>
                        <a:t>}</a:t>
                      </a:r>
                    </a:p>
                    <a:p>
                      <a:r>
                        <a:rPr lang="en-US" sz="1800" b="0" kern="1200" dirty="0" smtClean="0">
                          <a:solidFill>
                            <a:srgbClr val="00B0F0"/>
                          </a:solidFill>
                          <a:latin typeface="Courier" pitchFamily="49" charset="0"/>
                          <a:ea typeface="+mn-ea"/>
                          <a:cs typeface="+mn-cs"/>
                        </a:rPr>
                        <a:t>adders &lt;- </a:t>
                      </a:r>
                      <a:r>
                        <a:rPr lang="en-US" sz="1800" b="0" kern="1200" dirty="0" err="1" smtClean="0">
                          <a:solidFill>
                            <a:srgbClr val="00B0F0"/>
                          </a:solidFill>
                          <a:latin typeface="Courier" pitchFamily="49" charset="0"/>
                          <a:ea typeface="+mn-ea"/>
                          <a:cs typeface="+mn-cs"/>
                        </a:rPr>
                        <a:t>lapply</a:t>
                      </a:r>
                      <a:r>
                        <a:rPr lang="en-US" sz="1800" b="0" kern="1200" dirty="0" smtClean="0">
                          <a:solidFill>
                            <a:srgbClr val="00B0F0"/>
                          </a:solidFill>
                          <a:latin typeface="Courier" pitchFamily="49" charset="0"/>
                          <a:ea typeface="+mn-ea"/>
                          <a:cs typeface="+mn-cs"/>
                        </a:rPr>
                        <a:t>(1:10, add)</a:t>
                      </a:r>
                    </a:p>
                    <a:p>
                      <a:r>
                        <a:rPr lang="en-US" sz="1800" b="0" kern="1200" dirty="0" smtClean="0">
                          <a:solidFill>
                            <a:srgbClr val="00B0F0"/>
                          </a:solidFill>
                          <a:latin typeface="Courier" pitchFamily="49" charset="0"/>
                          <a:ea typeface="+mn-ea"/>
                          <a:cs typeface="+mn-cs"/>
                        </a:rPr>
                        <a:t>adders[[1]](13)</a:t>
                      </a:r>
                    </a:p>
                    <a:p>
                      <a:r>
                        <a:rPr lang="en-US" sz="1800" b="0" kern="1200" dirty="0" smtClean="0">
                          <a:solidFill>
                            <a:srgbClr val="00B0F0"/>
                          </a:solidFill>
                          <a:latin typeface="Courier" pitchFamily="49" charset="0"/>
                          <a:ea typeface="+mn-ea"/>
                          <a:cs typeface="+mn-cs"/>
                        </a:rPr>
                        <a:t>adders[[10]](13)</a:t>
                      </a:r>
                      <a:endParaRPr lang="pt-BR" sz="1800" b="0" kern="1200" dirty="0" smtClean="0">
                        <a:solidFill>
                          <a:srgbClr val="00B0F0"/>
                        </a:solidFill>
                        <a:latin typeface="Courier" pitchFamily="49" charset="0"/>
                        <a:ea typeface="+mn-ea"/>
                        <a:cs typeface="+mn-cs"/>
                      </a:endParaRP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5603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sz="1800" b="0" kern="1200" dirty="0" smtClean="0">
                          <a:solidFill>
                            <a:srgbClr val="00B0F0"/>
                          </a:solidFill>
                          <a:latin typeface="Courier" pitchFamily="49" charset="0"/>
                          <a:ea typeface="+mn-ea"/>
                          <a:cs typeface="+mn-cs"/>
                        </a:rPr>
                        <a:t>14,</a:t>
                      </a:r>
                      <a:r>
                        <a:rPr lang="en-US" sz="1800" b="0" kern="1200" baseline="0" dirty="0" smtClean="0">
                          <a:solidFill>
                            <a:srgbClr val="00B0F0"/>
                          </a:solidFill>
                          <a:latin typeface="Courier" pitchFamily="49" charset="0"/>
                          <a:ea typeface="+mn-ea"/>
                          <a:cs typeface="+mn-cs"/>
                        </a:rPr>
                        <a:t> 23</a:t>
                      </a:r>
                      <a:endParaRPr lang="en-US" sz="1800" b="0" kern="1200" baseline="0" dirty="0" smtClean="0">
                        <a:solidFill>
                          <a:schemeClr val="tx1"/>
                        </a:solidFill>
                        <a:latin typeface="+mn-lt"/>
                        <a:ea typeface="+mn-ea"/>
                        <a:cs typeface="+mn-cs"/>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93192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latin typeface="+mn-lt"/>
                        </a:rPr>
                        <a:t>A closure is a function that returns a function. Data passed to the returned function persists and is available each time that the function is called. </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Default</a:t>
                      </a:r>
                      <a:endParaRPr lang="en-US" b="0" dirty="0" smtClean="0">
                        <a:solidFill>
                          <a:srgbClr val="FF0000"/>
                        </a:solidFill>
                      </a:endParaRP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472440"/>
          <a:ext cx="8229600" cy="173736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return?</a:t>
                      </a:r>
                    </a:p>
                    <a:p>
                      <a:r>
                        <a:rPr lang="en-US" sz="1800" b="0" kern="1200" dirty="0" smtClean="0">
                          <a:solidFill>
                            <a:srgbClr val="00B0F0"/>
                          </a:solidFill>
                          <a:latin typeface="Courier New" pitchFamily="49" charset="0"/>
                          <a:ea typeface="+mn-ea"/>
                          <a:cs typeface="Courier New" pitchFamily="49" charset="0"/>
                        </a:rPr>
                        <a:t>f &lt;- function(x=</a:t>
                      </a:r>
                      <a:r>
                        <a:rPr lang="en-US" sz="1800" b="0" kern="1200" dirty="0" err="1" smtClean="0">
                          <a:solidFill>
                            <a:srgbClr val="00B0F0"/>
                          </a:solidFill>
                          <a:latin typeface="Courier New" pitchFamily="49" charset="0"/>
                          <a:ea typeface="+mn-ea"/>
                          <a:cs typeface="Courier New" pitchFamily="49" charset="0"/>
                        </a:rPr>
                        <a:t>ls</a:t>
                      </a:r>
                      <a:r>
                        <a:rPr lang="en-US" sz="1800" b="0" kern="1200" dirty="0" smtClean="0">
                          <a:solidFill>
                            <a:srgbClr val="00B0F0"/>
                          </a:solidFill>
                          <a:latin typeface="Courier New" pitchFamily="49" charset="0"/>
                          <a:ea typeface="+mn-ea"/>
                          <a:cs typeface="Courier New" pitchFamily="49" charset="0"/>
                        </a:rPr>
                        <a:t>()) {</a:t>
                      </a:r>
                    </a:p>
                    <a:p>
                      <a:r>
                        <a:rPr lang="en-US" sz="1800" b="0" kern="1200" dirty="0" smtClean="0">
                          <a:solidFill>
                            <a:srgbClr val="00B0F0"/>
                          </a:solidFill>
                          <a:latin typeface="Courier New" pitchFamily="49" charset="0"/>
                          <a:ea typeface="+mn-ea"/>
                          <a:cs typeface="Courier New" pitchFamily="49" charset="0"/>
                        </a:rPr>
                        <a:t>  a &lt;- 9</a:t>
                      </a:r>
                    </a:p>
                    <a:p>
                      <a:r>
                        <a:rPr lang="en-US" sz="1800" b="0" kern="1200" dirty="0" smtClean="0">
                          <a:solidFill>
                            <a:srgbClr val="00B0F0"/>
                          </a:solidFill>
                          <a:latin typeface="Courier New" pitchFamily="49" charset="0"/>
                          <a:ea typeface="+mn-ea"/>
                          <a:cs typeface="Courier New" pitchFamily="49" charset="0"/>
                        </a:rPr>
                        <a:t>  x</a:t>
                      </a:r>
                    </a:p>
                    <a:p>
                      <a:r>
                        <a:rPr lang="en-US" sz="1800" b="0" kern="1200" dirty="0" smtClean="0">
                          <a:solidFill>
                            <a:srgbClr val="00B0F0"/>
                          </a:solidFill>
                          <a:latin typeface="Courier New" pitchFamily="49" charset="0"/>
                          <a:ea typeface="+mn-ea"/>
                          <a:cs typeface="Courier New" pitchFamily="49" charset="0"/>
                        </a:rPr>
                        <a:t>}</a:t>
                      </a:r>
                    </a:p>
                    <a:p>
                      <a:r>
                        <a:rPr lang="en-US" sz="1800" b="0" kern="1200" dirty="0" smtClean="0">
                          <a:solidFill>
                            <a:srgbClr val="00B0F0"/>
                          </a:solidFill>
                          <a:latin typeface="Courier New" pitchFamily="49" charset="0"/>
                          <a:ea typeface="+mn-ea"/>
                          <a:cs typeface="Courier New" pitchFamily="49" charset="0"/>
                        </a:rPr>
                        <a:t>f()</a:t>
                      </a:r>
                      <a:endParaRPr lang="pt-BR" sz="1800" b="0" kern="1200" dirty="0" smtClean="0">
                        <a:solidFill>
                          <a:srgbClr val="00B0F0"/>
                        </a:solidFill>
                        <a:latin typeface="Courier New" pitchFamily="49" charset="0"/>
                        <a:ea typeface="+mn-ea"/>
                        <a:cs typeface="Courier New" pitchFamily="49" charset="0"/>
                      </a:endParaRP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5603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sz="1800" b="0" kern="1200" baseline="0" dirty="0" err="1" smtClean="0">
                          <a:solidFill>
                            <a:srgbClr val="00B0F0"/>
                          </a:solidFill>
                          <a:latin typeface="Courier New" pitchFamily="49" charset="0"/>
                          <a:ea typeface="+mn-ea"/>
                          <a:cs typeface="Courier New" pitchFamily="49" charset="0"/>
                        </a:rPr>
                        <a:t>check_out</a:t>
                      </a:r>
                      <a:r>
                        <a:rPr lang="en-US" sz="1800" b="0" kern="1200" baseline="0" dirty="0" smtClean="0">
                          <a:solidFill>
                            <a:srgbClr val="00B0F0"/>
                          </a:solidFill>
                          <a:latin typeface="Courier New" pitchFamily="49" charset="0"/>
                          <a:ea typeface="+mn-ea"/>
                          <a:cs typeface="Courier New" pitchFamily="49" charset="0"/>
                        </a:rPr>
                        <a:t>(‘</a:t>
                      </a:r>
                      <a:r>
                        <a:rPr lang="en-US" sz="1800" b="0" kern="1200" dirty="0" smtClean="0">
                          <a:solidFill>
                            <a:srgbClr val="00B0F0"/>
                          </a:solidFill>
                          <a:latin typeface="Courier New" pitchFamily="49" charset="0"/>
                          <a:ea typeface="+mn-ea"/>
                          <a:cs typeface="Courier New" pitchFamily="49" charset="0"/>
                        </a:rPr>
                        <a:t>c(“a”, “x”)’, c(“a”, “x”), “</a:t>
                      </a:r>
                      <a:r>
                        <a:rPr lang="en-US" sz="1800" b="0" kern="1200" dirty="0" err="1" smtClean="0">
                          <a:solidFill>
                            <a:srgbClr val="00B0F0"/>
                          </a:solidFill>
                          <a:latin typeface="Courier New" pitchFamily="49" charset="0"/>
                          <a:ea typeface="+mn-ea"/>
                          <a:cs typeface="Courier New" pitchFamily="49" charset="0"/>
                        </a:rPr>
                        <a:t>test_identical</a:t>
                      </a:r>
                      <a:r>
                        <a:rPr lang="en-US" sz="1800" b="0" kern="1200" dirty="0" smtClean="0">
                          <a:solidFill>
                            <a:srgbClr val="00B0F0"/>
                          </a:solidFill>
                          <a:latin typeface="Courier New" pitchFamily="49" charset="0"/>
                          <a:ea typeface="+mn-ea"/>
                          <a:cs typeface="Courier New" pitchFamily="49" charset="0"/>
                        </a:rPr>
                        <a:t>”)</a:t>
                      </a:r>
                      <a:endParaRPr lang="en-US" sz="1800" b="0" kern="1200" baseline="0" dirty="0" smtClean="0">
                        <a:solidFill>
                          <a:schemeClr val="tx1"/>
                        </a:solidFill>
                        <a:latin typeface="Courier New" pitchFamily="49" charset="0"/>
                        <a:ea typeface="+mn-ea"/>
                        <a:cs typeface="Courier New"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93192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latin typeface="+mn-lt"/>
                        </a:rPr>
                        <a:t>Lazy evaluation means arguments are assigned values only when needed. Thus, </a:t>
                      </a:r>
                      <a:r>
                        <a:rPr lang="en-US" sz="1800" b="0" kern="1200" dirty="0" smtClean="0">
                          <a:solidFill>
                            <a:srgbClr val="00B0F0"/>
                          </a:solidFill>
                          <a:latin typeface="Courier" pitchFamily="49" charset="0"/>
                          <a:ea typeface="+mn-ea"/>
                          <a:cs typeface="+mn-cs"/>
                        </a:rPr>
                        <a:t>x=</a:t>
                      </a:r>
                      <a:r>
                        <a:rPr lang="en-US" sz="1800" b="0" kern="1200" dirty="0" err="1" smtClean="0">
                          <a:solidFill>
                            <a:srgbClr val="00B0F0"/>
                          </a:solidFill>
                          <a:latin typeface="Courier" pitchFamily="49" charset="0"/>
                          <a:ea typeface="+mn-ea"/>
                          <a:cs typeface="+mn-cs"/>
                        </a:rPr>
                        <a:t>ls</a:t>
                      </a:r>
                      <a:r>
                        <a:rPr lang="en-US" sz="1800" b="0" kern="1200" dirty="0" smtClean="0">
                          <a:solidFill>
                            <a:srgbClr val="00B0F0"/>
                          </a:solidFill>
                          <a:latin typeface="Courier" pitchFamily="49" charset="0"/>
                          <a:ea typeface="+mn-ea"/>
                          <a:cs typeface="+mn-cs"/>
                        </a:rPr>
                        <a:t>() </a:t>
                      </a:r>
                      <a:r>
                        <a:rPr lang="en-US" b="0" baseline="0" dirty="0" smtClean="0">
                          <a:solidFill>
                            <a:schemeClr val="tx1"/>
                          </a:solidFill>
                          <a:latin typeface="+mn-lt"/>
                        </a:rPr>
                        <a:t>is invoked in the function’s execution environment where </a:t>
                      </a:r>
                      <a:r>
                        <a:rPr lang="en-US" sz="1800" b="0" kern="1200" dirty="0" smtClean="0">
                          <a:solidFill>
                            <a:srgbClr val="00B0F0"/>
                          </a:solidFill>
                          <a:latin typeface="Courier" pitchFamily="49" charset="0"/>
                          <a:ea typeface="+mn-ea"/>
                          <a:cs typeface="+mn-cs"/>
                        </a:rPr>
                        <a:t>x</a:t>
                      </a:r>
                      <a:r>
                        <a:rPr lang="en-US" b="0" baseline="0" dirty="0" smtClean="0">
                          <a:solidFill>
                            <a:schemeClr val="tx1"/>
                          </a:solidFill>
                          <a:latin typeface="+mn-lt"/>
                        </a:rPr>
                        <a:t> is requested.</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Default</a:t>
                      </a:r>
                      <a:endParaRPr lang="en-US" b="0" dirty="0" smtClean="0">
                        <a:solidFill>
                          <a:srgbClr val="FF0000"/>
                        </a:solidFill>
                      </a:endParaRP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472440"/>
          <a:ext cx="8229600" cy="173736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return?</a:t>
                      </a:r>
                    </a:p>
                    <a:p>
                      <a:r>
                        <a:rPr lang="en-US" sz="1800" b="0" kern="1200" dirty="0" smtClean="0">
                          <a:solidFill>
                            <a:srgbClr val="00B0F0"/>
                          </a:solidFill>
                          <a:latin typeface="Courier" pitchFamily="49" charset="0"/>
                          <a:ea typeface="+mn-ea"/>
                          <a:cs typeface="+mn-cs"/>
                        </a:rPr>
                        <a:t>f &lt;- function(x=</a:t>
                      </a:r>
                      <a:r>
                        <a:rPr lang="en-US" sz="1800" b="0" kern="1200" dirty="0" err="1" smtClean="0">
                          <a:solidFill>
                            <a:srgbClr val="00B0F0"/>
                          </a:solidFill>
                          <a:latin typeface="Courier" pitchFamily="49" charset="0"/>
                          <a:ea typeface="+mn-ea"/>
                          <a:cs typeface="+mn-cs"/>
                        </a:rPr>
                        <a:t>ls</a:t>
                      </a:r>
                      <a:r>
                        <a:rPr lang="en-US" sz="1800" b="0" kern="1200" dirty="0" smtClean="0">
                          <a:solidFill>
                            <a:srgbClr val="00B0F0"/>
                          </a:solidFill>
                          <a:latin typeface="Courier" pitchFamily="49" charset="0"/>
                          <a:ea typeface="+mn-ea"/>
                          <a:cs typeface="+mn-cs"/>
                        </a:rPr>
                        <a:t>()) {</a:t>
                      </a:r>
                    </a:p>
                    <a:p>
                      <a:r>
                        <a:rPr lang="en-US" sz="1800" b="0" kern="1200" dirty="0" smtClean="0">
                          <a:solidFill>
                            <a:srgbClr val="00B0F0"/>
                          </a:solidFill>
                          <a:latin typeface="Courier" pitchFamily="49" charset="0"/>
                          <a:ea typeface="+mn-ea"/>
                          <a:cs typeface="+mn-cs"/>
                        </a:rPr>
                        <a:t>  a &lt;- 9</a:t>
                      </a:r>
                    </a:p>
                    <a:p>
                      <a:r>
                        <a:rPr lang="en-US" sz="1800" b="0" kern="1200" dirty="0" smtClean="0">
                          <a:solidFill>
                            <a:srgbClr val="00B0F0"/>
                          </a:solidFill>
                          <a:latin typeface="Courier" pitchFamily="49" charset="0"/>
                          <a:ea typeface="+mn-ea"/>
                          <a:cs typeface="+mn-cs"/>
                        </a:rPr>
                        <a:t>  x</a:t>
                      </a:r>
                    </a:p>
                    <a:p>
                      <a:r>
                        <a:rPr lang="en-US" sz="1800" b="0" kern="1200" dirty="0" smtClean="0">
                          <a:solidFill>
                            <a:srgbClr val="00B0F0"/>
                          </a:solidFill>
                          <a:latin typeface="Courier" pitchFamily="49" charset="0"/>
                          <a:ea typeface="+mn-ea"/>
                          <a:cs typeface="+mn-cs"/>
                        </a:rPr>
                        <a:t>}</a:t>
                      </a:r>
                    </a:p>
                    <a:p>
                      <a:r>
                        <a:rPr lang="en-US" sz="1800" b="0" kern="1200" dirty="0" smtClean="0">
                          <a:solidFill>
                            <a:srgbClr val="00B0F0"/>
                          </a:solidFill>
                          <a:latin typeface="Courier" pitchFamily="49" charset="0"/>
                          <a:ea typeface="+mn-ea"/>
                          <a:cs typeface="+mn-cs"/>
                        </a:rPr>
                        <a:t>f()</a:t>
                      </a:r>
                      <a:endParaRPr lang="pt-BR" sz="1800" b="0" kern="1200" dirty="0" smtClean="0">
                        <a:solidFill>
                          <a:srgbClr val="00B0F0"/>
                        </a:solidFill>
                        <a:latin typeface="Courier" pitchFamily="49" charset="0"/>
                        <a:ea typeface="+mn-ea"/>
                        <a:cs typeface="+mn-cs"/>
                      </a:endParaRP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56032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sz="1800" b="0" kern="1200" dirty="0" smtClean="0">
                          <a:solidFill>
                            <a:srgbClr val="00B0F0"/>
                          </a:solidFill>
                          <a:latin typeface="Courier" pitchFamily="49" charset="0"/>
                          <a:ea typeface="+mn-ea"/>
                          <a:cs typeface="+mn-cs"/>
                        </a:rPr>
                        <a:t>Response &lt;- c(“a”, “x”); Answer &lt;- c(“a”, “x”);</a:t>
                      </a:r>
                      <a:endParaRPr lang="en-US" sz="1800" b="0" kern="1200" baseline="0" dirty="0" smtClean="0">
                        <a:solidFill>
                          <a:srgbClr val="00B0F0"/>
                        </a:solidFill>
                        <a:latin typeface="Courier" pitchFamily="49" charset="0"/>
                        <a:ea typeface="+mn-ea"/>
                        <a:cs typeface="+mn-cs"/>
                      </a:endParaRPr>
                    </a:p>
                    <a:p>
                      <a:r>
                        <a:rPr lang="en-US" sz="1800" b="0" kern="1200" baseline="0" dirty="0" err="1" smtClean="0">
                          <a:solidFill>
                            <a:srgbClr val="00B0F0"/>
                          </a:solidFill>
                          <a:latin typeface="Courier" pitchFamily="49" charset="0"/>
                          <a:ea typeface="+mn-ea"/>
                          <a:cs typeface="+mn-cs"/>
                        </a:rPr>
                        <a:t>expect_identical</a:t>
                      </a:r>
                      <a:r>
                        <a:rPr lang="en-US" sz="1800" b="0" kern="1200" baseline="0" dirty="0" smtClean="0">
                          <a:solidFill>
                            <a:srgbClr val="00B0F0"/>
                          </a:solidFill>
                          <a:latin typeface="Courier" pitchFamily="49" charset="0"/>
                          <a:ea typeface="+mn-ea"/>
                          <a:cs typeface="+mn-cs"/>
                        </a:rPr>
                        <a:t>(Doppelganger(), Answer);</a:t>
                      </a:r>
                      <a:endParaRPr lang="en-US" sz="1800" b="0" kern="1200" baseline="0" dirty="0" smtClean="0">
                        <a:solidFill>
                          <a:schemeClr val="tx1"/>
                        </a:solidFill>
                        <a:latin typeface="+mn-lt"/>
                        <a:ea typeface="+mn-ea"/>
                        <a:cs typeface="+mn-cs"/>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93192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latin typeface="+mn-lt"/>
                        </a:rPr>
                        <a:t>Lazy evaluation means arguments are assigned values only when needed. Thus, </a:t>
                      </a:r>
                      <a:r>
                        <a:rPr lang="en-US" sz="1800" b="0" kern="1200" dirty="0" smtClean="0">
                          <a:solidFill>
                            <a:srgbClr val="00B0F0"/>
                          </a:solidFill>
                          <a:latin typeface="Courier" pitchFamily="49" charset="0"/>
                          <a:ea typeface="+mn-ea"/>
                          <a:cs typeface="+mn-cs"/>
                        </a:rPr>
                        <a:t>x=</a:t>
                      </a:r>
                      <a:r>
                        <a:rPr lang="en-US" sz="1800" b="0" kern="1200" dirty="0" err="1" smtClean="0">
                          <a:solidFill>
                            <a:srgbClr val="00B0F0"/>
                          </a:solidFill>
                          <a:latin typeface="Courier" pitchFamily="49" charset="0"/>
                          <a:ea typeface="+mn-ea"/>
                          <a:cs typeface="+mn-cs"/>
                        </a:rPr>
                        <a:t>ls</a:t>
                      </a:r>
                      <a:r>
                        <a:rPr lang="en-US" sz="1800" b="0" kern="1200" dirty="0" smtClean="0">
                          <a:solidFill>
                            <a:srgbClr val="00B0F0"/>
                          </a:solidFill>
                          <a:latin typeface="Courier" pitchFamily="49" charset="0"/>
                          <a:ea typeface="+mn-ea"/>
                          <a:cs typeface="+mn-cs"/>
                        </a:rPr>
                        <a:t>() </a:t>
                      </a:r>
                      <a:r>
                        <a:rPr lang="en-US" b="0" baseline="0" dirty="0" smtClean="0">
                          <a:solidFill>
                            <a:schemeClr val="tx1"/>
                          </a:solidFill>
                          <a:latin typeface="+mn-lt"/>
                        </a:rPr>
                        <a:t>is invoked in the function’s execution environment where </a:t>
                      </a:r>
                      <a:r>
                        <a:rPr lang="en-US" sz="1800" b="0" kern="1200" dirty="0" smtClean="0">
                          <a:solidFill>
                            <a:srgbClr val="00B0F0"/>
                          </a:solidFill>
                          <a:latin typeface="Courier" pitchFamily="49" charset="0"/>
                          <a:ea typeface="+mn-ea"/>
                          <a:cs typeface="+mn-cs"/>
                        </a:rPr>
                        <a:t>x</a:t>
                      </a:r>
                      <a:r>
                        <a:rPr lang="en-US" b="0" baseline="0" dirty="0" smtClean="0">
                          <a:solidFill>
                            <a:schemeClr val="tx1"/>
                          </a:solidFill>
                          <a:latin typeface="+mn-lt"/>
                        </a:rPr>
                        <a:t> is requested.</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Default</a:t>
                      </a:r>
                      <a:endParaRPr lang="en-US" b="0" dirty="0" smtClean="0">
                        <a:solidFill>
                          <a:srgbClr val="FF0000"/>
                        </a:solidFill>
                      </a:endParaRP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95000"/>
                  </a:schemeClr>
                </a:solidFill>
              </a:rPr>
              <a:t>backup</a:t>
            </a:r>
            <a:endParaRPr lang="en-US" dirty="0">
              <a:solidFill>
                <a:schemeClr val="bg1">
                  <a:lumMod val="95000"/>
                </a:schemeClr>
              </a:solidFill>
            </a:endParaRPr>
          </a:p>
        </p:txBody>
      </p:sp>
      <p:sp>
        <p:nvSpPr>
          <p:cNvPr id="3" name="Text Placeholder 2"/>
          <p:cNvSpPr>
            <a:spLocks noGrp="1"/>
          </p:cNvSpPr>
          <p:nvPr>
            <p:ph type="body" idx="1"/>
          </p:nvPr>
        </p:nvSpPr>
        <p:spPr/>
        <p:txBody>
          <a:bodyPr/>
          <a:lstStyle/>
          <a:p>
            <a:r>
              <a:rPr lang="en-US" dirty="0" smtClean="0"/>
              <a:t>NOT FOR USE</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0" y="1524000"/>
          <a:ext cx="9144000" cy="4206240"/>
        </p:xfrm>
        <a:graphic>
          <a:graphicData uri="http://schemas.openxmlformats.org/drawingml/2006/table">
            <a:tbl>
              <a:tblPr firstRow="1" bandRow="1">
                <a:tableStyleId>{5C22544A-7EE6-4342-B048-85BDC9FD1C3A}</a:tableStyleId>
              </a:tblPr>
              <a:tblGrid>
                <a:gridCol w="9144000"/>
              </a:tblGrid>
              <a:tr h="487680">
                <a:tc>
                  <a:txBody>
                    <a:bodyPr/>
                    <a:lstStyle/>
                    <a:p>
                      <a:r>
                        <a:rPr lang="en-US" sz="1800" b="0" kern="1200" dirty="0" smtClean="0">
                          <a:solidFill>
                            <a:srgbClr val="00B0F0"/>
                          </a:solidFill>
                          <a:latin typeface="Courier New" pitchFamily="49" charset="0"/>
                          <a:ea typeface="+mn-ea"/>
                          <a:cs typeface="Courier New" pitchFamily="49" charset="0"/>
                        </a:rPr>
                        <a:t>library(</a:t>
                      </a:r>
                      <a:r>
                        <a:rPr lang="en-US" sz="1800" b="0" kern="1200" dirty="0" err="1" smtClean="0">
                          <a:solidFill>
                            <a:srgbClr val="00B0F0"/>
                          </a:solidFill>
                          <a:latin typeface="Courier New" pitchFamily="49" charset="0"/>
                          <a:ea typeface="+mn-ea"/>
                          <a:cs typeface="Courier New" pitchFamily="49" charset="0"/>
                        </a:rPr>
                        <a:t>testthat</a:t>
                      </a:r>
                      <a:r>
                        <a:rPr lang="en-US" sz="1800" b="0" kern="1200" dirty="0" smtClean="0">
                          <a:solidFill>
                            <a:srgbClr val="00B0F0"/>
                          </a:solidFill>
                          <a:latin typeface="Courier New" pitchFamily="49" charset="0"/>
                          <a:ea typeface="+mn-ea"/>
                          <a:cs typeface="Courier New" pitchFamily="49" charset="0"/>
                        </a:rPr>
                        <a:t>)</a:t>
                      </a:r>
                    </a:p>
                    <a:p>
                      <a:r>
                        <a:rPr lang="en-US" sz="1800" b="0" kern="1200" dirty="0" err="1" smtClean="0">
                          <a:solidFill>
                            <a:srgbClr val="00B0F0"/>
                          </a:solidFill>
                          <a:latin typeface="Courier New" pitchFamily="49" charset="0"/>
                          <a:ea typeface="+mn-ea"/>
                          <a:cs typeface="Courier New" pitchFamily="49" charset="0"/>
                        </a:rPr>
                        <a:t>checks_out</a:t>
                      </a:r>
                      <a:r>
                        <a:rPr lang="en-US" sz="1800" b="0" kern="1200" dirty="0" smtClean="0">
                          <a:solidFill>
                            <a:srgbClr val="00B0F0"/>
                          </a:solidFill>
                          <a:latin typeface="Courier New" pitchFamily="49" charset="0"/>
                          <a:ea typeface="+mn-ea"/>
                          <a:cs typeface="Courier New" pitchFamily="49" charset="0"/>
                        </a:rPr>
                        <a:t> &lt;- function(Response, Answer, </a:t>
                      </a:r>
                      <a:r>
                        <a:rPr lang="en-US" sz="1800" b="0" kern="1200" dirty="0" err="1" smtClean="0">
                          <a:solidFill>
                            <a:srgbClr val="00B0F0"/>
                          </a:solidFill>
                          <a:latin typeface="Courier New" pitchFamily="49" charset="0"/>
                          <a:ea typeface="+mn-ea"/>
                          <a:cs typeface="Courier New" pitchFamily="49" charset="0"/>
                        </a:rPr>
                        <a:t>Testfun</a:t>
                      </a:r>
                      <a:r>
                        <a:rPr lang="en-US" sz="1800" b="0" kern="1200" dirty="0" smtClean="0">
                          <a:solidFill>
                            <a:srgbClr val="00B0F0"/>
                          </a:solidFill>
                          <a:latin typeface="Courier New" pitchFamily="49" charset="0"/>
                          <a:ea typeface="+mn-ea"/>
                          <a:cs typeface="Courier New" pitchFamily="49" charset="0"/>
                        </a:rPr>
                        <a:t>="</a:t>
                      </a:r>
                      <a:r>
                        <a:rPr lang="en-US" sz="1800" b="0" kern="1200" dirty="0" err="1" smtClean="0">
                          <a:solidFill>
                            <a:srgbClr val="00B0F0"/>
                          </a:solidFill>
                          <a:latin typeface="Courier New" pitchFamily="49" charset="0"/>
                          <a:ea typeface="+mn-ea"/>
                          <a:cs typeface="Courier New" pitchFamily="49" charset="0"/>
                        </a:rPr>
                        <a:t>expect_equal</a:t>
                      </a:r>
                      <a:r>
                        <a:rPr lang="en-US" sz="1800" b="0" kern="1200" dirty="0" smtClean="0">
                          <a:solidFill>
                            <a:srgbClr val="00B0F0"/>
                          </a:solidFill>
                          <a:latin typeface="Courier New" pitchFamily="49" charset="0"/>
                          <a:ea typeface="+mn-ea"/>
                          <a:cs typeface="Courier New" pitchFamily="49" charset="0"/>
                        </a:rPr>
                        <a:t>") {</a:t>
                      </a:r>
                    </a:p>
                    <a:p>
                      <a:r>
                        <a:rPr lang="en-US" sz="1800" b="0" kern="1200" dirty="0" smtClean="0">
                          <a:solidFill>
                            <a:srgbClr val="00B0F0"/>
                          </a:solidFill>
                          <a:latin typeface="Courier New" pitchFamily="49" charset="0"/>
                          <a:ea typeface="+mn-ea"/>
                          <a:cs typeface="Courier New" pitchFamily="49" charset="0"/>
                        </a:rPr>
                        <a:t>  </a:t>
                      </a:r>
                      <a:r>
                        <a:rPr lang="en-US" sz="1800" b="0" kern="1200" dirty="0" err="1" smtClean="0">
                          <a:solidFill>
                            <a:srgbClr val="00B0F0"/>
                          </a:solidFill>
                          <a:latin typeface="Courier New" pitchFamily="49" charset="0"/>
                          <a:ea typeface="+mn-ea"/>
                          <a:cs typeface="Courier New" pitchFamily="49" charset="0"/>
                        </a:rPr>
                        <a:t>stopifnot</a:t>
                      </a:r>
                      <a:r>
                        <a:rPr lang="en-US" sz="1800" b="0" kern="1200" dirty="0" smtClean="0">
                          <a:solidFill>
                            <a:srgbClr val="00B0F0"/>
                          </a:solidFill>
                          <a:latin typeface="Courier New" pitchFamily="49" charset="0"/>
                          <a:ea typeface="+mn-ea"/>
                          <a:cs typeface="Courier New" pitchFamily="49" charset="0"/>
                        </a:rPr>
                        <a:t>(!missing(Response), !missing(Answer));</a:t>
                      </a:r>
                    </a:p>
                    <a:p>
                      <a:r>
                        <a:rPr lang="en-US" sz="1800" b="0" kern="1200" dirty="0" smtClean="0">
                          <a:solidFill>
                            <a:srgbClr val="00B0F0"/>
                          </a:solidFill>
                          <a:latin typeface="Courier New" pitchFamily="49" charset="0"/>
                          <a:ea typeface="+mn-ea"/>
                          <a:cs typeface="Courier New" pitchFamily="49" charset="0"/>
                        </a:rPr>
                        <a:t>  Doppelganger &lt;- function() {}</a:t>
                      </a:r>
                    </a:p>
                    <a:p>
                      <a:r>
                        <a:rPr lang="en-US" sz="1800" b="0" kern="1200" dirty="0" smtClean="0">
                          <a:solidFill>
                            <a:srgbClr val="00B0F0"/>
                          </a:solidFill>
                          <a:latin typeface="Courier New" pitchFamily="49" charset="0"/>
                          <a:ea typeface="+mn-ea"/>
                          <a:cs typeface="Courier New" pitchFamily="49" charset="0"/>
                        </a:rPr>
                        <a:t>  body(Doppelganger) &lt;- parse(text=Response)</a:t>
                      </a:r>
                    </a:p>
                    <a:p>
                      <a:r>
                        <a:rPr lang="en-US" sz="1800" b="0" kern="1200" dirty="0" smtClean="0">
                          <a:solidFill>
                            <a:srgbClr val="00B0F0"/>
                          </a:solidFill>
                          <a:latin typeface="Courier New" pitchFamily="49" charset="0"/>
                          <a:ea typeface="+mn-ea"/>
                          <a:cs typeface="Courier New" pitchFamily="49" charset="0"/>
                        </a:rPr>
                        <a:t>  </a:t>
                      </a:r>
                      <a:r>
                        <a:rPr lang="en-US" sz="1800" b="0" kern="1200" dirty="0" err="1" smtClean="0">
                          <a:solidFill>
                            <a:srgbClr val="00B0F0"/>
                          </a:solidFill>
                          <a:latin typeface="Courier New" pitchFamily="49" charset="0"/>
                          <a:ea typeface="+mn-ea"/>
                          <a:cs typeface="Courier New" pitchFamily="49" charset="0"/>
                        </a:rPr>
                        <a:t>test_that</a:t>
                      </a:r>
                      <a:r>
                        <a:rPr lang="en-US" sz="1800" b="0" kern="1200" dirty="0" smtClean="0">
                          <a:solidFill>
                            <a:srgbClr val="00B0F0"/>
                          </a:solidFill>
                          <a:latin typeface="Courier New" pitchFamily="49" charset="0"/>
                          <a:ea typeface="+mn-ea"/>
                          <a:cs typeface="Courier New" pitchFamily="49" charset="0"/>
                        </a:rPr>
                        <a:t>("Response is correct", {</a:t>
                      </a:r>
                    </a:p>
                    <a:p>
                      <a:r>
                        <a:rPr lang="en-US" sz="1800" b="0" kern="1200" dirty="0" smtClean="0">
                          <a:solidFill>
                            <a:srgbClr val="00B0F0"/>
                          </a:solidFill>
                          <a:latin typeface="Courier New" pitchFamily="49" charset="0"/>
                          <a:ea typeface="+mn-ea"/>
                          <a:cs typeface="Courier New" pitchFamily="49" charset="0"/>
                        </a:rPr>
                        <a:t>    </a:t>
                      </a:r>
                      <a:r>
                        <a:rPr lang="en-US" sz="1800" b="0" kern="1200" dirty="0" err="1" smtClean="0">
                          <a:solidFill>
                            <a:srgbClr val="00B0F0"/>
                          </a:solidFill>
                          <a:latin typeface="Courier New" pitchFamily="49" charset="0"/>
                          <a:ea typeface="+mn-ea"/>
                          <a:cs typeface="Courier New" pitchFamily="49" charset="0"/>
                        </a:rPr>
                        <a:t>do.call</a:t>
                      </a:r>
                      <a:r>
                        <a:rPr lang="en-US" sz="1800" b="0" kern="1200" dirty="0" smtClean="0">
                          <a:solidFill>
                            <a:srgbClr val="00B0F0"/>
                          </a:solidFill>
                          <a:latin typeface="Courier New" pitchFamily="49" charset="0"/>
                          <a:ea typeface="+mn-ea"/>
                          <a:cs typeface="Courier New" pitchFamily="49" charset="0"/>
                        </a:rPr>
                        <a:t>(</a:t>
                      </a:r>
                      <a:r>
                        <a:rPr lang="en-US" sz="1800" b="0" kern="1200" dirty="0" err="1" smtClean="0">
                          <a:solidFill>
                            <a:srgbClr val="00B0F0"/>
                          </a:solidFill>
                          <a:latin typeface="Courier New" pitchFamily="49" charset="0"/>
                          <a:ea typeface="+mn-ea"/>
                          <a:cs typeface="Courier New" pitchFamily="49" charset="0"/>
                        </a:rPr>
                        <a:t>Testfun</a:t>
                      </a:r>
                      <a:r>
                        <a:rPr lang="en-US" sz="1800" b="0" kern="1200" dirty="0" smtClean="0">
                          <a:solidFill>
                            <a:srgbClr val="00B0F0"/>
                          </a:solidFill>
                          <a:latin typeface="Courier New" pitchFamily="49" charset="0"/>
                          <a:ea typeface="+mn-ea"/>
                          <a:cs typeface="Courier New" pitchFamily="49" charset="0"/>
                        </a:rPr>
                        <a:t>, list(Doppelganger(), Answer))</a:t>
                      </a:r>
                    </a:p>
                    <a:p>
                      <a:r>
                        <a:rPr lang="en-US" sz="1800" b="0" kern="1200" dirty="0" smtClean="0">
                          <a:solidFill>
                            <a:srgbClr val="00B0F0"/>
                          </a:solidFill>
                          <a:latin typeface="Courier New" pitchFamily="49" charset="0"/>
                          <a:ea typeface="+mn-ea"/>
                          <a:cs typeface="Courier New" pitchFamily="49" charset="0"/>
                        </a:rPr>
                        <a:t>  })</a:t>
                      </a:r>
                    </a:p>
                    <a:p>
                      <a:endParaRPr lang="en-US" sz="1800" b="0" kern="1200" dirty="0" smtClean="0">
                        <a:solidFill>
                          <a:srgbClr val="00B0F0"/>
                        </a:solidFill>
                        <a:latin typeface="Courier New" pitchFamily="49" charset="0"/>
                        <a:ea typeface="+mn-ea"/>
                        <a:cs typeface="Courier New" pitchFamily="49" charset="0"/>
                      </a:endParaRPr>
                    </a:p>
                    <a:p>
                      <a:r>
                        <a:rPr lang="en-US" sz="1800" b="0" kern="1200" dirty="0" smtClean="0">
                          <a:solidFill>
                            <a:srgbClr val="00B0F0"/>
                          </a:solidFill>
                          <a:latin typeface="Courier New" pitchFamily="49" charset="0"/>
                          <a:ea typeface="+mn-ea"/>
                          <a:cs typeface="Courier New" pitchFamily="49" charset="0"/>
                        </a:rPr>
                        <a:t>}</a:t>
                      </a:r>
                    </a:p>
                    <a:p>
                      <a:r>
                        <a:rPr lang="en-US" sz="1800" b="0" kern="1200" dirty="0" err="1" smtClean="0">
                          <a:solidFill>
                            <a:srgbClr val="00B0F0"/>
                          </a:solidFill>
                          <a:latin typeface="Courier New" pitchFamily="49" charset="0"/>
                          <a:ea typeface="+mn-ea"/>
                          <a:cs typeface="Courier New" pitchFamily="49" charset="0"/>
                        </a:rPr>
                        <a:t>checks_out</a:t>
                      </a:r>
                      <a:r>
                        <a:rPr lang="en-US" sz="1800" b="0" kern="1200" dirty="0" smtClean="0">
                          <a:solidFill>
                            <a:srgbClr val="00B0F0"/>
                          </a:solidFill>
                          <a:latin typeface="Courier New" pitchFamily="49" charset="0"/>
                          <a:ea typeface="+mn-ea"/>
                          <a:cs typeface="Courier New" pitchFamily="49" charset="0"/>
                        </a:rPr>
                        <a:t>()</a:t>
                      </a:r>
                    </a:p>
                    <a:p>
                      <a:r>
                        <a:rPr lang="en-US" sz="1800" b="0" kern="1200" dirty="0" err="1" smtClean="0">
                          <a:solidFill>
                            <a:srgbClr val="00B0F0"/>
                          </a:solidFill>
                          <a:latin typeface="Courier New" pitchFamily="49" charset="0"/>
                          <a:ea typeface="+mn-ea"/>
                          <a:cs typeface="Courier New" pitchFamily="49" charset="0"/>
                        </a:rPr>
                        <a:t>checks_out</a:t>
                      </a:r>
                      <a:r>
                        <a:rPr lang="en-US" sz="1800" b="0" kern="1200" dirty="0" smtClean="0">
                          <a:solidFill>
                            <a:srgbClr val="00B0F0"/>
                          </a:solidFill>
                          <a:latin typeface="Courier New" pitchFamily="49" charset="0"/>
                          <a:ea typeface="+mn-ea"/>
                          <a:cs typeface="Courier New" pitchFamily="49" charset="0"/>
                        </a:rPr>
                        <a:t>(Response='c("a",  "x")')</a:t>
                      </a:r>
                    </a:p>
                    <a:p>
                      <a:r>
                        <a:rPr lang="en-US" sz="1800" b="1" kern="1200" dirty="0" err="1" smtClean="0">
                          <a:solidFill>
                            <a:srgbClr val="00B0F0"/>
                          </a:solidFill>
                          <a:latin typeface="Courier New" pitchFamily="49" charset="0"/>
                          <a:ea typeface="+mn-ea"/>
                          <a:cs typeface="Courier New" pitchFamily="49" charset="0"/>
                        </a:rPr>
                        <a:t>checks_out</a:t>
                      </a:r>
                      <a:r>
                        <a:rPr lang="en-US" sz="1800" b="1" kern="1200" dirty="0" smtClean="0">
                          <a:solidFill>
                            <a:srgbClr val="00B0F0"/>
                          </a:solidFill>
                          <a:latin typeface="Courier New" pitchFamily="49" charset="0"/>
                          <a:ea typeface="+mn-ea"/>
                          <a:cs typeface="Courier New" pitchFamily="49" charset="0"/>
                        </a:rPr>
                        <a:t>('c("a",  "x")', c("a", "x"), "</a:t>
                      </a:r>
                      <a:r>
                        <a:rPr lang="en-US" sz="1800" b="1" kern="1200" dirty="0" err="1" smtClean="0">
                          <a:solidFill>
                            <a:srgbClr val="00B0F0"/>
                          </a:solidFill>
                          <a:latin typeface="Courier New" pitchFamily="49" charset="0"/>
                          <a:ea typeface="+mn-ea"/>
                          <a:cs typeface="Courier New" pitchFamily="49" charset="0"/>
                        </a:rPr>
                        <a:t>expect_identical</a:t>
                      </a:r>
                      <a:r>
                        <a:rPr lang="en-US" sz="1800" b="1" kern="1200" dirty="0" smtClean="0">
                          <a:solidFill>
                            <a:srgbClr val="00B0F0"/>
                          </a:solidFill>
                          <a:latin typeface="Courier New" pitchFamily="49" charset="0"/>
                          <a:ea typeface="+mn-ea"/>
                          <a:cs typeface="Courier New" pitchFamily="49" charset="0"/>
                        </a:rPr>
                        <a:t>")</a:t>
                      </a:r>
                    </a:p>
                    <a:p>
                      <a:r>
                        <a:rPr lang="en-US" sz="1800" b="0" kern="1200" dirty="0" err="1" smtClean="0">
                          <a:solidFill>
                            <a:srgbClr val="00B0F0"/>
                          </a:solidFill>
                          <a:latin typeface="Courier New" pitchFamily="49" charset="0"/>
                          <a:ea typeface="+mn-ea"/>
                          <a:cs typeface="Courier New" pitchFamily="49" charset="0"/>
                        </a:rPr>
                        <a:t>checks_out</a:t>
                      </a:r>
                      <a:r>
                        <a:rPr lang="en-US" sz="1800" b="0" kern="1200" dirty="0" smtClean="0">
                          <a:solidFill>
                            <a:srgbClr val="00B0F0"/>
                          </a:solidFill>
                          <a:latin typeface="Courier New" pitchFamily="49" charset="0"/>
                          <a:ea typeface="+mn-ea"/>
                          <a:cs typeface="Courier New" pitchFamily="49" charset="0"/>
                        </a:rPr>
                        <a:t>('`{`(print(3))', 3)</a:t>
                      </a:r>
                    </a:p>
                  </a:txBody>
                  <a:tcPr>
                    <a:lnL w="12700" cap="flat" cmpd="sng" algn="ctr">
                      <a:solidFill>
                        <a:schemeClr val="tx1"/>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tx1">
                        <a:lumMod val="75000"/>
                        <a:lumOff val="25000"/>
                      </a:schemeClr>
                    </a:solidFill>
                  </a:tcPr>
                </a:tc>
              </a:tr>
            </a:tbl>
          </a:graphicData>
        </a:graphic>
      </p:graphicFrame>
      <p:sp>
        <p:nvSpPr>
          <p:cNvPr id="3" name="TextBox 2"/>
          <p:cNvSpPr txBox="1"/>
          <p:nvPr/>
        </p:nvSpPr>
        <p:spPr>
          <a:xfrm>
            <a:off x="228600" y="762000"/>
            <a:ext cx="2994731" cy="584775"/>
          </a:xfrm>
          <a:prstGeom prst="rect">
            <a:avLst/>
          </a:prstGeom>
          <a:noFill/>
        </p:spPr>
        <p:txBody>
          <a:bodyPr wrap="none" rtlCol="0">
            <a:spAutoFit/>
          </a:bodyPr>
          <a:lstStyle/>
          <a:p>
            <a:r>
              <a:rPr lang="en-US" sz="3200" b="1" dirty="0" smtClean="0">
                <a:solidFill>
                  <a:schemeClr val="tx1">
                    <a:lumMod val="65000"/>
                    <a:lumOff val="35000"/>
                  </a:schemeClr>
                </a:solidFill>
              </a:rPr>
              <a:t>DOPPELGANGER</a:t>
            </a:r>
            <a:endParaRPr lang="en-US" sz="3200" b="1" dirty="0">
              <a:solidFill>
                <a:schemeClr val="tx1">
                  <a:lumMod val="65000"/>
                  <a:lumOff val="35000"/>
                </a:schemeClr>
              </a:solidFill>
            </a:endParaRPr>
          </a:p>
        </p:txBody>
      </p:sp>
      <p:sp>
        <p:nvSpPr>
          <p:cNvPr id="4" name="TextBox 3"/>
          <p:cNvSpPr txBox="1"/>
          <p:nvPr/>
        </p:nvSpPr>
        <p:spPr>
          <a:xfrm>
            <a:off x="4800600" y="228600"/>
            <a:ext cx="4114800" cy="1169551"/>
          </a:xfrm>
          <a:prstGeom prst="rect">
            <a:avLst/>
          </a:prstGeom>
          <a:noFill/>
        </p:spPr>
        <p:txBody>
          <a:bodyPr wrap="square" rtlCol="0">
            <a:spAutoFit/>
          </a:bodyPr>
          <a:lstStyle/>
          <a:p>
            <a:r>
              <a:rPr lang="en-US" sz="1400" b="1" dirty="0" smtClean="0"/>
              <a:t>Answer/Response may be:</a:t>
            </a:r>
          </a:p>
          <a:p>
            <a:pPr marL="173038" indent="-173038">
              <a:buFont typeface="Arial" pitchFamily="34" charset="0"/>
              <a:buChar char="•"/>
            </a:pPr>
            <a:r>
              <a:rPr lang="en-US" sz="1400" b="1" dirty="0" smtClean="0"/>
              <a:t>Line(s) of code</a:t>
            </a:r>
          </a:p>
          <a:p>
            <a:pPr marL="173038" indent="-173038">
              <a:buFont typeface="Arial" pitchFamily="34" charset="0"/>
              <a:buChar char="•"/>
            </a:pPr>
            <a:r>
              <a:rPr lang="en-US" sz="1400" b="1" dirty="0" smtClean="0"/>
              <a:t>Object – Numeric, Vector, etc.</a:t>
            </a:r>
          </a:p>
          <a:p>
            <a:pPr marL="173038" indent="-173038">
              <a:buFont typeface="Arial" pitchFamily="34" charset="0"/>
              <a:buChar char="•"/>
            </a:pPr>
            <a:r>
              <a:rPr lang="en-US" sz="1400" b="1" dirty="0" smtClean="0"/>
              <a:t>String, incl. serialized object</a:t>
            </a:r>
          </a:p>
          <a:p>
            <a:pPr marL="173038" indent="-173038">
              <a:buFont typeface="Arial" pitchFamily="34" charset="0"/>
              <a:buChar char="•"/>
            </a:pPr>
            <a:r>
              <a:rPr lang="en-US" sz="1400" b="1" dirty="0" smtClean="0"/>
              <a:t>Integer indicating multiple-choice selection</a:t>
            </a:r>
          </a:p>
        </p:txBody>
      </p:sp>
      <p:sp>
        <p:nvSpPr>
          <p:cNvPr id="5" name="TextBox 4"/>
          <p:cNvSpPr txBox="1"/>
          <p:nvPr/>
        </p:nvSpPr>
        <p:spPr>
          <a:xfrm>
            <a:off x="5029200" y="4191000"/>
            <a:ext cx="3886200" cy="64633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solidFill>
                  <a:schemeClr val="bg1"/>
                </a:solidFill>
                <a:effectLst>
                  <a:glow rad="101600">
                    <a:schemeClr val="bg1">
                      <a:lumMod val="50000"/>
                      <a:alpha val="60000"/>
                    </a:schemeClr>
                  </a:glow>
                  <a:outerShdw blurRad="38100" dist="38100" dir="2700000" algn="tl">
                    <a:srgbClr val="000000">
                      <a:alpha val="43137"/>
                    </a:srgbClr>
                  </a:outerShdw>
                </a:effectLst>
              </a:rPr>
              <a:t>The lines in bold face constitute the specification for checking</a:t>
            </a:r>
            <a:endParaRPr lang="en-US" b="1" dirty="0">
              <a:solidFill>
                <a:schemeClr val="bg1"/>
              </a:solidFill>
              <a:effectLst>
                <a:glow rad="101600">
                  <a:schemeClr val="bg1">
                    <a:lumMod val="50000"/>
                    <a:alpha val="60000"/>
                  </a:schemeClr>
                </a:glow>
                <a:outerShdw blurRad="38100" dist="38100" dir="2700000" algn="tl">
                  <a:srgbClr val="000000">
                    <a:alpha val="43137"/>
                  </a:srgbClr>
                </a:outerShdw>
              </a:effectLst>
            </a:endParaRPr>
          </a:p>
        </p:txBody>
      </p:sp>
      <p:sp>
        <p:nvSpPr>
          <p:cNvPr id="6" name="Rectangle 5"/>
          <p:cNvSpPr/>
          <p:nvPr/>
        </p:nvSpPr>
        <p:spPr>
          <a:xfrm>
            <a:off x="0" y="5983069"/>
            <a:ext cx="9144000" cy="523220"/>
          </a:xfrm>
          <a:prstGeom prst="rect">
            <a:avLst/>
          </a:prstGeom>
        </p:spPr>
        <p:txBody>
          <a:bodyPr wrap="square">
            <a:spAutoFit/>
          </a:bodyPr>
          <a:lstStyle/>
          <a:p>
            <a:r>
              <a:rPr lang="en-US" sz="1400" b="1" dirty="0" smtClean="0"/>
              <a:t>The response is inserted in the Doppelganger function which is then unit-tested for the expected response. Response is answer unless otherwise specified. </a:t>
            </a:r>
            <a:endParaRPr lang="en-US" sz="1400" b="1"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914400" y="46038"/>
            <a:ext cx="8229600" cy="639762"/>
          </a:xfrm>
        </p:spPr>
        <p:txBody>
          <a:bodyPr>
            <a:normAutofit fontScale="90000"/>
          </a:bodyPr>
          <a:lstStyle/>
          <a:p>
            <a:pPr algn="r"/>
            <a:r>
              <a:rPr lang="en-US" dirty="0" smtClean="0">
                <a:solidFill>
                  <a:srgbClr val="FF0000"/>
                </a:solidFill>
              </a:rPr>
              <a:t>Standard Q&amp;A format</a:t>
            </a:r>
            <a:endParaRPr lang="en-US" dirty="0">
              <a:solidFill>
                <a:srgbClr val="FF0000"/>
              </a:solidFill>
            </a:endParaRPr>
          </a:p>
        </p:txBody>
      </p:sp>
      <p:graphicFrame>
        <p:nvGraphicFramePr>
          <p:cNvPr id="16" name="Table 15"/>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8" name="Table 17"/>
          <p:cNvGraphicFramePr>
            <a:graphicFrameLocks noGrp="1"/>
          </p:cNvGraphicFramePr>
          <p:nvPr/>
        </p:nvGraphicFramePr>
        <p:xfrm>
          <a:off x="914400" y="838200"/>
          <a:ext cx="8229600" cy="1188720"/>
        </p:xfrm>
        <a:graphic>
          <a:graphicData uri="http://schemas.openxmlformats.org/drawingml/2006/table">
            <a:tbl>
              <a:tblPr firstRow="1" bandRow="1">
                <a:tableStyleId>{5C22544A-7EE6-4342-B048-85BDC9FD1C3A}</a:tableStyleId>
              </a:tblPr>
              <a:tblGrid>
                <a:gridCol w="8229600"/>
              </a:tblGrid>
              <a:tr h="268808">
                <a:tc>
                  <a:txBody>
                    <a:bodyPr/>
                    <a:lstStyle/>
                    <a:p>
                      <a:endParaRPr lang="en-US" dirty="0"/>
                    </a:p>
                  </a:txBody>
                  <a:tcPr marT="0" marB="0">
                    <a:solidFill>
                      <a:schemeClr val="bg1">
                        <a:lumMod val="65000"/>
                      </a:schemeClr>
                    </a:solidFill>
                  </a:tcPr>
                </a:tc>
              </a:tr>
              <a:tr h="487680">
                <a:tc>
                  <a:txBody>
                    <a:bodyPr/>
                    <a:lstStyle/>
                    <a:p>
                      <a:r>
                        <a:rPr lang="en-US" dirty="0" smtClean="0"/>
                        <a:t>What does</a:t>
                      </a:r>
                      <a:r>
                        <a:rPr lang="en-US" baseline="0" dirty="0" smtClean="0"/>
                        <a:t> the following code do?</a:t>
                      </a:r>
                      <a:endParaRPr lang="en-US" dirty="0" smtClean="0"/>
                    </a:p>
                    <a:p>
                      <a:r>
                        <a:rPr lang="en-US" dirty="0" smtClean="0">
                          <a:solidFill>
                            <a:srgbClr val="00B0F0"/>
                          </a:solidFill>
                          <a:latin typeface="Courier" pitchFamily="49" charset="0"/>
                        </a:rPr>
                        <a:t>Code</a:t>
                      </a:r>
                    </a:p>
                  </a:txBody>
                  <a:tcPr>
                    <a:solidFill>
                      <a:schemeClr val="bg1"/>
                    </a:solidFill>
                  </a:tcPr>
                </a:tc>
              </a:tr>
              <a:tr h="137160">
                <a:tc>
                  <a:txBody>
                    <a:bodyPr/>
                    <a:lstStyle/>
                    <a:p>
                      <a:endParaRPr lang="en-US" dirty="0"/>
                    </a:p>
                  </a:txBody>
                  <a:tcPr marT="0" marB="0">
                    <a:solidFill>
                      <a:schemeClr val="bg1">
                        <a:lumMod val="65000"/>
                      </a:schemeClr>
                    </a:solidFill>
                  </a:tcPr>
                </a:tc>
              </a:tr>
            </a:tbl>
          </a:graphicData>
        </a:graphic>
      </p:graphicFrame>
      <p:graphicFrame>
        <p:nvGraphicFramePr>
          <p:cNvPr id="19" name="Table 18"/>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20" name="Table 19"/>
          <p:cNvGraphicFramePr>
            <a:graphicFrameLocks noGrp="1"/>
          </p:cNvGraphicFramePr>
          <p:nvPr/>
        </p:nvGraphicFramePr>
        <p:xfrm>
          <a:off x="914400" y="2245360"/>
          <a:ext cx="8229600" cy="1188720"/>
        </p:xfrm>
        <a:graphic>
          <a:graphicData uri="http://schemas.openxmlformats.org/drawingml/2006/table">
            <a:tbl>
              <a:tblPr firstRow="1" bandRow="1">
                <a:tableStyleId>{5C22544A-7EE6-4342-B048-85BDC9FD1C3A}</a:tableStyleId>
              </a:tblPr>
              <a:tblGrid>
                <a:gridCol w="8229600"/>
              </a:tblGrid>
              <a:tr h="268808">
                <a:tc>
                  <a:txBody>
                    <a:bodyPr/>
                    <a:lstStyle/>
                    <a:p>
                      <a:endParaRPr lang="en-US" dirty="0"/>
                    </a:p>
                  </a:txBody>
                  <a:tcPr marT="0" marB="0">
                    <a:solidFill>
                      <a:schemeClr val="tx1">
                        <a:lumMod val="50000"/>
                        <a:lumOff val="50000"/>
                      </a:schemeClr>
                    </a:solidFill>
                  </a:tcPr>
                </a:tc>
              </a:tr>
              <a:tr h="487680">
                <a:tc>
                  <a:txBody>
                    <a:bodyPr/>
                    <a:lstStyle/>
                    <a:p>
                      <a:r>
                        <a:rPr lang="en-US" dirty="0" smtClean="0"/>
                        <a:t>Expected outcome</a:t>
                      </a:r>
                    </a:p>
                    <a:p>
                      <a:r>
                        <a:rPr lang="en-US" dirty="0" smtClean="0">
                          <a:solidFill>
                            <a:srgbClr val="00B0F0"/>
                          </a:solidFill>
                          <a:latin typeface="Courier" pitchFamily="49" charset="0"/>
                        </a:rPr>
                        <a:t>Result</a:t>
                      </a:r>
                      <a:endParaRPr lang="en-US" dirty="0">
                        <a:solidFill>
                          <a:srgbClr val="00B0F0"/>
                        </a:solidFill>
                        <a:latin typeface="Courier" pitchFamily="49" charset="0"/>
                      </a:endParaRPr>
                    </a:p>
                  </a:txBody>
                  <a:tcPr>
                    <a:solidFill>
                      <a:schemeClr val="bg1"/>
                    </a:solidFill>
                  </a:tcPr>
                </a:tc>
              </a:tr>
              <a:tr h="137160">
                <a:tc>
                  <a:txBody>
                    <a:bodyPr/>
                    <a:lstStyle/>
                    <a:p>
                      <a:endParaRPr lang="en-US" dirty="0"/>
                    </a:p>
                  </a:txBody>
                  <a:tcPr marT="0" marB="0">
                    <a:solidFill>
                      <a:schemeClr val="tx1">
                        <a:lumMod val="50000"/>
                        <a:lumOff val="50000"/>
                      </a:schemeClr>
                    </a:solidFill>
                  </a:tcPr>
                </a:tc>
              </a:tr>
            </a:tbl>
          </a:graphicData>
        </a:graphic>
      </p:graphicFrame>
      <p:graphicFrame>
        <p:nvGraphicFramePr>
          <p:cNvPr id="21" name="Table 20"/>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2" name="Table 21"/>
          <p:cNvGraphicFramePr>
            <a:graphicFrameLocks noGrp="1"/>
          </p:cNvGraphicFramePr>
          <p:nvPr/>
        </p:nvGraphicFramePr>
        <p:xfrm>
          <a:off x="914400" y="3652520"/>
          <a:ext cx="8229600" cy="1188720"/>
        </p:xfrm>
        <a:graphic>
          <a:graphicData uri="http://schemas.openxmlformats.org/drawingml/2006/table">
            <a:tbl>
              <a:tblPr firstRow="1" bandRow="1">
                <a:tableStyleId>{5C22544A-7EE6-4342-B048-85BDC9FD1C3A}</a:tableStyleId>
              </a:tblPr>
              <a:tblGrid>
                <a:gridCol w="8229600"/>
              </a:tblGrid>
              <a:tr h="268808">
                <a:tc>
                  <a:txBody>
                    <a:bodyPr/>
                    <a:lstStyle/>
                    <a:p>
                      <a:endParaRPr lang="en-US" dirty="0"/>
                    </a:p>
                  </a:txBody>
                  <a:tcPr marT="0" marB="0">
                    <a:solidFill>
                      <a:schemeClr val="tx1">
                        <a:lumMod val="75000"/>
                        <a:lumOff val="25000"/>
                      </a:schemeClr>
                    </a:solidFill>
                  </a:tcPr>
                </a:tc>
              </a:tr>
              <a:tr h="487680">
                <a:tc>
                  <a:txBody>
                    <a:bodyPr/>
                    <a:lstStyle/>
                    <a:p>
                      <a:r>
                        <a:rPr lang="en-US" dirty="0" smtClean="0"/>
                        <a:t>Underlying</a:t>
                      </a:r>
                      <a:r>
                        <a:rPr lang="en-US" baseline="0" dirty="0" smtClean="0"/>
                        <a:t> concept</a:t>
                      </a:r>
                      <a:endParaRPr lang="en-US" dirty="0" smtClean="0"/>
                    </a:p>
                    <a:p>
                      <a:r>
                        <a:rPr lang="en-US" dirty="0" smtClean="0"/>
                        <a:t>Lesson</a:t>
                      </a:r>
                      <a:endParaRPr lang="en-US" dirty="0"/>
                    </a:p>
                  </a:txBody>
                  <a:tcPr>
                    <a:solidFill>
                      <a:schemeClr val="bg1"/>
                    </a:solidFill>
                  </a:tcPr>
                </a:tc>
              </a:tr>
              <a:tr h="137160">
                <a:tc>
                  <a:txBody>
                    <a:bodyPr/>
                    <a:lstStyle/>
                    <a:p>
                      <a:endParaRPr lang="en-US" dirty="0"/>
                    </a:p>
                  </a:txBody>
                  <a:tcPr marT="0" marB="0">
                    <a:solidFill>
                      <a:schemeClr val="tx1">
                        <a:lumMod val="75000"/>
                        <a:lumOff val="25000"/>
                      </a:schemeClr>
                    </a:solidFill>
                  </a:tcPr>
                </a:tc>
              </a:tr>
            </a:tbl>
          </a:graphicData>
        </a:graphic>
      </p:graphicFrame>
      <p:graphicFrame>
        <p:nvGraphicFramePr>
          <p:cNvPr id="23" name="Table 22"/>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graphicFrame>
        <p:nvGraphicFramePr>
          <p:cNvPr id="24" name="Table 23"/>
          <p:cNvGraphicFramePr>
            <a:graphicFrameLocks noGrp="1"/>
          </p:cNvGraphicFramePr>
          <p:nvPr/>
        </p:nvGraphicFramePr>
        <p:xfrm>
          <a:off x="914400" y="5059680"/>
          <a:ext cx="8229600" cy="1188720"/>
        </p:xfrm>
        <a:graphic>
          <a:graphicData uri="http://schemas.openxmlformats.org/drawingml/2006/table">
            <a:tbl>
              <a:tblPr firstRow="1" bandRow="1">
                <a:tableStyleId>{5C22544A-7EE6-4342-B048-85BDC9FD1C3A}</a:tableStyleId>
              </a:tblPr>
              <a:tblGrid>
                <a:gridCol w="8229600"/>
              </a:tblGrid>
              <a:tr h="268808">
                <a:tc>
                  <a:txBody>
                    <a:bodyPr/>
                    <a:lstStyle/>
                    <a:p>
                      <a:endParaRPr lang="en-US" dirty="0"/>
                    </a:p>
                  </a:txBody>
                  <a:tcPr marT="0" marB="0">
                    <a:solidFill>
                      <a:schemeClr val="tx1">
                        <a:lumMod val="95000"/>
                        <a:lumOff val="5000"/>
                      </a:schemeClr>
                    </a:solidFill>
                  </a:tcPr>
                </a:tc>
              </a:tr>
              <a:tr h="487680">
                <a:tc>
                  <a:txBody>
                    <a:bodyPr/>
                    <a:lstStyle/>
                    <a:p>
                      <a:r>
                        <a:rPr lang="en-US" dirty="0" smtClean="0">
                          <a:solidFill>
                            <a:srgbClr val="FF0000"/>
                          </a:solidFill>
                        </a:rPr>
                        <a:t>Tag</a:t>
                      </a:r>
                      <a:r>
                        <a:rPr lang="en-US" baseline="0" dirty="0" smtClean="0">
                          <a:solidFill>
                            <a:srgbClr val="FF0000"/>
                          </a:solidFill>
                        </a:rPr>
                        <a:t> #1</a:t>
                      </a:r>
                    </a:p>
                    <a:p>
                      <a:r>
                        <a:rPr lang="en-US" baseline="0" dirty="0" smtClean="0">
                          <a:solidFill>
                            <a:srgbClr val="FF0000"/>
                          </a:solidFill>
                        </a:rPr>
                        <a:t>Tag #2</a:t>
                      </a:r>
                      <a:endParaRPr lang="en-US" dirty="0" smtClean="0">
                        <a:solidFill>
                          <a:srgbClr val="FF0000"/>
                        </a:solidFill>
                      </a:endParaRPr>
                    </a:p>
                  </a:txBody>
                  <a:tcPr>
                    <a:solidFill>
                      <a:schemeClr val="bg1"/>
                    </a:solidFill>
                  </a:tcPr>
                </a:tc>
              </a:tr>
              <a:tr h="137160">
                <a:tc>
                  <a:txBody>
                    <a:bodyPr/>
                    <a:lstStyle/>
                    <a:p>
                      <a:endParaRPr lang="en-US" dirty="0"/>
                    </a:p>
                  </a:txBody>
                  <a:tcPr marT="0" marB="0">
                    <a:solidFill>
                      <a:schemeClr val="tx1">
                        <a:lumMod val="95000"/>
                        <a:lumOff val="5000"/>
                      </a:schemeClr>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8" name="Table 17"/>
          <p:cNvGraphicFramePr>
            <a:graphicFrameLocks noGrp="1"/>
          </p:cNvGraphicFramePr>
          <p:nvPr/>
        </p:nvGraphicFramePr>
        <p:xfrm>
          <a:off x="914400" y="990600"/>
          <a:ext cx="8229600" cy="91440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Which function tests whether a function is a primitive function? Lookup and illustrate with this function.</a:t>
                      </a:r>
                      <a:endParaRPr lang="en-US" b="0" dirty="0" smtClean="0">
                        <a:solidFill>
                          <a:schemeClr val="tx1"/>
                        </a:solidFill>
                      </a:endParaRPr>
                    </a:p>
                    <a:p>
                      <a:r>
                        <a:rPr lang="en-US" b="0" dirty="0" smtClean="0">
                          <a:solidFill>
                            <a:srgbClr val="00B0F0"/>
                          </a:solidFill>
                          <a:latin typeface="Courier" pitchFamily="49" charset="0"/>
                        </a:rPr>
                        <a:t>?sum</a:t>
                      </a:r>
                    </a:p>
                  </a:txBody>
                  <a:tcPr>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20" name="Table 19"/>
          <p:cNvGraphicFramePr>
            <a:graphicFrameLocks noGrp="1"/>
          </p:cNvGraphicFramePr>
          <p:nvPr/>
        </p:nvGraphicFramePr>
        <p:xfrm>
          <a:off x="914400" y="25146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rPr>
                        <a:t>Use:</a:t>
                      </a:r>
                    </a:p>
                    <a:p>
                      <a:r>
                        <a:rPr lang="en-US" b="0" dirty="0" err="1" smtClean="0">
                          <a:solidFill>
                            <a:srgbClr val="00B0F0"/>
                          </a:solidFill>
                          <a:latin typeface="Courier" pitchFamily="49" charset="0"/>
                        </a:rPr>
                        <a:t>is.primitive</a:t>
                      </a:r>
                      <a:r>
                        <a:rPr lang="en-US" b="0" dirty="0" smtClean="0">
                          <a:solidFill>
                            <a:srgbClr val="00B0F0"/>
                          </a:solidFill>
                          <a:latin typeface="Courier" pitchFamily="49" charset="0"/>
                        </a:rPr>
                        <a:t>(sum)</a:t>
                      </a:r>
                      <a:endParaRPr lang="en-US" b="0" dirty="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2" name="Table 21"/>
          <p:cNvGraphicFramePr>
            <a:graphicFrameLocks noGrp="1"/>
          </p:cNvGraphicFramePr>
          <p:nvPr/>
        </p:nvGraphicFramePr>
        <p:xfrm>
          <a:off x="914400" y="40081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rPr>
                        <a:t>The function </a:t>
                      </a:r>
                      <a:r>
                        <a:rPr lang="en-US" b="0" baseline="0" dirty="0" err="1" smtClean="0">
                          <a:solidFill>
                            <a:srgbClr val="00B0F0"/>
                          </a:solidFill>
                          <a:latin typeface="Courier" pitchFamily="49" charset="0"/>
                        </a:rPr>
                        <a:t>is.primitive</a:t>
                      </a:r>
                      <a:r>
                        <a:rPr lang="en-US" b="0" baseline="0" dirty="0" smtClean="0">
                          <a:solidFill>
                            <a:srgbClr val="00B0F0"/>
                          </a:solidFill>
                          <a:latin typeface="Courier" pitchFamily="49" charset="0"/>
                        </a:rPr>
                        <a:t>()</a:t>
                      </a:r>
                      <a:r>
                        <a:rPr lang="en-US" b="0" baseline="0" dirty="0" smtClean="0">
                          <a:solidFill>
                            <a:srgbClr val="00B0F0"/>
                          </a:solidFill>
                        </a:rPr>
                        <a:t> </a:t>
                      </a:r>
                      <a:r>
                        <a:rPr lang="en-US" b="0" baseline="0" dirty="0" smtClean="0">
                          <a:solidFill>
                            <a:schemeClr val="tx1"/>
                          </a:solidFill>
                        </a:rPr>
                        <a:t>tests whether a function is of a primitive type. </a:t>
                      </a:r>
                      <a:endParaRPr lang="en-US" b="0" dirty="0">
                        <a:solidFill>
                          <a:schemeClr val="tx1"/>
                        </a:solidFill>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3" name="Table 22"/>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graphicFrame>
        <p:nvGraphicFramePr>
          <p:cNvPr id="24" name="Table 23"/>
          <p:cNvGraphicFramePr>
            <a:graphicFrameLocks noGrp="1"/>
          </p:cNvGraphicFramePr>
          <p:nvPr/>
        </p:nvGraphicFramePr>
        <p:xfrm>
          <a:off x="914400" y="53797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8" name="Table 17"/>
          <p:cNvGraphicFramePr>
            <a:graphicFrameLocks noGrp="1"/>
          </p:cNvGraphicFramePr>
          <p:nvPr/>
        </p:nvGraphicFramePr>
        <p:xfrm>
          <a:off x="914400" y="746760"/>
          <a:ext cx="8229600" cy="146304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Extend the code to determine which function in the base package has the largest-sized list of arguments. Lookup this function.</a:t>
                      </a:r>
                    </a:p>
                    <a:p>
                      <a:r>
                        <a:rPr lang="en-US" b="0" dirty="0" err="1" smtClean="0">
                          <a:solidFill>
                            <a:srgbClr val="00B0F0"/>
                          </a:solidFill>
                          <a:latin typeface="Courier" pitchFamily="49" charset="0"/>
                        </a:rPr>
                        <a:t>objs</a:t>
                      </a:r>
                      <a:r>
                        <a:rPr lang="en-US" b="0" dirty="0" smtClean="0">
                          <a:solidFill>
                            <a:srgbClr val="00B0F0"/>
                          </a:solidFill>
                          <a:latin typeface="Courier" pitchFamily="49" charset="0"/>
                        </a:rPr>
                        <a:t> &lt;- </a:t>
                      </a:r>
                      <a:r>
                        <a:rPr lang="en-US" b="0" dirty="0" err="1" smtClean="0">
                          <a:solidFill>
                            <a:srgbClr val="00B0F0"/>
                          </a:solidFill>
                          <a:latin typeface="Courier" pitchFamily="49" charset="0"/>
                        </a:rPr>
                        <a:t>mget</a:t>
                      </a:r>
                      <a:r>
                        <a:rPr lang="en-US" b="0" dirty="0" smtClean="0">
                          <a:solidFill>
                            <a:srgbClr val="00B0F0"/>
                          </a:solidFill>
                          <a:latin typeface="Courier" pitchFamily="49" charset="0"/>
                        </a:rPr>
                        <a:t>(</a:t>
                      </a:r>
                      <a:r>
                        <a:rPr lang="en-US" b="0" dirty="0" err="1" smtClean="0">
                          <a:solidFill>
                            <a:srgbClr val="00B0F0"/>
                          </a:solidFill>
                          <a:latin typeface="Courier" pitchFamily="49" charset="0"/>
                        </a:rPr>
                        <a:t>ls</a:t>
                      </a:r>
                      <a:r>
                        <a:rPr lang="en-US" b="0" dirty="0" smtClean="0">
                          <a:solidFill>
                            <a:srgbClr val="00B0F0"/>
                          </a:solidFill>
                          <a:latin typeface="Courier" pitchFamily="49" charset="0"/>
                        </a:rPr>
                        <a:t>("</a:t>
                      </a:r>
                      <a:r>
                        <a:rPr lang="en-US" b="0" dirty="0" err="1" smtClean="0">
                          <a:solidFill>
                            <a:srgbClr val="00B0F0"/>
                          </a:solidFill>
                          <a:latin typeface="Courier" pitchFamily="49" charset="0"/>
                        </a:rPr>
                        <a:t>package:base</a:t>
                      </a:r>
                      <a:r>
                        <a:rPr lang="en-US" b="0" dirty="0" smtClean="0">
                          <a:solidFill>
                            <a:srgbClr val="00B0F0"/>
                          </a:solidFill>
                          <a:latin typeface="Courier" pitchFamily="49" charset="0"/>
                        </a:rPr>
                        <a:t>"), inherits=TRUE)</a:t>
                      </a:r>
                    </a:p>
                    <a:p>
                      <a:r>
                        <a:rPr lang="en-US" b="0" dirty="0" smtClean="0">
                          <a:solidFill>
                            <a:srgbClr val="00B0F0"/>
                          </a:solidFill>
                          <a:latin typeface="Courier" pitchFamily="49" charset="0"/>
                        </a:rPr>
                        <a:t>funs &lt;- Filter(</a:t>
                      </a:r>
                      <a:r>
                        <a:rPr lang="en-US" b="0" dirty="0" err="1" smtClean="0">
                          <a:solidFill>
                            <a:srgbClr val="00B0F0"/>
                          </a:solidFill>
                          <a:latin typeface="Courier" pitchFamily="49" charset="0"/>
                        </a:rPr>
                        <a:t>is.function</a:t>
                      </a:r>
                      <a:r>
                        <a:rPr lang="en-US" b="0" dirty="0" smtClean="0">
                          <a:solidFill>
                            <a:srgbClr val="00B0F0"/>
                          </a:solidFill>
                          <a:latin typeface="Courier" pitchFamily="49" charset="0"/>
                        </a:rPr>
                        <a:t>, </a:t>
                      </a:r>
                      <a:r>
                        <a:rPr lang="en-US" b="0" dirty="0" err="1" smtClean="0">
                          <a:solidFill>
                            <a:srgbClr val="00B0F0"/>
                          </a:solidFill>
                          <a:latin typeface="Courier" pitchFamily="49" charset="0"/>
                        </a:rPr>
                        <a:t>objs</a:t>
                      </a:r>
                      <a:r>
                        <a:rPr lang="en-US" b="0" dirty="0" smtClean="0">
                          <a:solidFill>
                            <a:srgbClr val="00B0F0"/>
                          </a:solidFill>
                          <a:latin typeface="Courier" pitchFamily="49" charset="0"/>
                        </a:rPr>
                        <a:t>)</a:t>
                      </a:r>
                    </a:p>
                    <a:p>
                      <a:r>
                        <a:rPr lang="en-US" b="0" dirty="0" smtClean="0">
                          <a:solidFill>
                            <a:srgbClr val="00B0F0"/>
                          </a:solidFill>
                          <a:latin typeface="Courier" pitchFamily="49" charset="0"/>
                        </a:rPr>
                        <a:t>lens &lt;- </a:t>
                      </a:r>
                      <a:r>
                        <a:rPr lang="en-US" b="0" dirty="0" err="1" smtClean="0">
                          <a:solidFill>
                            <a:srgbClr val="00B0F0"/>
                          </a:solidFill>
                          <a:latin typeface="Courier" pitchFamily="49" charset="0"/>
                        </a:rPr>
                        <a:t>sapply</a:t>
                      </a:r>
                      <a:r>
                        <a:rPr lang="en-US" b="0" dirty="0" smtClean="0">
                          <a:solidFill>
                            <a:srgbClr val="00B0F0"/>
                          </a:solidFill>
                          <a:latin typeface="Courier" pitchFamily="49" charset="0"/>
                        </a:rPr>
                        <a:t>(funs, function(x) { length(formals(x)) })</a:t>
                      </a:r>
                    </a:p>
                  </a:txBody>
                  <a:tcPr>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20" name="Table 19"/>
          <p:cNvGraphicFramePr>
            <a:graphicFrameLocks noGrp="1"/>
          </p:cNvGraphicFramePr>
          <p:nvPr/>
        </p:nvGraphicFramePr>
        <p:xfrm>
          <a:off x="914400" y="25146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00B0F0"/>
                          </a:solidFill>
                          <a:latin typeface="Courier" pitchFamily="49" charset="0"/>
                        </a:rPr>
                        <a:t>?scan</a:t>
                      </a:r>
                      <a:endParaRPr lang="en-US" b="0" dirty="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2" name="Table 21"/>
          <p:cNvGraphicFramePr>
            <a:graphicFrameLocks noGrp="1"/>
          </p:cNvGraphicFramePr>
          <p:nvPr/>
        </p:nvGraphicFramePr>
        <p:xfrm>
          <a:off x="914400" y="3657600"/>
          <a:ext cx="8229600" cy="118872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rPr>
                        <a:t>Use: </a:t>
                      </a:r>
                    </a:p>
                    <a:p>
                      <a:r>
                        <a:rPr lang="en-US" b="0" dirty="0" smtClean="0">
                          <a:solidFill>
                            <a:srgbClr val="00B0F0"/>
                          </a:solidFill>
                          <a:latin typeface="Courier" pitchFamily="49" charset="0"/>
                        </a:rPr>
                        <a:t>max(lens)</a:t>
                      </a:r>
                    </a:p>
                    <a:p>
                      <a:r>
                        <a:rPr lang="en-US" b="0" dirty="0" smtClean="0">
                          <a:solidFill>
                            <a:srgbClr val="00B0F0"/>
                          </a:solidFill>
                          <a:latin typeface="Courier" pitchFamily="49" charset="0"/>
                        </a:rPr>
                        <a:t>which(lens == max(lens))</a:t>
                      </a:r>
                    </a:p>
                    <a:p>
                      <a:r>
                        <a:rPr lang="en-US" b="0" dirty="0" smtClean="0">
                          <a:solidFill>
                            <a:srgbClr val="00B0F0"/>
                          </a:solidFill>
                          <a:latin typeface="Courier" pitchFamily="49" charset="0"/>
                        </a:rPr>
                        <a:t>?scan</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3" name="Table 22"/>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graphicFrame>
        <p:nvGraphicFramePr>
          <p:cNvPr id="24" name="Table 23"/>
          <p:cNvGraphicFramePr>
            <a:graphicFrameLocks noGrp="1"/>
          </p:cNvGraphicFramePr>
          <p:nvPr/>
        </p:nvGraphicFramePr>
        <p:xfrm>
          <a:off x="914400" y="53797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8" name="Table 17"/>
          <p:cNvGraphicFramePr>
            <a:graphicFrameLocks noGrp="1"/>
          </p:cNvGraphicFramePr>
          <p:nvPr/>
        </p:nvGraphicFramePr>
        <p:xfrm>
          <a:off x="914400" y="746760"/>
          <a:ext cx="8229600" cy="146304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Extend the code to determine how many functions in the base package have no arguments.</a:t>
                      </a:r>
                    </a:p>
                    <a:p>
                      <a:r>
                        <a:rPr lang="en-US" b="0" dirty="0" err="1" smtClean="0">
                          <a:solidFill>
                            <a:srgbClr val="00B0F0"/>
                          </a:solidFill>
                          <a:latin typeface="Courier" pitchFamily="49" charset="0"/>
                        </a:rPr>
                        <a:t>objs</a:t>
                      </a:r>
                      <a:r>
                        <a:rPr lang="en-US" b="0" dirty="0" smtClean="0">
                          <a:solidFill>
                            <a:srgbClr val="00B0F0"/>
                          </a:solidFill>
                          <a:latin typeface="Courier" pitchFamily="49" charset="0"/>
                        </a:rPr>
                        <a:t> &lt;- </a:t>
                      </a:r>
                      <a:r>
                        <a:rPr lang="en-US" b="0" dirty="0" err="1" smtClean="0">
                          <a:solidFill>
                            <a:srgbClr val="00B0F0"/>
                          </a:solidFill>
                          <a:latin typeface="Courier" pitchFamily="49" charset="0"/>
                        </a:rPr>
                        <a:t>mget</a:t>
                      </a:r>
                      <a:r>
                        <a:rPr lang="en-US" b="0" dirty="0" smtClean="0">
                          <a:solidFill>
                            <a:srgbClr val="00B0F0"/>
                          </a:solidFill>
                          <a:latin typeface="Courier" pitchFamily="49" charset="0"/>
                        </a:rPr>
                        <a:t>(</a:t>
                      </a:r>
                      <a:r>
                        <a:rPr lang="en-US" b="0" dirty="0" err="1" smtClean="0">
                          <a:solidFill>
                            <a:srgbClr val="00B0F0"/>
                          </a:solidFill>
                          <a:latin typeface="Courier" pitchFamily="49" charset="0"/>
                        </a:rPr>
                        <a:t>ls</a:t>
                      </a:r>
                      <a:r>
                        <a:rPr lang="en-US" b="0" dirty="0" smtClean="0">
                          <a:solidFill>
                            <a:srgbClr val="00B0F0"/>
                          </a:solidFill>
                          <a:latin typeface="Courier" pitchFamily="49" charset="0"/>
                        </a:rPr>
                        <a:t>("</a:t>
                      </a:r>
                      <a:r>
                        <a:rPr lang="en-US" b="0" dirty="0" err="1" smtClean="0">
                          <a:solidFill>
                            <a:srgbClr val="00B0F0"/>
                          </a:solidFill>
                          <a:latin typeface="Courier" pitchFamily="49" charset="0"/>
                        </a:rPr>
                        <a:t>package:base</a:t>
                      </a:r>
                      <a:r>
                        <a:rPr lang="en-US" b="0" dirty="0" smtClean="0">
                          <a:solidFill>
                            <a:srgbClr val="00B0F0"/>
                          </a:solidFill>
                          <a:latin typeface="Courier" pitchFamily="49" charset="0"/>
                        </a:rPr>
                        <a:t>"), inherits=TRUE)</a:t>
                      </a:r>
                    </a:p>
                    <a:p>
                      <a:r>
                        <a:rPr lang="en-US" b="0" dirty="0" smtClean="0">
                          <a:solidFill>
                            <a:srgbClr val="00B0F0"/>
                          </a:solidFill>
                          <a:latin typeface="Courier" pitchFamily="49" charset="0"/>
                        </a:rPr>
                        <a:t>funs &lt;- Filter(</a:t>
                      </a:r>
                      <a:r>
                        <a:rPr lang="en-US" b="0" dirty="0" err="1" smtClean="0">
                          <a:solidFill>
                            <a:srgbClr val="00B0F0"/>
                          </a:solidFill>
                          <a:latin typeface="Courier" pitchFamily="49" charset="0"/>
                        </a:rPr>
                        <a:t>is.function</a:t>
                      </a:r>
                      <a:r>
                        <a:rPr lang="en-US" b="0" dirty="0" smtClean="0">
                          <a:solidFill>
                            <a:srgbClr val="00B0F0"/>
                          </a:solidFill>
                          <a:latin typeface="Courier" pitchFamily="49" charset="0"/>
                        </a:rPr>
                        <a:t>, </a:t>
                      </a:r>
                      <a:r>
                        <a:rPr lang="en-US" b="0" dirty="0" err="1" smtClean="0">
                          <a:solidFill>
                            <a:srgbClr val="00B0F0"/>
                          </a:solidFill>
                          <a:latin typeface="Courier" pitchFamily="49" charset="0"/>
                        </a:rPr>
                        <a:t>objs</a:t>
                      </a:r>
                      <a:r>
                        <a:rPr lang="en-US" b="0" dirty="0" smtClean="0">
                          <a:solidFill>
                            <a:srgbClr val="00B0F0"/>
                          </a:solidFill>
                          <a:latin typeface="Courier" pitchFamily="49" charset="0"/>
                        </a:rPr>
                        <a:t>)</a:t>
                      </a:r>
                    </a:p>
                    <a:p>
                      <a:r>
                        <a:rPr lang="en-US" b="0" dirty="0" smtClean="0">
                          <a:solidFill>
                            <a:srgbClr val="00B0F0"/>
                          </a:solidFill>
                          <a:latin typeface="Courier" pitchFamily="49" charset="0"/>
                        </a:rPr>
                        <a:t>lens &lt;- </a:t>
                      </a:r>
                      <a:r>
                        <a:rPr lang="en-US" b="0" dirty="0" err="1" smtClean="0">
                          <a:solidFill>
                            <a:srgbClr val="00B0F0"/>
                          </a:solidFill>
                          <a:latin typeface="Courier" pitchFamily="49" charset="0"/>
                        </a:rPr>
                        <a:t>sapply</a:t>
                      </a:r>
                      <a:r>
                        <a:rPr lang="en-US" b="0" dirty="0" smtClean="0">
                          <a:solidFill>
                            <a:srgbClr val="00B0F0"/>
                          </a:solidFill>
                          <a:latin typeface="Courier" pitchFamily="49" charset="0"/>
                        </a:rPr>
                        <a:t>(funs, function(x) { length(formals(x)) })</a:t>
                      </a:r>
                    </a:p>
                  </a:txBody>
                  <a:tcPr>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20" name="Table 19"/>
          <p:cNvGraphicFramePr>
            <a:graphicFrameLocks noGrp="1"/>
          </p:cNvGraphicFramePr>
          <p:nvPr/>
        </p:nvGraphicFramePr>
        <p:xfrm>
          <a:off x="914400" y="25146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sz="1800" b="0" kern="1200" dirty="0" smtClean="0">
                          <a:solidFill>
                            <a:srgbClr val="00B0F0"/>
                          </a:solidFill>
                          <a:latin typeface="Courier" pitchFamily="49" charset="0"/>
                          <a:ea typeface="+mn-ea"/>
                          <a:cs typeface="+mn-cs"/>
                        </a:rPr>
                        <a:t>221</a:t>
                      </a:r>
                      <a:endParaRPr lang="en-US" sz="1800" b="0" kern="1200" dirty="0">
                        <a:solidFill>
                          <a:srgbClr val="00B0F0"/>
                        </a:solidFill>
                        <a:latin typeface="Courier" pitchFamily="49" charset="0"/>
                        <a:ea typeface="+mn-ea"/>
                        <a:cs typeface="+mn-cs"/>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2" name="Table 21"/>
          <p:cNvGraphicFramePr>
            <a:graphicFrameLocks noGrp="1"/>
          </p:cNvGraphicFramePr>
          <p:nvPr/>
        </p:nvGraphicFramePr>
        <p:xfrm>
          <a:off x="914400" y="393192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rPr>
                        <a:t>Use: </a:t>
                      </a:r>
                    </a:p>
                    <a:p>
                      <a:r>
                        <a:rPr lang="en-US" b="0" dirty="0" smtClean="0">
                          <a:solidFill>
                            <a:srgbClr val="00B0F0"/>
                          </a:solidFill>
                          <a:latin typeface="Courier" pitchFamily="49" charset="0"/>
                        </a:rPr>
                        <a:t>sum(lens == 0)</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3" name="Table 22"/>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graphicFrame>
        <p:nvGraphicFramePr>
          <p:cNvPr id="24" name="Table 23"/>
          <p:cNvGraphicFramePr>
            <a:graphicFrameLocks noGrp="1"/>
          </p:cNvGraphicFramePr>
          <p:nvPr/>
        </p:nvGraphicFramePr>
        <p:xfrm>
          <a:off x="914400" y="53797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8" name="Table 17"/>
          <p:cNvGraphicFramePr>
            <a:graphicFrameLocks noGrp="1"/>
          </p:cNvGraphicFramePr>
          <p:nvPr/>
        </p:nvGraphicFramePr>
        <p:xfrm>
          <a:off x="914400" y="746760"/>
          <a:ext cx="8229600" cy="146304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Extend the code to determine how many functions in the base package are of the primitive type.</a:t>
                      </a:r>
                    </a:p>
                    <a:p>
                      <a:r>
                        <a:rPr lang="en-US" b="0" dirty="0" err="1" smtClean="0">
                          <a:solidFill>
                            <a:srgbClr val="00B0F0"/>
                          </a:solidFill>
                          <a:latin typeface="Courier" pitchFamily="49" charset="0"/>
                        </a:rPr>
                        <a:t>objs</a:t>
                      </a:r>
                      <a:r>
                        <a:rPr lang="en-US" b="0" dirty="0" smtClean="0">
                          <a:solidFill>
                            <a:srgbClr val="00B0F0"/>
                          </a:solidFill>
                          <a:latin typeface="Courier" pitchFamily="49" charset="0"/>
                        </a:rPr>
                        <a:t> &lt;- </a:t>
                      </a:r>
                      <a:r>
                        <a:rPr lang="en-US" b="0" dirty="0" err="1" smtClean="0">
                          <a:solidFill>
                            <a:srgbClr val="00B0F0"/>
                          </a:solidFill>
                          <a:latin typeface="Courier" pitchFamily="49" charset="0"/>
                        </a:rPr>
                        <a:t>mget</a:t>
                      </a:r>
                      <a:r>
                        <a:rPr lang="en-US" b="0" dirty="0" smtClean="0">
                          <a:solidFill>
                            <a:srgbClr val="00B0F0"/>
                          </a:solidFill>
                          <a:latin typeface="Courier" pitchFamily="49" charset="0"/>
                        </a:rPr>
                        <a:t>(</a:t>
                      </a:r>
                      <a:r>
                        <a:rPr lang="en-US" b="0" dirty="0" err="1" smtClean="0">
                          <a:solidFill>
                            <a:srgbClr val="00B0F0"/>
                          </a:solidFill>
                          <a:latin typeface="Courier" pitchFamily="49" charset="0"/>
                        </a:rPr>
                        <a:t>ls</a:t>
                      </a:r>
                      <a:r>
                        <a:rPr lang="en-US" b="0" dirty="0" smtClean="0">
                          <a:solidFill>
                            <a:srgbClr val="00B0F0"/>
                          </a:solidFill>
                          <a:latin typeface="Courier" pitchFamily="49" charset="0"/>
                        </a:rPr>
                        <a:t>("</a:t>
                      </a:r>
                      <a:r>
                        <a:rPr lang="en-US" b="0" dirty="0" err="1" smtClean="0">
                          <a:solidFill>
                            <a:srgbClr val="00B0F0"/>
                          </a:solidFill>
                          <a:latin typeface="Courier" pitchFamily="49" charset="0"/>
                        </a:rPr>
                        <a:t>package:base</a:t>
                      </a:r>
                      <a:r>
                        <a:rPr lang="en-US" b="0" dirty="0" smtClean="0">
                          <a:solidFill>
                            <a:srgbClr val="00B0F0"/>
                          </a:solidFill>
                          <a:latin typeface="Courier" pitchFamily="49" charset="0"/>
                        </a:rPr>
                        <a:t>"), inherits=TRUE)</a:t>
                      </a:r>
                    </a:p>
                    <a:p>
                      <a:r>
                        <a:rPr lang="en-US" b="0" dirty="0" smtClean="0">
                          <a:solidFill>
                            <a:srgbClr val="00B0F0"/>
                          </a:solidFill>
                          <a:latin typeface="Courier" pitchFamily="49" charset="0"/>
                        </a:rPr>
                        <a:t>funs &lt;- Filter(</a:t>
                      </a:r>
                      <a:r>
                        <a:rPr lang="en-US" b="0" dirty="0" err="1" smtClean="0">
                          <a:solidFill>
                            <a:srgbClr val="00B0F0"/>
                          </a:solidFill>
                          <a:latin typeface="Courier" pitchFamily="49" charset="0"/>
                        </a:rPr>
                        <a:t>is.function</a:t>
                      </a:r>
                      <a:r>
                        <a:rPr lang="en-US" b="0" dirty="0" smtClean="0">
                          <a:solidFill>
                            <a:srgbClr val="00B0F0"/>
                          </a:solidFill>
                          <a:latin typeface="Courier" pitchFamily="49" charset="0"/>
                        </a:rPr>
                        <a:t>, </a:t>
                      </a:r>
                      <a:r>
                        <a:rPr lang="en-US" b="0" dirty="0" err="1" smtClean="0">
                          <a:solidFill>
                            <a:srgbClr val="00B0F0"/>
                          </a:solidFill>
                          <a:latin typeface="Courier" pitchFamily="49" charset="0"/>
                        </a:rPr>
                        <a:t>objs</a:t>
                      </a:r>
                      <a:r>
                        <a:rPr lang="en-US" b="0" dirty="0" smtClean="0">
                          <a:solidFill>
                            <a:srgbClr val="00B0F0"/>
                          </a:solidFill>
                          <a:latin typeface="Courier" pitchFamily="49" charset="0"/>
                        </a:rPr>
                        <a:t>)</a:t>
                      </a:r>
                    </a:p>
                    <a:p>
                      <a:r>
                        <a:rPr lang="en-US" b="0" dirty="0" smtClean="0">
                          <a:solidFill>
                            <a:srgbClr val="00B0F0"/>
                          </a:solidFill>
                          <a:latin typeface="Courier" pitchFamily="49" charset="0"/>
                        </a:rPr>
                        <a:t>lens &lt;- </a:t>
                      </a:r>
                      <a:r>
                        <a:rPr lang="en-US" b="0" dirty="0" err="1" smtClean="0">
                          <a:solidFill>
                            <a:srgbClr val="00B0F0"/>
                          </a:solidFill>
                          <a:latin typeface="Courier" pitchFamily="49" charset="0"/>
                        </a:rPr>
                        <a:t>sapply</a:t>
                      </a:r>
                      <a:r>
                        <a:rPr lang="en-US" b="0" dirty="0" smtClean="0">
                          <a:solidFill>
                            <a:srgbClr val="00B0F0"/>
                          </a:solidFill>
                          <a:latin typeface="Courier" pitchFamily="49" charset="0"/>
                        </a:rPr>
                        <a:t>(funs, function(x) { length(formals(x)) })</a:t>
                      </a:r>
                    </a:p>
                  </a:txBody>
                  <a:tcPr>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20" name="Table 19"/>
          <p:cNvGraphicFramePr>
            <a:graphicFrameLocks noGrp="1"/>
          </p:cNvGraphicFramePr>
          <p:nvPr/>
        </p:nvGraphicFramePr>
        <p:xfrm>
          <a:off x="914400" y="25146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00B0F0"/>
                          </a:solidFill>
                          <a:latin typeface="Courier" pitchFamily="49" charset="0"/>
                        </a:rPr>
                        <a:t>179</a:t>
                      </a:r>
                      <a:endParaRPr lang="en-US" b="0" dirty="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2" name="Table 21"/>
          <p:cNvGraphicFramePr>
            <a:graphicFrameLocks noGrp="1"/>
          </p:cNvGraphicFramePr>
          <p:nvPr/>
        </p:nvGraphicFramePr>
        <p:xfrm>
          <a:off x="914400" y="3810000"/>
          <a:ext cx="8229600" cy="91440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rPr>
                        <a:t>Use: </a:t>
                      </a:r>
                    </a:p>
                    <a:p>
                      <a:r>
                        <a:rPr lang="en-US" b="0" dirty="0" err="1" smtClean="0">
                          <a:solidFill>
                            <a:srgbClr val="00B0F0"/>
                          </a:solidFill>
                          <a:latin typeface="Courier" pitchFamily="49" charset="0"/>
                        </a:rPr>
                        <a:t>prims</a:t>
                      </a:r>
                      <a:r>
                        <a:rPr lang="en-US" b="0" dirty="0" smtClean="0">
                          <a:solidFill>
                            <a:srgbClr val="00B0F0"/>
                          </a:solidFill>
                          <a:latin typeface="Courier" pitchFamily="49" charset="0"/>
                        </a:rPr>
                        <a:t> &lt;- Filter(</a:t>
                      </a:r>
                      <a:r>
                        <a:rPr lang="en-US" b="0" dirty="0" err="1" smtClean="0">
                          <a:solidFill>
                            <a:srgbClr val="00B0F0"/>
                          </a:solidFill>
                          <a:latin typeface="Courier" pitchFamily="49" charset="0"/>
                        </a:rPr>
                        <a:t>is.primitive</a:t>
                      </a:r>
                      <a:r>
                        <a:rPr lang="en-US" b="0" dirty="0" smtClean="0">
                          <a:solidFill>
                            <a:srgbClr val="00B0F0"/>
                          </a:solidFill>
                          <a:latin typeface="Courier" pitchFamily="49" charset="0"/>
                        </a:rPr>
                        <a:t>, funs)</a:t>
                      </a:r>
                    </a:p>
                    <a:p>
                      <a:r>
                        <a:rPr lang="en-US" b="0" dirty="0" smtClean="0">
                          <a:solidFill>
                            <a:srgbClr val="00B0F0"/>
                          </a:solidFill>
                          <a:latin typeface="Courier" pitchFamily="49" charset="0"/>
                        </a:rPr>
                        <a:t>length(</a:t>
                      </a:r>
                      <a:r>
                        <a:rPr lang="en-US" b="0" dirty="0" err="1" smtClean="0">
                          <a:solidFill>
                            <a:srgbClr val="00B0F0"/>
                          </a:solidFill>
                          <a:latin typeface="Courier" pitchFamily="49" charset="0"/>
                        </a:rPr>
                        <a:t>prims</a:t>
                      </a:r>
                      <a:r>
                        <a:rPr lang="en-US" b="0" dirty="0" smtClean="0">
                          <a:solidFill>
                            <a:srgbClr val="00B0F0"/>
                          </a:solidFill>
                          <a:latin typeface="Courier" pitchFamily="49" charset="0"/>
                        </a:rPr>
                        <a:t>)</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3" name="Table 22"/>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graphicFrame>
        <p:nvGraphicFramePr>
          <p:cNvPr id="24" name="Table 23"/>
          <p:cNvGraphicFramePr>
            <a:graphicFrameLocks noGrp="1"/>
          </p:cNvGraphicFramePr>
          <p:nvPr/>
        </p:nvGraphicFramePr>
        <p:xfrm>
          <a:off x="914400" y="53797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0" y="0"/>
            <a:ext cx="9144000" cy="369332"/>
          </a:xfrm>
          <a:prstGeom prst="rect">
            <a:avLst/>
          </a:prstGeom>
          <a:solidFill>
            <a:srgbClr val="00B0F0"/>
          </a:solidFill>
        </p:spPr>
        <p:txBody>
          <a:bodyPr wrap="square" rtlCol="0">
            <a:spAutoFit/>
          </a:bodyPr>
          <a:lstStyle/>
          <a:p>
            <a:pPr algn="ctr"/>
            <a:r>
              <a:rPr lang="en-US" b="1" dirty="0" smtClean="0">
                <a:solidFill>
                  <a:schemeClr val="bg1"/>
                </a:solidFill>
              </a:rPr>
              <a:t>LEXCIAL SCOPING</a:t>
            </a:r>
            <a:endParaRPr lang="en-US" b="1" dirty="0">
              <a:solidFill>
                <a:schemeClr val="bg1"/>
              </a:solidFill>
            </a:endParaRPr>
          </a:p>
        </p:txBody>
      </p:sp>
      <p:sp>
        <p:nvSpPr>
          <p:cNvPr id="3" name="TextBox 2"/>
          <p:cNvSpPr txBox="1"/>
          <p:nvPr/>
        </p:nvSpPr>
        <p:spPr>
          <a:xfrm>
            <a:off x="381000" y="685800"/>
            <a:ext cx="7944034" cy="369332"/>
          </a:xfrm>
          <a:prstGeom prst="rect">
            <a:avLst/>
          </a:prstGeom>
          <a:noFill/>
        </p:spPr>
        <p:txBody>
          <a:bodyPr wrap="none" rtlCol="0">
            <a:spAutoFit/>
          </a:bodyPr>
          <a:lstStyle/>
          <a:p>
            <a:r>
              <a:rPr lang="en-US" dirty="0" smtClean="0"/>
              <a:t>Just as a work-space has all that’s needed for a job to be done, so also functions.  </a:t>
            </a:r>
            <a:endParaRPr lang="en-US" dirty="0">
              <a:solidFill>
                <a:schemeClr val="bg1">
                  <a:lumMod val="75000"/>
                </a:schemeClr>
              </a:solidFill>
            </a:endParaRPr>
          </a:p>
        </p:txBody>
      </p:sp>
      <p:pic>
        <p:nvPicPr>
          <p:cNvPr id="5" name="Picture 4" descr="office. messy cleanjpg.jpg"/>
          <p:cNvPicPr>
            <a:picLocks noChangeAspect="1"/>
          </p:cNvPicPr>
          <p:nvPr/>
        </p:nvPicPr>
        <p:blipFill>
          <a:blip r:embed="rId2" cstate="print"/>
          <a:stretch>
            <a:fillRect/>
          </a:stretch>
        </p:blipFill>
        <p:spPr>
          <a:xfrm>
            <a:off x="127000" y="1047750"/>
            <a:ext cx="8890000" cy="4762500"/>
          </a:xfrm>
          <a:prstGeom prst="rect">
            <a:avLst/>
          </a:prstGeom>
        </p:spPr>
      </p:pic>
      <p:sp>
        <p:nvSpPr>
          <p:cNvPr id="6" name="TextBox 5"/>
          <p:cNvSpPr txBox="1"/>
          <p:nvPr/>
        </p:nvSpPr>
        <p:spPr>
          <a:xfrm>
            <a:off x="304800" y="5867400"/>
            <a:ext cx="8610600" cy="923330"/>
          </a:xfrm>
          <a:prstGeom prst="rect">
            <a:avLst/>
          </a:prstGeom>
          <a:noFill/>
        </p:spPr>
        <p:txBody>
          <a:bodyPr wrap="square" rtlCol="0">
            <a:spAutoFit/>
          </a:bodyPr>
          <a:lstStyle/>
          <a:p>
            <a:r>
              <a:rPr lang="en-US" dirty="0" smtClean="0"/>
              <a:t>A function has scoping rules that apply to looking up data.  This helps keep data in well-organized compartments so computing resources can be used efficiently with predictable results.</a:t>
            </a:r>
          </a:p>
        </p:txBody>
      </p:sp>
      <p:sp>
        <p:nvSpPr>
          <p:cNvPr id="7" name="TextBox 6"/>
          <p:cNvSpPr txBox="1"/>
          <p:nvPr/>
        </p:nvSpPr>
        <p:spPr>
          <a:xfrm>
            <a:off x="685800" y="5181600"/>
            <a:ext cx="1851789" cy="369332"/>
          </a:xfrm>
          <a:prstGeom prst="rect">
            <a:avLst/>
          </a:prstGeom>
          <a:solidFill>
            <a:srgbClr val="FFC000"/>
          </a:solidFill>
        </p:spPr>
        <p:txBody>
          <a:bodyPr wrap="none" rtlCol="0">
            <a:spAutoFit/>
          </a:bodyPr>
          <a:lstStyle/>
          <a:p>
            <a:r>
              <a:rPr lang="en-US" b="1" dirty="0" smtClean="0"/>
              <a:t>Custom functions</a:t>
            </a:r>
            <a:endParaRPr lang="en-US" b="1" dirty="0"/>
          </a:p>
        </p:txBody>
      </p:sp>
      <p:sp>
        <p:nvSpPr>
          <p:cNvPr id="8" name="TextBox 7"/>
          <p:cNvSpPr txBox="1"/>
          <p:nvPr/>
        </p:nvSpPr>
        <p:spPr>
          <a:xfrm>
            <a:off x="2590800" y="5181600"/>
            <a:ext cx="820930" cy="369332"/>
          </a:xfrm>
          <a:prstGeom prst="rect">
            <a:avLst/>
          </a:prstGeom>
          <a:solidFill>
            <a:srgbClr val="FFC000"/>
          </a:solidFill>
        </p:spPr>
        <p:txBody>
          <a:bodyPr wrap="none" rtlCol="0">
            <a:spAutoFit/>
          </a:bodyPr>
          <a:lstStyle/>
          <a:p>
            <a:r>
              <a:rPr lang="en-US" b="1" dirty="0" smtClean="0"/>
              <a:t>Lexical</a:t>
            </a:r>
            <a:endParaRPr lang="en-US"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17155</TotalTime>
  <Words>3209</Words>
  <Application>Microsoft Office PowerPoint</Application>
  <PresentationFormat>On-screen Show (4:3)</PresentationFormat>
  <Paragraphs>612</Paragraphs>
  <Slides>48</Slides>
  <Notes>32</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LearnR Lessons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backup</vt:lpstr>
      <vt:lpstr>Slide 47</vt:lpstr>
      <vt:lpstr>Standard Q&amp;A format</vt:lpstr>
    </vt:vector>
  </TitlesOfParts>
  <Company>Monsanto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LearnR Lessons</dc:title>
  <dc:creator>ssbhat3</dc:creator>
  <cp:lastModifiedBy>ssbhat3</cp:lastModifiedBy>
  <cp:revision>98</cp:revision>
  <dcterms:created xsi:type="dcterms:W3CDTF">2015-12-21T05:05:39Z</dcterms:created>
  <dcterms:modified xsi:type="dcterms:W3CDTF">2016-01-08T04:54:15Z</dcterms:modified>
</cp:coreProperties>
</file>