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60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61" r:id="rId19"/>
    <p:sldId id="258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err="1" smtClean="0"/>
            <a:t>Subselect</a:t>
          </a:r>
          <a:r>
            <a:rPr lang="en-US" dirty="0" smtClean="0"/>
            <a:t>  on estate and pivot on manor for mean of selected crop yield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Bishop's manors have similar yields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long for each manor for each year, measuring yield for each of five crops.  Pivot on manor for  count of years in which data are available.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err="1" smtClean="0"/>
            <a:t>Bourton</a:t>
          </a:r>
          <a:r>
            <a:rPr lang="en-US" dirty="0" smtClean="0"/>
            <a:t> on the Hill has most years of data available across crops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err="1" smtClean="0"/>
            <a:t>Cleeve</a:t>
          </a:r>
          <a:r>
            <a:rPr lang="en-US" dirty="0" smtClean="0"/>
            <a:t> has the least years of data available across crops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98460-175E-4581-8C4D-A7899B9874D1}" type="presOf" srcId="{F1492662-B5FB-4D52-A1E3-9F55F62E0A6B}" destId="{DBEE435A-69F8-4CC0-AA99-19B7C1F07759}" srcOrd="0" destOrd="1" presId="urn:microsoft.com/office/officeart/2005/8/layout/vList5"/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6D068DBF-6A57-4B5A-B31B-6C3C7E8D4DBD}" type="presOf" srcId="{1264BCC9-3361-43C3-8AC1-6D7B745265CF}" destId="{3C894059-E5D2-44C9-95AC-DA3458DB22E8}" srcOrd="0" destOrd="0" presId="urn:microsoft.com/office/officeart/2005/8/layout/vList5"/>
    <dgm:cxn modelId="{BCE54EDC-41D1-4BE2-A6BC-6A579DC4CF6E}" type="presOf" srcId="{6088D635-A960-4123-8777-B649413F7D9A}" destId="{D6E13680-878E-4E39-85F5-453D3913A9F8}" srcOrd="0" destOrd="0" presId="urn:microsoft.com/office/officeart/2005/8/layout/vList5"/>
    <dgm:cxn modelId="{52689C6D-DFB3-4D96-8E82-6478F2D022E6}" type="presOf" srcId="{59507B66-EB4F-4CE5-9B6E-F594DDD71A4B}" destId="{1732FB53-39F1-423A-BF30-58E2BC05BD2A}" srcOrd="0" destOrd="0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2AB8FD91-887C-40D4-95F5-419A4B8DE334}" type="presOf" srcId="{BFEF2272-ED8A-42DC-8D7B-92E1DE8758BC}" destId="{00309DDA-BE4B-4B7B-9507-C4AA67CE02F4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E65D5868-CDF1-4C2D-BBF5-E09A243459D0}" type="presOf" srcId="{559ECBBC-0FB3-4860-807E-DE18CECD5F16}" destId="{1C4EE57D-492B-4DA4-8DF5-468420468AB3}" srcOrd="0" destOrd="1" presId="urn:microsoft.com/office/officeart/2005/8/layout/vList5"/>
    <dgm:cxn modelId="{8CF50F72-5505-48F8-8DB2-D4AA5E04F3DF}" type="presOf" srcId="{E3ED73B8-124E-4869-BCB0-4A27107544B1}" destId="{1C4EE57D-492B-4DA4-8DF5-468420468AB3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B940DA89-308B-4980-AD9F-A80E6960C086}" type="presOf" srcId="{09857A0D-F588-4960-828E-096E161EA125}" destId="{DBEE435A-69F8-4CC0-AA99-19B7C1F07759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30942746-A796-486C-90DA-6BE21200916D}" type="presOf" srcId="{14939B20-5AFE-4A24-A6DA-C18D14DBBDF4}" destId="{76466EF4-2388-434F-B410-BFC397EF674B}" srcOrd="0" destOrd="0" presId="urn:microsoft.com/office/officeart/2005/8/layout/vList5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C115CEAD-16F1-4BE1-9C60-16967EFB1878}" type="presParOf" srcId="{00309DDA-BE4B-4B7B-9507-C4AA67CE02F4}" destId="{76895EEB-A31A-4F4C-AC1F-E6AEB457CCCD}" srcOrd="0" destOrd="0" presId="urn:microsoft.com/office/officeart/2005/8/layout/vList5"/>
    <dgm:cxn modelId="{88ED987C-32E8-480A-ABEA-4227023831DA}" type="presParOf" srcId="{76895EEB-A31A-4F4C-AC1F-E6AEB457CCCD}" destId="{3C894059-E5D2-44C9-95AC-DA3458DB22E8}" srcOrd="0" destOrd="0" presId="urn:microsoft.com/office/officeart/2005/8/layout/vList5"/>
    <dgm:cxn modelId="{CAF8909A-322D-446C-8735-FAE501D155DF}" type="presParOf" srcId="{76895EEB-A31A-4F4C-AC1F-E6AEB457CCCD}" destId="{1C4EE57D-492B-4DA4-8DF5-468420468AB3}" srcOrd="1" destOrd="0" presId="urn:microsoft.com/office/officeart/2005/8/layout/vList5"/>
    <dgm:cxn modelId="{A0DF5EE3-C1C2-4386-956B-A05AF55C5964}" type="presParOf" srcId="{00309DDA-BE4B-4B7B-9507-C4AA67CE02F4}" destId="{0377DC05-E284-4AA9-A723-344FD0D67E2D}" srcOrd="1" destOrd="0" presId="urn:microsoft.com/office/officeart/2005/8/layout/vList5"/>
    <dgm:cxn modelId="{D0F6FE19-C855-4934-A8B5-D35A7CD69ACD}" type="presParOf" srcId="{00309DDA-BE4B-4B7B-9507-C4AA67CE02F4}" destId="{42A504D1-F048-46F4-B065-93923A46D79C}" srcOrd="2" destOrd="0" presId="urn:microsoft.com/office/officeart/2005/8/layout/vList5"/>
    <dgm:cxn modelId="{A9714104-B266-405D-8A73-EA4AD16BC38F}" type="presParOf" srcId="{42A504D1-F048-46F4-B065-93923A46D79C}" destId="{76466EF4-2388-434F-B410-BFC397EF674B}" srcOrd="0" destOrd="0" presId="urn:microsoft.com/office/officeart/2005/8/layout/vList5"/>
    <dgm:cxn modelId="{CB8576D9-A823-4428-8B57-F45BDEB52DD6}" type="presParOf" srcId="{42A504D1-F048-46F4-B065-93923A46D79C}" destId="{1732FB53-39F1-423A-BF30-58E2BC05BD2A}" srcOrd="1" destOrd="0" presId="urn:microsoft.com/office/officeart/2005/8/layout/vList5"/>
    <dgm:cxn modelId="{1E4C7AC1-CFCC-4A9C-A4E2-29AD519EF3BC}" type="presParOf" srcId="{00309DDA-BE4B-4B7B-9507-C4AA67CE02F4}" destId="{850C9ED7-41C1-4F19-9B39-B579CB703105}" srcOrd="3" destOrd="0" presId="urn:microsoft.com/office/officeart/2005/8/layout/vList5"/>
    <dgm:cxn modelId="{E75FB7AA-BEDA-4863-9CE0-693A57816105}" type="presParOf" srcId="{00309DDA-BE4B-4B7B-9507-C4AA67CE02F4}" destId="{890F9F08-55BB-493F-AE83-AB0C2176723A}" srcOrd="4" destOrd="0" presId="urn:microsoft.com/office/officeart/2005/8/layout/vList5"/>
    <dgm:cxn modelId="{341761F5-EA20-4FCF-8AE8-A2E802501E31}" type="presParOf" srcId="{890F9F08-55BB-493F-AE83-AB0C2176723A}" destId="{D6E13680-878E-4E39-85F5-453D3913A9F8}" srcOrd="0" destOrd="0" presId="urn:microsoft.com/office/officeart/2005/8/layout/vList5"/>
    <dgm:cxn modelId="{8FAB1641-A6B8-4816-89BF-E1EA76D6CF00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smtClean="0"/>
            <a:t>Summarize total campaign finance raised by candidates and execute a Pareto to identify front-runners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Candidates have raised over USD 100 M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wide form for month-on-month summaries by candidate. Then long form to visualize results.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smtClean="0"/>
            <a:t>Hillary has raised the most money so far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smtClean="0"/>
            <a:t>Campaign contributions peaked in June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7CA828BA-19D4-42F0-B6FE-E424723AA434}">
      <dgm:prSet phldrT="[Text]"/>
      <dgm:spPr/>
      <dgm:t>
        <a:bodyPr/>
        <a:lstStyle/>
        <a:p>
          <a:r>
            <a:rPr lang="en-US" dirty="0" smtClean="0"/>
            <a:t>Clinton and Sanders among top-grossing candidates and not Trump (by Pareto)</a:t>
          </a:r>
          <a:endParaRPr lang="en-US" dirty="0"/>
        </a:p>
      </dgm:t>
    </dgm:pt>
    <dgm:pt modelId="{1A635A04-982E-4F3C-B6B8-48B437AF2247}" type="parTrans" cxnId="{D3CE29BF-8EE3-4BDE-B25A-6DEE31E8AC7E}">
      <dgm:prSet/>
      <dgm:spPr/>
      <dgm:t>
        <a:bodyPr/>
        <a:lstStyle/>
        <a:p>
          <a:endParaRPr lang="en-US"/>
        </a:p>
      </dgm:t>
    </dgm:pt>
    <dgm:pt modelId="{481BAA54-893F-41B3-AC65-9BA391BD26A0}" type="sibTrans" cxnId="{D3CE29BF-8EE3-4BDE-B25A-6DEE31E8AC7E}">
      <dgm:prSet/>
      <dgm:spPr/>
      <dgm:t>
        <a:bodyPr/>
        <a:lstStyle/>
        <a:p>
          <a:endParaRPr lang="en-US"/>
        </a:p>
      </dgm:t>
    </dgm:pt>
    <dgm:pt modelId="{32B6D566-74E5-46CF-A1C9-55BD699FA574}">
      <dgm:prSet phldrT="[Text]"/>
      <dgm:spPr/>
      <dgm:t>
        <a:bodyPr/>
        <a:lstStyle/>
        <a:p>
          <a:r>
            <a:rPr lang="en-US" dirty="0" smtClean="0"/>
            <a:t>Trump, Carson, Rubio among candidates.</a:t>
          </a:r>
          <a:endParaRPr lang="en-US" dirty="0"/>
        </a:p>
      </dgm:t>
    </dgm:pt>
    <dgm:pt modelId="{99D40375-193A-4DB5-B88C-437FEDD10400}" type="parTrans" cxnId="{FCC7AABF-842C-46D5-951E-3E83E034C2CA}">
      <dgm:prSet/>
      <dgm:spPr/>
      <dgm:t>
        <a:bodyPr/>
        <a:lstStyle/>
        <a:p>
          <a:endParaRPr lang="en-US"/>
        </a:p>
      </dgm:t>
    </dgm:pt>
    <dgm:pt modelId="{945E7CBC-C255-4B63-BA73-FE77C1ECD88A}" type="sibTrans" cxnId="{FCC7AABF-842C-46D5-951E-3E83E034C2CA}">
      <dgm:prSet/>
      <dgm:spPr/>
      <dgm:t>
        <a:bodyPr/>
        <a:lstStyle/>
        <a:p>
          <a:endParaRPr lang="en-US"/>
        </a:p>
      </dgm:t>
    </dgm:pt>
    <dgm:pt modelId="{99C4D93A-289D-480C-B862-0AF5493F04E2}">
      <dgm:prSet/>
      <dgm:spPr/>
      <dgm:t>
        <a:bodyPr/>
        <a:lstStyle/>
        <a:p>
          <a:r>
            <a:rPr lang="en-US" dirty="0" smtClean="0"/>
            <a:t>Rand Paul started off early and dropped out</a:t>
          </a:r>
        </a:p>
      </dgm:t>
    </dgm:pt>
    <dgm:pt modelId="{DE073E98-4B4F-4751-8D8A-756F6A072D5A}" type="parTrans" cxnId="{0B31FD0B-6F1F-42CF-8824-2FD382326CEF}">
      <dgm:prSet/>
      <dgm:spPr/>
      <dgm:t>
        <a:bodyPr/>
        <a:lstStyle/>
        <a:p>
          <a:endParaRPr lang="en-US"/>
        </a:p>
      </dgm:t>
    </dgm:pt>
    <dgm:pt modelId="{831C47FE-EAA4-49B1-96D0-D798C0A80620}" type="sibTrans" cxnId="{0B31FD0B-6F1F-42CF-8824-2FD382326CEF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17C85EBB-F303-41CF-A469-722CDBF01F9B}" type="presOf" srcId="{1264BCC9-3361-43C3-8AC1-6D7B745265CF}" destId="{3C894059-E5D2-44C9-95AC-DA3458DB22E8}" srcOrd="0" destOrd="0" presId="urn:microsoft.com/office/officeart/2005/8/layout/vList5"/>
    <dgm:cxn modelId="{7AE1627D-8F0C-4829-A2BC-3A3CD76B9A9E}" type="presOf" srcId="{F1492662-B5FB-4D52-A1E3-9F55F62E0A6B}" destId="{DBEE435A-69F8-4CC0-AA99-19B7C1F07759}" srcOrd="0" destOrd="1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521F9379-6F8D-4208-AB1F-40DD4FE28494}" type="presOf" srcId="{BFEF2272-ED8A-42DC-8D7B-92E1DE8758BC}" destId="{00309DDA-BE4B-4B7B-9507-C4AA67CE02F4}" srcOrd="0" destOrd="0" presId="urn:microsoft.com/office/officeart/2005/8/layout/vList5"/>
    <dgm:cxn modelId="{ECB8EA66-D1EF-4549-80DC-9FA228423862}" type="presOf" srcId="{59507B66-EB4F-4CE5-9B6E-F594DDD71A4B}" destId="{1732FB53-39F1-423A-BF30-58E2BC05BD2A}" srcOrd="0" destOrd="0" presId="urn:microsoft.com/office/officeart/2005/8/layout/vList5"/>
    <dgm:cxn modelId="{D3CE29BF-8EE3-4BDE-B25A-6DEE31E8AC7E}" srcId="{14939B20-5AFE-4A24-A6DA-C18D14DBBDF4}" destId="{7CA828BA-19D4-42F0-B6FE-E424723AA434}" srcOrd="1" destOrd="0" parTransId="{1A635A04-982E-4F3C-B6B8-48B437AF2247}" sibTransId="{481BAA54-893F-41B3-AC65-9BA391BD26A0}"/>
    <dgm:cxn modelId="{BDE72E54-1CA2-4617-95FF-41E522D24729}" type="presOf" srcId="{7CA828BA-19D4-42F0-B6FE-E424723AA434}" destId="{1732FB53-39F1-423A-BF30-58E2BC05BD2A}" srcOrd="0" destOrd="1" presId="urn:microsoft.com/office/officeart/2005/8/layout/vList5"/>
    <dgm:cxn modelId="{BF3E7344-1821-4AE7-ACE9-F7A209944B94}" type="presOf" srcId="{E3ED73B8-124E-4869-BCB0-4A27107544B1}" destId="{1C4EE57D-492B-4DA4-8DF5-468420468AB3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4976CC68-32C1-4291-B432-8017739E0A15}" type="presOf" srcId="{14939B20-5AFE-4A24-A6DA-C18D14DBBDF4}" destId="{76466EF4-2388-434F-B410-BFC397EF674B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FCA088CA-6494-44FF-9C0A-04F6B770135F}" type="presOf" srcId="{09857A0D-F588-4960-828E-096E161EA125}" destId="{DBEE435A-69F8-4CC0-AA99-19B7C1F07759}" srcOrd="0" destOrd="0" presId="urn:microsoft.com/office/officeart/2005/8/layout/vList5"/>
    <dgm:cxn modelId="{0B31FD0B-6F1F-42CF-8824-2FD382326CEF}" srcId="{6088D635-A960-4123-8777-B649413F7D9A}" destId="{99C4D93A-289D-480C-B862-0AF5493F04E2}" srcOrd="2" destOrd="0" parTransId="{DE073E98-4B4F-4751-8D8A-756F6A072D5A}" sibTransId="{831C47FE-EAA4-49B1-96D0-D798C0A80620}"/>
    <dgm:cxn modelId="{FCC7AABF-842C-46D5-951E-3E83E034C2CA}" srcId="{1264BCC9-3361-43C3-8AC1-6D7B745265CF}" destId="{32B6D566-74E5-46CF-A1C9-55BD699FA574}" srcOrd="2" destOrd="0" parTransId="{99D40375-193A-4DB5-B88C-437FEDD10400}" sibTransId="{945E7CBC-C255-4B63-BA73-FE77C1ECD88A}"/>
    <dgm:cxn modelId="{48E8FD07-84DC-4D4B-B46E-AB6A5E16AE58}" type="presOf" srcId="{6088D635-A960-4123-8777-B649413F7D9A}" destId="{D6E13680-878E-4E39-85F5-453D3913A9F8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0482A5CC-06C6-4D91-9CA6-CC71B06BAD38}" type="presOf" srcId="{32B6D566-74E5-46CF-A1C9-55BD699FA574}" destId="{1C4EE57D-492B-4DA4-8DF5-468420468AB3}" srcOrd="0" destOrd="2" presId="urn:microsoft.com/office/officeart/2005/8/layout/vList5"/>
    <dgm:cxn modelId="{761CDD6B-3F3C-4C67-A04F-DC443FF33184}" type="presOf" srcId="{559ECBBC-0FB3-4860-807E-DE18CECD5F16}" destId="{1C4EE57D-492B-4DA4-8DF5-468420468AB3}" srcOrd="0" destOrd="1" presId="urn:microsoft.com/office/officeart/2005/8/layout/vList5"/>
    <dgm:cxn modelId="{64899E59-27DD-4FC2-8820-CB809F611C12}" type="presOf" srcId="{99C4D93A-289D-480C-B862-0AF5493F04E2}" destId="{DBEE435A-69F8-4CC0-AA99-19B7C1F07759}" srcOrd="0" destOrd="2" presId="urn:microsoft.com/office/officeart/2005/8/layout/vList5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0299A1B6-D929-410A-9952-9B3D23798D33}" type="presParOf" srcId="{00309DDA-BE4B-4B7B-9507-C4AA67CE02F4}" destId="{76895EEB-A31A-4F4C-AC1F-E6AEB457CCCD}" srcOrd="0" destOrd="0" presId="urn:microsoft.com/office/officeart/2005/8/layout/vList5"/>
    <dgm:cxn modelId="{348E7602-EE75-401B-A9DB-43A2A60D2D17}" type="presParOf" srcId="{76895EEB-A31A-4F4C-AC1F-E6AEB457CCCD}" destId="{3C894059-E5D2-44C9-95AC-DA3458DB22E8}" srcOrd="0" destOrd="0" presId="urn:microsoft.com/office/officeart/2005/8/layout/vList5"/>
    <dgm:cxn modelId="{77848AE5-CBE0-4B7A-AEC6-EFBE33953638}" type="presParOf" srcId="{76895EEB-A31A-4F4C-AC1F-E6AEB457CCCD}" destId="{1C4EE57D-492B-4DA4-8DF5-468420468AB3}" srcOrd="1" destOrd="0" presId="urn:microsoft.com/office/officeart/2005/8/layout/vList5"/>
    <dgm:cxn modelId="{8BFDE166-9989-40CA-B250-7EE293BBF8AC}" type="presParOf" srcId="{00309DDA-BE4B-4B7B-9507-C4AA67CE02F4}" destId="{0377DC05-E284-4AA9-A723-344FD0D67E2D}" srcOrd="1" destOrd="0" presId="urn:microsoft.com/office/officeart/2005/8/layout/vList5"/>
    <dgm:cxn modelId="{4B6FE8FB-540A-442B-8B15-874554658A66}" type="presParOf" srcId="{00309DDA-BE4B-4B7B-9507-C4AA67CE02F4}" destId="{42A504D1-F048-46F4-B065-93923A46D79C}" srcOrd="2" destOrd="0" presId="urn:microsoft.com/office/officeart/2005/8/layout/vList5"/>
    <dgm:cxn modelId="{E5FBECAE-1092-4D12-B6EA-C5AC5A8CCF52}" type="presParOf" srcId="{42A504D1-F048-46F4-B065-93923A46D79C}" destId="{76466EF4-2388-434F-B410-BFC397EF674B}" srcOrd="0" destOrd="0" presId="urn:microsoft.com/office/officeart/2005/8/layout/vList5"/>
    <dgm:cxn modelId="{61E8FC54-3138-4A45-8E90-90EDD5B69911}" type="presParOf" srcId="{42A504D1-F048-46F4-B065-93923A46D79C}" destId="{1732FB53-39F1-423A-BF30-58E2BC05BD2A}" srcOrd="1" destOrd="0" presId="urn:microsoft.com/office/officeart/2005/8/layout/vList5"/>
    <dgm:cxn modelId="{73545146-9A43-4903-8224-DC2309712D74}" type="presParOf" srcId="{00309DDA-BE4B-4B7B-9507-C4AA67CE02F4}" destId="{850C9ED7-41C1-4F19-9B39-B579CB703105}" srcOrd="3" destOrd="0" presId="urn:microsoft.com/office/officeart/2005/8/layout/vList5"/>
    <dgm:cxn modelId="{724A50DD-7DAB-429D-A02A-D5E49034C08C}" type="presParOf" srcId="{00309DDA-BE4B-4B7B-9507-C4AA67CE02F4}" destId="{890F9F08-55BB-493F-AE83-AB0C2176723A}" srcOrd="4" destOrd="0" presId="urn:microsoft.com/office/officeart/2005/8/layout/vList5"/>
    <dgm:cxn modelId="{E0EC4F4B-4756-4D88-B86D-7CDA3B4169B2}" type="presParOf" srcId="{890F9F08-55BB-493F-AE83-AB0C2176723A}" destId="{D6E13680-878E-4E39-85F5-453D3913A9F8}" srcOrd="0" destOrd="0" presId="urn:microsoft.com/office/officeart/2005/8/layout/vList5"/>
    <dgm:cxn modelId="{DC4927EE-F98E-45D9-8F53-F27CCA858E97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Spreadsheet is loaded into </a:t>
          </a:r>
          <a:r>
            <a:rPr lang="en-US" sz="1700" kern="1200" dirty="0" err="1" smtClean="0"/>
            <a:t>data.frame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are stashed in </a:t>
          </a:r>
          <a:r>
            <a:rPr lang="en-US" sz="1700" kern="1200" dirty="0" err="1" smtClean="0"/>
            <a:t>data.table</a:t>
          </a:r>
          <a:endParaRPr lang="en-US" sz="17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Bishop's manors have similar yields</a:t>
          </a:r>
          <a:endParaRPr lang="en-US" sz="17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Subselect</a:t>
          </a:r>
          <a:r>
            <a:rPr lang="en-US" sz="1700" kern="1200" dirty="0" smtClean="0"/>
            <a:t>  on estate and pivot on manor for mean of selected crop yield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Bourton</a:t>
          </a:r>
          <a:r>
            <a:rPr lang="en-US" sz="1700" kern="1200" dirty="0" smtClean="0"/>
            <a:t> on the Hill has most years of data available across crops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Cleeve</a:t>
          </a:r>
          <a:r>
            <a:rPr lang="en-US" sz="1700" kern="1200" dirty="0" smtClean="0"/>
            <a:t> has the least years of data available across crops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long for each manor for each year, measuring yield for each of five crops.  Pivot on manor for  count of years in which data are available.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Spreadsheet is loaded into </a:t>
          </a:r>
          <a:r>
            <a:rPr lang="en-US" sz="2000" kern="1200" dirty="0" err="1" smtClean="0"/>
            <a:t>data.frame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are stashed in </a:t>
          </a:r>
          <a:r>
            <a:rPr lang="en-US" sz="2000" kern="1200" dirty="0" err="1" smtClean="0"/>
            <a:t>data.table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Trump, Carson, Rubio among candidates.</a:t>
          </a:r>
          <a:endParaRPr lang="en-US" sz="20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Candidates have raised over USD 100 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Clinton and Sanders among top-grossing candidates and not Trump (by Pareto)</a:t>
          </a:r>
          <a:endParaRPr lang="en-US" sz="20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Summarize total campaign finance raised by candidates and execute a Pareto to identify front-runners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Hillary has raised the most money so far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Campaign contributions peaked in June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Rand Paul started off early and dropped out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wide form for month-on-month summaries by candidate. Then long form to visualize results.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n.cdc.gov/foodborneoutbreaks/Default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LearnR</a:t>
            </a:r>
            <a:r>
              <a:rPr lang="en-US" dirty="0" smtClean="0"/>
              <a:t> HOW TO’S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COMPENDIUM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CHALLENGE: How are candidates doing in financing their campaigns for the U.S. presidential race?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The Federal Election Commission regulates the financing of U.S. federal elections. Candidates are required to disclose details of  their campaign finance. The data are available for download on their website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/>
            <a:r>
              <a:rPr lang="en-US" dirty="0" smtClean="0"/>
              <a:t>The data has contributions to the 2016 U.S. presidential race organized by location and date among other variables.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fec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14937" y="3077369"/>
            <a:ext cx="2905125" cy="1571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Who (</a:t>
            </a:r>
            <a:r>
              <a:rPr lang="en-US" sz="3100" b="1" dirty="0" err="1" smtClean="0"/>
              <a:t>who:</a:t>
            </a:r>
            <a:r>
              <a:rPr lang="en-US" sz="3100" b="1" dirty="0" err="1" smtClean="0">
                <a:solidFill>
                  <a:srgbClr val="00B0F0"/>
                </a:solidFill>
              </a:rPr>
              <a:t>candidates</a:t>
            </a:r>
            <a:r>
              <a:rPr lang="en-US" sz="3100" b="1" dirty="0" smtClean="0"/>
              <a:t>) received how much (how </a:t>
            </a:r>
            <a:r>
              <a:rPr lang="en-US" sz="3100" b="1" dirty="0" err="1" smtClean="0"/>
              <a:t>much:</a:t>
            </a:r>
            <a:r>
              <a:rPr lang="en-US" sz="3100" b="1" dirty="0" err="1" smtClean="0">
                <a:solidFill>
                  <a:srgbClr val="00B0F0"/>
                </a:solidFill>
              </a:rPr>
              <a:t>dollars</a:t>
            </a:r>
            <a:r>
              <a:rPr lang="en-US" sz="3100" b="1" dirty="0" smtClean="0"/>
              <a:t>) in campaign contributions and where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state</a:t>
            </a:r>
            <a:r>
              <a:rPr lang="en-US" sz="3100" b="1" dirty="0" smtClean="0"/>
              <a:t>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Fields</a:t>
            </a:r>
          </a:p>
          <a:p>
            <a:pPr fontAlgn="ctr"/>
            <a:r>
              <a:rPr lang="en-US" dirty="0" smtClean="0"/>
              <a:t>Candidates: </a:t>
            </a:r>
            <a:r>
              <a:rPr lang="en-US" dirty="0" smtClean="0">
                <a:solidFill>
                  <a:srgbClr val="00B0F0"/>
                </a:solidFill>
              </a:rPr>
              <a:t>21</a:t>
            </a:r>
          </a:p>
          <a:p>
            <a:pPr fontAlgn="ctr"/>
            <a:r>
              <a:rPr lang="en-US" dirty="0" smtClean="0"/>
              <a:t>Timeline: </a:t>
            </a:r>
            <a:r>
              <a:rPr lang="en-US" dirty="0" smtClean="0">
                <a:solidFill>
                  <a:srgbClr val="00B0F0"/>
                </a:solidFill>
              </a:rPr>
              <a:t>Until September, 2015</a:t>
            </a:r>
          </a:p>
          <a:p>
            <a:pPr fontAlgn="ctr"/>
            <a:r>
              <a:rPr lang="en-US" dirty="0" smtClean="0"/>
              <a:t>States: </a:t>
            </a:r>
            <a:r>
              <a:rPr lang="en-US" dirty="0" smtClean="0">
                <a:solidFill>
                  <a:srgbClr val="00B0F0"/>
                </a:solidFill>
              </a:rPr>
              <a:t>US States &amp; Territories</a:t>
            </a:r>
          </a:p>
          <a:p>
            <a:pPr fontAlgn="ctr"/>
            <a:r>
              <a:rPr lang="en-US" dirty="0" smtClean="0"/>
              <a:t>File: </a:t>
            </a:r>
            <a:r>
              <a:rPr lang="en-US" sz="2400" dirty="0" smtClean="0">
                <a:solidFill>
                  <a:srgbClr val="00B0F0"/>
                </a:solidFill>
              </a:rPr>
              <a:t>P00000001-ALL_.csv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12" name="Content Placeholder 11" descr="FEC_fil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13" name="TextBox 12"/>
          <p:cNvSpPr txBox="1"/>
          <p:nvPr/>
        </p:nvSpPr>
        <p:spPr>
          <a:xfrm>
            <a:off x="3886200" y="5867400"/>
            <a:ext cx="2983295" cy="408623"/>
          </a:xfrm>
          <a:prstGeom prst="wedgeRoundRectCallout">
            <a:avLst>
              <a:gd name="adj1" fmla="val 1949"/>
              <a:gd name="adj2" fmla="val -54400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Who got off to an early start?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DO IT!</a:t>
            </a:r>
            <a:br>
              <a:rPr lang="en-US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TOP GROSSING CANDIDATES &amp; EARLY BIRD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fec_leader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6814"/>
            <a:ext cx="4038600" cy="3752735"/>
          </a:xfrm>
        </p:spPr>
      </p:pic>
      <p:pic>
        <p:nvPicPr>
          <p:cNvPr id="6" name="Content Placeholder 5" descr="fec_early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7" name="Rectangular Callout 6"/>
          <p:cNvSpPr/>
          <p:nvPr/>
        </p:nvSpPr>
        <p:spPr>
          <a:xfrm>
            <a:off x="381000" y="5791200"/>
            <a:ext cx="4343400" cy="646331"/>
          </a:xfrm>
          <a:prstGeom prst="wedgeRectCallout">
            <a:avLst>
              <a:gd name="adj1" fmla="val 34063"/>
              <a:gd name="adj2" fmla="val -292084"/>
            </a:avLst>
          </a:prstGeom>
          <a:solidFill>
            <a:srgbClr val="92D050">
              <a:alpha val="69804"/>
            </a:srgb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Clinton and Sanders among top-grossing candidates.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4800600" y="5791200"/>
            <a:ext cx="3810000" cy="646331"/>
          </a:xfrm>
          <a:prstGeom prst="wedgeRectCallout">
            <a:avLst>
              <a:gd name="adj1" fmla="val -37542"/>
              <a:gd name="adj2" fmla="val -299248"/>
            </a:avLst>
          </a:prstGeom>
          <a:solidFill>
            <a:srgbClr val="92D050">
              <a:alpha val="69804"/>
            </a:srgb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Some candidates started off earlier than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DO IT!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 TOP GROSSING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June was the top-grossing month until September 2015, followed by September.</a:t>
            </a:r>
          </a:p>
          <a:p>
            <a:r>
              <a:rPr lang="en-US" dirty="0" smtClean="0"/>
              <a:t>Clinton and Bush, along Ted Cruz, Carson, Rubio and Sanders led the pack.</a:t>
            </a:r>
            <a:endParaRPr lang="en-US" dirty="0"/>
          </a:p>
        </p:txBody>
      </p:sp>
      <p:pic>
        <p:nvPicPr>
          <p:cNvPr id="7" name="Content Placeholder 6" descr="fec_month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st_do_it_legg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405" y="0"/>
            <a:ext cx="537518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convert date from a string to an object </a:t>
            </a:r>
          </a:p>
          <a:p>
            <a:r>
              <a:rPr lang="en-US" dirty="0" smtClean="0"/>
              <a:t>How to update a column in a spreadsheet</a:t>
            </a:r>
          </a:p>
          <a:p>
            <a:r>
              <a:rPr lang="en-US" dirty="0" smtClean="0"/>
              <a:t>How to apply the split-apply-combine pattern to extract statistical summaries from a spreadsheet</a:t>
            </a:r>
          </a:p>
          <a:p>
            <a:r>
              <a:rPr lang="en-US" dirty="0" smtClean="0"/>
              <a:t>How to chain successive operations on a spreadsheet</a:t>
            </a:r>
          </a:p>
          <a:p>
            <a:r>
              <a:rPr lang="en-US" dirty="0" smtClean="0"/>
              <a:t>How to reorder the rows in a spreadsheet by sorting on one or more columns</a:t>
            </a:r>
          </a:p>
          <a:p>
            <a:r>
              <a:rPr lang="en-US" dirty="0" smtClean="0"/>
              <a:t>How to sort on a factor</a:t>
            </a:r>
          </a:p>
          <a:p>
            <a:r>
              <a:rPr lang="en-US" dirty="0" smtClean="0"/>
              <a:t>How to sort on calendar months</a:t>
            </a:r>
          </a:p>
          <a:p>
            <a:r>
              <a:rPr lang="en-US" dirty="0" smtClean="0"/>
              <a:t>How to calculate cumulative sum over column entries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FOR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VECTORIZE A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The challenge .. Default behavior of R functions</a:t>
            </a:r>
          </a:p>
          <a:p>
            <a:pPr fontAlgn="ctr"/>
            <a:r>
              <a:rPr lang="en-US" dirty="0" smtClean="0"/>
              <a:t>The data ..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</a:p>
          <a:p>
            <a:pPr fontAlgn="ctr"/>
            <a:r>
              <a:rPr lang="en-US" dirty="0" smtClean="0"/>
              <a:t>The tools ..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The recipe .. Write tests, write a function, pass it to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Just do it! .. Flesh out functions till tests pass</a:t>
            </a:r>
          </a:p>
          <a:p>
            <a:pPr fontAlgn="ctr"/>
            <a:r>
              <a:rPr lang="en-US" dirty="0" smtClean="0"/>
              <a:t>Keywords .. Use Ontology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FILTER, SORT AND COUNT TABULAR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</a:t>
            </a:r>
            <a:r>
              <a:rPr lang="en-US" dirty="0" smtClean="0"/>
              <a:t>Filter to select records, sort to reorder them, count to enumerate different types</a:t>
            </a:r>
            <a:endParaRPr lang="en-US" dirty="0" smtClean="0"/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</a:t>
            </a:r>
            <a:r>
              <a:rPr lang="en-US" dirty="0" err="1" smtClean="0"/>
              <a:t>Foodborne</a:t>
            </a:r>
            <a:r>
              <a:rPr lang="en-US" dirty="0" smtClean="0"/>
              <a:t> Outbreak Online Database (FOOD) tool of the Centers for Disease Control and Prevention (CDC)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</a:t>
            </a:r>
            <a:r>
              <a:rPr lang="en-US" dirty="0" smtClean="0"/>
              <a:t> </a:t>
            </a:r>
            <a:r>
              <a:rPr lang="en-US" dirty="0" smtClean="0"/>
              <a:t>DT[, </a:t>
            </a:r>
            <a:r>
              <a:rPr lang="en-US" dirty="0" err="1" smtClean="0"/>
              <a:t>Hmisc</a:t>
            </a:r>
            <a:r>
              <a:rPr lang="en-US" dirty="0" smtClean="0"/>
              <a:t>::cut2(…)], DT[</a:t>
            </a:r>
            <a:r>
              <a:rPr lang="en-US" dirty="0" err="1" smtClean="0"/>
              <a:t>grepl</a:t>
            </a:r>
            <a:r>
              <a:rPr lang="en-US" dirty="0" smtClean="0"/>
              <a:t>(..), ], DT[, .N, by=c(..)], DT[][]..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object. test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class and range of variables corresponding to query parameters .. </a:t>
            </a:r>
            <a:r>
              <a:rPr lang="en-US" dirty="0" smtClean="0"/>
              <a:t>Execute </a:t>
            </a:r>
            <a:r>
              <a:rPr lang="en-US" dirty="0" smtClean="0"/>
              <a:t>filter-sort-count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 answer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primary question.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challenge .. ubiquity of pivots</a:t>
            </a:r>
          </a:p>
          <a:p>
            <a:pPr fontAlgn="ctr"/>
            <a:r>
              <a:rPr lang="en-US" dirty="0"/>
              <a:t>The data ..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pPr fontAlgn="ctr"/>
            <a:r>
              <a:rPr lang="en-US" dirty="0"/>
              <a:t>The tools .. </a:t>
            </a:r>
            <a:r>
              <a:rPr lang="en-US" dirty="0" err="1"/>
              <a:t>data.table</a:t>
            </a:r>
            <a:endParaRPr lang="en-US" dirty="0"/>
          </a:p>
          <a:p>
            <a:pPr fontAlgn="ctr"/>
            <a:r>
              <a:rPr lang="en-US" dirty="0"/>
              <a:t>The recipe .. Breakdown a pivot, map different components</a:t>
            </a:r>
          </a:p>
          <a:p>
            <a:pPr fontAlgn="ctr"/>
            <a:r>
              <a:rPr lang="en-US" dirty="0"/>
              <a:t>Just do it! .. Execute</a:t>
            </a:r>
          </a:p>
          <a:p>
            <a:pPr fontAlgn="ctr"/>
            <a:r>
              <a:rPr lang="en-US" dirty="0"/>
              <a:t>Keywords .. Use Ontology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Medieval crop yields in the UK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CHALLENGE: Which of the Bishop of </a:t>
            </a:r>
            <a:r>
              <a:rPr lang="en-US" sz="3100" b="1" dirty="0" err="1" smtClean="0"/>
              <a:t>Worcestor’s</a:t>
            </a:r>
            <a:r>
              <a:rPr lang="en-US" sz="3100" b="1" dirty="0" smtClean="0"/>
              <a:t> manors yield the most barley?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Bruce Campbell has painstakingly assembled three centuries of English crop yields from 1211 to 1491. The data are available on the web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(registration required).</a:t>
            </a:r>
          </a:p>
          <a:p>
            <a:pPr fontAlgn="ctr"/>
            <a:r>
              <a:rPr lang="en-US" dirty="0" smtClean="0"/>
              <a:t>The data are organized by county, estate and manor for 19 different crops. </a:t>
            </a:r>
          </a:p>
        </p:txBody>
      </p:sp>
      <p:pic>
        <p:nvPicPr>
          <p:cNvPr id="5" name="Content Placeholder 4" descr="Bruce Campbell English Crop Yields Medieval jp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55820" y="3070701"/>
            <a:ext cx="4023360" cy="1584960"/>
          </a:xfrm>
        </p:spPr>
      </p:pic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Yields (</a:t>
            </a:r>
            <a:r>
              <a:rPr lang="en-US" sz="3100" b="1" dirty="0" err="1" smtClean="0"/>
              <a:t>what:</a:t>
            </a:r>
            <a:r>
              <a:rPr lang="en-US" sz="3100" b="1" dirty="0" err="1" smtClean="0">
                <a:solidFill>
                  <a:srgbClr val="00B0F0"/>
                </a:solidFill>
              </a:rPr>
              <a:t>yield</a:t>
            </a:r>
            <a:r>
              <a:rPr lang="en-US" sz="3100" b="1" dirty="0" smtClean="0"/>
              <a:t>) for grains (</a:t>
            </a:r>
            <a:r>
              <a:rPr lang="en-US" sz="3100" b="1" dirty="0" err="1" smtClean="0"/>
              <a:t>which:</a:t>
            </a:r>
            <a:r>
              <a:rPr lang="en-US" sz="3100" b="1" dirty="0" err="1" smtClean="0">
                <a:solidFill>
                  <a:srgbClr val="00B0F0"/>
                </a:solidFill>
              </a:rPr>
              <a:t>grains</a:t>
            </a:r>
            <a:r>
              <a:rPr lang="en-US" sz="3100" b="1" dirty="0" smtClean="0"/>
              <a:t>) grown at the Bishop’s manors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manors</a:t>
            </a:r>
            <a:r>
              <a:rPr lang="en-US" sz="3100" b="1" dirty="0" smtClean="0"/>
              <a:t>) over years (</a:t>
            </a:r>
            <a:r>
              <a:rPr lang="en-US" sz="3100" b="1" dirty="0" err="1" smtClean="0"/>
              <a:t>when:</a:t>
            </a:r>
            <a:r>
              <a:rPr lang="en-US" sz="3100" b="1" dirty="0" err="1" smtClean="0">
                <a:solidFill>
                  <a:srgbClr val="00B0F0"/>
                </a:solidFill>
              </a:rPr>
              <a:t>years</a:t>
            </a:r>
            <a:r>
              <a:rPr lang="en-US" sz="3100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Query criteria</a:t>
            </a:r>
          </a:p>
          <a:p>
            <a:pPr fontAlgn="ctr"/>
            <a:r>
              <a:rPr lang="en-US" dirty="0" smtClean="0"/>
              <a:t>Years: </a:t>
            </a:r>
            <a:r>
              <a:rPr lang="en-US" dirty="0" smtClean="0">
                <a:solidFill>
                  <a:srgbClr val="00B0F0"/>
                </a:solidFill>
              </a:rPr>
              <a:t>1270 – 1397</a:t>
            </a:r>
          </a:p>
          <a:p>
            <a:pPr fontAlgn="ctr"/>
            <a:r>
              <a:rPr lang="en-US" dirty="0" smtClean="0"/>
              <a:t>County:  </a:t>
            </a:r>
            <a:r>
              <a:rPr lang="en-US" dirty="0" smtClean="0">
                <a:solidFill>
                  <a:srgbClr val="00B0F0"/>
                </a:solidFill>
              </a:rPr>
              <a:t>Gloucestershire</a:t>
            </a:r>
          </a:p>
          <a:p>
            <a:pPr fontAlgn="ctr"/>
            <a:r>
              <a:rPr lang="en-US" dirty="0" smtClean="0"/>
              <a:t>Grains: </a:t>
            </a:r>
            <a:r>
              <a:rPr lang="en-US" dirty="0" smtClean="0">
                <a:solidFill>
                  <a:srgbClr val="00B0F0"/>
                </a:solidFill>
              </a:rPr>
              <a:t>Wheat, Barley, Oats, Dredge, Legumes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Bruce Campbell Yields over timespan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82435"/>
            <a:ext cx="4038600" cy="2761493"/>
          </a:xfrm>
        </p:spPr>
      </p:pic>
      <p:sp>
        <p:nvSpPr>
          <p:cNvPr id="9" name="TextBox 8"/>
          <p:cNvSpPr txBox="1"/>
          <p:nvPr/>
        </p:nvSpPr>
        <p:spPr>
          <a:xfrm>
            <a:off x="3886200" y="5638800"/>
            <a:ext cx="3509245" cy="408623"/>
          </a:xfrm>
          <a:prstGeom prst="wedgeRoundRectCallout">
            <a:avLst>
              <a:gd name="adj1" fmla="val 49216"/>
              <a:gd name="adj2" fmla="val -510018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What do you think happened here?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st_do_it_legg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405" y="0"/>
            <a:ext cx="53751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2016 Presidential Campaign Finance from Federal Election Commission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18051</TotalTime>
  <Words>1165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LearnR HOW TO’S</vt:lpstr>
      <vt:lpstr>HOW TO FILTER, SORT AND COUNT TABULAR DATA</vt:lpstr>
      <vt:lpstr>HOW TO PIVOT TABULAR DATA</vt:lpstr>
      <vt:lpstr>CHALLENGE: Which of the Bishop of Worcestor’s manors yield the most barley?</vt:lpstr>
      <vt:lpstr>DATA: Yields (what:yield) for grains (which:grains) grown at the Bishop’s manors (where:manors) over years (when:years)</vt:lpstr>
      <vt:lpstr>TOOLS: From the data.table package</vt:lpstr>
      <vt:lpstr>RECIPE: Do and test that..</vt:lpstr>
      <vt:lpstr>Slide 8</vt:lpstr>
      <vt:lpstr>HOW TO PIVOT TABULAR DATA</vt:lpstr>
      <vt:lpstr>CHALLENGE: How are candidates doing in financing their campaigns for the U.S. presidential race?</vt:lpstr>
      <vt:lpstr>DATA: Who (who:candidates) received how much (how much:dollars) in campaign contributions and where (where:state)?</vt:lpstr>
      <vt:lpstr>TOOLS: From the data.table package</vt:lpstr>
      <vt:lpstr>RECIPE: Do and test that..</vt:lpstr>
      <vt:lpstr>JUST DO IT! TOP GROSSING CANDIDATES &amp; EARLY BIRD</vt:lpstr>
      <vt:lpstr>JUST DO IT!  TOP GROSSING MONTH</vt:lpstr>
      <vt:lpstr>Slide 16</vt:lpstr>
      <vt:lpstr>Includes ..</vt:lpstr>
      <vt:lpstr>Backup</vt:lpstr>
      <vt:lpstr>HOW TO VECTORIZE A FUNCTION</vt:lpstr>
      <vt:lpstr>FORMAT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HOW TO’S</dc:title>
  <dc:creator>ssbhat3</dc:creator>
  <cp:lastModifiedBy>ssbhat3</cp:lastModifiedBy>
  <cp:revision>35</cp:revision>
  <dcterms:created xsi:type="dcterms:W3CDTF">2015-12-14T02:19:53Z</dcterms:created>
  <dcterms:modified xsi:type="dcterms:W3CDTF">2016-01-13T08:01:11Z</dcterms:modified>
</cp:coreProperties>
</file>