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4" d="100"/>
          <a:sy n="64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04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43065-81D4-4D41-B202-3B2DE924831F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FEBB5-079A-4DDE-AFC2-E26B1551E3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Develop RGY Scorecard | X: 3 Questions | Y: Business Unit (Biotech, Technology, </a:t>
            </a:r>
            <a:r>
              <a:rPr lang="en-US" baseline="0" dirty="0" smtClean="0"/>
              <a:t>IT, Supply Chain, Sales &amp; Marketing) | Z: Eyes on Competition, Disruptive Technologies, Reputation | Set criteria for RGY scorecard</a:t>
            </a:r>
          </a:p>
          <a:p>
            <a:pPr marL="228600" indent="-228600">
              <a:buAutoNum type="arabicPeriod"/>
            </a:pPr>
            <a:r>
              <a:rPr lang="en-US" dirty="0" smtClean="0"/>
              <a:t>Prioritize 2 use-cases</a:t>
            </a:r>
            <a:r>
              <a:rPr lang="en-US" baseline="0" dirty="0" smtClean="0"/>
              <a:t> for demonstration. 1 Global, 1 Regional.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Acquire data</a:t>
            </a: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FEBB5-079A-4DDE-AFC2-E26B1551E3A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A5B7-7AF7-4CFD-8F31-B1587DF041D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4C6-901D-4A58-A0E5-06E6131BF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A5B7-7AF7-4CFD-8F31-B1587DF041D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4C6-901D-4A58-A0E5-06E6131BF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A5B7-7AF7-4CFD-8F31-B1587DF041D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4C6-901D-4A58-A0E5-06E6131BF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A5B7-7AF7-4CFD-8F31-B1587DF041D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4C6-901D-4A58-A0E5-06E6131BF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A5B7-7AF7-4CFD-8F31-B1587DF041D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4C6-901D-4A58-A0E5-06E6131BF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A5B7-7AF7-4CFD-8F31-B1587DF041D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4C6-901D-4A58-A0E5-06E6131BF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A5B7-7AF7-4CFD-8F31-B1587DF041D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4C6-901D-4A58-A0E5-06E6131BF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A5B7-7AF7-4CFD-8F31-B1587DF041D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4C6-901D-4A58-A0E5-06E6131BF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A5B7-7AF7-4CFD-8F31-B1587DF041D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4C6-901D-4A58-A0E5-06E6131BF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A5B7-7AF7-4CFD-8F31-B1587DF041D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4C6-901D-4A58-A0E5-06E6131BF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A5B7-7AF7-4CFD-8F31-B1587DF041D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4C6-901D-4A58-A0E5-06E6131BF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8A5B7-7AF7-4CFD-8F31-B1587DF041D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D64C6-901D-4A58-A0E5-06E6131BF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ncing_robo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30350"/>
            <a:ext cx="3810000" cy="3797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769" y="533400"/>
            <a:ext cx="7333610" cy="135421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8200" dirty="0" smtClean="0">
                <a:ln w="18415" cmpd="sng">
                  <a:solidFill>
                    <a:schemeClr val="tx1"/>
                  </a:solidFill>
                  <a:prstDash val="solid"/>
                </a:ln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itchFamily="34" charset="0"/>
              </a:rPr>
              <a:t>AUTOMATION</a:t>
            </a:r>
            <a:endParaRPr lang="en-US" sz="8200" dirty="0">
              <a:ln w="18415" cmpd="sng">
                <a:solidFill>
                  <a:schemeClr val="tx1"/>
                </a:solidFill>
                <a:prstDash val="solid"/>
              </a:ln>
              <a:blipFill>
                <a:blip r:embed="rId3"/>
                <a:stretch>
                  <a:fillRect/>
                </a:stretch>
              </a:blip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3400" y="1752600"/>
            <a:ext cx="5613866" cy="791290"/>
            <a:chOff x="533400" y="1752600"/>
            <a:chExt cx="5613866" cy="791290"/>
          </a:xfrm>
        </p:grpSpPr>
        <p:sp>
          <p:nvSpPr>
            <p:cNvPr id="2" name="TextBox 1"/>
            <p:cNvSpPr txBox="1"/>
            <p:nvPr/>
          </p:nvSpPr>
          <p:spPr>
            <a:xfrm>
              <a:off x="533400" y="1752600"/>
              <a:ext cx="26697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EYES ON COMPETITION</a:t>
              </a:r>
              <a:endParaRPr lang="en-US" sz="2000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04999" y="2082225"/>
              <a:ext cx="42422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i="1" dirty="0" smtClean="0">
                  <a:solidFill>
                    <a:srgbClr val="92D050"/>
                  </a:solidFill>
                  <a:latin typeface="Times New Roman" pitchFamily="18" charset="0"/>
                  <a:cs typeface="Times New Roman" pitchFamily="18" charset="0"/>
                </a:rPr>
                <a:t>“What are the big boys </a:t>
              </a:r>
              <a:r>
                <a:rPr lang="en-US" sz="2400" i="1" dirty="0" smtClean="0">
                  <a:solidFill>
                    <a:srgbClr val="92D050"/>
                  </a:solidFill>
                  <a:latin typeface="Times New Roman" pitchFamily="18" charset="0"/>
                  <a:cs typeface="Times New Roman" pitchFamily="18" charset="0"/>
                </a:rPr>
                <a:t>up to</a:t>
              </a:r>
              <a:r>
                <a:rPr lang="en-US" sz="2400" i="1" dirty="0" smtClean="0">
                  <a:solidFill>
                    <a:srgbClr val="92D050"/>
                  </a:solidFill>
                  <a:latin typeface="Times New Roman" pitchFamily="18" charset="0"/>
                  <a:cs typeface="Times New Roman" pitchFamily="18" charset="0"/>
                </a:rPr>
                <a:t>?”</a:t>
              </a:r>
              <a:endParaRPr lang="en-US" sz="2400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43200" y="2667000"/>
            <a:ext cx="6400800" cy="766465"/>
            <a:chOff x="2743200" y="2667000"/>
            <a:chExt cx="6400800" cy="766465"/>
          </a:xfrm>
        </p:grpSpPr>
        <p:sp>
          <p:nvSpPr>
            <p:cNvPr id="3" name="TextBox 2"/>
            <p:cNvSpPr txBox="1"/>
            <p:nvPr/>
          </p:nvSpPr>
          <p:spPr>
            <a:xfrm>
              <a:off x="2743200" y="2667000"/>
              <a:ext cx="31563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DISRUPTIVE TECHNOLOGIES</a:t>
              </a:r>
              <a:endParaRPr lang="en-US" sz="20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43200" y="2971800"/>
              <a:ext cx="640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i="1" dirty="0" smtClean="0">
                  <a:solidFill>
                    <a:srgbClr val="92D050"/>
                  </a:solidFill>
                  <a:latin typeface="Times New Roman" pitchFamily="18" charset="0"/>
                  <a:cs typeface="Times New Roman" pitchFamily="18" charset="0"/>
                </a:rPr>
                <a:t>“What could sweep the rug from under our feet?”</a:t>
              </a:r>
              <a:endParaRPr lang="en-US" sz="2400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95400" y="4614208"/>
            <a:ext cx="6554551" cy="193899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What information is relevant?</a:t>
            </a:r>
          </a:p>
          <a:p>
            <a:pPr algn="ctr"/>
            <a:r>
              <a:rPr lang="en-US" sz="4000" b="1" dirty="0" smtClean="0"/>
              <a:t>Where is it to be found?</a:t>
            </a:r>
          </a:p>
          <a:p>
            <a:pPr algn="ctr"/>
            <a:r>
              <a:rPr lang="en-US" sz="4000" b="1" dirty="0" smtClean="0"/>
              <a:t>How is it applied?</a:t>
            </a:r>
            <a:endParaRPr lang="en-US" sz="4000" b="1" dirty="0"/>
          </a:p>
        </p:txBody>
      </p:sp>
      <p:sp>
        <p:nvSpPr>
          <p:cNvPr id="7" name="Oval 6"/>
          <p:cNvSpPr/>
          <p:nvPr/>
        </p:nvSpPr>
        <p:spPr>
          <a:xfrm>
            <a:off x="6172200" y="1066800"/>
            <a:ext cx="2362200" cy="2362200"/>
          </a:xfrm>
          <a:prstGeom prst="ellipse">
            <a:avLst/>
          </a:prstGeom>
          <a:blipFill dpi="0" rotWithShape="1">
            <a:blip r:embed="rId2" cstate="print"/>
            <a:srcRect/>
            <a:tile tx="-190500" ty="0" sx="57000" sy="57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" y="2133600"/>
            <a:ext cx="2362200" cy="2362200"/>
          </a:xfrm>
          <a:prstGeom prst="ellipse">
            <a:avLst/>
          </a:prstGeom>
          <a:blipFill dpi="0" rotWithShape="1">
            <a:blip r:embed="rId3" cstate="print"/>
            <a:srcRect/>
            <a:tile tx="-1060450" ty="0" sx="27000" sy="36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" y="152400"/>
            <a:ext cx="9144000" cy="172354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10200" dirty="0" smtClean="0">
                <a:ln w="18415" cmpd="sng">
                  <a:solidFill>
                    <a:srgbClr val="92D050"/>
                  </a:solidFill>
                  <a:prstDash val="solid"/>
                </a:ln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itchFamily="34" charset="0"/>
              </a:rPr>
              <a:t>FRAMEWORK</a:t>
            </a:r>
            <a:endParaRPr lang="en-US" sz="10200" dirty="0">
              <a:ln w="18415" cmpd="sng">
                <a:solidFill>
                  <a:srgbClr val="92D050"/>
                </a:solidFill>
                <a:prstDash val="solid"/>
              </a:ln>
              <a:blipFill>
                <a:blip r:embed="rId4"/>
                <a:stretch>
                  <a:fillRect/>
                </a:stretch>
              </a:blip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0" y="3505200"/>
            <a:ext cx="1535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REPUTATION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43200" y="38100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“What </a:t>
            </a:r>
            <a:r>
              <a:rPr lang="en-US" sz="2400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is the buzz about us in the web-sphere?”</a:t>
            </a:r>
            <a:endParaRPr lang="en-US" sz="2400" i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5312" y="1752600"/>
            <a:ext cx="7673383" cy="458587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What information is relevant</a:t>
            </a:r>
            <a:r>
              <a:rPr lang="en-US" sz="4000" b="1" dirty="0" smtClean="0"/>
              <a:t>?</a:t>
            </a:r>
          </a:p>
          <a:p>
            <a:pPr algn="ctr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GEO-SPATIAL: GEO-TAGGED, REMOTE SENSING</a:t>
            </a:r>
          </a:p>
          <a:p>
            <a:pPr algn="ctr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MEDIA REPORTS, PREPARED REPORTS, STATUTORY FILINGS</a:t>
            </a:r>
          </a:p>
          <a:p>
            <a:pPr algn="ctr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POD-CASTS, VIDEOS</a:t>
            </a:r>
            <a:endParaRPr lang="en-US" sz="24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sz="4000" b="1" dirty="0" smtClean="0"/>
              <a:t>Where </a:t>
            </a:r>
            <a:r>
              <a:rPr lang="en-US" sz="4000" b="1" dirty="0" smtClean="0"/>
              <a:t>is it to be found</a:t>
            </a:r>
            <a:r>
              <a:rPr lang="en-US" sz="4000" b="1" dirty="0" smtClean="0"/>
              <a:t>?</a:t>
            </a:r>
          </a:p>
          <a:p>
            <a:pPr algn="ctr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FILE SYSTEMS, DATABASES</a:t>
            </a:r>
          </a:p>
          <a:p>
            <a:pPr algn="ctr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SOCIAL SPHERE: TWITTER, FACEBOOK</a:t>
            </a:r>
          </a:p>
          <a:p>
            <a:pPr algn="ctr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WEB-SPHERE: WWW</a:t>
            </a:r>
            <a:endParaRPr lang="en-US" sz="4000" b="1" dirty="0" smtClean="0"/>
          </a:p>
          <a:p>
            <a:pPr algn="ctr"/>
            <a:r>
              <a:rPr lang="en-US" sz="4000" b="1" dirty="0" smtClean="0"/>
              <a:t>How is it applied</a:t>
            </a:r>
            <a:r>
              <a:rPr lang="en-US" sz="4000" b="1" dirty="0" smtClean="0"/>
              <a:t>?</a:t>
            </a:r>
          </a:p>
          <a:p>
            <a:pPr algn="ctr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DECISIONS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" y="152400"/>
            <a:ext cx="9144000" cy="172354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10200" dirty="0" smtClean="0">
                <a:ln w="18415" cmpd="sng">
                  <a:solidFill>
                    <a:srgbClr val="92D050"/>
                  </a:solidFill>
                  <a:prstDash val="solid"/>
                </a:ln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itchFamily="34" charset="0"/>
              </a:rPr>
              <a:t>FRAMEWORK</a:t>
            </a:r>
            <a:endParaRPr lang="en-US" sz="10200" dirty="0">
              <a:ln w="18415" cmpd="sng">
                <a:solidFill>
                  <a:srgbClr val="92D050"/>
                </a:solidFill>
                <a:prstDash val="solid"/>
              </a:ln>
              <a:blipFill>
                <a:blip r:embed="rId3"/>
                <a:stretch>
                  <a:fillRect/>
                </a:stretch>
              </a:blip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53400" y="381000"/>
            <a:ext cx="457200" cy="59436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153400" y="4834128"/>
            <a:ext cx="457200" cy="14904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7848600" y="4800600"/>
            <a:ext cx="76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848600" y="3200400"/>
            <a:ext cx="76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848600" y="1752600"/>
            <a:ext cx="76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72400" y="44196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Rounded MT Bold" pitchFamily="34" charset="0"/>
              </a:rPr>
              <a:t>1</a:t>
            </a:r>
            <a:endParaRPr lang="en-US" b="1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72400" y="28194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Rounded MT Bold" pitchFamily="34" charset="0"/>
              </a:rPr>
              <a:t>2</a:t>
            </a:r>
            <a:endParaRPr lang="en-US" b="1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48600" y="13716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Rounded MT Bold" pitchFamily="34" charset="0"/>
              </a:rPr>
              <a:t>3</a:t>
            </a:r>
            <a:endParaRPr lang="en-US" b="1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9151416" cy="141577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sz="8600" dirty="0" smtClean="0">
                <a:ln w="18415" cmpd="sng">
                  <a:solidFill>
                    <a:srgbClr val="FFFFFF"/>
                  </a:solidFill>
                  <a:prstDash val="solid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Rounded MT Bold" pitchFamily="34" charset="0"/>
              </a:rPr>
              <a:t>TECHNOLOGIES</a:t>
            </a:r>
            <a:endParaRPr lang="en-US" sz="8600" dirty="0">
              <a:ln w="18415" cmpd="sng">
                <a:solidFill>
                  <a:srgbClr val="FFFFFF"/>
                </a:solidFill>
                <a:prstDash val="solid"/>
              </a:ln>
              <a:blipFill>
                <a:blip r:embed="rId2"/>
                <a:stretch>
                  <a:fillRect/>
                </a:stretch>
              </a:blip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3" name="Picture 2" descr="useR-large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52600"/>
            <a:ext cx="5080894" cy="2438400"/>
          </a:xfrm>
          <a:prstGeom prst="rect">
            <a:avLst/>
          </a:prstGeom>
        </p:spPr>
      </p:pic>
      <p:pic>
        <p:nvPicPr>
          <p:cNvPr id="4" name="Picture 3" descr="Per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95850" y="2573486"/>
            <a:ext cx="4248150" cy="1998514"/>
          </a:xfrm>
          <a:prstGeom prst="rect">
            <a:avLst/>
          </a:prstGeom>
        </p:spPr>
      </p:pic>
      <p:pic>
        <p:nvPicPr>
          <p:cNvPr id="5" name="Picture 4" descr="python-logo-master.pn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062377"/>
            <a:ext cx="6445102" cy="2795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oCommerce-rest-api-client-libr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457200"/>
            <a:ext cx="8067675" cy="4743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27251" y="5334000"/>
            <a:ext cx="5781840" cy="135421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8200" dirty="0" smtClean="0">
                <a:ln w="18415" cmpd="sng">
                  <a:solidFill>
                    <a:schemeClr val="tx1"/>
                  </a:solidFill>
                  <a:prstDash val="solid"/>
                </a:ln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itchFamily="34" charset="0"/>
              </a:rPr>
              <a:t>API MAGIC</a:t>
            </a:r>
            <a:endParaRPr lang="en-US" sz="8200" dirty="0">
              <a:ln w="18415" cmpd="sng">
                <a:solidFill>
                  <a:schemeClr val="tx1"/>
                </a:solidFill>
                <a:prstDash val="solid"/>
              </a:ln>
              <a:blipFill>
                <a:blip r:embed="rId3"/>
                <a:stretch>
                  <a:fillRect/>
                </a:stretch>
              </a:blip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it_testing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8962" y="2000250"/>
            <a:ext cx="2886075" cy="2857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57200"/>
            <a:ext cx="9144000" cy="156966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n w="18415" cmpd="sng">
                  <a:solidFill>
                    <a:srgbClr val="002060"/>
                  </a:solidFill>
                  <a:prstDash val="solid"/>
                </a:ln>
                <a:blipFill>
                  <a:blip r:embed="rId3"/>
                  <a:stretch>
                    <a:fillRect/>
                  </a:stretch>
                </a:blip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Rounded MT Bold" pitchFamily="34" charset="0"/>
              </a:rPr>
              <a:t>UNIT TESTING</a:t>
            </a:r>
            <a:endParaRPr lang="en-US" sz="9600" dirty="0">
              <a:ln w="18415" cmpd="sng">
                <a:solidFill>
                  <a:srgbClr val="002060"/>
                </a:solidFill>
                <a:prstDash val="solid"/>
              </a:ln>
              <a:blipFill>
                <a:blip r:embed="rId3"/>
                <a:stretch>
                  <a:fillRect/>
                </a:stretch>
              </a:blip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ady_gaga__version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02691"/>
            <a:ext cx="9144000" cy="66526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150810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9200" dirty="0" smtClean="0">
                <a:ln w="18415" cmpd="sng">
                  <a:solidFill>
                    <a:srgbClr val="C00000"/>
                  </a:solidFill>
                  <a:prstDash val="solid"/>
                </a:ln>
                <a:blipFill>
                  <a:blip r:embed="rId3"/>
                  <a:stretch>
                    <a:fillRect/>
                  </a:stretch>
                </a:blip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Rounded MT Bold" pitchFamily="34" charset="0"/>
              </a:rPr>
              <a:t>VERSION CTRL</a:t>
            </a:r>
            <a:endParaRPr lang="en-US" sz="9200" dirty="0">
              <a:ln w="18415" cmpd="sng">
                <a:solidFill>
                  <a:srgbClr val="C00000"/>
                </a:solidFill>
                <a:prstDash val="solid"/>
              </a:ln>
              <a:blipFill>
                <a:blip r:embed="rId3"/>
                <a:stretch>
                  <a:fillRect/>
                </a:stretch>
              </a:blip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" y="4953000"/>
            <a:ext cx="9101146" cy="135421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8200" dirty="0" smtClean="0">
                <a:ln w="18415" cmpd="sng">
                  <a:solidFill>
                    <a:schemeClr val="tx1"/>
                  </a:solidFill>
                  <a:prstDash val="solid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itchFamily="34" charset="0"/>
              </a:rPr>
              <a:t>MOBILITY STACK</a:t>
            </a:r>
            <a:endParaRPr lang="en-US" sz="8200" dirty="0">
              <a:ln w="18415" cmpd="sng">
                <a:solidFill>
                  <a:schemeClr val="tx1"/>
                </a:solidFill>
                <a:prstDash val="solid"/>
              </a:ln>
              <a:blipFill>
                <a:blip r:embed="rId2"/>
                <a:stretch>
                  <a:fillRect/>
                </a:stretch>
              </a:blip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6" name="Picture 5" descr="NodeJS_stack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3100" y="914400"/>
            <a:ext cx="5257800" cy="392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176</Words>
  <Application>Microsoft Office PowerPoint</Application>
  <PresentationFormat>On-screen Show (4:3)</PresentationFormat>
  <Paragraphs>34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Monsanto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ssbhat3</dc:creator>
  <cp:lastModifiedBy>ssbhat3</cp:lastModifiedBy>
  <cp:revision>49</cp:revision>
  <dcterms:created xsi:type="dcterms:W3CDTF">2015-01-04T17:47:05Z</dcterms:created>
  <dcterms:modified xsi:type="dcterms:W3CDTF">2015-01-05T17:41:29Z</dcterms:modified>
</cp:coreProperties>
</file>