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sldIdLst>
    <p:sldId id="256" r:id="rId3"/>
    <p:sldId id="271" r:id="rId4"/>
    <p:sldId id="259" r:id="rId5"/>
    <p:sldId id="275" r:id="rId6"/>
    <p:sldId id="260" r:id="rId7"/>
    <p:sldId id="261" r:id="rId8"/>
    <p:sldId id="263" r:id="rId9"/>
    <p:sldId id="264" r:id="rId10"/>
    <p:sldId id="279" r:id="rId11"/>
    <p:sldId id="266" r:id="rId12"/>
    <p:sldId id="267" r:id="rId13"/>
    <p:sldId id="268" r:id="rId14"/>
    <p:sldId id="276" r:id="rId15"/>
    <p:sldId id="277" r:id="rId16"/>
    <p:sldId id="278" r:id="rId17"/>
    <p:sldId id="281"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1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95412"/>
            <a:ext cx="3933018" cy="2014968"/>
          </a:xfrm>
        </p:spPr>
        <p:txBody>
          <a:bodyPr>
            <a:normAutofit/>
          </a:bodyPr>
          <a:lstStyle>
            <a:lvl1pPr>
              <a:defRPr sz="3600">
                <a:solidFill>
                  <a:srgbClr val="F8F8F8"/>
                </a:solidFill>
                <a:latin typeface="Calibri" pitchFamily="34" charset="0"/>
              </a:defRPr>
            </a:lvl1pPr>
          </a:lstStyle>
          <a:p>
            <a:r>
              <a:rPr lang="en-US" dirty="0" smtClean="0"/>
              <a:t>Click to edit</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57200" y="3700458"/>
            <a:ext cx="3823262" cy="2155988"/>
          </a:xfrm>
          <a:prstGeom prst="rect">
            <a:avLst/>
          </a:prstGeom>
        </p:spPr>
        <p:txBody>
          <a:bodyPr/>
          <a:lstStyle>
            <a:lvl1pPr marL="0" indent="0" algn="l">
              <a:buNone/>
              <a:defRPr sz="2200">
                <a:solidFill>
                  <a:srgbClr val="F8F8F8"/>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p:nvSpPr>
        <p:spPr>
          <a:xfrm>
            <a:off x="0" y="6604084"/>
            <a:ext cx="2667000" cy="253916"/>
          </a:xfrm>
          <a:prstGeom prst="rect">
            <a:avLst/>
          </a:prstGeom>
          <a:noFill/>
        </p:spPr>
        <p:txBody>
          <a:bodyPr wrap="square" rtlCol="0">
            <a:spAutoFit/>
          </a:bodyPr>
          <a:lstStyle/>
          <a:p>
            <a:r>
              <a:rPr lang="en-US" sz="1050" cap="small" dirty="0" smtClean="0">
                <a:solidFill>
                  <a:schemeClr val="bg1"/>
                </a:solidFill>
                <a:latin typeface="Arial" pitchFamily="34" charset="0"/>
                <a:cs typeface="Arial" pitchFamily="34" charset="0"/>
              </a:rPr>
              <a:t>Monsanto Company</a:t>
            </a:r>
            <a:r>
              <a:rPr lang="en-US" sz="1050" cap="small" baseline="0" dirty="0" smtClean="0">
                <a:solidFill>
                  <a:schemeClr val="bg1"/>
                </a:solidFill>
                <a:latin typeface="Arial" pitchFamily="34" charset="0"/>
                <a:cs typeface="Arial" pitchFamily="34" charset="0"/>
              </a:rPr>
              <a:t> Confidential</a:t>
            </a:r>
            <a:endParaRPr lang="en-US" sz="1050" cap="small" dirty="0">
              <a:solidFill>
                <a:schemeClr val="bg1"/>
              </a:solidFill>
              <a:latin typeface="Arial" pitchFamily="34" charset="0"/>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6" y="0"/>
            <a:ext cx="8258175"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3"/>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Box 9"/>
          <p:cNvSpPr txBox="1"/>
          <p:nvPr userDrawn="1"/>
        </p:nvSpPr>
        <p:spPr>
          <a:xfrm>
            <a:off x="0" y="6611779"/>
            <a:ext cx="9144000" cy="246221"/>
          </a:xfrm>
          <a:prstGeom prst="rect">
            <a:avLst/>
          </a:prstGeom>
          <a:noFill/>
        </p:spPr>
        <p:txBody>
          <a:bodyPr wrap="square" rtlCol="0">
            <a:spAutoFit/>
          </a:bodyPr>
          <a:lstStyle/>
          <a:p>
            <a:pPr>
              <a:tabLst>
                <a:tab pos="4572000" algn="ctr"/>
                <a:tab pos="8802688" algn="r"/>
              </a:tabLst>
            </a:pPr>
            <a:r>
              <a:rPr lang="en-US" sz="1000" dirty="0" smtClean="0">
                <a:solidFill>
                  <a:srgbClr val="92D050"/>
                </a:solidFill>
              </a:rPr>
              <a:t>Biotech P&amp;CI	Monsanto Company Confidential	</a:t>
            </a:r>
            <a:fld id="{C11B90F3-1A7D-4A7D-BA0B-074396ECC2D1}" type="slidenum">
              <a:rPr lang="en-US" sz="1000" smtClean="0">
                <a:solidFill>
                  <a:srgbClr val="92D050"/>
                </a:solidFill>
              </a:rPr>
              <a:pPr>
                <a:tabLst>
                  <a:tab pos="4572000" algn="ctr"/>
                  <a:tab pos="8802688" algn="r"/>
                </a:tabLst>
              </a:pPr>
              <a:t>‹#›</a:t>
            </a:fld>
            <a:endParaRPr lang="en-US" sz="1000" dirty="0">
              <a:solidFill>
                <a:srgbClr val="92D05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TextBox 9"/>
          <p:cNvSpPr txBox="1"/>
          <p:nvPr userDrawn="1"/>
        </p:nvSpPr>
        <p:spPr>
          <a:xfrm>
            <a:off x="0" y="6611779"/>
            <a:ext cx="9144000" cy="246221"/>
          </a:xfrm>
          <a:prstGeom prst="rect">
            <a:avLst/>
          </a:prstGeom>
          <a:noFill/>
        </p:spPr>
        <p:txBody>
          <a:bodyPr wrap="square" rtlCol="0">
            <a:spAutoFit/>
          </a:bodyPr>
          <a:lstStyle/>
          <a:p>
            <a:pPr>
              <a:tabLst>
                <a:tab pos="4572000" algn="ctr"/>
                <a:tab pos="8802688" algn="r"/>
              </a:tabLst>
            </a:pPr>
            <a:r>
              <a:rPr lang="en-US" sz="1000" dirty="0" smtClean="0">
                <a:solidFill>
                  <a:srgbClr val="92D050"/>
                </a:solidFill>
              </a:rPr>
              <a:t>Biotech P&amp;CI	Monsanto Company Confidential	</a:t>
            </a:r>
            <a:fld id="{C11B90F3-1A7D-4A7D-BA0B-074396ECC2D1}" type="slidenum">
              <a:rPr lang="en-US" sz="1000" smtClean="0">
                <a:solidFill>
                  <a:srgbClr val="92D050"/>
                </a:solidFill>
              </a:rPr>
              <a:pPr>
                <a:tabLst>
                  <a:tab pos="4572000" algn="ctr"/>
                  <a:tab pos="8802688" algn="r"/>
                </a:tabLst>
              </a:pPr>
              <a:t>‹#›</a:t>
            </a:fld>
            <a:endParaRPr lang="en-US" sz="1000" dirty="0">
              <a:solidFill>
                <a:srgbClr val="92D05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233363" indent="-233363">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233363" indent="-233363">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6248400"/>
            <a:ext cx="2133600" cy="365125"/>
          </a:xfrm>
          <a:prstGeom prst="rect">
            <a:avLst/>
          </a:prstGeom>
        </p:spPr>
        <p:txBody>
          <a:bodyPr/>
          <a:lstStyle>
            <a:lvl1pPr>
              <a:defRPr sz="1200"/>
            </a:lvl1pPr>
          </a:lstStyle>
          <a:p>
            <a:r>
              <a:rPr lang="en-US" smtClean="0">
                <a:solidFill>
                  <a:prstClr val="white"/>
                </a:solidFill>
              </a:rPr>
              <a:t>Biotech P&amp;CI</a:t>
            </a:r>
            <a:endParaRPr lang="en-US" dirty="0">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233363" indent="-233363">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233363" indent="-233363">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marL="233363" indent="-233363">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Picture 25" descr="116_Tech_Comm_RD_PPT_v4_all37.jpg"/>
          <p:cNvPicPr>
            <a:picLocks noChangeAspect="1"/>
          </p:cNvPicPr>
          <p:nvPr/>
        </p:nvPicPr>
        <p:blipFill>
          <a:blip r:embed="rId3" cstate="email"/>
          <a:stretch>
            <a:fillRect/>
          </a:stretch>
        </p:blipFill>
        <p:spPr>
          <a:xfrm>
            <a:off x="0" y="0"/>
            <a:ext cx="9144000" cy="6858000"/>
          </a:xfrm>
          <a:prstGeom prst="rect">
            <a:avLst/>
          </a:prstGeom>
        </p:spPr>
      </p:pic>
      <p:sp>
        <p:nvSpPr>
          <p:cNvPr id="2" name="Title Placeholder 1"/>
          <p:cNvSpPr>
            <a:spLocks noGrp="1"/>
          </p:cNvSpPr>
          <p:nvPr>
            <p:ph type="title"/>
          </p:nvPr>
        </p:nvSpPr>
        <p:spPr>
          <a:xfrm>
            <a:off x="214160" y="2247190"/>
            <a:ext cx="3694113" cy="1143000"/>
          </a:xfrm>
          <a:prstGeom prst="rect">
            <a:avLst/>
          </a:prstGeom>
        </p:spPr>
        <p:txBody>
          <a:bodyPr vert="horz" lIns="91440" tIns="45720" rIns="91440" bIns="45720" rtlCol="0" anchor="ctr">
            <a:noAutofit/>
          </a:bodyPr>
          <a:lstStyle/>
          <a:p>
            <a:r>
              <a:rPr kumimoji="0" lang="en-US" sz="3000" b="0" i="0" u="none" strike="noStrike" kern="1200" cap="none" spc="0" normalizeH="0" baseline="0" noProof="0" dirty="0" smtClean="0">
                <a:ln>
                  <a:noFill/>
                </a:ln>
                <a:solidFill>
                  <a:srgbClr val="F8F8F8"/>
                </a:solidFill>
                <a:effectLst/>
                <a:uLnTx/>
                <a:uFillTx/>
                <a:latin typeface="Times"/>
                <a:ea typeface="+mj-ea"/>
                <a:cs typeface="Times"/>
              </a:rPr>
              <a:t>Click to edit</a:t>
            </a:r>
            <a:br>
              <a:rPr kumimoji="0" lang="en-US" sz="3000" b="0" i="0" u="none" strike="noStrike" kern="1200" cap="none" spc="0" normalizeH="0" baseline="0" noProof="0" dirty="0" smtClean="0">
                <a:ln>
                  <a:noFill/>
                </a:ln>
                <a:solidFill>
                  <a:srgbClr val="F8F8F8"/>
                </a:solidFill>
                <a:effectLst/>
                <a:uLnTx/>
                <a:uFillTx/>
                <a:latin typeface="Times"/>
                <a:ea typeface="+mj-ea"/>
                <a:cs typeface="Times"/>
              </a:rPr>
            </a:br>
            <a:r>
              <a:rPr kumimoji="0" lang="en-US" sz="3000" b="0" i="0" u="none" strike="noStrike" kern="1200" cap="none" spc="0" normalizeH="0" baseline="0" noProof="0" dirty="0" smtClean="0">
                <a:ln>
                  <a:noFill/>
                </a:ln>
                <a:solidFill>
                  <a:srgbClr val="F8F8F8"/>
                </a:solidFill>
                <a:effectLst/>
                <a:uLnTx/>
                <a:uFillTx/>
                <a:latin typeface="Times"/>
                <a:ea typeface="+mj-ea"/>
                <a:cs typeface="Times"/>
              </a:rPr>
              <a:t>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marL="0" marR="0" indent="0" algn="l" defTabSz="457200" rtl="0" eaLnBrk="1" fontAlgn="auto" latinLnBrk="0" hangingPunct="1">
        <a:lnSpc>
          <a:spcPct val="100000"/>
        </a:lnSpc>
        <a:spcBef>
          <a:spcPct val="0"/>
        </a:spcBef>
        <a:spcAft>
          <a:spcPts val="0"/>
        </a:spcAft>
        <a:buClrTx/>
        <a:buSzTx/>
        <a:buFontTx/>
        <a:buNone/>
        <a:tabLst/>
        <a:defRPr sz="4400" b="1" kern="1200">
          <a:solidFill>
            <a:srgbClr val="F8F8F8"/>
          </a:solidFill>
          <a:latin typeface="Calibri" pitchFamily="34" charset="0"/>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6629399"/>
            <a:ext cx="9144000" cy="240527"/>
          </a:xfrm>
          <a:prstGeom prst="rect">
            <a:avLst/>
          </a:prstGeom>
          <a:gradFill>
            <a:gsLst>
              <a:gs pos="45000">
                <a:srgbClr val="008000"/>
              </a:gs>
              <a:gs pos="100000">
                <a:srgbClr val="84FF47"/>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solidFill>
                <a:prstClr val="white"/>
              </a:solidFill>
            </a:endParaRPr>
          </a:p>
        </p:txBody>
      </p:sp>
      <p:sp>
        <p:nvSpPr>
          <p:cNvPr id="2" name="Title Placeholder 1"/>
          <p:cNvSpPr>
            <a:spLocks noGrp="1"/>
          </p:cNvSpPr>
          <p:nvPr>
            <p:ph type="title"/>
          </p:nvPr>
        </p:nvSpPr>
        <p:spPr>
          <a:xfrm>
            <a:off x="381000" y="381000"/>
            <a:ext cx="8229600" cy="752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295400"/>
            <a:ext cx="8229600" cy="34213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p:cNvSpPr/>
          <p:nvPr/>
        </p:nvSpPr>
        <p:spPr>
          <a:xfrm>
            <a:off x="0" y="0"/>
            <a:ext cx="9144000" cy="270344"/>
          </a:xfrm>
          <a:prstGeom prst="rect">
            <a:avLst/>
          </a:prstGeom>
          <a:gradFill flip="none" rotWithShape="1">
            <a:gsLst>
              <a:gs pos="64000">
                <a:srgbClr val="008000"/>
              </a:gs>
              <a:gs pos="100000">
                <a:srgbClr val="84FF47"/>
              </a:gs>
            </a:gsLst>
            <a:lin ang="54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extBox 11"/>
          <p:cNvSpPr txBox="1"/>
          <p:nvPr/>
        </p:nvSpPr>
        <p:spPr>
          <a:xfrm>
            <a:off x="0" y="6611779"/>
            <a:ext cx="9144000" cy="246221"/>
          </a:xfrm>
          <a:prstGeom prst="rect">
            <a:avLst/>
          </a:prstGeom>
          <a:noFill/>
        </p:spPr>
        <p:txBody>
          <a:bodyPr wrap="square" rtlCol="0">
            <a:spAutoFit/>
          </a:bodyPr>
          <a:lstStyle/>
          <a:p>
            <a:pPr>
              <a:tabLst>
                <a:tab pos="4572000" algn="ctr"/>
                <a:tab pos="8802688" algn="r"/>
              </a:tabLst>
            </a:pPr>
            <a:r>
              <a:rPr lang="en-US" sz="1000" dirty="0" smtClean="0">
                <a:solidFill>
                  <a:srgbClr val="92D050"/>
                </a:solidFill>
              </a:rPr>
              <a:t>Biotech P&amp;CI	Monsanto Company Confidential	</a:t>
            </a:r>
            <a:fld id="{C11B90F3-1A7D-4A7D-BA0B-074396ECC2D1}" type="slidenum">
              <a:rPr lang="en-US" sz="1000" smtClean="0">
                <a:solidFill>
                  <a:srgbClr val="92D050"/>
                </a:solidFill>
              </a:rPr>
              <a:pPr>
                <a:tabLst>
                  <a:tab pos="4572000" algn="ctr"/>
                  <a:tab pos="8802688" algn="r"/>
                </a:tabLst>
              </a:pPr>
              <a:t>‹#›</a:t>
            </a:fld>
            <a:endParaRPr lang="en-US" sz="1000" dirty="0">
              <a:solidFill>
                <a:srgbClr val="92D050"/>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lvl1pPr algn="l" defTabSz="457200" rtl="0" eaLnBrk="1" latinLnBrk="0" hangingPunct="1">
        <a:spcBef>
          <a:spcPct val="0"/>
        </a:spcBef>
        <a:buNone/>
        <a:defRPr sz="3200" b="1" kern="1200">
          <a:solidFill>
            <a:schemeClr val="tx1"/>
          </a:solidFill>
          <a:latin typeface="+mn-lt"/>
          <a:ea typeface="+mj-ea"/>
          <a:cs typeface="+mj-cs"/>
        </a:defRPr>
      </a:lvl1pPr>
    </p:titleStyle>
    <p:bodyStyle>
      <a:lvl1pPr marL="342900" indent="-342900" algn="l" defTabSz="457200" rtl="0" eaLnBrk="1" latinLnBrk="0" hangingPunct="1">
        <a:spcBef>
          <a:spcPts val="0"/>
        </a:spcBef>
        <a:spcAft>
          <a:spcPts val="400"/>
        </a:spcAft>
        <a:buFont typeface="Arial"/>
        <a:buChar char="•"/>
        <a:defRPr sz="2800" kern="1200">
          <a:solidFill>
            <a:schemeClr val="tx1"/>
          </a:solidFill>
          <a:latin typeface="+mn-lt"/>
          <a:ea typeface="+mn-ea"/>
          <a:cs typeface="+mn-cs"/>
        </a:defRPr>
      </a:lvl1pPr>
      <a:lvl2pPr marL="742950" indent="-285750" algn="l" defTabSz="457200" rtl="0" eaLnBrk="1" latinLnBrk="0" hangingPunct="1">
        <a:spcBef>
          <a:spcPts val="0"/>
        </a:spcBef>
        <a:spcAft>
          <a:spcPts val="400"/>
        </a:spcAft>
        <a:buFont typeface="Arial"/>
        <a:buChar char="–"/>
        <a:defRPr sz="2400" kern="1200">
          <a:solidFill>
            <a:schemeClr val="tx1"/>
          </a:solidFill>
          <a:latin typeface="+mn-lt"/>
          <a:ea typeface="+mn-ea"/>
          <a:cs typeface="+mn-cs"/>
        </a:defRPr>
      </a:lvl2pPr>
      <a:lvl3pPr marL="1143000" indent="-228600" algn="l" defTabSz="457200" rtl="0" eaLnBrk="1" latinLnBrk="0" hangingPunct="1">
        <a:spcBef>
          <a:spcPts val="0"/>
        </a:spcBef>
        <a:spcAft>
          <a:spcPts val="200"/>
        </a:spcAft>
        <a:buSzPct val="80000"/>
        <a:buFont typeface="Courier New" pitchFamily="49" charset="0"/>
        <a:buChar char="o"/>
        <a:defRPr sz="2000" kern="1200">
          <a:solidFill>
            <a:schemeClr val="tx1"/>
          </a:solidFill>
          <a:latin typeface="+mn-lt"/>
          <a:ea typeface="+mn-ea"/>
          <a:cs typeface="+mn-cs"/>
        </a:defRPr>
      </a:lvl3pPr>
      <a:lvl4pPr marL="1600200" indent="-228600" algn="l" defTabSz="457200" rtl="0" eaLnBrk="1" latinLnBrk="0" hangingPunct="1">
        <a:spcBef>
          <a:spcPts val="0"/>
        </a:spcBef>
        <a:spcAft>
          <a:spcPts val="200"/>
        </a:spcAft>
        <a:buSzPct val="80000"/>
        <a:buFont typeface="Wingdings" pitchFamily="2" charset="2"/>
        <a:buChar char="Ø"/>
        <a:defRPr sz="1800" kern="1200">
          <a:solidFill>
            <a:schemeClr val="tx1"/>
          </a:solidFill>
          <a:latin typeface="+mn-lt"/>
          <a:ea typeface="+mn-ea"/>
          <a:cs typeface="+mn-cs"/>
        </a:defRPr>
      </a:lvl4pPr>
      <a:lvl5pPr marL="2057400" indent="-228600" algn="l" defTabSz="457200" rtl="0" eaLnBrk="1" latinLnBrk="0" hangingPunct="1">
        <a:spcBef>
          <a:spcPts val="0"/>
        </a:spcBef>
        <a:spcAft>
          <a:spcPts val="100"/>
        </a:spcAft>
        <a:buSzPct val="80000"/>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tmsearch.uspto.gov/bin/gate.exe?f=tess&amp;state=4803:wl2aj6.1.1"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pvoextranet.cpvo.europa.eu/WD180AWP/wd180awp.exe/CTX_4904-16-cOaxVZlbZy-AEB6F843/frmTable_File/SYNC_863811282" TargetMode="External"/><Relationship Id="rId7" Type="http://schemas.openxmlformats.org/officeDocument/2006/relationships/slide" Target="slide2.xml"/><Relationship Id="rId2" Type="http://schemas.openxmlformats.org/officeDocument/2006/relationships/hyperlink" Target="http://www.ars-grin.gov/cgi-bin/npgs/html/pvplist.pl" TargetMode="External"/><Relationship Id="rId1" Type="http://schemas.openxmlformats.org/officeDocument/2006/relationships/slideLayout" Target="../slideLayouts/slideLayout3.xml"/><Relationship Id="rId6" Type="http://schemas.openxmlformats.org/officeDocument/2006/relationships/hyperlink" Target="http://www.upov.int/pluto/en/" TargetMode="External"/><Relationship Id="rId5" Type="http://schemas.openxmlformats.org/officeDocument/2006/relationships/hyperlink" Target="http://extranet.agricultura.gov.br/php/snpc/cultivarweb/cultivares_protegidas.php" TargetMode="External"/><Relationship Id="rId4" Type="http://schemas.openxmlformats.org/officeDocument/2006/relationships/hyperlink" Target="http://plantauthority.gov.i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ncbi.nlm.nih.gov/pubmed" TargetMode="External"/><Relationship Id="rId2" Type="http://schemas.openxmlformats.org/officeDocument/2006/relationships/hyperlink" Target="http://www.thomsoninnovation.com/login" TargetMode="External"/><Relationship Id="rId1" Type="http://schemas.openxmlformats.org/officeDocument/2006/relationships/slideLayout" Target="../slideLayouts/slideLayout3.xml"/><Relationship Id="rId6" Type="http://schemas.openxmlformats.org/officeDocument/2006/relationships/slide" Target="slide2.xml"/><Relationship Id="rId5" Type="http://schemas.openxmlformats.org/officeDocument/2006/relationships/hyperlink" Target="http://www.nlm.nih.gov/bsd/viewlet/myncbi/jourup.html" TargetMode="External"/><Relationship Id="rId4" Type="http://schemas.openxmlformats.org/officeDocument/2006/relationships/hyperlink" Target="http://www.nature.com/webfeeds/index.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basf.com/group/corporate/en/careers/index?mid=0" TargetMode="External"/><Relationship Id="rId2" Type="http://schemas.openxmlformats.org/officeDocument/2006/relationships/hyperlink" Target="http://jobs.basf.us/go/BASF-Plant-Science-Jobs/357361/" TargetMode="Externa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itunes.apple.com/us/app/apple-store/id375380948?mt=8"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hyperlink" Target="https://play.google.com/store/app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statista.com/" TargetMode="External"/><Relationship Id="rId2" Type="http://schemas.openxmlformats.org/officeDocument/2006/relationships/hyperlink" Target="http://wdi.worldbank.org/table/3.2" TargetMode="External"/><Relationship Id="rId1" Type="http://schemas.openxmlformats.org/officeDocument/2006/relationships/slideLayout" Target="../slideLayouts/slideLayout3.xml"/><Relationship Id="rId5" Type="http://schemas.openxmlformats.org/officeDocument/2006/relationships/slide" Target="slide2.xml"/><Relationship Id="rId4" Type="http://schemas.openxmlformats.org/officeDocument/2006/relationships/hyperlink" Target="http://www.sbir.gov/sbirsearch/technolog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5" Type="http://schemas.openxmlformats.org/officeDocument/2006/relationships/slide" Target="slide17.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6.xml"/></Relationships>
</file>

<file path=ppt/slides/_rels/slide3.xml.rels><?xml version="1.0" encoding="UTF-8" standalone="yes"?>
<Relationships xmlns="http://schemas.openxmlformats.org/package/2006/relationships"><Relationship Id="rId8" Type="http://schemas.openxmlformats.org/officeDocument/2006/relationships/hyperlink" Target="http://www.syngenta.com/global/corporate/en/investor-relations/Pages/investor-relations.aspx" TargetMode="External"/><Relationship Id="rId3" Type="http://schemas.openxmlformats.org/officeDocument/2006/relationships/hyperlink" Target="http://www.basf.com/group/investor-relations_en" TargetMode="External"/><Relationship Id="rId7" Type="http://schemas.openxmlformats.org/officeDocument/2006/relationships/hyperlink" Target="http://www.vilmorin.info/vilmorin/index.aspx?site=VILMORI&amp;lang=EN&amp;section=INVERSTISS" TargetMode="External"/><Relationship Id="rId2" Type="http://schemas.openxmlformats.org/officeDocument/2006/relationships/slide" Target="slide2.xml"/><Relationship Id="rId1" Type="http://schemas.openxmlformats.org/officeDocument/2006/relationships/slideLayout" Target="../slideLayouts/slideLayout3.xml"/><Relationship Id="rId6" Type="http://schemas.openxmlformats.org/officeDocument/2006/relationships/hyperlink" Target="http://www.dow.com/investors/" TargetMode="External"/><Relationship Id="rId5" Type="http://schemas.openxmlformats.org/officeDocument/2006/relationships/hyperlink" Target="http://investors.dupont.com/phoenix.zhtml?c=73320&amp;p=irol-irhome" TargetMode="External"/><Relationship Id="rId4" Type="http://schemas.openxmlformats.org/officeDocument/2006/relationships/hyperlink" Target="http://www.investor.bayer.com/en/overview/" TargetMode="External"/><Relationship Id="rId9" Type="http://schemas.openxmlformats.org/officeDocument/2006/relationships/hyperlink" Target="http://www.monsanto.com/investors/pages/default.asp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ec.gov/" TargetMode="External"/><Relationship Id="rId7" Type="http://schemas.openxmlformats.org/officeDocument/2006/relationships/slide" Target="slide2.xml"/><Relationship Id="rId2" Type="http://schemas.openxmlformats.org/officeDocument/2006/relationships/hyperlink" Target="http://www.google.com/finance" TargetMode="External"/><Relationship Id="rId1" Type="http://schemas.openxmlformats.org/officeDocument/2006/relationships/slideLayout" Target="../slideLayouts/slideLayout3.xml"/><Relationship Id="rId6" Type="http://schemas.openxmlformats.org/officeDocument/2006/relationships/hyperlink" Target="http://www.thomsonone.com/" TargetMode="External"/><Relationship Id="rId5" Type="http://schemas.openxmlformats.org/officeDocument/2006/relationships/hyperlink" Target="http://www.factiva.com/" TargetMode="External"/><Relationship Id="rId4" Type="http://schemas.openxmlformats.org/officeDocument/2006/relationships/hyperlink" Target="http://www.companieshouse.gov.uk/"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syngenta.com/global/corporate/en/news-center/news-releases/Pages/news-releases.aspx" TargetMode="External"/><Relationship Id="rId3" Type="http://schemas.openxmlformats.org/officeDocument/2006/relationships/hyperlink" Target="http://www.bayercropscience.us/news/news-list" TargetMode="External"/><Relationship Id="rId7" Type="http://schemas.openxmlformats.org/officeDocument/2006/relationships/hyperlink" Target="http://www.limagrain.com/activities/news-from-our-companies/sous-rubrique-23/gb.html" TargetMode="External"/><Relationship Id="rId2" Type="http://schemas.openxmlformats.org/officeDocument/2006/relationships/hyperlink" Target="http://www.basf.com/group/news-and-media-relations/press-releases_business-press" TargetMode="External"/><Relationship Id="rId1" Type="http://schemas.openxmlformats.org/officeDocument/2006/relationships/slideLayout" Target="../slideLayouts/slideLayout3.xml"/><Relationship Id="rId6" Type="http://schemas.openxmlformats.org/officeDocument/2006/relationships/hyperlink" Target="http://newsroom.dowagro.com/" TargetMode="External"/><Relationship Id="rId5" Type="http://schemas.openxmlformats.org/officeDocument/2006/relationships/hyperlink" Target="http://www.pioneer.com/home/site/about/news-media/news-releases" TargetMode="External"/><Relationship Id="rId10" Type="http://schemas.openxmlformats.org/officeDocument/2006/relationships/slide" Target="slide2.xml"/><Relationship Id="rId4" Type="http://schemas.openxmlformats.org/officeDocument/2006/relationships/hyperlink" Target="http://www.cropscience.bayer.com/en/Media.aspx" TargetMode="External"/><Relationship Id="rId9" Type="http://schemas.openxmlformats.org/officeDocument/2006/relationships/hyperlink" Target="http://www.monsanto.com/newsviews/pages/default.aspx" TargetMode="External"/></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www.seedtoday.com/index.html" TargetMode="External"/><Relationship Id="rId7" Type="http://schemas.openxmlformats.org/officeDocument/2006/relationships/hyperlink" Target="http://cornandsoybeandigest.com/" TargetMode="External"/><Relationship Id="rId2" Type="http://schemas.openxmlformats.org/officeDocument/2006/relationships/hyperlink" Target="https://www.seedquest.com/news.php" TargetMode="External"/><Relationship Id="rId1" Type="http://schemas.openxmlformats.org/officeDocument/2006/relationships/slideLayout" Target="../slideLayouts/slideLayout3.xml"/><Relationship Id="rId6" Type="http://schemas.openxmlformats.org/officeDocument/2006/relationships/hyperlink" Target="http://www.agriculture.com/" TargetMode="External"/><Relationship Id="rId5" Type="http://schemas.openxmlformats.org/officeDocument/2006/relationships/hyperlink" Target="http://www.agweb.com/" TargetMode="External"/><Relationship Id="rId4" Type="http://schemas.openxmlformats.org/officeDocument/2006/relationships/hyperlink" Target="http://www.agprofessional.com/" TargetMode="External"/></Relationships>
</file>

<file path=ppt/slides/_rels/slide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www.aphis.usda.gov/biotechnology/petitions_table_pending.shtml" TargetMode="External"/><Relationship Id="rId7" Type="http://schemas.openxmlformats.org/officeDocument/2006/relationships/hyperlink" Target="http://moef.nic.in/divisions/csurv/geac/information.html" TargetMode="External"/><Relationship Id="rId2" Type="http://schemas.openxmlformats.org/officeDocument/2006/relationships/hyperlink" Target="http://www.inspection.gc.ca/plants/plants-with-novel-traits/notices-of-submission/eng/1300143491851/1300143550790" TargetMode="External"/><Relationship Id="rId1" Type="http://schemas.openxmlformats.org/officeDocument/2006/relationships/slideLayout" Target="../slideLayouts/slideLayout3.xml"/><Relationship Id="rId6" Type="http://schemas.openxmlformats.org/officeDocument/2006/relationships/hyperlink" Target="http://64.76.123.202/site/agregado_de_valor/biotecnologia/55-OGM_COMERCIALES/index.php" TargetMode="External"/><Relationship Id="rId5" Type="http://schemas.openxmlformats.org/officeDocument/2006/relationships/hyperlink" Target="http://www.ctnbio.gov.br/" TargetMode="External"/><Relationship Id="rId4" Type="http://schemas.openxmlformats.org/officeDocument/2006/relationships/hyperlink" Target="http://www.ogtr.gov.au/internet/ogtr/publishing.nsf/Content/cr-1"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64.76.123.202/site/agregado_de_valor/biotecnologia/50-EVALUACIONES/___historica/index.php" TargetMode="External"/><Relationship Id="rId13" Type="http://schemas.openxmlformats.org/officeDocument/2006/relationships/slide" Target="slide2.xml"/><Relationship Id="rId3" Type="http://schemas.openxmlformats.org/officeDocument/2006/relationships/hyperlink" Target="http://gmoinfo.jrc.ec.europa.eu/gmp_browse.aspx" TargetMode="External"/><Relationship Id="rId7" Type="http://schemas.openxmlformats.org/officeDocument/2006/relationships/hyperlink" Target="http://www.bch.biodic.go.jp/english/lmo.html" TargetMode="External"/><Relationship Id="rId12" Type="http://schemas.openxmlformats.org/officeDocument/2006/relationships/hyperlink" Target="http://www.stee.agri.gov.cn/biosafety/spxx/" TargetMode="External"/><Relationship Id="rId2" Type="http://schemas.openxmlformats.org/officeDocument/2006/relationships/hyperlink" Target="http://www.ctnbio.gov.br/" TargetMode="External"/><Relationship Id="rId1" Type="http://schemas.openxmlformats.org/officeDocument/2006/relationships/slideLayout" Target="../slideLayouts/slideLayout3.xml"/><Relationship Id="rId6" Type="http://schemas.openxmlformats.org/officeDocument/2006/relationships/hyperlink" Target="http://www.inspection.gc.ca/plants/plants-with-novel-traits/approved-under-review/field-trials/eng/1313872595333/1313873672306" TargetMode="External"/><Relationship Id="rId11" Type="http://schemas.openxmlformats.org/officeDocument/2006/relationships/hyperlink" Target="http://www.aphis.usda.gov/brs/status/BRS_public_data_file.xlsx" TargetMode="External"/><Relationship Id="rId5" Type="http://schemas.openxmlformats.org/officeDocument/2006/relationships/hyperlink" Target="http://moef.nic.in/divisions/csurv/geac/information.html" TargetMode="External"/><Relationship Id="rId10" Type="http://schemas.openxmlformats.org/officeDocument/2006/relationships/hyperlink" Target="http://www.aphis.usda.gov/wps/portal/banner/help?1dmy&amp;urile=wcm:path:/aphis_content_library/sa_our_focus/sa_biotechnology/sa_permits_notifications_and_petitions/sa_permits/ct_status" TargetMode="External"/><Relationship Id="rId4" Type="http://schemas.openxmlformats.org/officeDocument/2006/relationships/hyperlink" Target="http://dbtbiosafety.nic.in/" TargetMode="External"/><Relationship Id="rId9" Type="http://schemas.openxmlformats.org/officeDocument/2006/relationships/hyperlink" Target="http://www.ogtr.gov.au/internet/ogtr/publishing.nsf/Content/ir-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2.orbit.com/?ticket=47834e9e-cfb4-47bd-9765-6e014c844bd3&amp;locale=en" TargetMode="External"/><Relationship Id="rId3" Type="http://schemas.openxmlformats.org/officeDocument/2006/relationships/hyperlink" Target="http://ipindiaservices.gov.in/patentsearch/search/index.aspx" TargetMode="External"/><Relationship Id="rId7" Type="http://schemas.openxmlformats.org/officeDocument/2006/relationships/hyperlink" Target="http://genomequest.monsanto.com/GQ/query?do=mygq" TargetMode="External"/><Relationship Id="rId2" Type="http://schemas.openxmlformats.org/officeDocument/2006/relationships/hyperlink" Target="https://www.thomsoninnovation.com/login" TargetMode="External"/><Relationship Id="rId1" Type="http://schemas.openxmlformats.org/officeDocument/2006/relationships/slideLayout" Target="../slideLayouts/slideLayout3.xml"/><Relationship Id="rId6" Type="http://schemas.openxmlformats.org/officeDocument/2006/relationships/hyperlink" Target="https://www.google.com/?tbm=pts" TargetMode="External"/><Relationship Id="rId5" Type="http://schemas.openxmlformats.org/officeDocument/2006/relationships/hyperlink" Target="http://patentscope.wipo.int/search/en/search.jsf" TargetMode="External"/><Relationship Id="rId10" Type="http://schemas.openxmlformats.org/officeDocument/2006/relationships/slide" Target="slide2.xml"/><Relationship Id="rId4" Type="http://schemas.openxmlformats.org/officeDocument/2006/relationships/hyperlink" Target="http://patft.uspto.gov/netahtml/PTO/search-bool.html" TargetMode="External"/><Relationship Id="rId9" Type="http://schemas.openxmlformats.org/officeDocument/2006/relationships/hyperlink" Target="https://register.epo.org/simpleSearch?lng=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3933018" cy="2014968"/>
          </a:xfrm>
        </p:spPr>
        <p:txBody>
          <a:bodyPr>
            <a:normAutofit/>
          </a:bodyPr>
          <a:lstStyle/>
          <a:p>
            <a:pPr algn="ctr"/>
            <a:r>
              <a:rPr lang="en-US" dirty="0" smtClean="0"/>
              <a:t>P&amp;CI data sources</a:t>
            </a:r>
            <a:br>
              <a:rPr lang="en-US" dirty="0" smtClean="0"/>
            </a:br>
            <a:r>
              <a:rPr lang="en-US" dirty="0" smtClean="0"/>
              <a:t/>
            </a:r>
            <a:br>
              <a:rPr lang="en-US" dirty="0" smtClean="0"/>
            </a:br>
            <a:r>
              <a:rPr lang="en-US" sz="2400" dirty="0" smtClean="0"/>
              <a:t>June 2014</a:t>
            </a:r>
            <a:endParaRPr lang="en-US" dirty="0"/>
          </a:p>
        </p:txBody>
      </p:sp>
      <p:sp>
        <p:nvSpPr>
          <p:cNvPr id="3" name="Title 1"/>
          <p:cNvSpPr txBox="1">
            <a:spLocks/>
          </p:cNvSpPr>
          <p:nvPr/>
        </p:nvSpPr>
        <p:spPr>
          <a:xfrm>
            <a:off x="457200" y="3352800"/>
            <a:ext cx="3933018" cy="719568"/>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uLnTx/>
                <a:uFillTx/>
                <a:latin typeface="Calibri" pitchFamily="34" charset="0"/>
                <a:ea typeface="+mj-ea"/>
                <a:cs typeface="Arial"/>
              </a:rPr>
              <a:t>P&amp;CI team, Bangalore</a:t>
            </a:r>
            <a:endParaRPr kumimoji="0" lang="en-US" sz="2800" b="1" i="0" u="none" strike="noStrike" kern="1200" cap="none" spc="0" normalizeH="0" baseline="0" noProof="0" dirty="0">
              <a:ln>
                <a:noFill/>
              </a:ln>
              <a:effectLst/>
              <a:uLnTx/>
              <a:uFillTx/>
              <a:latin typeface="Calibri" pitchFamily="34" charset="0"/>
              <a:ea typeface="+mj-ea"/>
              <a:cs typeface="Arial"/>
            </a:endParaRPr>
          </a:p>
        </p:txBody>
      </p:sp>
      <p:sp>
        <p:nvSpPr>
          <p:cNvPr id="4" name="TextBox 3"/>
          <p:cNvSpPr txBox="1"/>
          <p:nvPr/>
        </p:nvSpPr>
        <p:spPr>
          <a:xfrm>
            <a:off x="228600" y="4280118"/>
            <a:ext cx="4191000" cy="2308324"/>
          </a:xfrm>
          <a:prstGeom prst="rect">
            <a:avLst/>
          </a:prstGeom>
          <a:noFill/>
        </p:spPr>
        <p:txBody>
          <a:bodyPr wrap="square" rtlCol="0">
            <a:spAutoFit/>
          </a:bodyPr>
          <a:lstStyle/>
          <a:p>
            <a:pPr algn="ctr"/>
            <a:r>
              <a:rPr lang="en-US" sz="1600" b="1" dirty="0" smtClean="0"/>
              <a:t>Notes: </a:t>
            </a:r>
          </a:p>
          <a:p>
            <a:pPr marL="228600" indent="-228600" algn="ctr">
              <a:buFontTx/>
              <a:buChar char="-"/>
            </a:pPr>
            <a:r>
              <a:rPr lang="en-US" sz="1600" dirty="0" smtClean="0"/>
              <a:t>This file should have most of the sources that we use heavily in our projects. However, please be note that, sources evolve over time. </a:t>
            </a:r>
          </a:p>
          <a:p>
            <a:pPr marL="228600" indent="-228600" algn="ctr">
              <a:buFontTx/>
              <a:buChar char="-"/>
            </a:pPr>
            <a:r>
              <a:rPr lang="en-US" sz="1600" dirty="0" smtClean="0"/>
              <a:t>Some of these links have RSS feed options, so, we request you to have them on to receive latest news/information</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498"/>
            <a:ext cx="9144000" cy="631902"/>
          </a:xfrm>
        </p:spPr>
        <p:txBody>
          <a:bodyPr>
            <a:normAutofit/>
          </a:bodyPr>
          <a:lstStyle/>
          <a:p>
            <a:pPr algn="ctr"/>
            <a:r>
              <a:rPr lang="en-US" sz="2800" dirty="0" smtClean="0"/>
              <a:t>IPR – Trademark</a:t>
            </a:r>
            <a:endParaRPr lang="en-US" sz="2800" dirty="0"/>
          </a:p>
        </p:txBody>
      </p:sp>
      <p:graphicFrame>
        <p:nvGraphicFramePr>
          <p:cNvPr id="4" name="Content Placeholder 3"/>
          <p:cNvGraphicFramePr>
            <a:graphicFrameLocks noGrp="1"/>
          </p:cNvGraphicFramePr>
          <p:nvPr>
            <p:ph idx="1"/>
          </p:nvPr>
        </p:nvGraphicFramePr>
        <p:xfrm>
          <a:off x="76200" y="1066800"/>
          <a:ext cx="8991600" cy="1198880"/>
        </p:xfrm>
        <a:graphic>
          <a:graphicData uri="http://schemas.openxmlformats.org/drawingml/2006/table">
            <a:tbl>
              <a:tblPr firstRow="1" bandRow="1">
                <a:tableStyleId>{5C22544A-7EE6-4342-B048-85BDC9FD1C3A}</a:tableStyleId>
              </a:tblPr>
              <a:tblGrid>
                <a:gridCol w="1352718"/>
                <a:gridCol w="4641682"/>
                <a:gridCol w="2997200"/>
              </a:tblGrid>
              <a:tr h="370840">
                <a:tc>
                  <a:txBody>
                    <a:bodyPr/>
                    <a:lstStyle/>
                    <a:p>
                      <a:pPr algn="ctr"/>
                      <a:r>
                        <a:rPr lang="en-US" sz="1200" dirty="0" smtClean="0"/>
                        <a:t>Country dB</a:t>
                      </a:r>
                      <a:endParaRPr lang="en-US" sz="1200" dirty="0"/>
                    </a:p>
                  </a:txBody>
                  <a:tcPr/>
                </a:tc>
                <a:tc>
                  <a:txBody>
                    <a:bodyPr/>
                    <a:lstStyle/>
                    <a:p>
                      <a:pPr algn="ctr"/>
                      <a:r>
                        <a:rPr lang="en-US" sz="1200" dirty="0" smtClean="0"/>
                        <a:t>Link</a:t>
                      </a:r>
                      <a:endParaRPr lang="en-US" sz="1200" dirty="0"/>
                    </a:p>
                  </a:txBody>
                  <a:tcPr/>
                </a:tc>
                <a:tc>
                  <a:txBody>
                    <a:bodyPr/>
                    <a:lstStyle/>
                    <a:p>
                      <a:pPr algn="ctr"/>
                      <a:r>
                        <a:rPr lang="en-US" sz="1200" dirty="0" smtClean="0"/>
                        <a:t>Details  - how it helps in CI</a:t>
                      </a:r>
                      <a:endParaRPr lang="en-US" sz="1200" dirty="0"/>
                    </a:p>
                  </a:txBody>
                  <a:tcPr/>
                </a:tc>
              </a:tr>
              <a:tr h="370840">
                <a:tc>
                  <a:txBody>
                    <a:bodyPr/>
                    <a:lstStyle/>
                    <a:p>
                      <a:pPr algn="ctr"/>
                      <a:r>
                        <a:rPr lang="en-US" sz="1200" dirty="0" smtClean="0"/>
                        <a:t>USA</a:t>
                      </a:r>
                      <a:endParaRPr lang="en-US"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hlinkClick r:id="rId2"/>
                        </a:rPr>
                        <a:t>http://tmsearch.uspto.gov/bin/gate.exe?f=tess&amp;state=4803:wl2aj6.1.1</a:t>
                      </a:r>
                      <a:r>
                        <a:rPr lang="en-US" sz="1200" dirty="0" smtClean="0"/>
                        <a:t> </a:t>
                      </a:r>
                      <a:endParaRPr lang="en-US"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Quick</a:t>
                      </a:r>
                      <a:r>
                        <a:rPr lang="en-US" sz="1200" baseline="0" dirty="0" smtClean="0"/>
                        <a:t> help on Company’s trademark especially in case of software’s</a:t>
                      </a:r>
                      <a:endParaRPr lang="en-US" sz="1200" dirty="0" smtClean="0"/>
                    </a:p>
                  </a:txBody>
                  <a:tcPr/>
                </a:tc>
              </a:tr>
              <a:tr h="370840">
                <a:tc>
                  <a:txBody>
                    <a:bodyPr/>
                    <a:lstStyle/>
                    <a:p>
                      <a:pPr algn="ctr"/>
                      <a:endParaRPr lang="en-US"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algn="ctr"/>
                      <a:endParaRPr lang="en-US" sz="1200" dirty="0"/>
                    </a:p>
                  </a:txBody>
                  <a:tcP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3"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2498"/>
            <a:ext cx="7620000" cy="860502"/>
          </a:xfrm>
        </p:spPr>
        <p:txBody>
          <a:bodyPr>
            <a:normAutofit fontScale="90000"/>
          </a:bodyPr>
          <a:lstStyle/>
          <a:p>
            <a:pPr algn="ctr"/>
            <a:r>
              <a:rPr lang="en-US" sz="2800" dirty="0" smtClean="0"/>
              <a:t>IPR – Plant Variety Protection </a:t>
            </a:r>
            <a:br>
              <a:rPr lang="en-US" sz="2800" dirty="0" smtClean="0"/>
            </a:br>
            <a:r>
              <a:rPr lang="en-US" sz="1600" dirty="0" smtClean="0"/>
              <a:t>Provide details on number of varieties published by companies. Mainly helps in understanding their breeding capability &amp; also crops of interest </a:t>
            </a:r>
            <a:endParaRPr lang="en-US" sz="2800" dirty="0"/>
          </a:p>
        </p:txBody>
      </p:sp>
      <p:graphicFrame>
        <p:nvGraphicFramePr>
          <p:cNvPr id="4" name="Content Placeholder 3"/>
          <p:cNvGraphicFramePr>
            <a:graphicFrameLocks noGrp="1"/>
          </p:cNvGraphicFramePr>
          <p:nvPr>
            <p:ph idx="1"/>
          </p:nvPr>
        </p:nvGraphicFramePr>
        <p:xfrm>
          <a:off x="76200" y="1422400"/>
          <a:ext cx="8991600" cy="3489960"/>
        </p:xfrm>
        <a:graphic>
          <a:graphicData uri="http://schemas.openxmlformats.org/drawingml/2006/table">
            <a:tbl>
              <a:tblPr firstRow="1" bandRow="1">
                <a:tableStyleId>{5C22544A-7EE6-4342-B048-85BDC9FD1C3A}</a:tableStyleId>
              </a:tblPr>
              <a:tblGrid>
                <a:gridCol w="1352718"/>
                <a:gridCol w="4641682"/>
                <a:gridCol w="2997200"/>
              </a:tblGrid>
              <a:tr h="370840">
                <a:tc>
                  <a:txBody>
                    <a:bodyPr/>
                    <a:lstStyle/>
                    <a:p>
                      <a:pPr algn="ctr"/>
                      <a:r>
                        <a:rPr lang="en-US" sz="1200" dirty="0" smtClean="0"/>
                        <a:t>Country dB</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USA</a:t>
                      </a:r>
                      <a:endParaRPr lang="en-US" sz="1200" dirty="0"/>
                    </a:p>
                  </a:txBody>
                  <a:tcPr anchor="ctr"/>
                </a:tc>
                <a:tc>
                  <a:txBody>
                    <a:bodyPr/>
                    <a:lstStyle/>
                    <a:p>
                      <a:pPr algn="ctr"/>
                      <a:r>
                        <a:rPr lang="en-US" sz="1200" dirty="0" smtClean="0">
                          <a:hlinkClick r:id="rId2"/>
                        </a:rPr>
                        <a:t>http://www.ars-grin.gov/cgi-bin/npgs/html/pvplist.pl</a:t>
                      </a:r>
                      <a:r>
                        <a:rPr lang="en-US" sz="1200" dirty="0" smtClean="0"/>
                        <a:t> </a:t>
                      </a:r>
                      <a:endParaRPr lang="en-US" sz="1200" dirty="0"/>
                    </a:p>
                  </a:txBody>
                  <a:tcPr anchor="ctr"/>
                </a:tc>
                <a:tc>
                  <a:txBody>
                    <a:bodyPr/>
                    <a:lstStyle/>
                    <a:p>
                      <a:pPr algn="ctr"/>
                      <a:r>
                        <a:rPr lang="en-US" sz="1200" dirty="0" smtClean="0"/>
                        <a:t>Search</a:t>
                      </a:r>
                      <a:r>
                        <a:rPr lang="en-US" sz="1200" baseline="0" dirty="0" smtClean="0"/>
                        <a:t> by owner or click on the crop. Will provide an idea around crop level PVP filings by companies</a:t>
                      </a:r>
                      <a:endParaRPr lang="en-US" sz="1200" dirty="0"/>
                    </a:p>
                  </a:txBody>
                  <a:tcPr anchor="ctr"/>
                </a:tc>
              </a:tr>
              <a:tr h="370840">
                <a:tc>
                  <a:txBody>
                    <a:bodyPr/>
                    <a:lstStyle/>
                    <a:p>
                      <a:pPr algn="ctr"/>
                      <a:r>
                        <a:rPr lang="en-US" sz="1200" dirty="0" smtClean="0"/>
                        <a:t>EU</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hlinkClick r:id="rId3"/>
                        </a:rPr>
                        <a:t>https://cpvoextranet.cpvo.europa.eu/WD180AWP/wd180awp.exe/CTX_4904-16-cOaxVZlbZy-AEB6F843/frmTable_File/SYNC_863811282</a:t>
                      </a:r>
                      <a:r>
                        <a:rPr lang="en-US" sz="1200" dirty="0" smtClean="0"/>
                        <a:t> </a:t>
                      </a:r>
                      <a:endParaRPr lang="en-US" sz="1200" dirty="0"/>
                    </a:p>
                  </a:txBody>
                  <a:tcPr anchor="ctr"/>
                </a:tc>
                <a:tc>
                  <a:txBody>
                    <a:bodyPr/>
                    <a:lstStyle/>
                    <a:p>
                      <a:pPr algn="ctr"/>
                      <a:endParaRPr lang="en-US" sz="1200" dirty="0"/>
                    </a:p>
                  </a:txBody>
                  <a:tcPr anchor="ctr"/>
                </a:tc>
              </a:tr>
              <a:tr h="370840">
                <a:tc>
                  <a:txBody>
                    <a:bodyPr/>
                    <a:lstStyle/>
                    <a:p>
                      <a:pPr algn="ctr"/>
                      <a:r>
                        <a:rPr lang="en-US" sz="1200" dirty="0" smtClean="0"/>
                        <a:t>India</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hlinkClick r:id="rId4"/>
                        </a:rPr>
                        <a:t>http://plantauthority.gov.in/</a:t>
                      </a:r>
                      <a:r>
                        <a:rPr lang="en-US" sz="1200" dirty="0" smtClean="0"/>
                        <a:t> </a:t>
                      </a:r>
                      <a:endParaRPr lang="en-US" sz="1200" dirty="0"/>
                    </a:p>
                  </a:txBody>
                  <a:tcPr anchor="ctr"/>
                </a:tc>
                <a:tc>
                  <a:txBody>
                    <a:bodyPr/>
                    <a:lstStyle/>
                    <a:p>
                      <a:pPr algn="ctr"/>
                      <a:endParaRPr lang="en-US" sz="1200" dirty="0"/>
                    </a:p>
                  </a:txBody>
                  <a:tcPr anchor="ctr"/>
                </a:tc>
              </a:tr>
              <a:tr h="370840">
                <a:tc>
                  <a:txBody>
                    <a:bodyPr/>
                    <a:lstStyle/>
                    <a:p>
                      <a:pPr algn="ctr"/>
                      <a:r>
                        <a:rPr lang="en-US" sz="1200" dirty="0" smtClean="0"/>
                        <a:t>Brazil</a:t>
                      </a:r>
                      <a:endParaRPr lang="en-US" sz="1200" dirty="0"/>
                    </a:p>
                  </a:txBody>
                  <a:tcPr anchor="ctr"/>
                </a:tc>
                <a:tc>
                  <a:txBody>
                    <a:bodyPr/>
                    <a:lstStyle/>
                    <a:p>
                      <a:pPr algn="ctr"/>
                      <a:r>
                        <a:rPr lang="en-US" sz="1200" dirty="0" smtClean="0">
                          <a:hlinkClick r:id="rId5"/>
                        </a:rPr>
                        <a:t>http://extranet.agricultura.gov.br/php/snpc/cultivarweb/cultivares_protegidas.php</a:t>
                      </a:r>
                      <a:r>
                        <a:rPr lang="en-US" sz="1200" dirty="0" smtClean="0"/>
                        <a:t> </a:t>
                      </a:r>
                      <a:endParaRPr lang="en-US" sz="1200" dirty="0"/>
                    </a:p>
                  </a:txBody>
                  <a:tcPr anchor="ctr"/>
                </a:tc>
                <a:tc>
                  <a:txBody>
                    <a:bodyPr/>
                    <a:lstStyle/>
                    <a:p>
                      <a:pPr algn="ctr"/>
                      <a:r>
                        <a:rPr lang="en-US" sz="1200" dirty="0" smtClean="0"/>
                        <a:t>In Portuguese – translate</a:t>
                      </a:r>
                      <a:r>
                        <a:rPr lang="en-US" sz="1200" baseline="0" dirty="0" smtClean="0"/>
                        <a:t> the sections &amp; then search for crop specific info</a:t>
                      </a:r>
                      <a:endParaRPr lang="en-US" sz="1200" dirty="0"/>
                    </a:p>
                  </a:txBody>
                  <a:tcPr anchor="ctr"/>
                </a:tc>
              </a:tr>
              <a:tr h="370840">
                <a:tc>
                  <a:txBody>
                    <a:bodyPr/>
                    <a:lstStyle/>
                    <a:p>
                      <a:pPr algn="ctr"/>
                      <a:r>
                        <a:rPr lang="en-US" sz="1200" dirty="0" smtClean="0"/>
                        <a:t>UPOV dB</a:t>
                      </a:r>
                      <a:endParaRPr lang="en-US" sz="1200" dirty="0"/>
                    </a:p>
                  </a:txBody>
                  <a:tcPr anchor="ctr"/>
                </a:tc>
                <a:tc>
                  <a:txBody>
                    <a:bodyPr/>
                    <a:lstStyle/>
                    <a:p>
                      <a:pPr algn="ctr"/>
                      <a:r>
                        <a:rPr lang="en-US" sz="1200" dirty="0" smtClean="0">
                          <a:hlinkClick r:id="rId6"/>
                        </a:rPr>
                        <a:t>http://www.upov.int/pluto/en/</a:t>
                      </a:r>
                      <a:r>
                        <a:rPr lang="en-US" sz="1200" dirty="0" smtClean="0"/>
                        <a:t> </a:t>
                      </a:r>
                      <a:endParaRPr lang="en-US" sz="1200" dirty="0"/>
                    </a:p>
                  </a:txBody>
                  <a:tcPr anchor="ctr"/>
                </a:tc>
                <a:tc>
                  <a:txBody>
                    <a:bodyPr/>
                    <a:lstStyle/>
                    <a:p>
                      <a:pPr algn="ctr"/>
                      <a:r>
                        <a:rPr lang="en-US" sz="1200" dirty="0" smtClean="0"/>
                        <a:t>One stop shop for all country PVP data – please note, it may not</a:t>
                      </a:r>
                      <a:r>
                        <a:rPr lang="en-US" sz="1200" baseline="0" dirty="0" smtClean="0"/>
                        <a:t> be up to date, however, one good source to see most of the PVP data pointer</a:t>
                      </a:r>
                      <a:endParaRPr lang="en-US" sz="1200" dirty="0"/>
                    </a:p>
                  </a:txBody>
                  <a:tcPr anchor="ctr"/>
                </a:tc>
              </a:tr>
              <a:tr h="370840">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7"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2498"/>
            <a:ext cx="7696200" cy="860502"/>
          </a:xfrm>
        </p:spPr>
        <p:txBody>
          <a:bodyPr>
            <a:normAutofit fontScale="90000"/>
          </a:bodyPr>
          <a:lstStyle/>
          <a:p>
            <a:pPr algn="ctr"/>
            <a:r>
              <a:rPr lang="en-US" sz="2800" dirty="0" smtClean="0"/>
              <a:t>Literature publication</a:t>
            </a:r>
            <a:br>
              <a:rPr lang="en-US" sz="2800" dirty="0" smtClean="0"/>
            </a:br>
            <a:r>
              <a:rPr lang="en-US" sz="1600" dirty="0" smtClean="0"/>
              <a:t>Helps in overall technology globally. With respect to CI, funding agency details will help in understanding who is  funding &amp; what kind of area</a:t>
            </a:r>
            <a:endParaRPr lang="en-US" sz="2800" dirty="0"/>
          </a:p>
        </p:txBody>
      </p:sp>
      <p:graphicFrame>
        <p:nvGraphicFramePr>
          <p:cNvPr id="4" name="Content Placeholder 3"/>
          <p:cNvGraphicFramePr>
            <a:graphicFrameLocks noGrp="1"/>
          </p:cNvGraphicFramePr>
          <p:nvPr>
            <p:ph idx="1"/>
          </p:nvPr>
        </p:nvGraphicFramePr>
        <p:xfrm>
          <a:off x="76200" y="1457960"/>
          <a:ext cx="8991600" cy="3489960"/>
        </p:xfrm>
        <a:graphic>
          <a:graphicData uri="http://schemas.openxmlformats.org/drawingml/2006/table">
            <a:tbl>
              <a:tblPr firstRow="1" bandRow="1">
                <a:tableStyleId>{5C22544A-7EE6-4342-B048-85BDC9FD1C3A}</a:tableStyleId>
              </a:tblPr>
              <a:tblGrid>
                <a:gridCol w="1352718"/>
                <a:gridCol w="4641682"/>
                <a:gridCol w="2997200"/>
              </a:tblGrid>
              <a:tr h="370840">
                <a:tc>
                  <a:txBody>
                    <a:bodyPr/>
                    <a:lstStyle/>
                    <a:p>
                      <a:pPr algn="ctr"/>
                      <a:r>
                        <a:rPr lang="en-US" sz="1200" dirty="0" smtClean="0"/>
                        <a:t>dB</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ISI – web of knowledge</a:t>
                      </a:r>
                      <a:endParaRPr lang="en-US" sz="1200" dirty="0"/>
                    </a:p>
                  </a:txBody>
                  <a:tcPr anchor="ctr"/>
                </a:tc>
                <a:tc>
                  <a:txBody>
                    <a:bodyPr/>
                    <a:lstStyle/>
                    <a:p>
                      <a:pPr algn="ctr"/>
                      <a:r>
                        <a:rPr lang="en-US" sz="1200" dirty="0" smtClean="0"/>
                        <a:t>apps.webofknowledge.com </a:t>
                      </a:r>
                      <a:r>
                        <a:rPr lang="en-US" sz="1200" baseline="0" dirty="0" smtClean="0"/>
                        <a:t>  </a:t>
                      </a:r>
                      <a:endParaRPr lang="en-US" sz="1200" dirty="0"/>
                    </a:p>
                  </a:txBody>
                  <a:tcPr anchor="ctr"/>
                </a:tc>
                <a:tc>
                  <a:txBody>
                    <a:bodyPr/>
                    <a:lstStyle/>
                    <a:p>
                      <a:pPr algn="ctr"/>
                      <a:r>
                        <a:rPr lang="en-US" sz="1200" dirty="0" smtClean="0"/>
                        <a:t>Get access from library</a:t>
                      </a:r>
                      <a:r>
                        <a:rPr lang="en-US" sz="1200" baseline="0" dirty="0" smtClean="0"/>
                        <a:t> team. </a:t>
                      </a:r>
                    </a:p>
                    <a:p>
                      <a:pPr algn="ctr"/>
                      <a:r>
                        <a:rPr lang="en-US" sz="1200" baseline="0" dirty="0" smtClean="0"/>
                        <a:t>Will help in finding funding agencies &amp; literature hits.</a:t>
                      </a:r>
                    </a:p>
                  </a:txBody>
                  <a:tcPr anchor="ctr"/>
                </a:tc>
              </a:tr>
              <a:tr h="370840">
                <a:tc>
                  <a:txBody>
                    <a:bodyPr/>
                    <a:lstStyle/>
                    <a:p>
                      <a:pPr algn="ctr"/>
                      <a:r>
                        <a:rPr lang="en-US" sz="1200" dirty="0" smtClean="0"/>
                        <a:t>Thomson Innovation</a:t>
                      </a:r>
                      <a:endParaRPr lang="en-US" sz="1200" dirty="0"/>
                    </a:p>
                  </a:txBody>
                  <a:tcPr anchor="ctr"/>
                </a:tc>
                <a:tc>
                  <a:txBody>
                    <a:bodyPr/>
                    <a:lstStyle/>
                    <a:p>
                      <a:pPr algn="ctr"/>
                      <a:r>
                        <a:rPr lang="en-US" sz="1200" dirty="0" smtClean="0">
                          <a:hlinkClick r:id="rId2"/>
                        </a:rPr>
                        <a:t>www.thomsoninnovation.com\login</a:t>
                      </a:r>
                      <a:r>
                        <a:rPr lang="en-US" sz="1200" dirty="0" smtClean="0"/>
                        <a:t> </a:t>
                      </a:r>
                      <a:endParaRPr lang="en-US" sz="1200" dirty="0"/>
                    </a:p>
                  </a:txBody>
                  <a:tcPr anchor="ctr"/>
                </a:tc>
                <a:tc>
                  <a:txBody>
                    <a:bodyPr/>
                    <a:lstStyle/>
                    <a:p>
                      <a:pPr algn="ctr"/>
                      <a:r>
                        <a:rPr lang="en-US" sz="1200" dirty="0" smtClean="0"/>
                        <a:t>Backend</a:t>
                      </a:r>
                      <a:r>
                        <a:rPr lang="en-US" sz="1200" baseline="0" dirty="0" smtClean="0"/>
                        <a:t> data is almost similar to ISI- however, slight difference in output. Way to understand is, run similar KW search in both &amp; do the analysis! </a:t>
                      </a:r>
                      <a:endParaRPr lang="en-US" sz="1200" dirty="0"/>
                    </a:p>
                  </a:txBody>
                  <a:tcPr anchor="ctr"/>
                </a:tc>
              </a:tr>
              <a:tr h="370840">
                <a:tc>
                  <a:txBody>
                    <a:bodyPr/>
                    <a:lstStyle/>
                    <a:p>
                      <a:pPr algn="ctr"/>
                      <a:r>
                        <a:rPr lang="en-US" sz="1200" dirty="0" err="1" smtClean="0"/>
                        <a:t>PubMed</a:t>
                      </a:r>
                      <a:endParaRPr lang="en-US" sz="1200" dirty="0"/>
                    </a:p>
                  </a:txBody>
                  <a:tcPr anchor="ctr"/>
                </a:tc>
                <a:tc>
                  <a:txBody>
                    <a:bodyPr/>
                    <a:lstStyle/>
                    <a:p>
                      <a:pPr algn="ctr"/>
                      <a:r>
                        <a:rPr lang="en-US" sz="1200" dirty="0" smtClean="0">
                          <a:hlinkClick r:id="rId3"/>
                        </a:rPr>
                        <a:t>http://www.ncbi.nlm.nih.gov/pubmed</a:t>
                      </a:r>
                      <a:r>
                        <a:rPr lang="en-US" sz="1200" dirty="0" smtClean="0"/>
                        <a:t> </a:t>
                      </a:r>
                      <a:endParaRPr lang="en-US" sz="1200" dirty="0"/>
                    </a:p>
                  </a:txBody>
                  <a:tcPr anchor="ctr"/>
                </a:tc>
                <a:tc>
                  <a:txBody>
                    <a:bodyPr/>
                    <a:lstStyle/>
                    <a:p>
                      <a:pPr algn="ctr"/>
                      <a:r>
                        <a:rPr lang="en-US" sz="1200" dirty="0" smtClean="0"/>
                        <a:t>Finding literature hits</a:t>
                      </a:r>
                      <a:endParaRPr lang="en-US" sz="1200" dirty="0"/>
                    </a:p>
                  </a:txBody>
                  <a:tcPr anchor="ctr"/>
                </a:tc>
              </a:tr>
              <a:tr h="370840">
                <a:tc>
                  <a:txBody>
                    <a:bodyPr/>
                    <a:lstStyle/>
                    <a:p>
                      <a:pPr algn="ctr"/>
                      <a:r>
                        <a:rPr lang="en-US" sz="1200" dirty="0" smtClean="0"/>
                        <a:t>Nature-RSS Feed</a:t>
                      </a:r>
                      <a:endParaRPr lang="en-US" sz="1200" dirty="0"/>
                    </a:p>
                  </a:txBody>
                  <a:tcPr anchor="ctr"/>
                </a:tc>
                <a:tc>
                  <a:txBody>
                    <a:bodyPr/>
                    <a:lstStyle/>
                    <a:p>
                      <a:pPr algn="ctr"/>
                      <a:r>
                        <a:rPr lang="en-US" sz="1200" dirty="0" smtClean="0">
                          <a:hlinkClick r:id="rId4"/>
                        </a:rPr>
                        <a:t>http://www.nature.com/webfeeds/index.html</a:t>
                      </a:r>
                      <a:endParaRPr lang="en-US" sz="1200" dirty="0"/>
                    </a:p>
                  </a:txBody>
                  <a:tcPr anchor="ctr"/>
                </a:tc>
                <a:tc>
                  <a:txBody>
                    <a:bodyPr/>
                    <a:lstStyle/>
                    <a:p>
                      <a:pPr algn="ctr"/>
                      <a:r>
                        <a:rPr lang="en-US" sz="1200" dirty="0" smtClean="0"/>
                        <a:t>To keep a track of technologies of interest, published</a:t>
                      </a:r>
                      <a:r>
                        <a:rPr lang="en-US" sz="1200" baseline="0" dirty="0" smtClean="0"/>
                        <a:t> in Nature</a:t>
                      </a:r>
                      <a:endParaRPr lang="en-US" sz="1200" dirty="0"/>
                    </a:p>
                  </a:txBody>
                  <a:tcPr anchor="ctr"/>
                </a:tc>
              </a:tr>
              <a:tr h="370840">
                <a:tc>
                  <a:txBody>
                    <a:bodyPr/>
                    <a:lstStyle/>
                    <a:p>
                      <a:pPr algn="ctr"/>
                      <a:r>
                        <a:rPr lang="en-US" sz="1200" dirty="0" err="1" smtClean="0"/>
                        <a:t>PubMed</a:t>
                      </a:r>
                      <a:r>
                        <a:rPr lang="en-US" sz="1200" dirty="0" smtClean="0"/>
                        <a:t> – RSS Feed</a:t>
                      </a:r>
                      <a:endParaRPr lang="en-US" sz="1200" dirty="0"/>
                    </a:p>
                  </a:txBody>
                  <a:tcPr anchor="ctr"/>
                </a:tc>
                <a:tc>
                  <a:txBody>
                    <a:bodyPr/>
                    <a:lstStyle/>
                    <a:p>
                      <a:pPr algn="ctr"/>
                      <a:r>
                        <a:rPr lang="en-US" sz="1200" dirty="0" smtClean="0">
                          <a:hlinkClick r:id="rId5"/>
                        </a:rPr>
                        <a:t>http://www.nlm.nih.gov/bsd/viewlet/myncbi/jourup.html</a:t>
                      </a:r>
                      <a:r>
                        <a:rPr lang="en-US" sz="1200" dirty="0" smtClean="0"/>
                        <a:t> </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To keep a track of technologies of interest, published</a:t>
                      </a:r>
                      <a:r>
                        <a:rPr lang="en-US" sz="1200" baseline="0" dirty="0" smtClean="0"/>
                        <a:t> in literature</a:t>
                      </a:r>
                      <a:endParaRPr lang="en-US" sz="1200" dirty="0" smtClean="0"/>
                    </a:p>
                  </a:txBody>
                  <a:tcPr anchor="ctr"/>
                </a:tc>
              </a:tr>
              <a:tr h="370840">
                <a:tc>
                  <a:txBody>
                    <a:bodyPr/>
                    <a:lstStyle/>
                    <a:p>
                      <a:pPr algn="ctr"/>
                      <a:endParaRPr lang="en-US" sz="1200" dirty="0"/>
                    </a:p>
                  </a:txBody>
                  <a:tcPr anchor="ctr"/>
                </a:tc>
                <a:tc>
                  <a:txBody>
                    <a:bodyPr/>
                    <a:lstStyle/>
                    <a:p>
                      <a:pPr algn="ct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6"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2498"/>
            <a:ext cx="7010400" cy="784302"/>
          </a:xfrm>
        </p:spPr>
        <p:txBody>
          <a:bodyPr>
            <a:normAutofit fontScale="90000"/>
          </a:bodyPr>
          <a:lstStyle/>
          <a:p>
            <a:pPr algn="ctr"/>
            <a:r>
              <a:rPr lang="en-US" sz="2800" dirty="0" smtClean="0"/>
              <a:t>Hiring Information</a:t>
            </a:r>
            <a:br>
              <a:rPr lang="en-US" sz="2800" dirty="0" smtClean="0"/>
            </a:br>
            <a:r>
              <a:rPr lang="en-US" sz="1600" dirty="0" smtClean="0"/>
              <a:t>Key data point in understanding companies forward looking thought – will help in deciphering details we would have got from other data points </a:t>
            </a:r>
            <a:endParaRPr lang="en-US" sz="2800" dirty="0"/>
          </a:p>
        </p:txBody>
      </p:sp>
      <p:graphicFrame>
        <p:nvGraphicFramePr>
          <p:cNvPr id="7" name="Content Placeholder 3"/>
          <p:cNvGraphicFramePr>
            <a:graphicFrameLocks/>
          </p:cNvGraphicFramePr>
          <p:nvPr/>
        </p:nvGraphicFramePr>
        <p:xfrm>
          <a:off x="76200" y="1493520"/>
          <a:ext cx="8763000" cy="4663440"/>
        </p:xfrm>
        <a:graphic>
          <a:graphicData uri="http://schemas.openxmlformats.org/drawingml/2006/table">
            <a:tbl>
              <a:tblPr firstRow="1" bandRow="1">
                <a:tableStyleId>{5C22544A-7EE6-4342-B048-85BDC9FD1C3A}</a:tableStyleId>
              </a:tblPr>
              <a:tblGrid>
                <a:gridCol w="1977490"/>
                <a:gridCol w="6785510"/>
              </a:tblGrid>
              <a:tr h="186267">
                <a:tc>
                  <a:txBody>
                    <a:bodyPr/>
                    <a:lstStyle/>
                    <a:p>
                      <a:pPr algn="ctr"/>
                      <a:r>
                        <a:rPr lang="en-US" sz="1200" dirty="0" smtClean="0"/>
                        <a:t>Company </a:t>
                      </a:r>
                      <a:endParaRPr lang="en-US" sz="1200" dirty="0"/>
                    </a:p>
                  </a:txBody>
                  <a:tcPr/>
                </a:tc>
                <a:tc>
                  <a:txBody>
                    <a:bodyPr/>
                    <a:lstStyle/>
                    <a:p>
                      <a:pPr algn="ctr"/>
                      <a:r>
                        <a:rPr lang="en-US" sz="1200" dirty="0" smtClean="0"/>
                        <a:t>Link</a:t>
                      </a:r>
                      <a:endParaRPr lang="en-US" sz="1200" dirty="0"/>
                    </a:p>
                  </a:txBody>
                  <a:tcPr/>
                </a:tc>
              </a:tr>
              <a:tr h="18626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BASF </a:t>
                      </a:r>
                      <a:r>
                        <a:rPr lang="en-US" sz="1200" dirty="0" err="1" smtClean="0"/>
                        <a:t>PlantScience</a:t>
                      </a:r>
                      <a:endParaRPr lang="en-US" sz="1200" dirty="0" smtClean="0"/>
                    </a:p>
                  </a:txBody>
                  <a:tcPr anchor="ctr"/>
                </a:tc>
                <a:tc>
                  <a:txBody>
                    <a:bodyPr/>
                    <a:lstStyle/>
                    <a:p>
                      <a:pPr algn="l"/>
                      <a:r>
                        <a:rPr lang="en-US" sz="1200" dirty="0" smtClean="0">
                          <a:hlinkClick r:id="rId2"/>
                        </a:rPr>
                        <a:t>http://jobs.basf.us/go/BASF-Plant-Science-Jobs/357361/</a:t>
                      </a:r>
                      <a:r>
                        <a:rPr lang="en-US" sz="1200" dirty="0" smtClean="0"/>
                        <a:t> </a:t>
                      </a:r>
                    </a:p>
                    <a:p>
                      <a:pPr algn="l"/>
                      <a:r>
                        <a:rPr lang="en-US" sz="1200" b="0" dirty="0" smtClean="0">
                          <a:hlinkClick r:id="rId3"/>
                        </a:rPr>
                        <a:t>http://www.basf.com/group/corporate/en/careers/index?mid=0</a:t>
                      </a:r>
                      <a:endParaRPr lang="en-US" sz="1200" b="0" dirty="0"/>
                    </a:p>
                  </a:txBody>
                  <a:tcPr/>
                </a:tc>
              </a:tr>
              <a:tr h="186267">
                <a:tc>
                  <a:txBody>
                    <a:bodyPr/>
                    <a:lstStyle/>
                    <a:p>
                      <a:pPr algn="ctr"/>
                      <a:r>
                        <a:rPr lang="en-US" sz="1200" dirty="0" smtClean="0"/>
                        <a:t>Bayer</a:t>
                      </a:r>
                      <a:r>
                        <a:rPr lang="en-US" sz="1200" baseline="0" dirty="0" smtClean="0"/>
                        <a:t> </a:t>
                      </a:r>
                      <a:r>
                        <a:rPr lang="en-US" sz="1200" baseline="0" dirty="0" err="1" smtClean="0"/>
                        <a:t>CropScience</a:t>
                      </a:r>
                      <a:endParaRPr lang="en-US" sz="1200" dirty="0"/>
                    </a:p>
                  </a:txBody>
                  <a:tcPr anchor="ctr"/>
                </a:tc>
                <a:tc>
                  <a:txBody>
                    <a:bodyPr/>
                    <a:lstStyle/>
                    <a:p>
                      <a:pPr algn="l"/>
                      <a:r>
                        <a:rPr lang="en-US" sz="1200" dirty="0" smtClean="0"/>
                        <a:t>1. General: http://www.career.bayer.com/en/career/job-search/?accessLevel=&amp;functional_area=&amp;country=*&amp;location=&amp;company=&amp;fulltext=  </a:t>
                      </a:r>
                    </a:p>
                    <a:p>
                      <a:pPr algn="l"/>
                      <a:r>
                        <a:rPr lang="en-US" sz="1200" dirty="0" smtClean="0"/>
                        <a:t>2. Brazil: http://carreiras.bayer.com.br/pt/job-search/?accessLevel=&amp;functional_area=&amp;country=BR&amp;location=&amp;company=&amp;fulltext= </a:t>
                      </a:r>
                    </a:p>
                    <a:p>
                      <a:pPr algn="l"/>
                      <a:r>
                        <a:rPr lang="en-US" sz="1200" dirty="0" smtClean="0"/>
                        <a:t>3. France: http://career.bayer.fr/fr/job-search/?accessLevel=&amp;functional_area=&amp;country=FR&amp;location=&amp;company=&amp;fulltext= </a:t>
                      </a:r>
                    </a:p>
                    <a:p>
                      <a:pPr algn="l"/>
                      <a:r>
                        <a:rPr lang="en-US" sz="1200" dirty="0" smtClean="0"/>
                        <a:t>4. US: http://career.bayer.us/en/job-search/?accessLevel=&amp;functional_area=&amp;country=US&amp;location=&amp;division=&amp;fulltext= </a:t>
                      </a:r>
                    </a:p>
                    <a:p>
                      <a:pPr algn="l"/>
                      <a:r>
                        <a:rPr lang="en-US" sz="1200" dirty="0" smtClean="0"/>
                        <a:t>5. Canada: http://ch.tbe.taleo.net/CH04/ats/careers/searchResults.jsp?org=BAYER&amp;cws=1 </a:t>
                      </a:r>
                    </a:p>
                    <a:p>
                      <a:pPr algn="l"/>
                      <a:r>
                        <a:rPr lang="en-US" sz="1200" dirty="0" smtClean="0"/>
                        <a:t>6. China: https://career.bayer.cn/zh/job-search/?accessLevel=&amp;functional_area=&amp;country=CN&amp;location=&amp;company=&amp;fulltext= </a:t>
                      </a:r>
                    </a:p>
                    <a:p>
                      <a:pPr algn="l"/>
                      <a:r>
                        <a:rPr lang="en-US" sz="1200" dirty="0" smtClean="0"/>
                        <a:t>7. Australia: http://www.bayer.co.nz/scripts/pages/en/working_with_bayer/job_opportunities/current_opportunities/index.php </a:t>
                      </a:r>
                    </a:p>
                    <a:p>
                      <a:pPr algn="l"/>
                      <a:r>
                        <a:rPr lang="en-US" sz="1200" dirty="0" smtClean="0"/>
                        <a:t>8. Italy: http://translate.google.com/translate?hl=en&amp;sl=it&amp;u=http://www.bayer.it/&amp;prev=/search%3Fq%3DBayer%2BItaly </a:t>
                      </a:r>
                    </a:p>
                    <a:p>
                      <a:pPr algn="l"/>
                      <a:r>
                        <a:rPr lang="en-US" sz="1200" dirty="0" smtClean="0"/>
                        <a:t>9. Belgium: http://career.bayer.be/nl/zoek-een-job/?accessLevel=&amp;functional_area=&amp;country=BE&amp;location=&amp;company=&amp;fulltext= </a:t>
                      </a:r>
                    </a:p>
                    <a:p>
                      <a:pPr algn="l"/>
                      <a:r>
                        <a:rPr lang="en-US" sz="1200" dirty="0" smtClean="0"/>
                        <a:t>10. Germany: http://www.karriere.bayer.de/de/job-search/?accessLevel=&amp;functional_area=&amp;country=DE&amp;location=&amp;company=&amp;fulltext= </a:t>
                      </a:r>
                      <a:endParaRPr lang="en-US" sz="1200" dirty="0"/>
                    </a:p>
                  </a:txBody>
                  <a:tcP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4"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2498"/>
            <a:ext cx="7010400" cy="784302"/>
          </a:xfrm>
        </p:spPr>
        <p:txBody>
          <a:bodyPr>
            <a:normAutofit fontScale="90000"/>
          </a:bodyPr>
          <a:lstStyle/>
          <a:p>
            <a:pPr algn="ctr"/>
            <a:r>
              <a:rPr lang="en-US" sz="2800" dirty="0" smtClean="0"/>
              <a:t>Hiring Information</a:t>
            </a:r>
            <a:br>
              <a:rPr lang="en-US" sz="2800" dirty="0" smtClean="0"/>
            </a:br>
            <a:r>
              <a:rPr lang="en-US" sz="1600" dirty="0" smtClean="0"/>
              <a:t>Key data point in understanding companies forward looking thought – will help in deciphering details we would have got from other data points </a:t>
            </a:r>
            <a:endParaRPr lang="en-US" sz="2800" dirty="0"/>
          </a:p>
        </p:txBody>
      </p:sp>
      <p:graphicFrame>
        <p:nvGraphicFramePr>
          <p:cNvPr id="7" name="Content Placeholder 3"/>
          <p:cNvGraphicFramePr>
            <a:graphicFrameLocks/>
          </p:cNvGraphicFramePr>
          <p:nvPr/>
        </p:nvGraphicFramePr>
        <p:xfrm>
          <a:off x="76200" y="1493520"/>
          <a:ext cx="8763000" cy="4297680"/>
        </p:xfrm>
        <a:graphic>
          <a:graphicData uri="http://schemas.openxmlformats.org/drawingml/2006/table">
            <a:tbl>
              <a:tblPr firstRow="1" bandRow="1">
                <a:tableStyleId>{5C22544A-7EE6-4342-B048-85BDC9FD1C3A}</a:tableStyleId>
              </a:tblPr>
              <a:tblGrid>
                <a:gridCol w="1977490"/>
                <a:gridCol w="6785510"/>
              </a:tblGrid>
              <a:tr h="186267">
                <a:tc>
                  <a:txBody>
                    <a:bodyPr/>
                    <a:lstStyle/>
                    <a:p>
                      <a:pPr algn="ctr"/>
                      <a:r>
                        <a:rPr lang="en-US" sz="1200" dirty="0" smtClean="0"/>
                        <a:t>Company </a:t>
                      </a:r>
                      <a:endParaRPr lang="en-US" sz="1200" dirty="0"/>
                    </a:p>
                  </a:txBody>
                  <a:tcPr anchor="ctr"/>
                </a:tc>
                <a:tc>
                  <a:txBody>
                    <a:bodyPr/>
                    <a:lstStyle/>
                    <a:p>
                      <a:pPr algn="ctr"/>
                      <a:r>
                        <a:rPr lang="en-US" sz="1200" dirty="0" smtClean="0"/>
                        <a:t>Link</a:t>
                      </a:r>
                      <a:endParaRPr lang="en-US" sz="1200" dirty="0"/>
                    </a:p>
                  </a:txBody>
                  <a:tcPr anchor="ctr"/>
                </a:tc>
              </a:tr>
              <a:tr h="186267">
                <a:tc>
                  <a:txBody>
                    <a:bodyPr/>
                    <a:lstStyle/>
                    <a:p>
                      <a:pPr algn="ctr"/>
                      <a:r>
                        <a:rPr lang="en-US" sz="1200" dirty="0" smtClean="0"/>
                        <a:t>DuPont Pioneer</a:t>
                      </a:r>
                      <a:endParaRPr lang="en-US" sz="1200" dirty="0"/>
                    </a:p>
                  </a:txBody>
                  <a:tcPr anchor="ctr"/>
                </a:tc>
                <a:tc>
                  <a:txBody>
                    <a:bodyPr/>
                    <a:lstStyle/>
                    <a:p>
                      <a:pPr algn="l"/>
                      <a:r>
                        <a:rPr lang="en-US" sz="1200" dirty="0" smtClean="0"/>
                        <a:t>http://careers.dupont.com/jobsearch/</a:t>
                      </a:r>
                    </a:p>
                    <a:p>
                      <a:pPr algn="l"/>
                      <a:r>
                        <a:rPr lang="en-US" sz="1200" dirty="0" smtClean="0"/>
                        <a:t>consider: Pioneer, Crop Protection and Industrial Biosciences division for downloading job posting</a:t>
                      </a:r>
                      <a:endParaRPr lang="en-US" sz="1200" dirty="0"/>
                    </a:p>
                  </a:txBody>
                  <a:tcPr anchor="ctr"/>
                </a:tc>
              </a:tr>
              <a:tr h="186267">
                <a:tc>
                  <a:txBody>
                    <a:bodyPr/>
                    <a:lstStyle/>
                    <a:p>
                      <a:pPr algn="ctr"/>
                      <a:r>
                        <a:rPr lang="en-US" sz="1200" dirty="0" smtClean="0"/>
                        <a:t>Dow </a:t>
                      </a:r>
                      <a:r>
                        <a:rPr lang="en-US" sz="1200" dirty="0" err="1" smtClean="0"/>
                        <a:t>AgroScience</a:t>
                      </a:r>
                      <a:endParaRPr lang="en-US" sz="1200" dirty="0"/>
                    </a:p>
                  </a:txBody>
                  <a:tcPr anchor="ctr"/>
                </a:tc>
                <a:tc>
                  <a:txBody>
                    <a:bodyPr/>
                    <a:lstStyle/>
                    <a:p>
                      <a:pPr algn="l"/>
                      <a:r>
                        <a:rPr lang="en-US" sz="1200" dirty="0" smtClean="0"/>
                        <a:t>https://dow.taleo.net/careersection/10060/jobsearch.ftl</a:t>
                      </a:r>
                      <a:endParaRPr lang="en-US" sz="1200" dirty="0"/>
                    </a:p>
                  </a:txBody>
                  <a:tcPr anchor="ctr"/>
                </a:tc>
              </a:tr>
              <a:tr h="186267">
                <a:tc>
                  <a:txBody>
                    <a:bodyPr/>
                    <a:lstStyle/>
                    <a:p>
                      <a:pPr algn="ctr"/>
                      <a:r>
                        <a:rPr lang="en-US" sz="1200" dirty="0" smtClean="0"/>
                        <a:t>Limagrain</a:t>
                      </a:r>
                      <a:endParaRPr lang="en-US" sz="1200" dirty="0"/>
                    </a:p>
                  </a:txBody>
                  <a:tcPr anchor="ctr"/>
                </a:tc>
                <a:tc>
                  <a:txBody>
                    <a:bodyPr/>
                    <a:lstStyle/>
                    <a:p>
                      <a:pPr algn="l"/>
                      <a:r>
                        <a:rPr lang="en-US" sz="1200" dirty="0" smtClean="0"/>
                        <a:t>http://www.limagrain.com/offres-emplois/fr.html?categorie=&amp;type=#.U1X4avmSzHY</a:t>
                      </a:r>
                    </a:p>
                    <a:p>
                      <a:pPr algn="l"/>
                      <a:r>
                        <a:rPr lang="en-US" sz="1200" dirty="0" smtClean="0"/>
                        <a:t>https://careers-agreliantgenetics.icims.com/jobs/search?ss=1&amp;searchKeyword=&amp;searchCategory=&amp;searchRadius=5&amp;searchZip=</a:t>
                      </a:r>
                      <a:endParaRPr lang="en-US" sz="1200" dirty="0"/>
                    </a:p>
                  </a:txBody>
                  <a:tcPr anchor="ctr"/>
                </a:tc>
              </a:tr>
              <a:tr h="186267">
                <a:tc>
                  <a:txBody>
                    <a:bodyPr/>
                    <a:lstStyle/>
                    <a:p>
                      <a:pPr algn="ctr"/>
                      <a:r>
                        <a:rPr lang="en-US" sz="1200" dirty="0" smtClean="0"/>
                        <a:t>Syngenta</a:t>
                      </a:r>
                      <a:endParaRPr lang="en-US" sz="1200" dirty="0"/>
                    </a:p>
                  </a:txBody>
                  <a:tcPr anchor="ctr"/>
                </a:tc>
                <a:tc>
                  <a:txBody>
                    <a:bodyPr/>
                    <a:lstStyle/>
                    <a:p>
                      <a:pPr algn="l"/>
                      <a:r>
                        <a:rPr lang="en-US" sz="1200" dirty="0" smtClean="0"/>
                        <a:t>https://www.syngentajobs.com/apply.html</a:t>
                      </a:r>
                    </a:p>
                    <a:p>
                      <a:pPr algn="l"/>
                      <a:r>
                        <a:rPr lang="en-US" sz="1200" dirty="0" smtClean="0"/>
                        <a:t>https://www.syngentajobs.com/jobs-for-graduates-application.html</a:t>
                      </a:r>
                    </a:p>
                    <a:p>
                      <a:pPr algn="l"/>
                      <a:r>
                        <a:rPr lang="en-US" sz="1200" dirty="0" smtClean="0"/>
                        <a:t>http://jobs.syngenta.com/</a:t>
                      </a:r>
                    </a:p>
                    <a:p>
                      <a:pPr algn="l"/>
                      <a:r>
                        <a:rPr lang="en-US" sz="1200" dirty="0" smtClean="0"/>
                        <a:t>http://www.syngenta.com/country/ca/en/Syngenta-in-Canada/Careers/Pages/Current_Vacancies.aspx</a:t>
                      </a:r>
                    </a:p>
                    <a:p>
                      <a:pPr algn="l"/>
                      <a:r>
                        <a:rPr lang="en-US" sz="1200" dirty="0" smtClean="0"/>
                        <a:t>https://syngenta.taleo.net/careersection/2uk/jobsearch.ftl?lang=en&amp;radiusType=K&amp;location=359860419891&amp;searchExpanded=true&amp;radius=1&amp;portal=101430233</a:t>
                      </a:r>
                      <a:endParaRPr lang="en-US" sz="1200" dirty="0"/>
                    </a:p>
                  </a:txBody>
                  <a:tcPr anchor="ctr"/>
                </a:tc>
              </a:tr>
              <a:tr h="186267">
                <a:tc>
                  <a:txBody>
                    <a:bodyPr/>
                    <a:lstStyle/>
                    <a:p>
                      <a:pPr algn="ctr"/>
                      <a:r>
                        <a:rPr lang="en-US" sz="1200" dirty="0" smtClean="0"/>
                        <a:t>Monsanto</a:t>
                      </a:r>
                      <a:endParaRPr lang="en-US" sz="1200" dirty="0"/>
                    </a:p>
                  </a:txBody>
                  <a:tcPr anchor="ctr"/>
                </a:tc>
                <a:tc>
                  <a:txBody>
                    <a:bodyPr/>
                    <a:lstStyle/>
                    <a:p>
                      <a:pPr algn="l"/>
                      <a:r>
                        <a:rPr lang="en-US" sz="1200" dirty="0" smtClean="0"/>
                        <a:t>http://www.monsanto.com/careers/pages/jobsearch.aspx?WT.mc_id=careers_search</a:t>
                      </a:r>
                    </a:p>
                    <a:p>
                      <a:pPr algn="l"/>
                      <a:r>
                        <a:rPr lang="en-US" sz="1200" dirty="0" smtClean="0"/>
                        <a:t>http://jobs.monsanto.com/ (Advanced search – Last 30 days)</a:t>
                      </a:r>
                      <a:endParaRPr lang="en-US" sz="1200" dirty="0"/>
                    </a:p>
                  </a:txBody>
                  <a:tcPr anchor="ctr"/>
                </a:tc>
              </a:tr>
              <a:tr h="186267">
                <a:tc>
                  <a:txBody>
                    <a:bodyPr/>
                    <a:lstStyle/>
                    <a:p>
                      <a:pPr algn="ctr"/>
                      <a:r>
                        <a:rPr lang="en-US" sz="1200" dirty="0" smtClean="0"/>
                        <a:t>Common Sources</a:t>
                      </a:r>
                      <a:endParaRPr lang="en-US" sz="1200" dirty="0"/>
                    </a:p>
                  </a:txBody>
                  <a:tcPr anchor="ctr"/>
                </a:tc>
                <a:tc>
                  <a:txBody>
                    <a:bodyPr/>
                    <a:lstStyle/>
                    <a:p>
                      <a:pPr algn="l"/>
                      <a:r>
                        <a:rPr lang="en-US" sz="1200" dirty="0" smtClean="0"/>
                        <a:t>http://www.agcareers.com/search.cfm (do geographic specific search within this site)</a:t>
                      </a:r>
                    </a:p>
                    <a:p>
                      <a:pPr algn="l"/>
                      <a:r>
                        <a:rPr lang="en-US" sz="1200" dirty="0" smtClean="0"/>
                        <a:t>http://www.linkedin.com/</a:t>
                      </a:r>
                    </a:p>
                    <a:p>
                      <a:pPr algn="l"/>
                      <a:r>
                        <a:rPr lang="en-US" sz="1200" dirty="0" smtClean="0"/>
                        <a:t>http://www.indeed.com/ (do geographic specific search within this site)</a:t>
                      </a:r>
                    </a:p>
                    <a:p>
                      <a:pPr algn="l"/>
                      <a:r>
                        <a:rPr lang="en-US" sz="1200" dirty="0" smtClean="0"/>
                        <a:t>http://www.bumeran.com/ (do geographic specific search within this site)</a:t>
                      </a:r>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2"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2498"/>
            <a:ext cx="7620000" cy="1012902"/>
          </a:xfrm>
        </p:spPr>
        <p:txBody>
          <a:bodyPr>
            <a:normAutofit/>
          </a:bodyPr>
          <a:lstStyle/>
          <a:p>
            <a:pPr algn="ctr"/>
            <a:r>
              <a:rPr lang="en-US" sz="2800" dirty="0" smtClean="0"/>
              <a:t>Sources for Chemistry CI info gathering</a:t>
            </a:r>
            <a:endParaRPr lang="en-US" sz="2800" dirty="0"/>
          </a:p>
        </p:txBody>
      </p:sp>
      <p:graphicFrame>
        <p:nvGraphicFramePr>
          <p:cNvPr id="4" name="Content Placeholder 3"/>
          <p:cNvGraphicFramePr>
            <a:graphicFrameLocks noGrp="1"/>
          </p:cNvGraphicFramePr>
          <p:nvPr>
            <p:ph idx="1"/>
          </p:nvPr>
        </p:nvGraphicFramePr>
        <p:xfrm>
          <a:off x="76200" y="1412240"/>
          <a:ext cx="8763000" cy="2595880"/>
        </p:xfrm>
        <a:graphic>
          <a:graphicData uri="http://schemas.openxmlformats.org/drawingml/2006/table">
            <a:tbl>
              <a:tblPr firstRow="1" bandRow="1">
                <a:tableStyleId>{5C22544A-7EE6-4342-B048-85BDC9FD1C3A}</a:tableStyleId>
              </a:tblPr>
              <a:tblGrid>
                <a:gridCol w="2725078"/>
                <a:gridCol w="6037922"/>
              </a:tblGrid>
              <a:tr h="370840">
                <a:tc>
                  <a:txBody>
                    <a:bodyPr/>
                    <a:lstStyle/>
                    <a:p>
                      <a:pPr algn="ctr"/>
                      <a:r>
                        <a:rPr lang="en-US" sz="1200" dirty="0" smtClean="0"/>
                        <a:t>Source</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CPCN Alerting Service</a:t>
                      </a:r>
                      <a:endParaRPr lang="en-US" sz="1200" dirty="0"/>
                    </a:p>
                  </a:txBody>
                  <a:tcPr anchor="ctr"/>
                </a:tc>
                <a:tc>
                  <a:txBody>
                    <a:bodyPr/>
                    <a:lstStyle/>
                    <a:p>
                      <a:pPr algn="ctr"/>
                      <a:r>
                        <a:rPr lang="en-US" sz="1200" kern="1200" dirty="0" smtClean="0">
                          <a:solidFill>
                            <a:schemeClr val="dk1"/>
                          </a:solidFill>
                          <a:latin typeface="+mn-lt"/>
                          <a:ea typeface="+mn-ea"/>
                          <a:cs typeface="+mn-cs"/>
                        </a:rPr>
                        <a:t>For estimating regulatory phase movements</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American Chemical Society</a:t>
                      </a:r>
                      <a:endParaRPr lang="en-US" sz="1200" dirty="0"/>
                    </a:p>
                  </a:txBody>
                  <a:tcPr anchor="ctr"/>
                </a:tc>
                <a:tc>
                  <a:txBody>
                    <a:bodyPr/>
                    <a:lstStyle/>
                    <a:p>
                      <a:pPr algn="ctr"/>
                      <a:r>
                        <a:rPr lang="en-US" sz="1200" kern="1200" dirty="0" smtClean="0">
                          <a:solidFill>
                            <a:schemeClr val="dk1"/>
                          </a:solidFill>
                          <a:latin typeface="+mn-lt"/>
                          <a:ea typeface="+mn-ea"/>
                          <a:cs typeface="+mn-cs"/>
                        </a:rPr>
                        <a:t>New research in crop protection chemicals</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Regulation.gov</a:t>
                      </a:r>
                      <a:endParaRPr lang="en-US" sz="1200" dirty="0"/>
                    </a:p>
                  </a:txBody>
                  <a:tcPr anchor="ctr"/>
                </a:tc>
                <a:tc>
                  <a:txBody>
                    <a:bodyPr/>
                    <a:lstStyle/>
                    <a:p>
                      <a:pPr algn="ctr"/>
                      <a:r>
                        <a:rPr lang="en-US" sz="1200" kern="1200" dirty="0" smtClean="0">
                          <a:solidFill>
                            <a:schemeClr val="dk1"/>
                          </a:solidFill>
                          <a:latin typeface="+mn-lt"/>
                          <a:ea typeface="+mn-ea"/>
                          <a:cs typeface="+mn-cs"/>
                        </a:rPr>
                        <a:t>tracking regulatory submissions of products in the US</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Gene Silencing news</a:t>
                      </a:r>
                      <a:endParaRPr lang="en-US" sz="1200" dirty="0"/>
                    </a:p>
                  </a:txBody>
                  <a:tcPr anchor="ctr"/>
                </a:tc>
                <a:tc>
                  <a:txBody>
                    <a:bodyPr/>
                    <a:lstStyle/>
                    <a:p>
                      <a:pPr algn="ctr"/>
                      <a:r>
                        <a:rPr lang="en-US" sz="1200" kern="1200" dirty="0" smtClean="0">
                          <a:solidFill>
                            <a:schemeClr val="dk1"/>
                          </a:solidFill>
                          <a:latin typeface="+mn-lt"/>
                          <a:ea typeface="+mn-ea"/>
                          <a:cs typeface="+mn-cs"/>
                        </a:rPr>
                        <a:t>new research/business updates in the RNAi space</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RNAi Therapeutics Blog</a:t>
                      </a:r>
                      <a:endParaRPr lang="en-US" sz="1200" dirty="0"/>
                    </a:p>
                  </a:txBody>
                  <a:tcPr anchor="ctr"/>
                </a:tc>
                <a:tc>
                  <a:txBody>
                    <a:bodyPr/>
                    <a:lstStyle/>
                    <a:p>
                      <a:pPr algn="ctr"/>
                      <a:r>
                        <a:rPr lang="en-US" sz="1200" kern="1200" dirty="0" smtClean="0">
                          <a:solidFill>
                            <a:schemeClr val="dk1"/>
                          </a:solidFill>
                          <a:latin typeface="+mn-lt"/>
                          <a:ea typeface="+mn-ea"/>
                          <a:cs typeface="+mn-cs"/>
                        </a:rPr>
                        <a:t>insights on RNAi business arena</a:t>
                      </a:r>
                      <a:endParaRPr lang="en-US" sz="1200" dirty="0"/>
                    </a:p>
                  </a:txBody>
                  <a:tcPr anchor="ctr"/>
                </a:tc>
              </a:tr>
              <a:tr h="370840">
                <a:tc>
                  <a:txBody>
                    <a:bodyPr/>
                    <a:lstStyle/>
                    <a:p>
                      <a:pPr algn="ctr"/>
                      <a:r>
                        <a:rPr lang="en-US" sz="1200" kern="1200" dirty="0" smtClean="0">
                          <a:solidFill>
                            <a:schemeClr val="dk1"/>
                          </a:solidFill>
                          <a:latin typeface="+mn-lt"/>
                          <a:ea typeface="+mn-ea"/>
                          <a:cs typeface="+mn-cs"/>
                        </a:rPr>
                        <a:t>Nature Microbiology</a:t>
                      </a:r>
                      <a:endParaRPr lang="en-US" sz="1200" dirty="0"/>
                    </a:p>
                  </a:txBody>
                  <a:tcPr anchor="ctr"/>
                </a:tc>
                <a:tc>
                  <a:txBody>
                    <a:bodyPr/>
                    <a:lstStyle/>
                    <a:p>
                      <a:pPr algn="ctr"/>
                      <a:r>
                        <a:rPr lang="en-US" sz="1200" kern="1200" dirty="0" smtClean="0">
                          <a:solidFill>
                            <a:schemeClr val="dk1"/>
                          </a:solidFill>
                          <a:latin typeface="+mn-lt"/>
                          <a:ea typeface="+mn-ea"/>
                          <a:cs typeface="+mn-cs"/>
                        </a:rPr>
                        <a:t>Biologicals news tracking</a:t>
                      </a:r>
                      <a:endParaRPr lang="en-US" sz="1200" b="1" dirty="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2"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2"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Title 1"/>
          <p:cNvSpPr txBox="1">
            <a:spLocks/>
          </p:cNvSpPr>
          <p:nvPr/>
        </p:nvSpPr>
        <p:spPr>
          <a:xfrm>
            <a:off x="1524000" y="282498"/>
            <a:ext cx="7620000" cy="1012902"/>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mn-lt"/>
                <a:ea typeface="+mj-ea"/>
                <a:cs typeface="+mj-cs"/>
              </a:rPr>
              <a:t>App store</a:t>
            </a:r>
            <a:br>
              <a:rPr kumimoji="0" lang="en-US" sz="2800" b="1" i="0" u="none" strike="noStrike" kern="1200" cap="none" spc="0" normalizeH="0" baseline="0" noProof="0" smtClean="0">
                <a:ln>
                  <a:noFill/>
                </a:ln>
                <a:solidFill>
                  <a:schemeClr val="tx1"/>
                </a:solidFill>
                <a:effectLst/>
                <a:uLnTx/>
                <a:uFillTx/>
                <a:latin typeface="+mn-lt"/>
                <a:ea typeface="+mj-ea"/>
                <a:cs typeface="+mj-cs"/>
              </a:rPr>
            </a:br>
            <a:r>
              <a:rPr kumimoji="0" lang="en-US" sz="1400" b="1" i="0" u="none" strike="noStrike" kern="1200" cap="none" spc="0" normalizeH="0" baseline="0" noProof="0" smtClean="0">
                <a:ln>
                  <a:noFill/>
                </a:ln>
                <a:solidFill>
                  <a:schemeClr val="tx1"/>
                </a:solidFill>
                <a:effectLst/>
                <a:uLnTx/>
                <a:uFillTx/>
                <a:latin typeface="+mn-lt"/>
                <a:ea typeface="+mj-ea"/>
                <a:cs typeface="+mj-cs"/>
              </a:rPr>
              <a:t>Mainly helps in IFS related projects, however, with increased use of Apps, this can play a role in understand software offering of the company</a:t>
            </a:r>
            <a:endParaRPr kumimoji="0" lang="en-US" sz="2800" b="1" i="0" u="none" strike="noStrike" kern="1200" cap="none" spc="0" normalizeH="0" baseline="0" noProof="0" dirty="0">
              <a:ln>
                <a:noFill/>
              </a:ln>
              <a:solidFill>
                <a:schemeClr val="tx1"/>
              </a:solidFill>
              <a:effectLst/>
              <a:uLnTx/>
              <a:uFillTx/>
              <a:latin typeface="+mn-lt"/>
              <a:ea typeface="+mj-ea"/>
              <a:cs typeface="+mj-cs"/>
            </a:endParaRPr>
          </a:p>
        </p:txBody>
      </p:sp>
      <p:graphicFrame>
        <p:nvGraphicFramePr>
          <p:cNvPr id="9" name="Content Placeholder 3"/>
          <p:cNvGraphicFramePr>
            <a:graphicFrameLocks/>
          </p:cNvGraphicFramePr>
          <p:nvPr/>
        </p:nvGraphicFramePr>
        <p:xfrm>
          <a:off x="76200" y="1412240"/>
          <a:ext cx="8991600" cy="2296160"/>
        </p:xfrm>
        <a:graphic>
          <a:graphicData uri="http://schemas.openxmlformats.org/drawingml/2006/table">
            <a:tbl>
              <a:tblPr firstRow="1" bandRow="1">
                <a:tableStyleId>{5C22544A-7EE6-4342-B048-85BDC9FD1C3A}</a:tableStyleId>
              </a:tblPr>
              <a:tblGrid>
                <a:gridCol w="1352718"/>
                <a:gridCol w="4641682"/>
                <a:gridCol w="2997200"/>
              </a:tblGrid>
              <a:tr h="370840">
                <a:tc>
                  <a:txBody>
                    <a:bodyPr/>
                    <a:lstStyle/>
                    <a:p>
                      <a:pPr algn="ctr"/>
                      <a:r>
                        <a:rPr lang="en-US" sz="1200" dirty="0" smtClean="0"/>
                        <a:t>Source</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iStore</a:t>
                      </a:r>
                      <a:endParaRPr lang="en-US" sz="1200" dirty="0"/>
                    </a:p>
                  </a:txBody>
                  <a:tcPr anchor="ctr"/>
                </a:tc>
                <a:tc>
                  <a:txBody>
                    <a:bodyPr/>
                    <a:lstStyle/>
                    <a:p>
                      <a:pPr algn="ctr"/>
                      <a:r>
                        <a:rPr lang="en-US" sz="1200" dirty="0" smtClean="0">
                          <a:hlinkClick r:id="rId3"/>
                        </a:rPr>
                        <a:t>https://itunes.apple.com/us/app/apple-store/id375380948?mt=8</a:t>
                      </a:r>
                      <a:endParaRPr lang="en-US" sz="1200" dirty="0"/>
                    </a:p>
                  </a:txBody>
                  <a:tcPr anchor="ctr"/>
                </a:tc>
                <a:tc>
                  <a:txBody>
                    <a:bodyPr/>
                    <a:lstStyle/>
                    <a:p>
                      <a:pPr algn="ctr"/>
                      <a:r>
                        <a:rPr lang="en-US" sz="1200" dirty="0" smtClean="0"/>
                        <a:t>Quick help on Company’s </a:t>
                      </a:r>
                      <a:r>
                        <a:rPr lang="en-US" sz="1200" dirty="0" err="1" smtClean="0"/>
                        <a:t>iPhone</a:t>
                      </a:r>
                      <a:r>
                        <a:rPr lang="en-US" sz="1200" baseline="0" dirty="0" smtClean="0"/>
                        <a:t> related app offerings</a:t>
                      </a:r>
                      <a:endParaRPr lang="en-US" sz="1200" dirty="0"/>
                    </a:p>
                  </a:txBody>
                  <a:tcPr anchor="ctr"/>
                </a:tc>
              </a:tr>
              <a:tr h="370840">
                <a:tc>
                  <a:txBody>
                    <a:bodyPr/>
                    <a:lstStyle/>
                    <a:p>
                      <a:pPr algn="ctr"/>
                      <a:r>
                        <a:rPr lang="en-US" sz="1200" dirty="0" smtClean="0"/>
                        <a:t>Google</a:t>
                      </a:r>
                      <a:r>
                        <a:rPr lang="en-US" sz="1200" baseline="0" dirty="0" smtClean="0"/>
                        <a:t> Playstore</a:t>
                      </a:r>
                      <a:endParaRPr lang="en-US" sz="1200" dirty="0"/>
                    </a:p>
                  </a:txBody>
                  <a:tcPr anchor="ctr"/>
                </a:tc>
                <a:tc>
                  <a:txBody>
                    <a:bodyPr/>
                    <a:lstStyle/>
                    <a:p>
                      <a:pPr algn="ctr"/>
                      <a:r>
                        <a:rPr lang="en-US" sz="1200" dirty="0" smtClean="0">
                          <a:hlinkClick r:id="rId4"/>
                        </a:rPr>
                        <a:t>https://play.google.com/store/apps</a:t>
                      </a:r>
                      <a:endParaRPr lang="en-US" sz="1200" dirty="0"/>
                    </a:p>
                  </a:txBody>
                  <a:tcPr anchor="ctr"/>
                </a:tc>
                <a:tc>
                  <a:txBody>
                    <a:bodyPr/>
                    <a:lstStyle/>
                    <a:p>
                      <a:pPr algn="ctr"/>
                      <a:r>
                        <a:rPr lang="en-US" sz="1200" dirty="0" smtClean="0"/>
                        <a:t>Helps</a:t>
                      </a:r>
                      <a:r>
                        <a:rPr lang="en-US" sz="1200" baseline="0" dirty="0" smtClean="0"/>
                        <a:t> to keep a track on competitors new app offerings which can further help in understanding the boarder strategy</a:t>
                      </a:r>
                      <a:endParaRPr lang="en-US" sz="1200" dirty="0"/>
                    </a:p>
                  </a:txBody>
                  <a:tcPr anchor="ctr"/>
                </a:tc>
              </a:tr>
              <a:tr h="370840">
                <a:tc>
                  <a:txBody>
                    <a:bodyPr/>
                    <a:lstStyle/>
                    <a:p>
                      <a:pPr algn="ctr"/>
                      <a:r>
                        <a:rPr lang="en-US" sz="1200" dirty="0" smtClean="0"/>
                        <a:t>Samsung</a:t>
                      </a:r>
                      <a:r>
                        <a:rPr lang="en-US" sz="1200" baseline="0" dirty="0" smtClean="0"/>
                        <a:t> app store</a:t>
                      </a: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r>
              <a:tr h="370840">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2498"/>
            <a:ext cx="7620000" cy="1012902"/>
          </a:xfrm>
        </p:spPr>
        <p:txBody>
          <a:bodyPr>
            <a:normAutofit/>
          </a:bodyPr>
          <a:lstStyle/>
          <a:p>
            <a:pPr algn="ctr"/>
            <a:r>
              <a:rPr lang="en-US" sz="2800" dirty="0" smtClean="0"/>
              <a:t>Other sources that might help in CI info gathering</a:t>
            </a:r>
            <a:endParaRPr lang="en-US" sz="2800" dirty="0"/>
          </a:p>
        </p:txBody>
      </p:sp>
      <p:graphicFrame>
        <p:nvGraphicFramePr>
          <p:cNvPr id="7" name="Content Placeholder 3"/>
          <p:cNvGraphicFramePr>
            <a:graphicFrameLocks/>
          </p:cNvGraphicFramePr>
          <p:nvPr/>
        </p:nvGraphicFramePr>
        <p:xfrm>
          <a:off x="76200" y="1412240"/>
          <a:ext cx="8763000" cy="5059680"/>
        </p:xfrm>
        <a:graphic>
          <a:graphicData uri="http://schemas.openxmlformats.org/drawingml/2006/table">
            <a:tbl>
              <a:tblPr firstRow="1" bandRow="1">
                <a:tableStyleId>{5C22544A-7EE6-4342-B048-85BDC9FD1C3A}</a:tableStyleId>
              </a:tblPr>
              <a:tblGrid>
                <a:gridCol w="2971800"/>
                <a:gridCol w="5791200"/>
              </a:tblGrid>
              <a:tr h="370840">
                <a:tc>
                  <a:txBody>
                    <a:bodyPr/>
                    <a:lstStyle/>
                    <a:p>
                      <a:pPr algn="ctr"/>
                      <a:r>
                        <a:rPr lang="en-US" sz="1200" dirty="0" smtClean="0"/>
                        <a:t>Source</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LinkedIn pages </a:t>
                      </a:r>
                      <a:endParaRPr lang="en-US" sz="1200" dirty="0"/>
                    </a:p>
                  </a:txBody>
                  <a:tcPr anchor="ctr"/>
                </a:tc>
                <a:tc>
                  <a:txBody>
                    <a:bodyPr/>
                    <a:lstStyle/>
                    <a:p>
                      <a:pPr algn="ctr"/>
                      <a:r>
                        <a:rPr lang="en-US" sz="1200" dirty="0" smtClean="0"/>
                        <a:t>While creating People profile</a:t>
                      </a:r>
                    </a:p>
                    <a:p>
                      <a:pPr algn="ctr"/>
                      <a:r>
                        <a:rPr lang="en-US" sz="1200" dirty="0" smtClean="0"/>
                        <a:t>Search</a:t>
                      </a:r>
                      <a:r>
                        <a:rPr lang="en-US" sz="1200" baseline="0" dirty="0" smtClean="0"/>
                        <a:t> for company specific details </a:t>
                      </a:r>
                      <a:endParaRPr lang="en-US" sz="1200" dirty="0"/>
                    </a:p>
                  </a:txBody>
                  <a:tcPr anchor="ctr"/>
                </a:tc>
              </a:tr>
              <a:tr h="370840">
                <a:tc>
                  <a:txBody>
                    <a:bodyPr/>
                    <a:lstStyle/>
                    <a:p>
                      <a:pPr algn="ctr"/>
                      <a:r>
                        <a:rPr lang="en-US" sz="1200" dirty="0" err="1" smtClean="0"/>
                        <a:t>Facebook</a:t>
                      </a:r>
                      <a:endParaRPr lang="en-US" sz="1200" dirty="0"/>
                    </a:p>
                  </a:txBody>
                  <a:tcPr anchor="ctr"/>
                </a:tc>
                <a:tc>
                  <a:txBody>
                    <a:bodyPr/>
                    <a:lstStyle/>
                    <a:p>
                      <a:pPr algn="ctr"/>
                      <a:r>
                        <a:rPr lang="en-US" sz="1200" dirty="0" smtClean="0"/>
                        <a:t>To know up to date conversations around technology</a:t>
                      </a:r>
                      <a:r>
                        <a:rPr lang="en-US" sz="1200" baseline="0" dirty="0" smtClean="0"/>
                        <a:t> OR sentiments </a:t>
                      </a:r>
                      <a:endParaRPr lang="en-US" sz="1200" dirty="0"/>
                    </a:p>
                  </a:txBody>
                  <a:tcPr anchor="ctr"/>
                </a:tc>
              </a:tr>
              <a:tr h="370840">
                <a:tc>
                  <a:txBody>
                    <a:bodyPr/>
                    <a:lstStyle/>
                    <a:p>
                      <a:pPr algn="ctr"/>
                      <a:r>
                        <a:rPr lang="en-US" sz="1200" dirty="0" smtClean="0"/>
                        <a:t>Twitter </a:t>
                      </a:r>
                      <a:endParaRPr lang="en-US" sz="1200" dirty="0"/>
                    </a:p>
                  </a:txBody>
                  <a:tcPr anchor="ctr"/>
                </a:tc>
                <a:tc>
                  <a:txBody>
                    <a:bodyPr/>
                    <a:lstStyle/>
                    <a:p>
                      <a:pPr algn="ctr"/>
                      <a:r>
                        <a:rPr lang="en-US" sz="1200" dirty="0" smtClean="0"/>
                        <a:t>Sentiments of population</a:t>
                      </a:r>
                      <a:r>
                        <a:rPr lang="en-US" sz="1200" baseline="0" dirty="0" smtClean="0"/>
                        <a:t> on various industry specific issues like GM</a:t>
                      </a:r>
                      <a:endParaRPr lang="en-US" sz="1200" dirty="0"/>
                    </a:p>
                  </a:txBody>
                  <a:tcPr anchor="ctr"/>
                </a:tc>
              </a:tr>
              <a:tr h="370840">
                <a:tc>
                  <a:txBody>
                    <a:bodyPr/>
                    <a:lstStyle/>
                    <a:p>
                      <a:pPr algn="ctr"/>
                      <a:r>
                        <a:rPr lang="en-US" sz="1200" dirty="0" err="1" smtClean="0"/>
                        <a:t>Flipboard</a:t>
                      </a:r>
                      <a:endParaRPr lang="en-US" sz="1200" dirty="0"/>
                    </a:p>
                  </a:txBody>
                  <a:tcPr anchor="ctr"/>
                </a:tc>
                <a:tc>
                  <a:txBody>
                    <a:bodyPr/>
                    <a:lstStyle/>
                    <a:p>
                      <a:pPr algn="ctr"/>
                      <a:endParaRPr lang="en-US" sz="1200" dirty="0"/>
                    </a:p>
                  </a:txBody>
                  <a:tcPr anchor="ctr"/>
                </a:tc>
              </a:tr>
              <a:tr h="370840">
                <a:tc>
                  <a:txBody>
                    <a:bodyPr/>
                    <a:lstStyle/>
                    <a:p>
                      <a:pPr algn="ctr"/>
                      <a:r>
                        <a:rPr lang="en-US" sz="1200" dirty="0" smtClean="0"/>
                        <a:t>Hoovers</a:t>
                      </a:r>
                      <a:endParaRPr lang="en-US" sz="1200" dirty="0"/>
                    </a:p>
                  </a:txBody>
                  <a:tcPr anchor="ctr"/>
                </a:tc>
                <a:tc>
                  <a:txBody>
                    <a:bodyPr/>
                    <a:lstStyle/>
                    <a:p>
                      <a:pPr algn="ctr"/>
                      <a:r>
                        <a:rPr lang="en-US" sz="1200" dirty="0" smtClean="0"/>
                        <a:t>Company related info including</a:t>
                      </a:r>
                      <a:r>
                        <a:rPr lang="en-US" sz="1200" baseline="0" dirty="0" smtClean="0"/>
                        <a:t> financials, leadership</a:t>
                      </a:r>
                      <a:endParaRPr lang="en-US" sz="1200" dirty="0"/>
                    </a:p>
                  </a:txBody>
                  <a:tcPr anchor="ctr"/>
                </a:tc>
              </a:tr>
              <a:tr h="370840">
                <a:tc>
                  <a:txBody>
                    <a:bodyPr/>
                    <a:lstStyle/>
                    <a:p>
                      <a:pPr algn="ctr"/>
                      <a:r>
                        <a:rPr lang="en-US" sz="1200" dirty="0" smtClean="0"/>
                        <a:t>Capital IQ</a:t>
                      </a:r>
                      <a:endParaRPr lang="en-US" sz="1200" dirty="0"/>
                    </a:p>
                  </a:txBody>
                  <a:tcPr anchor="ctr"/>
                </a:tc>
                <a:tc>
                  <a:txBody>
                    <a:bodyPr/>
                    <a:lstStyle/>
                    <a:p>
                      <a:pPr algn="ctr"/>
                      <a:r>
                        <a:rPr lang="en-US" sz="1200" dirty="0" smtClean="0"/>
                        <a:t>Available to MLS, helps with financials, business description, screening of companies based on parameters, ownership details, investment details,</a:t>
                      </a:r>
                      <a:r>
                        <a:rPr lang="en-US" sz="1200" baseline="0" dirty="0" smtClean="0"/>
                        <a:t> management bios</a:t>
                      </a:r>
                      <a:endParaRPr lang="en-US" sz="1200" dirty="0"/>
                    </a:p>
                  </a:txBody>
                  <a:tcPr anchor="ctr"/>
                </a:tc>
              </a:tr>
              <a:tr h="370840">
                <a:tc>
                  <a:txBody>
                    <a:bodyPr/>
                    <a:lstStyle/>
                    <a:p>
                      <a:pPr algn="ctr"/>
                      <a:r>
                        <a:rPr lang="en-US" sz="1200" b="1" dirty="0" smtClean="0"/>
                        <a:t>Google.com</a:t>
                      </a:r>
                      <a:endParaRPr lang="en-US" sz="1200" b="1" dirty="0"/>
                    </a:p>
                  </a:txBody>
                  <a:tcPr anchor="ctr">
                    <a:solidFill>
                      <a:schemeClr val="accent2">
                        <a:lumMod val="60000"/>
                        <a:lumOff val="40000"/>
                      </a:schemeClr>
                    </a:solidFill>
                  </a:tcPr>
                </a:tc>
                <a:tc>
                  <a:txBody>
                    <a:bodyPr/>
                    <a:lstStyle/>
                    <a:p>
                      <a:pPr algn="ctr"/>
                      <a:r>
                        <a:rPr lang="en-US" sz="1200" b="1" dirty="0" smtClean="0"/>
                        <a:t>Should be provide</a:t>
                      </a:r>
                      <a:r>
                        <a:rPr lang="en-US" sz="1200" b="1" baseline="0" dirty="0" smtClean="0"/>
                        <a:t> most relevant information for general search</a:t>
                      </a:r>
                    </a:p>
                    <a:p>
                      <a:pPr algn="ctr"/>
                      <a:r>
                        <a:rPr lang="en-US" sz="1200" b="1" baseline="0" dirty="0" smtClean="0"/>
                        <a:t>When needed, use  country specific  </a:t>
                      </a:r>
                      <a:r>
                        <a:rPr lang="en-US" sz="1200" b="1" baseline="0" dirty="0" err="1" smtClean="0"/>
                        <a:t>google</a:t>
                      </a:r>
                      <a:r>
                        <a:rPr lang="en-US" sz="1200" b="1" baseline="0" dirty="0" smtClean="0"/>
                        <a:t> to fetch most relevant document (</a:t>
                      </a:r>
                      <a:r>
                        <a:rPr lang="en-US" sz="1200" b="1" baseline="0" dirty="0" err="1" smtClean="0"/>
                        <a:t>eg</a:t>
                      </a:r>
                      <a:r>
                        <a:rPr lang="en-US" sz="1200" b="1" baseline="0" dirty="0" smtClean="0"/>
                        <a:t>: .</a:t>
                      </a:r>
                      <a:r>
                        <a:rPr lang="en-US" sz="1200" b="1" baseline="0" dirty="0" err="1" smtClean="0"/>
                        <a:t>co.in</a:t>
                      </a:r>
                      <a:r>
                        <a:rPr lang="en-US" sz="1200" b="1" baseline="0" dirty="0" smtClean="0"/>
                        <a:t> for </a:t>
                      </a:r>
                      <a:r>
                        <a:rPr lang="en-US" sz="1200" b="1" baseline="0" dirty="0" err="1" smtClean="0"/>
                        <a:t>india</a:t>
                      </a:r>
                      <a:r>
                        <a:rPr lang="en-US" sz="1200" b="1" baseline="0" dirty="0" smtClean="0"/>
                        <a:t>, .au for </a:t>
                      </a:r>
                      <a:r>
                        <a:rPr lang="en-US" sz="1200" b="1" baseline="0" dirty="0" err="1" smtClean="0"/>
                        <a:t>australia</a:t>
                      </a:r>
                      <a:r>
                        <a:rPr lang="en-US" sz="1200" b="1" baseline="0" dirty="0" smtClean="0"/>
                        <a:t> etc)</a:t>
                      </a:r>
                    </a:p>
                    <a:p>
                      <a:pPr algn="ctr"/>
                      <a:r>
                        <a:rPr lang="en-US" sz="1200" b="1" baseline="0" dirty="0" smtClean="0"/>
                        <a:t>Advanced searches will help you to find specific data sets</a:t>
                      </a:r>
                    </a:p>
                    <a:p>
                      <a:pPr algn="ctr"/>
                      <a:r>
                        <a:rPr lang="en-US" sz="1200" b="1" baseline="0" dirty="0" smtClean="0"/>
                        <a:t>Also use  site specific searches to find info with a site</a:t>
                      </a:r>
                      <a:endParaRPr lang="en-US" sz="1200" b="1" dirty="0"/>
                    </a:p>
                  </a:txBody>
                  <a:tcPr anchor="ctr">
                    <a:solidFill>
                      <a:schemeClr val="accent2">
                        <a:lumMod val="60000"/>
                        <a:lumOff val="40000"/>
                      </a:schemeClr>
                    </a:solidFill>
                  </a:tcPr>
                </a:tc>
              </a:tr>
              <a:tr h="370840">
                <a:tc>
                  <a:txBody>
                    <a:bodyPr/>
                    <a:lstStyle/>
                    <a:p>
                      <a:pPr algn="ctr"/>
                      <a:r>
                        <a:rPr lang="en-US" sz="1200" b="0" dirty="0" err="1" smtClean="0"/>
                        <a:t>WorldBank</a:t>
                      </a:r>
                      <a:r>
                        <a:rPr lang="en-US" sz="1200" b="0" dirty="0" smtClean="0"/>
                        <a:t> data source for Ag data</a:t>
                      </a:r>
                      <a:endParaRPr lang="en-US" sz="1200" b="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hlinkClick r:id="rId2"/>
                        </a:rPr>
                        <a:t>http://wdi.worldbank.org/table/3.2</a:t>
                      </a:r>
                      <a:r>
                        <a:rPr lang="en-US" sz="1200" b="1" dirty="0" smtClean="0"/>
                        <a:t>   </a:t>
                      </a:r>
                      <a:endParaRPr lang="en-US" sz="1200" b="1" dirty="0"/>
                    </a:p>
                  </a:txBody>
                  <a:tcPr anchor="ctr">
                    <a:solidFill>
                      <a:schemeClr val="accent2">
                        <a:lumMod val="60000"/>
                        <a:lumOff val="40000"/>
                      </a:schemeClr>
                    </a:solidFill>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t>cool dB to get general data (technology &amp; communication &amp; consumer goods sections)</a:t>
                      </a:r>
                      <a:endParaRPr lang="en-US" sz="1200" b="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hlinkClick r:id="rId3"/>
                        </a:rPr>
                        <a:t>http://www.statista.com/</a:t>
                      </a:r>
                      <a:r>
                        <a:rPr lang="en-US" sz="1200" b="1" dirty="0" smtClean="0"/>
                        <a:t> </a:t>
                      </a:r>
                      <a:endParaRPr lang="en-US" sz="1200" b="1" dirty="0"/>
                    </a:p>
                  </a:txBody>
                  <a:tcPr anchor="ctr">
                    <a:solidFill>
                      <a:schemeClr val="accent2">
                        <a:lumMod val="60000"/>
                        <a:lumOff val="40000"/>
                      </a:schemeClr>
                    </a:solidFill>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t>SBIR funding details – good</a:t>
                      </a:r>
                      <a:r>
                        <a:rPr lang="en-US" sz="1200" b="0" baseline="0" dirty="0" smtClean="0"/>
                        <a:t> source to find small/medium scale companies in US</a:t>
                      </a:r>
                      <a:endParaRPr lang="en-US" sz="1200" b="0" dirty="0"/>
                    </a:p>
                  </a:txBody>
                  <a:tcPr anchor="ctr">
                    <a:solidFill>
                      <a:schemeClr val="accent2">
                        <a:lumMod val="60000"/>
                        <a:lumOff val="4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mn-ea"/>
                          <a:cs typeface="+mn-cs"/>
                          <a:hlinkClick r:id="rId4"/>
                        </a:rPr>
                        <a:t>http://www.sbir.gov/sbirsearch/technology</a:t>
                      </a:r>
                      <a:r>
                        <a:rPr lang="en-US" sz="1200" b="1" kern="1200" dirty="0" smtClean="0">
                          <a:solidFill>
                            <a:schemeClr val="dk1"/>
                          </a:solidFill>
                          <a:latin typeface="+mn-lt"/>
                          <a:ea typeface="+mn-ea"/>
                          <a:cs typeface="+mn-cs"/>
                          <a:hlinkClick r:id="rId3"/>
                        </a:rPr>
                        <a:t>  </a:t>
                      </a:r>
                      <a:endParaRPr lang="en-US" sz="1200" b="1" kern="1200" dirty="0">
                        <a:solidFill>
                          <a:schemeClr val="dk1"/>
                        </a:solidFill>
                        <a:latin typeface="+mn-lt"/>
                        <a:ea typeface="+mn-ea"/>
                        <a:cs typeface="+mn-cs"/>
                        <a:hlinkClick r:id="rId3"/>
                      </a:endParaRPr>
                    </a:p>
                  </a:txBody>
                  <a:tcPr anchor="ctr">
                    <a:solidFill>
                      <a:schemeClr val="accent2">
                        <a:lumMod val="60000"/>
                        <a:lumOff val="40000"/>
                      </a:schemeClr>
                    </a:solidFill>
                  </a:tcPr>
                </a:tc>
              </a:tr>
            </a:tbl>
          </a:graphicData>
        </a:graphic>
      </p:graphicFrame>
      <p:sp>
        <p:nvSpPr>
          <p:cNvPr id="8" name="Left Arrow 7"/>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5"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82498"/>
            <a:ext cx="9144000" cy="1012902"/>
          </a:xfrm>
        </p:spPr>
        <p:txBody>
          <a:bodyPr>
            <a:normAutofit/>
          </a:bodyPr>
          <a:lstStyle/>
          <a:p>
            <a:pPr algn="ctr"/>
            <a:r>
              <a:rPr lang="en-US" dirty="0" smtClean="0"/>
              <a:t>Data sources &amp; their usage for std work products</a:t>
            </a:r>
            <a:br>
              <a:rPr lang="en-US" dirty="0" smtClean="0"/>
            </a:br>
            <a:r>
              <a:rPr lang="en-US" sz="2000" dirty="0" smtClean="0"/>
              <a:t>For ad-hoc requests, we may use these data points according to request needs</a:t>
            </a:r>
            <a:endParaRPr lang="en-US" dirty="0"/>
          </a:p>
        </p:txBody>
      </p:sp>
      <p:graphicFrame>
        <p:nvGraphicFramePr>
          <p:cNvPr id="7" name="Table 6"/>
          <p:cNvGraphicFramePr>
            <a:graphicFrameLocks noGrp="1"/>
          </p:cNvGraphicFramePr>
          <p:nvPr/>
        </p:nvGraphicFramePr>
        <p:xfrm>
          <a:off x="1951039" y="1447800"/>
          <a:ext cx="5516561" cy="4883150"/>
        </p:xfrm>
        <a:graphic>
          <a:graphicData uri="http://schemas.openxmlformats.org/drawingml/2006/table">
            <a:tbl>
              <a:tblPr firstRow="1" bandRow="1">
                <a:tableStyleId>{5C22544A-7EE6-4342-B048-85BDC9FD1C3A}</a:tableStyleId>
              </a:tblPr>
              <a:tblGrid>
                <a:gridCol w="2224721"/>
                <a:gridCol w="274320"/>
                <a:gridCol w="274320"/>
                <a:gridCol w="274320"/>
                <a:gridCol w="274320"/>
                <a:gridCol w="274320"/>
                <a:gridCol w="274320"/>
                <a:gridCol w="274320"/>
                <a:gridCol w="274320"/>
                <a:gridCol w="274320"/>
                <a:gridCol w="274320"/>
                <a:gridCol w="274320"/>
                <a:gridCol w="274320"/>
              </a:tblGrid>
              <a:tr h="1600200">
                <a:tc>
                  <a:txBody>
                    <a:bodyPr/>
                    <a:lstStyle/>
                    <a:p>
                      <a:r>
                        <a:rPr lang="en-US" sz="1100" dirty="0" smtClean="0"/>
                        <a:t>Data points/Std work products</a:t>
                      </a:r>
                      <a:endParaRPr lang="en-US" sz="1100" dirty="0"/>
                    </a:p>
                  </a:txBody>
                  <a:tcPr anchor="ctr"/>
                </a:tc>
                <a:tc>
                  <a:txBody>
                    <a:bodyPr/>
                    <a:lstStyle/>
                    <a:p>
                      <a:r>
                        <a:rPr lang="en-US" sz="1100" dirty="0" smtClean="0"/>
                        <a:t>BIG 6 profiling</a:t>
                      </a:r>
                      <a:endParaRPr lang="en-US" sz="1100" dirty="0"/>
                    </a:p>
                  </a:txBody>
                  <a:tcPr vert="vert270" anchor="ctr"/>
                </a:tc>
                <a:tc>
                  <a:txBody>
                    <a:bodyPr/>
                    <a:lstStyle/>
                    <a:p>
                      <a:r>
                        <a:rPr lang="en-US" sz="1100" dirty="0" smtClean="0"/>
                        <a:t>Company profiles</a:t>
                      </a:r>
                      <a:endParaRPr lang="en-US" sz="1100" dirty="0"/>
                    </a:p>
                  </a:txBody>
                  <a:tcPr vert="vert270" anchor="ctr"/>
                </a:tc>
                <a:tc>
                  <a:txBody>
                    <a:bodyPr/>
                    <a:lstStyle/>
                    <a:p>
                      <a:r>
                        <a:rPr lang="en-US" sz="1100" dirty="0" smtClean="0"/>
                        <a:t>CP alert</a:t>
                      </a:r>
                      <a:endParaRPr lang="en-US" sz="1100" dirty="0"/>
                    </a:p>
                  </a:txBody>
                  <a:tcPr vert="vert270" anchor="ctr"/>
                </a:tc>
                <a:tc>
                  <a:txBody>
                    <a:bodyPr/>
                    <a:lstStyle/>
                    <a:p>
                      <a:r>
                        <a:rPr lang="en-US" sz="1100" dirty="0" smtClean="0"/>
                        <a:t>IFS alert</a:t>
                      </a:r>
                      <a:endParaRPr lang="en-US" sz="1100" dirty="0"/>
                    </a:p>
                  </a:txBody>
                  <a:tcPr vert="vert270" anchor="ctr"/>
                </a:tc>
                <a:tc>
                  <a:txBody>
                    <a:bodyPr/>
                    <a:lstStyle/>
                    <a:p>
                      <a:r>
                        <a:rPr lang="en-US" sz="1100" dirty="0" smtClean="0"/>
                        <a:t>Collaboration alert</a:t>
                      </a:r>
                      <a:endParaRPr lang="en-US" sz="1100" dirty="0"/>
                    </a:p>
                  </a:txBody>
                  <a:tcPr vert="vert270" anchor="ctr"/>
                </a:tc>
                <a:tc>
                  <a:txBody>
                    <a:bodyPr/>
                    <a:lstStyle/>
                    <a:p>
                      <a:r>
                        <a:rPr lang="en-US" sz="1100" dirty="0" err="1" smtClean="0"/>
                        <a:t>Biologicals</a:t>
                      </a:r>
                      <a:r>
                        <a:rPr lang="en-US" sz="1100" dirty="0" smtClean="0"/>
                        <a:t> alert</a:t>
                      </a:r>
                      <a:endParaRPr lang="en-US" sz="1100" dirty="0"/>
                    </a:p>
                  </a:txBody>
                  <a:tcPr vert="vert270" anchor="ctr"/>
                </a:tc>
                <a:tc>
                  <a:txBody>
                    <a:bodyPr/>
                    <a:lstStyle/>
                    <a:p>
                      <a:r>
                        <a:rPr lang="en-US" sz="1100" dirty="0" smtClean="0"/>
                        <a:t>Hiring newsletter</a:t>
                      </a:r>
                      <a:endParaRPr lang="en-US" sz="1100" dirty="0"/>
                    </a:p>
                  </a:txBody>
                  <a:tcPr vert="vert270" anchor="ctr"/>
                </a:tc>
                <a:tc>
                  <a:txBody>
                    <a:bodyPr/>
                    <a:lstStyle/>
                    <a:p>
                      <a:r>
                        <a:rPr lang="en-US" sz="1100" dirty="0" smtClean="0"/>
                        <a:t>Bimonthlies</a:t>
                      </a:r>
                      <a:endParaRPr lang="en-US" sz="1100" dirty="0"/>
                    </a:p>
                  </a:txBody>
                  <a:tcPr vert="vert270" anchor="ctr"/>
                </a:tc>
                <a:tc>
                  <a:txBody>
                    <a:bodyPr/>
                    <a:lstStyle/>
                    <a:p>
                      <a:r>
                        <a:rPr lang="en-US" sz="1100" dirty="0" smtClean="0"/>
                        <a:t>Constant CI monitoring</a:t>
                      </a:r>
                      <a:endParaRPr lang="en-US" sz="1100" dirty="0"/>
                    </a:p>
                  </a:txBody>
                  <a:tcPr vert="vert270" anchor="ctr"/>
                </a:tc>
                <a:tc>
                  <a:txBody>
                    <a:bodyPr/>
                    <a:lstStyle/>
                    <a:p>
                      <a:r>
                        <a:rPr lang="en-US" sz="1100" dirty="0" smtClean="0"/>
                        <a:t>….</a:t>
                      </a:r>
                      <a:endParaRPr lang="en-US" sz="1100" dirty="0"/>
                    </a:p>
                  </a:txBody>
                  <a:tcPr vert="vert270" anchor="ctr"/>
                </a:tc>
                <a:tc>
                  <a:txBody>
                    <a:bodyPr/>
                    <a:lstStyle/>
                    <a:p>
                      <a:r>
                        <a:rPr lang="en-US" sz="1100" dirty="0" smtClean="0"/>
                        <a:t>…..</a:t>
                      </a:r>
                      <a:endParaRPr lang="en-US" sz="1100" dirty="0"/>
                    </a:p>
                  </a:txBody>
                  <a:tcPr vert="vert270" anchor="ctr"/>
                </a:tc>
                <a:tc>
                  <a:txBody>
                    <a:bodyPr/>
                    <a:lstStyle/>
                    <a:p>
                      <a:r>
                        <a:rPr lang="en-US" sz="1100" dirty="0" smtClean="0"/>
                        <a:t>…..</a:t>
                      </a:r>
                      <a:endParaRPr lang="en-US" sz="1100" dirty="0"/>
                    </a:p>
                  </a:txBody>
                  <a:tcPr vert="vert270" anchor="ctr"/>
                </a:tc>
              </a:tr>
              <a:tr h="298450">
                <a:tc>
                  <a:txBody>
                    <a:bodyPr/>
                    <a:lstStyle/>
                    <a:p>
                      <a:r>
                        <a:rPr lang="en-US" sz="1100" dirty="0" smtClean="0"/>
                        <a:t>Investo</a:t>
                      </a:r>
                      <a:r>
                        <a:rPr lang="en-US" sz="1100" baseline="0" dirty="0" smtClean="0"/>
                        <a:t>r presentation</a:t>
                      </a:r>
                      <a:endParaRPr lang="en-US" sz="1100" dirty="0"/>
                    </a:p>
                  </a:txBody>
                  <a:tcPr anchor="ctr"/>
                </a:tc>
                <a:tc>
                  <a:txBody>
                    <a:bodyPr/>
                    <a:lstStyle/>
                    <a:p>
                      <a:endParaRPr lang="en-US" sz="1100" baseline="0" dirty="0" smtClean="0"/>
                    </a:p>
                  </a:txBody>
                  <a:tcPr anchor="ctr">
                    <a:solidFill>
                      <a:schemeClr val="accent3">
                        <a:lumMod val="50000"/>
                      </a:schemeClr>
                    </a:solidFill>
                  </a:tcPr>
                </a:tc>
                <a:tc>
                  <a:txBody>
                    <a:bodyPr/>
                    <a:lstStyle/>
                    <a:p>
                      <a:endParaRPr lang="en-US" sz="1100" baseline="0" dirty="0" smtClean="0"/>
                    </a:p>
                  </a:txBody>
                  <a:tcPr anchor="ctr">
                    <a:solidFill>
                      <a:schemeClr val="accent3">
                        <a:lumMod val="50000"/>
                      </a:schemeClr>
                    </a:solidFill>
                  </a:tcP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c>
                  <a:txBody>
                    <a:bodyPr/>
                    <a:lstStyle/>
                    <a:p>
                      <a:endParaRPr lang="en-US" sz="1100" baseline="0" dirty="0" smtClean="0"/>
                    </a:p>
                  </a:txBody>
                  <a:tcPr anchor="ctr"/>
                </a:tc>
              </a:tr>
              <a:tr h="298450">
                <a:tc>
                  <a:txBody>
                    <a:bodyPr/>
                    <a:lstStyle/>
                    <a:p>
                      <a:r>
                        <a:rPr lang="en-US" sz="1100" dirty="0" smtClean="0"/>
                        <a:t>Company</a:t>
                      </a:r>
                      <a:r>
                        <a:rPr lang="en-US" sz="1100" baseline="0" dirty="0" smtClean="0"/>
                        <a:t> news</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General</a:t>
                      </a:r>
                      <a:r>
                        <a:rPr lang="en-US" sz="1100" baseline="0" dirty="0" smtClean="0"/>
                        <a:t> news/ announcements</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Regulatory info</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Patent publications</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Trademarks</a:t>
                      </a:r>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PVPs</a:t>
                      </a:r>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Literature</a:t>
                      </a:r>
                      <a:r>
                        <a:rPr lang="en-US" sz="1100" baseline="0" dirty="0" smtClean="0"/>
                        <a:t> publications</a:t>
                      </a:r>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Hiring info</a:t>
                      </a:r>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Apps</a:t>
                      </a:r>
                      <a:endParaRPr lang="en-US" sz="1100" dirty="0"/>
                    </a:p>
                  </a:txBody>
                  <a:tcPr anchor="ctr"/>
                </a:tc>
                <a:tc>
                  <a:txBody>
                    <a:bodyPr/>
                    <a:lstStyle/>
                    <a:p>
                      <a:endParaRPr lang="en-US" sz="1100" dirty="0"/>
                    </a:p>
                  </a:txBody>
                  <a:tcPr anchor="ctr"/>
                </a:tc>
                <a:tc>
                  <a:txBody>
                    <a:bodyPr/>
                    <a:lstStyle/>
                    <a:p>
                      <a:endParaRPr lang="en-US" sz="1100" dirty="0"/>
                    </a:p>
                  </a:txBody>
                  <a:tcPr anchor="ctr">
                    <a:solidFill>
                      <a:schemeClr val="accent3">
                        <a:lumMod val="50000"/>
                      </a:schemeClr>
                    </a:solidFill>
                  </a:tcP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r h="298450">
                <a:tc>
                  <a:txBody>
                    <a:bodyPr/>
                    <a:lstStyle/>
                    <a:p>
                      <a:r>
                        <a:rPr lang="en-US" sz="1100" dirty="0" smtClean="0"/>
                        <a:t>……</a:t>
                      </a:r>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c>
                  <a:txBody>
                    <a:bodyPr/>
                    <a:lstStyle/>
                    <a:p>
                      <a:endParaRPr lang="en-US" sz="1100" dirty="0"/>
                    </a:p>
                  </a:txBody>
                  <a:tcPr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82498"/>
            <a:ext cx="9144000" cy="752636"/>
          </a:xfrm>
        </p:spPr>
        <p:txBody>
          <a:bodyPr>
            <a:normAutofit fontScale="90000"/>
          </a:bodyPr>
          <a:lstStyle/>
          <a:p>
            <a:pPr algn="ctr"/>
            <a:r>
              <a:rPr lang="en-US" dirty="0" smtClean="0"/>
              <a:t>Data pointers – Click on the hyperlinks to read the details</a:t>
            </a:r>
            <a:endParaRPr lang="en-US" dirty="0"/>
          </a:p>
        </p:txBody>
      </p:sp>
      <p:sp>
        <p:nvSpPr>
          <p:cNvPr id="6" name="Content Placeholder 5"/>
          <p:cNvSpPr>
            <a:spLocks noGrp="1"/>
          </p:cNvSpPr>
          <p:nvPr>
            <p:ph idx="1"/>
          </p:nvPr>
        </p:nvSpPr>
        <p:spPr>
          <a:xfrm>
            <a:off x="381000" y="1295400"/>
            <a:ext cx="8229600" cy="5181600"/>
          </a:xfrm>
        </p:spPr>
        <p:txBody>
          <a:bodyPr>
            <a:normAutofit fontScale="77500" lnSpcReduction="20000"/>
          </a:bodyPr>
          <a:lstStyle/>
          <a:p>
            <a:pPr marL="514350" indent="-514350">
              <a:buFont typeface="+mj-lt"/>
              <a:buAutoNum type="arabicPeriod"/>
            </a:pPr>
            <a:r>
              <a:rPr lang="en-US" dirty="0" smtClean="0">
                <a:hlinkClick r:id="rId2" action="ppaction://hlinksldjump"/>
              </a:rPr>
              <a:t>Investor presentations</a:t>
            </a:r>
            <a:endParaRPr lang="en-US" dirty="0" smtClean="0"/>
          </a:p>
          <a:p>
            <a:pPr marL="514350" indent="-514350">
              <a:buFont typeface="+mj-lt"/>
              <a:buAutoNum type="arabicPeriod"/>
            </a:pPr>
            <a:r>
              <a:rPr lang="en-US" dirty="0" smtClean="0">
                <a:hlinkClick r:id="rId3" action="ppaction://hlinksldjump"/>
              </a:rPr>
              <a:t>Finance</a:t>
            </a:r>
            <a:endParaRPr lang="en-US" dirty="0" smtClean="0"/>
          </a:p>
          <a:p>
            <a:pPr marL="514350" indent="-514350">
              <a:buFont typeface="+mj-lt"/>
              <a:buAutoNum type="arabicPeriod"/>
            </a:pPr>
            <a:r>
              <a:rPr lang="en-US" dirty="0" smtClean="0">
                <a:hlinkClick r:id="rId4" action="ppaction://hlinksldjump"/>
              </a:rPr>
              <a:t>Company news </a:t>
            </a:r>
            <a:endParaRPr lang="en-US" dirty="0" smtClean="0"/>
          </a:p>
          <a:p>
            <a:pPr marL="514350" indent="-514350">
              <a:buFont typeface="+mj-lt"/>
              <a:buAutoNum type="arabicPeriod"/>
            </a:pPr>
            <a:r>
              <a:rPr lang="en-US" dirty="0" smtClean="0">
                <a:hlinkClick r:id="rId5" action="ppaction://hlinksldjump"/>
              </a:rPr>
              <a:t>General news/announcements</a:t>
            </a:r>
            <a:endParaRPr lang="en-US" dirty="0" smtClean="0"/>
          </a:p>
          <a:p>
            <a:pPr marL="514350" indent="-514350">
              <a:buFont typeface="+mj-lt"/>
              <a:buAutoNum type="arabicPeriod"/>
            </a:pPr>
            <a:r>
              <a:rPr lang="en-US" dirty="0" smtClean="0"/>
              <a:t>Regulatory </a:t>
            </a:r>
          </a:p>
          <a:p>
            <a:pPr marL="914400" lvl="1" indent="-457200">
              <a:buFont typeface="+mj-lt"/>
              <a:buAutoNum type="arabicPeriod"/>
            </a:pPr>
            <a:r>
              <a:rPr lang="en-US" dirty="0" smtClean="0">
                <a:hlinkClick r:id="rId6" action="ppaction://hlinksldjump"/>
              </a:rPr>
              <a:t>Regulatory submission</a:t>
            </a:r>
            <a:endParaRPr lang="en-US" dirty="0" smtClean="0"/>
          </a:p>
          <a:p>
            <a:pPr marL="914400" lvl="1" indent="-457200">
              <a:buFont typeface="+mj-lt"/>
              <a:buAutoNum type="arabicPeriod"/>
            </a:pPr>
            <a:r>
              <a:rPr lang="en-US" dirty="0" smtClean="0">
                <a:hlinkClick r:id="rId7" action="ppaction://hlinksldjump"/>
              </a:rPr>
              <a:t>Field trials – country wise</a:t>
            </a:r>
            <a:endParaRPr lang="en-US" dirty="0" smtClean="0"/>
          </a:p>
          <a:p>
            <a:pPr marL="514350" indent="-514350">
              <a:buFont typeface="+mj-lt"/>
              <a:buAutoNum type="arabicPeriod"/>
            </a:pPr>
            <a:r>
              <a:rPr lang="en-US" dirty="0" smtClean="0"/>
              <a:t>Intellectual Property Rights</a:t>
            </a:r>
          </a:p>
          <a:p>
            <a:pPr marL="914400" lvl="1" indent="-457200">
              <a:buFont typeface="+mj-lt"/>
              <a:buAutoNum type="arabicPeriod"/>
            </a:pPr>
            <a:r>
              <a:rPr lang="en-US" dirty="0" smtClean="0">
                <a:hlinkClick r:id="rId8" action="ppaction://hlinksldjump"/>
              </a:rPr>
              <a:t>Patent publication</a:t>
            </a:r>
            <a:endParaRPr lang="en-US" dirty="0" smtClean="0"/>
          </a:p>
          <a:p>
            <a:pPr marL="914400" lvl="1" indent="-457200">
              <a:buFont typeface="+mj-lt"/>
              <a:buAutoNum type="arabicPeriod"/>
            </a:pPr>
            <a:r>
              <a:rPr lang="en-US" dirty="0" smtClean="0">
                <a:hlinkClick r:id="rId9" action="ppaction://hlinksldjump"/>
              </a:rPr>
              <a:t>Trademarks</a:t>
            </a:r>
            <a:endParaRPr lang="en-US" dirty="0" smtClean="0"/>
          </a:p>
          <a:p>
            <a:pPr marL="914400" lvl="1" indent="-457200">
              <a:buFont typeface="+mj-lt"/>
              <a:buAutoNum type="arabicPeriod"/>
            </a:pPr>
            <a:r>
              <a:rPr lang="en-US" dirty="0" smtClean="0">
                <a:hlinkClick r:id="rId10" action="ppaction://hlinksldjump"/>
              </a:rPr>
              <a:t>Plant Variety Protection</a:t>
            </a:r>
            <a:endParaRPr lang="en-US" dirty="0" smtClean="0"/>
          </a:p>
          <a:p>
            <a:pPr marL="514350" indent="-514350">
              <a:buFont typeface="+mj-lt"/>
              <a:buAutoNum type="arabicPeriod"/>
            </a:pPr>
            <a:r>
              <a:rPr lang="en-US" dirty="0" smtClean="0">
                <a:hlinkClick r:id="rId11" action="ppaction://hlinksldjump"/>
              </a:rPr>
              <a:t>Literature publications</a:t>
            </a:r>
            <a:endParaRPr lang="en-US" dirty="0" smtClean="0"/>
          </a:p>
          <a:p>
            <a:pPr marL="514350" indent="-514350">
              <a:buFont typeface="+mj-lt"/>
              <a:buAutoNum type="arabicPeriod"/>
            </a:pPr>
            <a:r>
              <a:rPr lang="en-US" dirty="0" smtClean="0">
                <a:hlinkClick r:id="rId12" action="ppaction://hlinksldjump"/>
              </a:rPr>
              <a:t>Hiring – company level</a:t>
            </a:r>
            <a:endParaRPr lang="en-US" dirty="0" smtClean="0"/>
          </a:p>
          <a:p>
            <a:pPr marL="514350" indent="-514350">
              <a:buFont typeface="+mj-lt"/>
              <a:buAutoNum type="arabicPeriod"/>
            </a:pPr>
            <a:r>
              <a:rPr lang="en-US" dirty="0" smtClean="0">
                <a:hlinkClick r:id="rId13" action="ppaction://hlinksldjump"/>
              </a:rPr>
              <a:t>Sources for Chemistry CI info gathering</a:t>
            </a:r>
            <a:endParaRPr lang="en-US" dirty="0" smtClean="0"/>
          </a:p>
          <a:p>
            <a:pPr marL="514350" indent="-514350">
              <a:buFont typeface="+mj-lt"/>
              <a:buAutoNum type="arabicPeriod"/>
            </a:pPr>
            <a:r>
              <a:rPr lang="en-US" dirty="0" smtClean="0">
                <a:hlinkClick r:id="rId14" action="ppaction://hlinksldjump"/>
              </a:rPr>
              <a:t>Apps Store  </a:t>
            </a:r>
            <a:endParaRPr lang="en-US" dirty="0" smtClean="0"/>
          </a:p>
          <a:p>
            <a:pPr marL="514350" indent="-514350">
              <a:buFont typeface="+mj-lt"/>
              <a:buAutoNum type="arabicPeriod"/>
            </a:pPr>
            <a:r>
              <a:rPr lang="en-US" dirty="0" smtClean="0">
                <a:hlinkClick r:id="rId15" action="ppaction://hlinksldjump"/>
              </a:rPr>
              <a:t>Other Sources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2498"/>
            <a:ext cx="7772400" cy="1012902"/>
          </a:xfrm>
        </p:spPr>
        <p:txBody>
          <a:bodyPr>
            <a:normAutofit/>
          </a:bodyPr>
          <a:lstStyle/>
          <a:p>
            <a:pPr algn="ctr"/>
            <a:r>
              <a:rPr lang="en-US" sz="2800" dirty="0" smtClean="0"/>
              <a:t>Investor Presentation</a:t>
            </a:r>
            <a:br>
              <a:rPr lang="en-US" sz="2800" dirty="0" smtClean="0"/>
            </a:br>
            <a:r>
              <a:rPr lang="en-US" sz="1400" dirty="0" smtClean="0"/>
              <a:t>Provide details on the competitors current strategy, update on regional strategy, pipeline &amp; product details. Keep a tab on the investor days, which will help in providing early heads up to leadership</a:t>
            </a:r>
            <a:endParaRPr lang="en-US" sz="1400" dirty="0"/>
          </a:p>
        </p:txBody>
      </p:sp>
      <p:sp>
        <p:nvSpPr>
          <p:cNvPr id="6" name="Left Arrow 5"/>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2"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7" name="Content Placeholder 3"/>
          <p:cNvGraphicFramePr>
            <a:graphicFrameLocks/>
          </p:cNvGraphicFramePr>
          <p:nvPr/>
        </p:nvGraphicFramePr>
        <p:xfrm>
          <a:off x="76200" y="1493520"/>
          <a:ext cx="8991600" cy="4815840"/>
        </p:xfrm>
        <a:graphic>
          <a:graphicData uri="http://schemas.openxmlformats.org/drawingml/2006/table">
            <a:tbl>
              <a:tblPr firstRow="1" bandRow="1">
                <a:tableStyleId>{5C22544A-7EE6-4342-B048-85BDC9FD1C3A}</a:tableStyleId>
              </a:tblPr>
              <a:tblGrid>
                <a:gridCol w="1352718"/>
                <a:gridCol w="2685882"/>
                <a:gridCol w="4953000"/>
              </a:tblGrid>
              <a:tr h="186267">
                <a:tc>
                  <a:txBody>
                    <a:bodyPr/>
                    <a:lstStyle/>
                    <a:p>
                      <a:pPr algn="ctr"/>
                      <a:r>
                        <a:rPr lang="en-US" sz="1200" dirty="0" smtClean="0"/>
                        <a:t>Company </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a:t>
                      </a:r>
                      <a:endParaRPr lang="en-US" sz="1200" dirty="0"/>
                    </a:p>
                  </a:txBody>
                  <a:tcPr anchor="ctr"/>
                </a:tc>
              </a:tr>
              <a:tr h="51816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BASF </a:t>
                      </a:r>
                      <a:r>
                        <a:rPr lang="en-US" sz="1200" dirty="0" err="1" smtClean="0"/>
                        <a:t>PlantScience</a:t>
                      </a:r>
                      <a:endParaRPr lang="en-US" sz="1200" dirty="0" smtClean="0"/>
                    </a:p>
                  </a:txBody>
                  <a:tcPr anchor="ctr"/>
                </a:tc>
                <a:tc>
                  <a:txBody>
                    <a:bodyPr/>
                    <a:lstStyle/>
                    <a:p>
                      <a:pPr algn="ctr"/>
                      <a:r>
                        <a:rPr lang="en-US" sz="1200" dirty="0" smtClean="0">
                          <a:hlinkClick r:id="rId3"/>
                        </a:rPr>
                        <a:t>http://www.basf.com/group/investor-relations_en</a:t>
                      </a:r>
                      <a:endParaRPr lang="en-US" sz="1200" dirty="0" smtClean="0"/>
                    </a:p>
                  </a:txBody>
                  <a:tcPr anchor="ctr"/>
                </a:tc>
                <a:tc rowSpan="7">
                  <a:txBody>
                    <a:bodyPr/>
                    <a:lstStyle/>
                    <a:p>
                      <a:pPr algn="l"/>
                      <a:r>
                        <a:rPr lang="en-US" sz="1200" dirty="0" smtClean="0"/>
                        <a:t>Annual and quarterly reports, investor presentations of various conferences, presentation on any major announcements, transcripts, major news, strategy presentations, investor factsheets and fact books, info on stocks &amp; bonds, M&amp;A related presentations, Dividend information, Webcasts of</a:t>
                      </a:r>
                      <a:r>
                        <a:rPr lang="en-US" sz="1200" baseline="0" dirty="0" smtClean="0"/>
                        <a:t> quarterly &amp; annual results, Individual crop related strategy &amp; growth presentations , investor calendar</a:t>
                      </a:r>
                      <a:endParaRPr lang="en-US" sz="1200" dirty="0"/>
                    </a:p>
                  </a:txBody>
                  <a:tcPr anchor="ctr"/>
                </a:tc>
              </a:tr>
              <a:tr h="186267">
                <a:tc>
                  <a:txBody>
                    <a:bodyPr/>
                    <a:lstStyle/>
                    <a:p>
                      <a:pPr algn="ctr"/>
                      <a:r>
                        <a:rPr lang="en-US" sz="1200" dirty="0" smtClean="0"/>
                        <a:t>Bayer</a:t>
                      </a:r>
                      <a:r>
                        <a:rPr lang="en-US" sz="1200" baseline="0" dirty="0" smtClean="0"/>
                        <a:t> </a:t>
                      </a:r>
                      <a:r>
                        <a:rPr lang="en-US" sz="1200" baseline="0" dirty="0" err="1" smtClean="0"/>
                        <a:t>CropScience</a:t>
                      </a:r>
                      <a:endParaRPr lang="en-US" sz="1200" dirty="0"/>
                    </a:p>
                  </a:txBody>
                  <a:tcPr anchor="ctr"/>
                </a:tc>
                <a:tc>
                  <a:txBody>
                    <a:bodyPr/>
                    <a:lstStyle/>
                    <a:p>
                      <a:pPr algn="ctr"/>
                      <a:r>
                        <a:rPr lang="en-US" sz="1200" dirty="0" smtClean="0">
                          <a:hlinkClick r:id="rId4"/>
                        </a:rPr>
                        <a:t>http://www.investor.bayer.com/en/overview/</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smtClean="0"/>
                        <a:t>DuPont Pioneer</a:t>
                      </a:r>
                      <a:endParaRPr lang="en-US" sz="1200" dirty="0"/>
                    </a:p>
                  </a:txBody>
                  <a:tcPr anchor="ctr"/>
                </a:tc>
                <a:tc>
                  <a:txBody>
                    <a:bodyPr/>
                    <a:lstStyle/>
                    <a:p>
                      <a:pPr algn="ctr"/>
                      <a:r>
                        <a:rPr lang="en-US" sz="1200" dirty="0" smtClean="0">
                          <a:hlinkClick r:id="rId5"/>
                        </a:rPr>
                        <a:t>http://investors.dupont.com/phoenix.zhtml?c=73320&amp;p=irol-irhome</a:t>
                      </a:r>
                      <a:endParaRPr lang="en-US" sz="1200" dirty="0" smtClean="0"/>
                    </a:p>
                    <a:p>
                      <a:pPr algn="ctr"/>
                      <a:endParaRPr lang="en-US" sz="1200" dirty="0" smtClean="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smtClean="0"/>
                        <a:t>Dow </a:t>
                      </a:r>
                      <a:r>
                        <a:rPr lang="en-US" sz="1200" dirty="0" err="1" smtClean="0"/>
                        <a:t>AgroScience</a:t>
                      </a:r>
                      <a:endParaRPr lang="en-US" sz="1200" dirty="0"/>
                    </a:p>
                  </a:txBody>
                  <a:tcPr anchor="ctr"/>
                </a:tc>
                <a:tc>
                  <a:txBody>
                    <a:bodyPr/>
                    <a:lstStyle/>
                    <a:p>
                      <a:pPr algn="ctr"/>
                      <a:r>
                        <a:rPr lang="en-US" sz="1200" dirty="0" smtClean="0">
                          <a:hlinkClick r:id="rId6"/>
                        </a:rPr>
                        <a:t>http://www.dow.com/investors/</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err="1" smtClean="0"/>
                        <a:t>Limagrain</a:t>
                      </a:r>
                      <a:r>
                        <a:rPr lang="en-US" sz="1200" dirty="0" smtClean="0"/>
                        <a:t> ( </a:t>
                      </a:r>
                      <a:r>
                        <a:rPr lang="en-US" sz="1200" dirty="0" err="1" smtClean="0"/>
                        <a:t>Vilmorin</a:t>
                      </a:r>
                      <a:r>
                        <a:rPr lang="en-US" sz="1200" dirty="0" smtClean="0"/>
                        <a:t> &amp; </a:t>
                      </a:r>
                      <a:r>
                        <a:rPr lang="en-US" sz="1200" dirty="0" err="1" smtClean="0"/>
                        <a:t>Cie</a:t>
                      </a:r>
                      <a:r>
                        <a:rPr lang="en-US" sz="1200" dirty="0" smtClean="0"/>
                        <a:t>)</a:t>
                      </a:r>
                      <a:endParaRPr lang="en-US" sz="1200" dirty="0"/>
                    </a:p>
                  </a:txBody>
                  <a:tcPr anchor="ctr"/>
                </a:tc>
                <a:tc>
                  <a:txBody>
                    <a:bodyPr/>
                    <a:lstStyle/>
                    <a:p>
                      <a:pPr algn="ctr"/>
                      <a:r>
                        <a:rPr lang="en-US" sz="1200" dirty="0" smtClean="0">
                          <a:hlinkClick r:id="rId7"/>
                        </a:rPr>
                        <a:t>http://www.vilmorin.info/vilmorin/index.aspx?site=VILMORI&amp;lang=EN&amp;section=INVERSTISS</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smtClean="0"/>
                        <a:t>Syngenta</a:t>
                      </a:r>
                      <a:endParaRPr lang="en-US" sz="1200" dirty="0"/>
                    </a:p>
                  </a:txBody>
                  <a:tcPr anchor="ctr"/>
                </a:tc>
                <a:tc>
                  <a:txBody>
                    <a:bodyPr/>
                    <a:lstStyle/>
                    <a:p>
                      <a:pPr algn="ctr"/>
                      <a:r>
                        <a:rPr lang="en-US" sz="1200" dirty="0" smtClean="0">
                          <a:hlinkClick r:id="rId8"/>
                        </a:rPr>
                        <a:t>http://www.syngenta.com/global/corporate/en/investor-relations/Pages/investor-relations.aspx</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186267">
                <a:tc>
                  <a:txBody>
                    <a:bodyPr/>
                    <a:lstStyle/>
                    <a:p>
                      <a:pPr algn="ctr"/>
                      <a:r>
                        <a:rPr lang="en-US" sz="1200" dirty="0" smtClean="0"/>
                        <a:t>Monsanto</a:t>
                      </a:r>
                      <a:endParaRPr lang="en-US" sz="1200" dirty="0"/>
                    </a:p>
                  </a:txBody>
                  <a:tcPr anchor="ctr"/>
                </a:tc>
                <a:tc>
                  <a:txBody>
                    <a:bodyPr/>
                    <a:lstStyle/>
                    <a:p>
                      <a:pPr algn="ctr"/>
                      <a:r>
                        <a:rPr lang="en-US" sz="1200" dirty="0" smtClean="0">
                          <a:hlinkClick r:id="rId9"/>
                        </a:rPr>
                        <a:t>http://www.monsanto.com/investors/pages/default.aspx</a:t>
                      </a:r>
                      <a:endParaRPr lang="en-US" sz="1200" dirty="0" smtClean="0"/>
                    </a:p>
                    <a:p>
                      <a:pPr algn="ctr"/>
                      <a:endParaRPr lang="en-US" sz="1200" dirty="0"/>
                    </a:p>
                  </a:txBody>
                  <a:tcPr anchor="ct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2498"/>
            <a:ext cx="7696200" cy="1089102"/>
          </a:xfrm>
        </p:spPr>
        <p:txBody>
          <a:bodyPr>
            <a:normAutofit/>
          </a:bodyPr>
          <a:lstStyle/>
          <a:p>
            <a:pPr algn="ctr"/>
            <a:r>
              <a:rPr lang="en-US" sz="3100" dirty="0" smtClean="0"/>
              <a:t>Finance</a:t>
            </a:r>
            <a:r>
              <a:rPr lang="en-US" sz="2800" dirty="0" smtClean="0"/>
              <a:t/>
            </a:r>
            <a:br>
              <a:rPr lang="en-US" sz="2800" dirty="0" smtClean="0"/>
            </a:br>
            <a:r>
              <a:rPr lang="en-US" sz="1600" dirty="0" smtClean="0"/>
              <a:t>Helps to understand competitors financial health &amp; current assets &amp; probable cash flow that can be used for future growth </a:t>
            </a:r>
            <a:endParaRPr lang="en-US" sz="1600" dirty="0"/>
          </a:p>
        </p:txBody>
      </p:sp>
      <p:graphicFrame>
        <p:nvGraphicFramePr>
          <p:cNvPr id="4" name="Content Placeholder 3"/>
          <p:cNvGraphicFramePr>
            <a:graphicFrameLocks noGrp="1"/>
          </p:cNvGraphicFramePr>
          <p:nvPr>
            <p:ph idx="1"/>
          </p:nvPr>
        </p:nvGraphicFramePr>
        <p:xfrm>
          <a:off x="76200" y="1610360"/>
          <a:ext cx="8991600" cy="4409440"/>
        </p:xfrm>
        <a:graphic>
          <a:graphicData uri="http://schemas.openxmlformats.org/drawingml/2006/table">
            <a:tbl>
              <a:tblPr firstRow="1" bandRow="1">
                <a:tableStyleId>{5C22544A-7EE6-4342-B048-85BDC9FD1C3A}</a:tableStyleId>
              </a:tblPr>
              <a:tblGrid>
                <a:gridCol w="1352718"/>
                <a:gridCol w="2762082"/>
                <a:gridCol w="4876800"/>
              </a:tblGrid>
              <a:tr h="370840">
                <a:tc>
                  <a:txBody>
                    <a:bodyPr/>
                    <a:lstStyle/>
                    <a:p>
                      <a:pPr algn="ctr"/>
                      <a:r>
                        <a:rPr lang="en-US" sz="1200" dirty="0" smtClean="0"/>
                        <a:t>Country dB</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err="1" smtClean="0"/>
                        <a:t>FactSet</a:t>
                      </a:r>
                      <a:endParaRPr lang="en-US" sz="1200" dirty="0"/>
                    </a:p>
                  </a:txBody>
                  <a:tcPr anchor="ctr"/>
                </a:tc>
                <a:tc>
                  <a:txBody>
                    <a:bodyPr/>
                    <a:lstStyle/>
                    <a:p>
                      <a:pPr algn="ctr"/>
                      <a:r>
                        <a:rPr lang="en-US" sz="1200" dirty="0" smtClean="0"/>
                        <a:t>Individual seat (from MLS)</a:t>
                      </a:r>
                      <a:endParaRPr lang="en-US" sz="1200" dirty="0"/>
                    </a:p>
                  </a:txBody>
                  <a:tcPr anchor="ctr"/>
                </a:tc>
                <a:tc>
                  <a:txBody>
                    <a:bodyPr/>
                    <a:lstStyle/>
                    <a:p>
                      <a:pPr algn="ctr"/>
                      <a:r>
                        <a:rPr lang="en-US" sz="1200" dirty="0" smtClean="0"/>
                        <a:t>Get ready information on Market Cap, EV,</a:t>
                      </a:r>
                      <a:r>
                        <a:rPr lang="en-US" sz="1200" baseline="0" dirty="0" smtClean="0"/>
                        <a:t> Index performance</a:t>
                      </a:r>
                      <a:endParaRPr lang="en-US" sz="1200" dirty="0"/>
                    </a:p>
                  </a:txBody>
                  <a:tcPr anchor="ctr"/>
                </a:tc>
              </a:tr>
              <a:tr h="370840">
                <a:tc>
                  <a:txBody>
                    <a:bodyPr/>
                    <a:lstStyle/>
                    <a:p>
                      <a:pPr algn="ctr"/>
                      <a:r>
                        <a:rPr lang="en-US" sz="1200" dirty="0" smtClean="0"/>
                        <a:t>Google Finance</a:t>
                      </a:r>
                      <a:endParaRPr lang="en-US" sz="1200" dirty="0"/>
                    </a:p>
                  </a:txBody>
                  <a:tcPr anchor="ctr"/>
                </a:tc>
                <a:tc>
                  <a:txBody>
                    <a:bodyPr/>
                    <a:lstStyle/>
                    <a:p>
                      <a:pPr algn="ctr"/>
                      <a:r>
                        <a:rPr lang="en-US" sz="1200" dirty="0" smtClean="0">
                          <a:hlinkClick r:id="rId2"/>
                        </a:rPr>
                        <a:t>http://www.google.com/finance</a:t>
                      </a:r>
                      <a:endParaRPr lang="en-US" sz="1200" dirty="0" smtClean="0"/>
                    </a:p>
                    <a:p>
                      <a:pPr algn="ctr"/>
                      <a:endParaRPr lang="en-US" sz="1200" dirty="0"/>
                    </a:p>
                  </a:txBody>
                  <a:tcPr anchor="ctr"/>
                </a:tc>
                <a:tc>
                  <a:txBody>
                    <a:bodyPr/>
                    <a:lstStyle/>
                    <a:p>
                      <a:pPr algn="ctr"/>
                      <a:r>
                        <a:rPr lang="en-US" sz="1200" dirty="0" smtClean="0"/>
                        <a:t>Tickers, share price performance, Any financial news, Upcoming events</a:t>
                      </a:r>
                      <a:endParaRPr lang="en-US" sz="1200" dirty="0"/>
                    </a:p>
                  </a:txBody>
                  <a:tcPr anchor="ctr"/>
                </a:tc>
              </a:tr>
              <a:tr h="370840">
                <a:tc>
                  <a:txBody>
                    <a:bodyPr/>
                    <a:lstStyle/>
                    <a:p>
                      <a:pPr algn="ctr"/>
                      <a:r>
                        <a:rPr lang="en-US" sz="1200" dirty="0" smtClean="0"/>
                        <a:t>Company reports</a:t>
                      </a:r>
                      <a:endParaRPr lang="en-US" sz="1200" dirty="0"/>
                    </a:p>
                  </a:txBody>
                  <a:tcPr anchor="ctr"/>
                </a:tc>
                <a:tc>
                  <a:txBody>
                    <a:bodyPr/>
                    <a:lstStyle/>
                    <a:p>
                      <a:pPr algn="ctr"/>
                      <a:r>
                        <a:rPr lang="en-US" sz="1200" dirty="0" smtClean="0"/>
                        <a:t>On the investor</a:t>
                      </a:r>
                      <a:r>
                        <a:rPr lang="en-US" sz="1200" baseline="0" dirty="0" smtClean="0"/>
                        <a:t> relations tab</a:t>
                      </a:r>
                      <a:endParaRPr lang="en-US" sz="1200" dirty="0"/>
                    </a:p>
                  </a:txBody>
                  <a:tcPr anchor="ctr"/>
                </a:tc>
                <a:tc>
                  <a:txBody>
                    <a:bodyPr/>
                    <a:lstStyle/>
                    <a:p>
                      <a:pPr algn="ctr"/>
                      <a:r>
                        <a:rPr lang="en-US" sz="1200" dirty="0" smtClean="0"/>
                        <a:t>Detailed analysis of financials (Income</a:t>
                      </a:r>
                      <a:r>
                        <a:rPr lang="en-US" sz="1200" baseline="0" dirty="0" smtClean="0"/>
                        <a:t> statement/ Balance sheet and Cash flow) </a:t>
                      </a:r>
                      <a:r>
                        <a:rPr lang="en-US" sz="1200" dirty="0" smtClean="0"/>
                        <a:t>from the reports</a:t>
                      </a:r>
                      <a:endParaRPr lang="en-US" sz="1200" dirty="0"/>
                    </a:p>
                  </a:txBody>
                  <a:tcPr anchor="ctr"/>
                </a:tc>
              </a:tr>
              <a:tr h="370840">
                <a:tc>
                  <a:txBody>
                    <a:bodyPr/>
                    <a:lstStyle/>
                    <a:p>
                      <a:pPr algn="ctr"/>
                      <a:r>
                        <a:rPr lang="en-US" sz="1200" dirty="0" err="1" smtClean="0"/>
                        <a:t>Priv</a:t>
                      </a:r>
                      <a:r>
                        <a:rPr lang="en-US" sz="1200" dirty="0" smtClean="0"/>
                        <a:t> Co</a:t>
                      </a:r>
                      <a:endParaRPr lang="en-US" sz="1200" dirty="0"/>
                    </a:p>
                  </a:txBody>
                  <a:tcPr anchor="ctr"/>
                </a:tc>
                <a:tc>
                  <a:txBody>
                    <a:bodyPr/>
                    <a:lstStyle/>
                    <a:p>
                      <a:pPr algn="ctr"/>
                      <a:r>
                        <a:rPr lang="en-US" sz="1200" dirty="0" smtClean="0"/>
                        <a:t>Individual seat</a:t>
                      </a:r>
                      <a:endParaRPr lang="en-US" sz="1200" dirty="0"/>
                    </a:p>
                  </a:txBody>
                  <a:tcPr anchor="ctr"/>
                </a:tc>
                <a:tc>
                  <a:txBody>
                    <a:bodyPr/>
                    <a:lstStyle/>
                    <a:p>
                      <a:pPr algn="ctr"/>
                      <a:r>
                        <a:rPr lang="en-US" sz="1200" dirty="0" smtClean="0"/>
                        <a:t>Sometimes (not always) financial details on private companies</a:t>
                      </a:r>
                      <a:endParaRPr lang="en-US" sz="1200" dirty="0"/>
                    </a:p>
                  </a:txBody>
                  <a:tcPr anchor="ctr"/>
                </a:tc>
              </a:tr>
              <a:tr h="370840">
                <a:tc>
                  <a:txBody>
                    <a:bodyPr/>
                    <a:lstStyle/>
                    <a:p>
                      <a:pPr algn="ctr"/>
                      <a:r>
                        <a:rPr lang="en-US" sz="1200" dirty="0" smtClean="0"/>
                        <a:t>Securities</a:t>
                      </a:r>
                      <a:r>
                        <a:rPr lang="en-US" sz="1200" baseline="0" dirty="0" smtClean="0"/>
                        <a:t> Exchange Commission</a:t>
                      </a:r>
                      <a:endParaRPr lang="en-US" sz="1200" dirty="0"/>
                    </a:p>
                  </a:txBody>
                  <a:tcPr anchor="ctr"/>
                </a:tc>
                <a:tc>
                  <a:txBody>
                    <a:bodyPr/>
                    <a:lstStyle/>
                    <a:p>
                      <a:pPr algn="ctr"/>
                      <a:r>
                        <a:rPr lang="en-US" sz="1200" dirty="0" smtClean="0">
                          <a:hlinkClick r:id="rId3"/>
                        </a:rPr>
                        <a:t>www.sec.gov</a:t>
                      </a:r>
                      <a:endParaRPr lang="en-US" sz="1200" dirty="0" smtClean="0"/>
                    </a:p>
                    <a:p>
                      <a:pPr algn="ctr"/>
                      <a:endParaRPr lang="en-US" sz="1200" dirty="0"/>
                    </a:p>
                  </a:txBody>
                  <a:tcPr anchor="ctr"/>
                </a:tc>
                <a:tc>
                  <a:txBody>
                    <a:bodyPr/>
                    <a:lstStyle/>
                    <a:p>
                      <a:pPr algn="ctr"/>
                      <a:r>
                        <a:rPr lang="en-US" sz="1200" dirty="0" smtClean="0"/>
                        <a:t>All reports for the US listed companies </a:t>
                      </a:r>
                      <a:endParaRPr lang="en-US" sz="1200" dirty="0"/>
                    </a:p>
                  </a:txBody>
                  <a:tcPr anchor="ctr"/>
                </a:tc>
              </a:tr>
              <a:tr h="370840">
                <a:tc>
                  <a:txBody>
                    <a:bodyPr/>
                    <a:lstStyle/>
                    <a:p>
                      <a:pPr algn="ctr"/>
                      <a:r>
                        <a:rPr lang="en-US" sz="1200" dirty="0" smtClean="0"/>
                        <a:t>Company House</a:t>
                      </a:r>
                      <a:endParaRPr lang="en-US" sz="1200" dirty="0"/>
                    </a:p>
                  </a:txBody>
                  <a:tcPr anchor="ctr"/>
                </a:tc>
                <a:tc>
                  <a:txBody>
                    <a:bodyPr/>
                    <a:lstStyle/>
                    <a:p>
                      <a:pPr algn="ctr"/>
                      <a:r>
                        <a:rPr lang="en-US" sz="1200" dirty="0" smtClean="0">
                          <a:hlinkClick r:id="rId4"/>
                        </a:rPr>
                        <a:t>http://www.companieshouse.gov.uk/</a:t>
                      </a:r>
                      <a:endParaRPr lang="en-US" sz="1200" dirty="0" smtClean="0"/>
                    </a:p>
                    <a:p>
                      <a:pPr algn="ctr"/>
                      <a:endParaRPr lang="en-US" sz="1200" dirty="0"/>
                    </a:p>
                  </a:txBody>
                  <a:tcPr anchor="ctr"/>
                </a:tc>
                <a:tc>
                  <a:txBody>
                    <a:bodyPr/>
                    <a:lstStyle/>
                    <a:p>
                      <a:pPr algn="ctr"/>
                      <a:r>
                        <a:rPr lang="en-US" sz="1200" dirty="0" smtClean="0"/>
                        <a:t>Annual</a:t>
                      </a:r>
                      <a:r>
                        <a:rPr lang="en-US" sz="1200" baseline="0" dirty="0" smtClean="0"/>
                        <a:t> reports of private companies in UK</a:t>
                      </a:r>
                      <a:endParaRPr lang="en-US" sz="1200" dirty="0"/>
                    </a:p>
                  </a:txBody>
                  <a:tcPr anchor="ctr"/>
                </a:tc>
              </a:tr>
              <a:tr h="370840">
                <a:tc>
                  <a:txBody>
                    <a:bodyPr/>
                    <a:lstStyle/>
                    <a:p>
                      <a:pPr algn="ctr"/>
                      <a:r>
                        <a:rPr lang="en-US" sz="1200" dirty="0" smtClean="0"/>
                        <a:t>Factiva </a:t>
                      </a:r>
                      <a:endParaRPr lang="en-US" sz="1200" dirty="0"/>
                    </a:p>
                  </a:txBody>
                  <a:tcPr anchor="ctr"/>
                </a:tc>
                <a:tc>
                  <a:txBody>
                    <a:bodyPr/>
                    <a:lstStyle/>
                    <a:p>
                      <a:pPr algn="ctr"/>
                      <a:r>
                        <a:rPr lang="en-US" sz="1200" dirty="0" smtClean="0">
                          <a:hlinkClick r:id="rId5"/>
                        </a:rPr>
                        <a:t>www.factiva.com</a:t>
                      </a:r>
                      <a:endParaRPr lang="en-US" sz="1200" dirty="0" smtClean="0"/>
                    </a:p>
                    <a:p>
                      <a:pPr algn="ctr"/>
                      <a:endParaRPr lang="en-US" sz="1200" dirty="0"/>
                    </a:p>
                  </a:txBody>
                  <a:tcPr anchor="ctr"/>
                </a:tc>
                <a:tc>
                  <a:txBody>
                    <a:bodyPr/>
                    <a:lstStyle/>
                    <a:p>
                      <a:pPr algn="ctr"/>
                      <a:r>
                        <a:rPr lang="en-US" sz="1200" dirty="0" smtClean="0"/>
                        <a:t>Financials</a:t>
                      </a:r>
                      <a:r>
                        <a:rPr lang="en-US" sz="1200" baseline="0" dirty="0" smtClean="0"/>
                        <a:t> of private companies generally available through articles</a:t>
                      </a:r>
                      <a:endParaRPr lang="en-US" sz="1200" dirty="0"/>
                    </a:p>
                  </a:txBody>
                  <a:tcPr anchor="ctr"/>
                </a:tc>
              </a:tr>
              <a:tr h="370840">
                <a:tc>
                  <a:txBody>
                    <a:bodyPr/>
                    <a:lstStyle/>
                    <a:p>
                      <a:pPr algn="ctr"/>
                      <a:r>
                        <a:rPr lang="en-US" sz="1200" dirty="0" smtClean="0"/>
                        <a:t>Capital IQ</a:t>
                      </a:r>
                      <a:endParaRPr lang="en-US" sz="1200" dirty="0"/>
                    </a:p>
                  </a:txBody>
                  <a:tcPr anchor="ctr"/>
                </a:tc>
                <a:tc>
                  <a:txBody>
                    <a:bodyPr/>
                    <a:lstStyle/>
                    <a:p>
                      <a:pPr algn="ctr"/>
                      <a:r>
                        <a:rPr lang="en-US" sz="1200" dirty="0" smtClean="0"/>
                        <a:t>MLS</a:t>
                      </a:r>
                      <a:r>
                        <a:rPr lang="en-US" sz="1200" baseline="0" dirty="0" smtClean="0"/>
                        <a:t> Seat</a:t>
                      </a:r>
                      <a:endParaRPr lang="en-US" sz="1200" dirty="0"/>
                    </a:p>
                  </a:txBody>
                  <a:tcPr anchor="ctr"/>
                </a:tc>
                <a:tc>
                  <a:txBody>
                    <a:bodyPr/>
                    <a:lstStyle/>
                    <a:p>
                      <a:pPr algn="ctr"/>
                      <a:r>
                        <a:rPr lang="en-US" sz="1200" dirty="0" smtClean="0"/>
                        <a:t>Includes Financials and funding information</a:t>
                      </a:r>
                      <a:endParaRPr lang="en-US" sz="1200" dirty="0"/>
                    </a:p>
                  </a:txBody>
                  <a:tcPr anchor="ctr"/>
                </a:tc>
              </a:tr>
              <a:tr h="370840">
                <a:tc>
                  <a:txBody>
                    <a:bodyPr/>
                    <a:lstStyle/>
                    <a:p>
                      <a:pPr algn="ctr"/>
                      <a:r>
                        <a:rPr lang="en-US" sz="1200" dirty="0" smtClean="0"/>
                        <a:t>Thomson One</a:t>
                      </a:r>
                      <a:endParaRPr lang="en-US" sz="1200" dirty="0"/>
                    </a:p>
                  </a:txBody>
                  <a:tcPr anchor="ctr"/>
                </a:tc>
                <a:tc>
                  <a:txBody>
                    <a:bodyPr/>
                    <a:lstStyle/>
                    <a:p>
                      <a:pPr algn="ctr"/>
                      <a:r>
                        <a:rPr lang="en-US" sz="1200" dirty="0" smtClean="0">
                          <a:hlinkClick r:id="rId6"/>
                        </a:rPr>
                        <a:t>www.thomsonone.com</a:t>
                      </a:r>
                      <a:endParaRPr lang="en-US" sz="1200" dirty="0" smtClean="0"/>
                    </a:p>
                    <a:p>
                      <a:pPr algn="ctr"/>
                      <a:endParaRPr lang="en-US" sz="1200" dirty="0"/>
                    </a:p>
                  </a:txBody>
                  <a:tcPr anchor="ctr"/>
                </a:tc>
                <a:tc>
                  <a:txBody>
                    <a:bodyPr/>
                    <a:lstStyle/>
                    <a:p>
                      <a:pPr algn="ctr"/>
                      <a:r>
                        <a:rPr lang="en-US" sz="1200" dirty="0" smtClean="0"/>
                        <a:t>Research reports on the Big 6, Equity Analyst thoughts, Recommendations, Views on the future possibilities, strategies and actions, Valuation, Filings</a:t>
                      </a:r>
                      <a:endParaRPr lang="en-US" sz="1200" dirty="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7"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nvGraphicFramePr>
        <p:xfrm>
          <a:off x="76200" y="1645920"/>
          <a:ext cx="8534400" cy="4145280"/>
        </p:xfrm>
        <a:graphic>
          <a:graphicData uri="http://schemas.openxmlformats.org/drawingml/2006/table">
            <a:tbl>
              <a:tblPr firstRow="1" bandRow="1">
                <a:tableStyleId>{5C22544A-7EE6-4342-B048-85BDC9FD1C3A}</a:tableStyleId>
              </a:tblPr>
              <a:tblGrid>
                <a:gridCol w="1925904"/>
                <a:gridCol w="6608496"/>
              </a:tblGrid>
              <a:tr h="388620">
                <a:tc>
                  <a:txBody>
                    <a:bodyPr/>
                    <a:lstStyle/>
                    <a:p>
                      <a:pPr algn="ctr"/>
                      <a:r>
                        <a:rPr lang="en-US" sz="1200" dirty="0" smtClean="0"/>
                        <a:t>Company </a:t>
                      </a:r>
                      <a:endParaRPr lang="en-US" sz="1200" dirty="0"/>
                    </a:p>
                  </a:txBody>
                  <a:tcPr anchor="ctr"/>
                </a:tc>
                <a:tc>
                  <a:txBody>
                    <a:bodyPr/>
                    <a:lstStyle/>
                    <a:p>
                      <a:pPr algn="ctr"/>
                      <a:r>
                        <a:rPr lang="en-US" sz="1200" dirty="0" smtClean="0"/>
                        <a:t>Link</a:t>
                      </a:r>
                      <a:endParaRPr lang="en-US" sz="1200" dirty="0"/>
                    </a:p>
                  </a:txBody>
                  <a:tcPr anchor="ctr"/>
                </a:tc>
              </a:tr>
              <a:tr h="3886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BASF </a:t>
                      </a:r>
                      <a:r>
                        <a:rPr lang="en-US" sz="1200" dirty="0" err="1" smtClean="0"/>
                        <a:t>PlantScience</a:t>
                      </a:r>
                      <a:endParaRPr lang="en-US" sz="1200" dirty="0" smtClean="0"/>
                    </a:p>
                  </a:txBody>
                  <a:tcPr anchor="ctr"/>
                </a:tc>
                <a:tc>
                  <a:txBody>
                    <a:bodyPr/>
                    <a:lstStyle/>
                    <a:p>
                      <a:pPr algn="ctr"/>
                      <a:r>
                        <a:rPr lang="en-US" sz="1200" dirty="0" smtClean="0">
                          <a:hlinkClick r:id="rId2"/>
                        </a:rPr>
                        <a:t>http://www.basf.com/group/news-and-media-relations/press-releases_business-press</a:t>
                      </a:r>
                      <a:r>
                        <a:rPr lang="en-US" sz="1200" dirty="0" smtClean="0"/>
                        <a:t> </a:t>
                      </a:r>
                      <a:endParaRPr lang="en-US" sz="1200" dirty="0"/>
                    </a:p>
                  </a:txBody>
                  <a:tcPr anchor="ctr"/>
                </a:tc>
              </a:tr>
              <a:tr h="647700">
                <a:tc>
                  <a:txBody>
                    <a:bodyPr/>
                    <a:lstStyle/>
                    <a:p>
                      <a:pPr algn="ctr"/>
                      <a:r>
                        <a:rPr lang="en-US" sz="1200" dirty="0" smtClean="0"/>
                        <a:t>Bayer</a:t>
                      </a:r>
                      <a:r>
                        <a:rPr lang="en-US" sz="1200" baseline="0" dirty="0" smtClean="0"/>
                        <a:t> </a:t>
                      </a:r>
                      <a:r>
                        <a:rPr lang="en-US" sz="1200" baseline="0" dirty="0" err="1" smtClean="0"/>
                        <a:t>CropScience</a:t>
                      </a:r>
                      <a:endParaRPr lang="en-US" sz="1200" dirty="0"/>
                    </a:p>
                  </a:txBody>
                  <a:tcPr anchor="ctr"/>
                </a:tc>
                <a:tc>
                  <a:txBody>
                    <a:bodyPr/>
                    <a:lstStyle/>
                    <a:p>
                      <a:pPr algn="ctr"/>
                      <a:r>
                        <a:rPr lang="en-US" sz="1200" dirty="0" smtClean="0">
                          <a:hlinkClick r:id="rId3"/>
                        </a:rPr>
                        <a:t>http://www.bayercropscience.us/news/news-list</a:t>
                      </a:r>
                      <a:r>
                        <a:rPr lang="en-US" sz="1200" dirty="0" smtClean="0"/>
                        <a:t> (US specific)</a:t>
                      </a:r>
                    </a:p>
                    <a:p>
                      <a:pPr algn="ctr"/>
                      <a:r>
                        <a:rPr lang="en-US" sz="1200" dirty="0" smtClean="0">
                          <a:hlinkClick r:id="rId4"/>
                        </a:rPr>
                        <a:t>http://www.cropscience.bayer.com/en/Media.aspx</a:t>
                      </a:r>
                      <a:r>
                        <a:rPr lang="en-US" sz="1200" dirty="0" smtClean="0"/>
                        <a:t> (general/global)</a:t>
                      </a:r>
                      <a:endParaRPr lang="en-US" sz="1200" dirty="0"/>
                    </a:p>
                  </a:txBody>
                  <a:tcPr anchor="ctr"/>
                </a:tc>
              </a:tr>
              <a:tr h="388620">
                <a:tc>
                  <a:txBody>
                    <a:bodyPr/>
                    <a:lstStyle/>
                    <a:p>
                      <a:pPr algn="ctr"/>
                      <a:r>
                        <a:rPr lang="en-US" sz="1200" dirty="0" smtClean="0"/>
                        <a:t>DuPont Pioneer</a:t>
                      </a:r>
                      <a:endParaRPr lang="en-US" sz="1200" dirty="0"/>
                    </a:p>
                  </a:txBody>
                  <a:tcPr anchor="ctr"/>
                </a:tc>
                <a:tc>
                  <a:txBody>
                    <a:bodyPr/>
                    <a:lstStyle/>
                    <a:p>
                      <a:pPr algn="ctr"/>
                      <a:r>
                        <a:rPr lang="en-US" sz="1200" dirty="0" smtClean="0">
                          <a:hlinkClick r:id="rId5"/>
                        </a:rPr>
                        <a:t>http://www.pioneer.com/home/site/about/news-media/news-releases</a:t>
                      </a:r>
                      <a:r>
                        <a:rPr lang="en-US" sz="1200" dirty="0" smtClean="0"/>
                        <a:t> </a:t>
                      </a:r>
                      <a:endParaRPr lang="en-US" sz="1200" dirty="0"/>
                    </a:p>
                  </a:txBody>
                  <a:tcPr anchor="ctr"/>
                </a:tc>
              </a:tr>
              <a:tr h="388620">
                <a:tc>
                  <a:txBody>
                    <a:bodyPr/>
                    <a:lstStyle/>
                    <a:p>
                      <a:pPr algn="ctr"/>
                      <a:r>
                        <a:rPr lang="en-US" sz="1200" dirty="0" smtClean="0"/>
                        <a:t>Dow </a:t>
                      </a:r>
                      <a:r>
                        <a:rPr lang="en-US" sz="1200" dirty="0" err="1" smtClean="0"/>
                        <a:t>AgroScience</a:t>
                      </a:r>
                      <a:endParaRPr lang="en-US" sz="1200" dirty="0"/>
                    </a:p>
                  </a:txBody>
                  <a:tcPr anchor="ctr"/>
                </a:tc>
                <a:tc>
                  <a:txBody>
                    <a:bodyPr/>
                    <a:lstStyle/>
                    <a:p>
                      <a:pPr algn="ctr"/>
                      <a:r>
                        <a:rPr lang="en-US" sz="1200" dirty="0" smtClean="0">
                          <a:hlinkClick r:id="rId6"/>
                        </a:rPr>
                        <a:t>http://newsroom.dowagro.com/</a:t>
                      </a:r>
                      <a:r>
                        <a:rPr lang="en-US" sz="1200" dirty="0" smtClean="0"/>
                        <a:t> </a:t>
                      </a:r>
                      <a:endParaRPr lang="en-US" sz="1200" dirty="0"/>
                    </a:p>
                  </a:txBody>
                  <a:tcPr anchor="ctr"/>
                </a:tc>
              </a:tr>
              <a:tr h="388620">
                <a:tc>
                  <a:txBody>
                    <a:bodyPr/>
                    <a:lstStyle/>
                    <a:p>
                      <a:pPr algn="ctr"/>
                      <a:r>
                        <a:rPr lang="en-US" sz="1200" dirty="0" smtClean="0"/>
                        <a:t>Limagrain</a:t>
                      </a:r>
                      <a:endParaRPr lang="en-US" sz="1200" dirty="0"/>
                    </a:p>
                  </a:txBody>
                  <a:tcPr anchor="ctr"/>
                </a:tc>
                <a:tc>
                  <a:txBody>
                    <a:bodyPr/>
                    <a:lstStyle/>
                    <a:p>
                      <a:pPr algn="ctr"/>
                      <a:r>
                        <a:rPr lang="en-US" sz="1200" dirty="0" smtClean="0">
                          <a:hlinkClick r:id="rId7"/>
                        </a:rPr>
                        <a:t>http://www.limagrain.com/activities/news-from-our-companies/sous-rubrique-23/gb.html</a:t>
                      </a:r>
                      <a:r>
                        <a:rPr lang="en-US" sz="1200" dirty="0" smtClean="0"/>
                        <a:t> </a:t>
                      </a:r>
                      <a:endParaRPr lang="en-US" sz="1200" dirty="0"/>
                    </a:p>
                  </a:txBody>
                  <a:tcPr anchor="ctr"/>
                </a:tc>
              </a:tr>
              <a:tr h="388620">
                <a:tc>
                  <a:txBody>
                    <a:bodyPr/>
                    <a:lstStyle/>
                    <a:p>
                      <a:pPr algn="ctr"/>
                      <a:r>
                        <a:rPr lang="en-US" sz="1200" dirty="0" smtClean="0"/>
                        <a:t>Syngenta</a:t>
                      </a:r>
                      <a:endParaRPr lang="en-US" sz="1200" dirty="0"/>
                    </a:p>
                  </a:txBody>
                  <a:tcPr anchor="ctr"/>
                </a:tc>
                <a:tc>
                  <a:txBody>
                    <a:bodyPr/>
                    <a:lstStyle/>
                    <a:p>
                      <a:pPr algn="ctr"/>
                      <a:r>
                        <a:rPr lang="en-US" sz="1200" dirty="0" smtClean="0">
                          <a:hlinkClick r:id="rId8"/>
                        </a:rPr>
                        <a:t>http://www.syngenta.com/global/corporate/en/news-center/news-releases/Pages/news-releases.aspx</a:t>
                      </a:r>
                      <a:r>
                        <a:rPr lang="en-US" sz="1200" dirty="0" smtClean="0"/>
                        <a:t> </a:t>
                      </a:r>
                      <a:endParaRPr lang="en-US" sz="1200" dirty="0"/>
                    </a:p>
                  </a:txBody>
                  <a:tcPr anchor="ctr"/>
                </a:tc>
              </a:tr>
              <a:tr h="388620">
                <a:tc>
                  <a:txBody>
                    <a:bodyPr/>
                    <a:lstStyle/>
                    <a:p>
                      <a:pPr algn="ctr"/>
                      <a:r>
                        <a:rPr lang="en-US" sz="1200" dirty="0" smtClean="0"/>
                        <a:t>Monsanto</a:t>
                      </a:r>
                      <a:endParaRPr lang="en-US" sz="1200" dirty="0"/>
                    </a:p>
                  </a:txBody>
                  <a:tcPr anchor="ctr"/>
                </a:tc>
                <a:tc>
                  <a:txBody>
                    <a:bodyPr/>
                    <a:lstStyle/>
                    <a:p>
                      <a:pPr algn="ctr"/>
                      <a:r>
                        <a:rPr lang="en-US" sz="1200" dirty="0" smtClean="0">
                          <a:hlinkClick r:id="rId9"/>
                        </a:rPr>
                        <a:t>http://www.monsanto.com/newsviews/pages/default.aspx</a:t>
                      </a:r>
                      <a:r>
                        <a:rPr lang="en-US" sz="1200" dirty="0" smtClean="0"/>
                        <a:t> </a:t>
                      </a:r>
                      <a:endParaRPr lang="en-US" sz="1200" dirty="0"/>
                    </a:p>
                  </a:txBody>
                  <a:tcPr anchor="ctr"/>
                </a:tc>
              </a:tr>
              <a:tr h="388620">
                <a:tc>
                  <a:txBody>
                    <a:bodyPr/>
                    <a:lstStyle/>
                    <a:p>
                      <a:pPr algn="ctr"/>
                      <a:endParaRPr lang="en-US" sz="1200" dirty="0"/>
                    </a:p>
                  </a:txBody>
                  <a:tcPr anchor="ctr"/>
                </a:tc>
                <a:tc>
                  <a:txBody>
                    <a:bodyPr/>
                    <a:lstStyle/>
                    <a:p>
                      <a:pPr algn="ctr"/>
                      <a:r>
                        <a:rPr lang="en-US" sz="1200" dirty="0" smtClean="0"/>
                        <a:t>For</a:t>
                      </a:r>
                      <a:r>
                        <a:rPr lang="en-US" sz="1200" baseline="0" dirty="0" smtClean="0"/>
                        <a:t> other companies, please keep a tab on their site or opt for a RSS feeder wherever available </a:t>
                      </a:r>
                      <a:endParaRPr lang="en-US" sz="1200" dirty="0"/>
                    </a:p>
                  </a:txBody>
                  <a:tcPr anchor="ctr"/>
                </a:tc>
              </a:tr>
              <a:tr h="388620">
                <a:tc>
                  <a:txBody>
                    <a:bodyPr/>
                    <a:lstStyle/>
                    <a:p>
                      <a:pPr algn="ctr"/>
                      <a:endParaRPr lang="en-US"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For regional news, please go to individual</a:t>
                      </a:r>
                      <a:r>
                        <a:rPr kumimoji="0" lang="en-US" sz="1200" b="1" i="0" u="none" strike="noStrike" kern="1200" cap="none" spc="0" normalizeH="0" noProof="0" dirty="0" smtClean="0">
                          <a:ln>
                            <a:noFill/>
                          </a:ln>
                          <a:solidFill>
                            <a:schemeClr val="tx1"/>
                          </a:solidFill>
                          <a:effectLst/>
                          <a:uLnTx/>
                          <a:uFillTx/>
                          <a:latin typeface="+mn-lt"/>
                          <a:ea typeface="+mn-ea"/>
                          <a:cs typeface="+mn-cs"/>
                        </a:rPr>
                        <a:t> company regional sites </a:t>
                      </a:r>
                    </a:p>
                  </a:txBody>
                  <a:tcPr anchor="ctr"/>
                </a:tc>
              </a:tr>
            </a:tbl>
          </a:graphicData>
        </a:graphic>
      </p:graphicFrame>
      <p:sp>
        <p:nvSpPr>
          <p:cNvPr id="9" name="Title 1"/>
          <p:cNvSpPr txBox="1">
            <a:spLocks/>
          </p:cNvSpPr>
          <p:nvPr/>
        </p:nvSpPr>
        <p:spPr>
          <a:xfrm>
            <a:off x="1371600" y="282498"/>
            <a:ext cx="7772400" cy="1012902"/>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n-lt"/>
                <a:ea typeface="+mj-ea"/>
                <a:cs typeface="+mj-cs"/>
              </a:rPr>
              <a:t>Company news</a:t>
            </a:r>
            <a:br>
              <a:rPr kumimoji="0" lang="en-US" sz="2800" b="1" i="0" u="none" strike="noStrike" kern="1200" cap="none" spc="0" normalizeH="0" baseline="0" noProof="0" dirty="0" smtClean="0">
                <a:ln>
                  <a:noFill/>
                </a:ln>
                <a:solidFill>
                  <a:schemeClr val="tx1"/>
                </a:solidFill>
                <a:effectLst/>
                <a:uLnTx/>
                <a:uFillTx/>
                <a:latin typeface="+mn-lt"/>
                <a:ea typeface="+mj-ea"/>
                <a:cs typeface="+mj-cs"/>
              </a:rPr>
            </a:br>
            <a:r>
              <a:rPr kumimoji="0" lang="en-US" sz="1400" b="1" i="0" u="none" strike="noStrike" kern="1200" cap="none" spc="0" normalizeH="0" baseline="0" noProof="0" dirty="0" smtClean="0">
                <a:ln>
                  <a:noFill/>
                </a:ln>
                <a:solidFill>
                  <a:schemeClr val="tx1"/>
                </a:solidFill>
                <a:effectLst/>
                <a:uLnTx/>
                <a:uFillTx/>
                <a:latin typeface="+mn-lt"/>
                <a:ea typeface="+mj-ea"/>
                <a:cs typeface="+mj-cs"/>
              </a:rPr>
              <a:t>Provide details on the competitors current launches, alliance, acquisitions</a:t>
            </a:r>
            <a:r>
              <a:rPr lang="en-US" sz="1400" b="1" dirty="0" smtClean="0">
                <a:ea typeface="+mj-ea"/>
                <a:cs typeface="+mj-cs"/>
              </a:rPr>
              <a:t>, collaborations. You can opt for an RSS feeder</a:t>
            </a:r>
          </a:p>
        </p:txBody>
      </p:sp>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10"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282498"/>
            <a:ext cx="7772400" cy="1012902"/>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n-lt"/>
                <a:ea typeface="+mj-ea"/>
                <a:cs typeface="+mj-cs"/>
              </a:rPr>
              <a:t>General news/announcement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n-lt"/>
                <a:ea typeface="+mj-ea"/>
                <a:cs typeface="+mj-cs"/>
              </a:rPr>
              <a:t>Provide details on the technology updates across Ag industry. Keep a tab on these</a:t>
            </a:r>
            <a:r>
              <a:rPr kumimoji="0" lang="en-US" sz="1400" b="1" i="0" u="none" strike="noStrike" kern="1200" cap="none" spc="0" normalizeH="0" noProof="0" dirty="0" smtClean="0">
                <a:ln>
                  <a:noFill/>
                </a:ln>
                <a:solidFill>
                  <a:schemeClr val="tx1"/>
                </a:solidFill>
                <a:effectLst/>
                <a:uLnTx/>
                <a:uFillTx/>
                <a:latin typeface="+mn-lt"/>
                <a:ea typeface="+mj-ea"/>
                <a:cs typeface="+mj-cs"/>
              </a:rPr>
              <a:t> sites on a daily basis to track any CI updates from major or small players</a:t>
            </a:r>
            <a:endParaRPr kumimoji="0" lang="en-US" sz="1400" b="1" i="0" u="none" strike="noStrike" kern="1200" cap="none" spc="0" normalizeH="0" baseline="0" noProof="0" dirty="0">
              <a:ln>
                <a:noFill/>
              </a:ln>
              <a:solidFill>
                <a:schemeClr val="tx1"/>
              </a:solidFill>
              <a:effectLst/>
              <a:uLnTx/>
              <a:uFillTx/>
              <a:latin typeface="+mn-lt"/>
              <a:ea typeface="+mj-ea"/>
              <a:cs typeface="+mj-cs"/>
            </a:endParaRPr>
          </a:p>
        </p:txBody>
      </p:sp>
      <p:graphicFrame>
        <p:nvGraphicFramePr>
          <p:cNvPr id="8" name="Content Placeholder 3"/>
          <p:cNvGraphicFramePr>
            <a:graphicFrameLocks noGrp="1"/>
          </p:cNvGraphicFramePr>
          <p:nvPr>
            <p:ph idx="1"/>
          </p:nvPr>
        </p:nvGraphicFramePr>
        <p:xfrm>
          <a:off x="76200" y="1600200"/>
          <a:ext cx="8991600" cy="4572002"/>
        </p:xfrm>
        <a:graphic>
          <a:graphicData uri="http://schemas.openxmlformats.org/drawingml/2006/table">
            <a:tbl>
              <a:tblPr firstRow="1" bandRow="1">
                <a:tableStyleId>{5C22544A-7EE6-4342-B048-85BDC9FD1C3A}</a:tableStyleId>
              </a:tblPr>
              <a:tblGrid>
                <a:gridCol w="1352718"/>
                <a:gridCol w="3676482"/>
                <a:gridCol w="3962400"/>
              </a:tblGrid>
              <a:tr h="331760">
                <a:tc>
                  <a:txBody>
                    <a:bodyPr/>
                    <a:lstStyle/>
                    <a:p>
                      <a:pPr algn="ctr"/>
                      <a:r>
                        <a:rPr lang="en-US" sz="1200" dirty="0" smtClean="0"/>
                        <a:t>Source</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a:t>
                      </a:r>
                      <a:endParaRPr lang="en-US" sz="1200" dirty="0"/>
                    </a:p>
                  </a:txBody>
                  <a:tcPr anchor="ctr"/>
                </a:tc>
              </a:tr>
              <a:tr h="331760">
                <a:tc>
                  <a:txBody>
                    <a:bodyPr/>
                    <a:lstStyle/>
                    <a:p>
                      <a:pPr algn="ctr"/>
                      <a:r>
                        <a:rPr lang="en-US" sz="1200" dirty="0" err="1" smtClean="0"/>
                        <a:t>SeedQuest</a:t>
                      </a:r>
                      <a:endParaRPr lang="en-US" sz="1200" dirty="0"/>
                    </a:p>
                  </a:txBody>
                  <a:tcPr anchor="ctr"/>
                </a:tc>
                <a:tc>
                  <a:txBody>
                    <a:bodyPr/>
                    <a:lstStyle/>
                    <a:p>
                      <a:pPr algn="ctr"/>
                      <a:r>
                        <a:rPr lang="en-US" sz="1200" dirty="0" smtClean="0">
                          <a:hlinkClick r:id="rId2"/>
                        </a:rPr>
                        <a:t>https://www.seedquest.com/news.php</a:t>
                      </a:r>
                      <a:r>
                        <a:rPr lang="en-US" sz="1200" dirty="0" smtClean="0"/>
                        <a:t> </a:t>
                      </a:r>
                      <a:endParaRPr lang="en-US" sz="1200" dirty="0"/>
                    </a:p>
                  </a:txBody>
                  <a:tcPr anchor="ctr"/>
                </a:tc>
                <a:tc>
                  <a:txBody>
                    <a:bodyPr/>
                    <a:lstStyle/>
                    <a:p>
                      <a:pPr algn="ctr"/>
                      <a:r>
                        <a:rPr lang="en-US" sz="1200" dirty="0" smtClean="0"/>
                        <a:t>Daily update on the Ag industry</a:t>
                      </a:r>
                      <a:endParaRPr lang="en-US" sz="1200" dirty="0"/>
                    </a:p>
                  </a:txBody>
                  <a:tcPr anchor="ctr"/>
                </a:tc>
              </a:tr>
              <a:tr h="572626">
                <a:tc>
                  <a:txBody>
                    <a:bodyPr/>
                    <a:lstStyle/>
                    <a:p>
                      <a:pPr algn="ctr"/>
                      <a:r>
                        <a:rPr lang="en-US" sz="1200" dirty="0" err="1" smtClean="0"/>
                        <a:t>AgreWorld</a:t>
                      </a:r>
                      <a:endParaRPr lang="en-US" sz="1200" dirty="0"/>
                    </a:p>
                  </a:txBody>
                  <a:tcPr anchor="ctr"/>
                </a:tc>
                <a:tc>
                  <a:txBody>
                    <a:bodyPr/>
                    <a:lstStyle/>
                    <a:p>
                      <a:pPr algn="ctr"/>
                      <a:r>
                        <a:rPr lang="en-US" sz="1200" dirty="0" smtClean="0"/>
                        <a:t>E-mail format</a:t>
                      </a:r>
                      <a:endParaRPr lang="en-US" sz="1200" dirty="0"/>
                    </a:p>
                  </a:txBody>
                  <a:tcPr anchor="ctr"/>
                </a:tc>
                <a:tc>
                  <a:txBody>
                    <a:bodyPr/>
                    <a:lstStyle/>
                    <a:p>
                      <a:pPr algn="ctr"/>
                      <a:r>
                        <a:rPr lang="en-US" sz="1200" dirty="0" smtClean="0"/>
                        <a:t>Provide key Ag</a:t>
                      </a:r>
                      <a:r>
                        <a:rPr lang="en-US" sz="1200" baseline="0" dirty="0" smtClean="0"/>
                        <a:t> industry update on a daily basis</a:t>
                      </a:r>
                    </a:p>
                    <a:p>
                      <a:pPr algn="ctr"/>
                      <a:r>
                        <a:rPr lang="en-US" sz="1200" dirty="0" smtClean="0"/>
                        <a:t>Request</a:t>
                      </a:r>
                      <a:r>
                        <a:rPr lang="en-US" sz="1200" baseline="0" dirty="0" smtClean="0"/>
                        <a:t> library team for the access</a:t>
                      </a:r>
                      <a:endParaRPr lang="en-US" sz="1200" dirty="0"/>
                    </a:p>
                  </a:txBody>
                  <a:tcPr anchor="ctr"/>
                </a:tc>
              </a:tr>
              <a:tr h="526227">
                <a:tc>
                  <a:txBody>
                    <a:bodyPr/>
                    <a:lstStyle/>
                    <a:p>
                      <a:pPr algn="ctr"/>
                      <a:r>
                        <a:rPr lang="en-US" sz="1200" dirty="0" err="1" smtClean="0"/>
                        <a:t>SeedToday</a:t>
                      </a:r>
                      <a:endParaRPr lang="en-US" sz="1200" dirty="0"/>
                    </a:p>
                  </a:txBody>
                  <a:tcPr anchor="ctr"/>
                </a:tc>
                <a:tc>
                  <a:txBody>
                    <a:bodyPr/>
                    <a:lstStyle/>
                    <a:p>
                      <a:pPr algn="ctr"/>
                      <a:r>
                        <a:rPr lang="en-US" sz="1200" dirty="0" smtClean="0">
                          <a:hlinkClick r:id="rId3"/>
                        </a:rPr>
                        <a:t>http://www.seedtoday.com/index.html</a:t>
                      </a:r>
                      <a:r>
                        <a:rPr lang="en-US" sz="1200" dirty="0" smtClean="0"/>
                        <a:t> </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Daily update on the Ag industry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can keep RSS feed</a:t>
                      </a:r>
                      <a:endParaRPr lang="en-US" sz="1200" dirty="0" smtClean="0"/>
                    </a:p>
                  </a:txBody>
                  <a:tcPr anchor="ctr"/>
                </a:tc>
              </a:tr>
              <a:tr h="526227">
                <a:tc>
                  <a:txBody>
                    <a:bodyPr/>
                    <a:lstStyle/>
                    <a:p>
                      <a:pPr algn="ctr"/>
                      <a:r>
                        <a:rPr lang="en-US" sz="1200" dirty="0" err="1" smtClean="0"/>
                        <a:t>AgWire</a:t>
                      </a:r>
                      <a:r>
                        <a:rPr lang="en-US" sz="1200" dirty="0" smtClean="0"/>
                        <a:t> News </a:t>
                      </a:r>
                      <a:endParaRPr lang="en-US" sz="1200" dirty="0"/>
                    </a:p>
                  </a:txBody>
                  <a:tcPr anchor="ctr"/>
                </a:tc>
                <a:tc>
                  <a:txBody>
                    <a:bodyPr/>
                    <a:lstStyle/>
                    <a:p>
                      <a:pPr algn="ctr"/>
                      <a:r>
                        <a:rPr lang="en-US" sz="1200" dirty="0" smtClean="0"/>
                        <a:t>E-mail format</a:t>
                      </a:r>
                      <a:endParaRPr lang="en-US" sz="1200" dirty="0"/>
                    </a:p>
                  </a:txBody>
                  <a:tcPr anchor="ctr"/>
                </a:tc>
                <a:tc>
                  <a:txBody>
                    <a:bodyPr/>
                    <a:lstStyle/>
                    <a:p>
                      <a:pPr algn="ctr"/>
                      <a:r>
                        <a:rPr lang="en-US" sz="1200" dirty="0" smtClean="0"/>
                        <a:t>Provide key Ag</a:t>
                      </a:r>
                      <a:r>
                        <a:rPr lang="en-US" sz="1200" baseline="0" dirty="0" smtClean="0"/>
                        <a:t> industry update on a monthly basis</a:t>
                      </a:r>
                    </a:p>
                    <a:p>
                      <a:pPr algn="ctr"/>
                      <a:r>
                        <a:rPr lang="en-US" sz="1200" dirty="0" smtClean="0"/>
                        <a:t>Request</a:t>
                      </a:r>
                      <a:r>
                        <a:rPr lang="en-US" sz="1200" baseline="0" dirty="0" smtClean="0"/>
                        <a:t> library team for the access</a:t>
                      </a:r>
                      <a:endParaRPr lang="en-US" sz="1200" dirty="0" smtClean="0"/>
                    </a:p>
                  </a:txBody>
                  <a:tcPr anchor="ctr"/>
                </a:tc>
              </a:tr>
              <a:tr h="526227">
                <a:tc>
                  <a:txBody>
                    <a:bodyPr/>
                    <a:lstStyle/>
                    <a:p>
                      <a:pPr algn="ctr"/>
                      <a:r>
                        <a:rPr lang="en-US" sz="1200" dirty="0" smtClean="0"/>
                        <a:t>Ag Professional</a:t>
                      </a:r>
                      <a:endParaRPr lang="en-US" sz="1200" dirty="0"/>
                    </a:p>
                  </a:txBody>
                  <a:tcPr anchor="ctr"/>
                </a:tc>
                <a:tc>
                  <a:txBody>
                    <a:bodyPr/>
                    <a:lstStyle/>
                    <a:p>
                      <a:pPr algn="ctr"/>
                      <a:r>
                        <a:rPr lang="en-US" sz="1200" dirty="0" smtClean="0">
                          <a:hlinkClick r:id="rId4"/>
                        </a:rPr>
                        <a:t>http://www.agprofessional.com/</a:t>
                      </a:r>
                      <a:endParaRPr lang="en-US" sz="1200" dirty="0"/>
                    </a:p>
                    <a:p>
                      <a:pPr algn="ctr"/>
                      <a:endParaRPr lang="en-US" sz="1200" dirty="0" smtClean="0"/>
                    </a:p>
                  </a:txBody>
                  <a:tcPr anchor="ctr"/>
                </a:tc>
                <a:tc>
                  <a:txBody>
                    <a:bodyPr/>
                    <a:lstStyle/>
                    <a:p>
                      <a:pPr algn="ctr"/>
                      <a:r>
                        <a:rPr lang="en-US" sz="1200" dirty="0" smtClean="0"/>
                        <a:t>Overall Ag related news including related industries like fertilizers, biodiesel</a:t>
                      </a:r>
                      <a:r>
                        <a:rPr lang="en-US" sz="1200" baseline="0" dirty="0" smtClean="0"/>
                        <a:t>, IFS, Field Crops</a:t>
                      </a:r>
                      <a:endParaRPr lang="en-US" sz="1200" dirty="0" smtClean="0"/>
                    </a:p>
                  </a:txBody>
                  <a:tcPr anchor="ctr"/>
                </a:tc>
              </a:tr>
              <a:tr h="526227">
                <a:tc>
                  <a:txBody>
                    <a:bodyPr/>
                    <a:lstStyle/>
                    <a:p>
                      <a:pPr algn="ctr"/>
                      <a:r>
                        <a:rPr lang="en-US" sz="1200" dirty="0" err="1" smtClean="0"/>
                        <a:t>AgWeb</a:t>
                      </a:r>
                      <a:endParaRPr lang="en-US" sz="1200" dirty="0"/>
                    </a:p>
                  </a:txBody>
                  <a:tcPr anchor="ctr"/>
                </a:tc>
                <a:tc>
                  <a:txBody>
                    <a:bodyPr/>
                    <a:lstStyle/>
                    <a:p>
                      <a:pPr algn="ctr"/>
                      <a:r>
                        <a:rPr lang="en-US" sz="1200" dirty="0" smtClean="0">
                          <a:hlinkClick r:id="rId5"/>
                        </a:rPr>
                        <a:t>http://www.agweb.com/</a:t>
                      </a:r>
                      <a:endParaRPr lang="en-US" sz="1200" dirty="0" smtClean="0"/>
                    </a:p>
                    <a:p>
                      <a:pPr algn="ctr"/>
                      <a:endParaRPr lang="en-US" sz="1200" dirty="0" smtClean="0"/>
                    </a:p>
                  </a:txBody>
                  <a:tcPr anchor="ctr"/>
                </a:tc>
                <a:tc>
                  <a:txBody>
                    <a:bodyPr/>
                    <a:lstStyle/>
                    <a:p>
                      <a:pPr algn="ctr"/>
                      <a:r>
                        <a:rPr lang="en-US" sz="1200" dirty="0" smtClean="0"/>
                        <a:t>Latest agriculture industry news</a:t>
                      </a:r>
                    </a:p>
                  </a:txBody>
                  <a:tcPr anchor="ctr"/>
                </a:tc>
              </a:tr>
              <a:tr h="494231">
                <a:tc>
                  <a:txBody>
                    <a:bodyPr/>
                    <a:lstStyle/>
                    <a:p>
                      <a:pPr algn="ctr"/>
                      <a:r>
                        <a:rPr lang="en-US" sz="1200" dirty="0" smtClean="0"/>
                        <a:t>Agriculture.com</a:t>
                      </a:r>
                      <a:endParaRPr lang="en-US" sz="1200" dirty="0"/>
                    </a:p>
                  </a:txBody>
                  <a:tcPr anchor="ctr"/>
                </a:tc>
                <a:tc>
                  <a:txBody>
                    <a:bodyPr/>
                    <a:lstStyle/>
                    <a:p>
                      <a:pPr algn="ctr"/>
                      <a:r>
                        <a:rPr lang="en-US" sz="1200" dirty="0" smtClean="0">
                          <a:hlinkClick r:id="rId6"/>
                        </a:rPr>
                        <a:t>http://www.agriculture.com/</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Daily update on the Ag industry</a:t>
                      </a:r>
                    </a:p>
                  </a:txBody>
                  <a:tcPr anchor="ctr"/>
                </a:tc>
              </a:tr>
              <a:tr h="736717">
                <a:tc>
                  <a:txBody>
                    <a:bodyPr/>
                    <a:lstStyle/>
                    <a:p>
                      <a:pPr algn="ctr"/>
                      <a:r>
                        <a:rPr lang="en-US" sz="1200" dirty="0" err="1" smtClean="0"/>
                        <a:t>Corn+Soybean</a:t>
                      </a:r>
                      <a:r>
                        <a:rPr lang="en-US" sz="1200" baseline="0" dirty="0" smtClean="0"/>
                        <a:t> Digest</a:t>
                      </a:r>
                      <a:endParaRPr lang="en-US" sz="1200" dirty="0"/>
                    </a:p>
                  </a:txBody>
                  <a:tcPr anchor="ctr"/>
                </a:tc>
                <a:tc>
                  <a:txBody>
                    <a:bodyPr/>
                    <a:lstStyle/>
                    <a:p>
                      <a:pPr algn="ctr"/>
                      <a:r>
                        <a:rPr lang="en-US" sz="1200" dirty="0" smtClean="0">
                          <a:hlinkClick r:id="rId7"/>
                        </a:rPr>
                        <a:t>http://cornandsoybeandigest.com/</a:t>
                      </a:r>
                      <a:endParaRPr lang="en-US"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Daily update on the Ag Industry,</a:t>
                      </a:r>
                      <a:r>
                        <a:rPr lang="en-US" sz="1200" baseline="0" dirty="0" smtClean="0"/>
                        <a:t> including seed, precision agriculture and Chemistry related news, </a:t>
                      </a:r>
                      <a:r>
                        <a:rPr lang="en-US" sz="1200" dirty="0" smtClean="0"/>
                        <a:t>You</a:t>
                      </a:r>
                      <a:r>
                        <a:rPr lang="en-US" sz="1200" baseline="0" dirty="0" smtClean="0"/>
                        <a:t> can keep RSS feed</a:t>
                      </a:r>
                      <a:endParaRPr lang="en-US" sz="1200" dirty="0" smtClean="0"/>
                    </a:p>
                  </a:txBody>
                  <a:tcPr anchor="ctr"/>
                </a:tc>
              </a:tr>
            </a:tbl>
          </a:graphicData>
        </a:graphic>
      </p:graphicFrame>
      <p:sp>
        <p:nvSpPr>
          <p:cNvPr id="9" name="Left Arrow 8"/>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8"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2498"/>
            <a:ext cx="7696200" cy="860502"/>
          </a:xfrm>
        </p:spPr>
        <p:txBody>
          <a:bodyPr>
            <a:normAutofit fontScale="90000"/>
          </a:bodyPr>
          <a:lstStyle/>
          <a:p>
            <a:pPr algn="ctr"/>
            <a:r>
              <a:rPr lang="en-US" sz="2800" dirty="0" smtClean="0"/>
              <a:t>Regulatory – Regulatory Submission</a:t>
            </a:r>
            <a:br>
              <a:rPr lang="en-US" sz="2800" dirty="0" smtClean="0"/>
            </a:br>
            <a:r>
              <a:rPr lang="en-US" sz="1600" dirty="0" smtClean="0"/>
              <a:t>Will provide biotech trait information for the pipeline products. Some instances it might provide those details which might not be part of companies pipeline. Also provide regional launch strategy </a:t>
            </a:r>
            <a:endParaRPr lang="en-US" sz="2800" dirty="0"/>
          </a:p>
        </p:txBody>
      </p:sp>
      <p:graphicFrame>
        <p:nvGraphicFramePr>
          <p:cNvPr id="4" name="Content Placeholder 3"/>
          <p:cNvGraphicFramePr>
            <a:graphicFrameLocks noGrp="1"/>
          </p:cNvGraphicFramePr>
          <p:nvPr>
            <p:ph idx="1"/>
          </p:nvPr>
        </p:nvGraphicFramePr>
        <p:xfrm>
          <a:off x="76200" y="1440180"/>
          <a:ext cx="8991601" cy="4655821"/>
        </p:xfrm>
        <a:graphic>
          <a:graphicData uri="http://schemas.openxmlformats.org/drawingml/2006/table">
            <a:tbl>
              <a:tblPr firstRow="1" bandRow="1">
                <a:tableStyleId>{5C22544A-7EE6-4342-B048-85BDC9FD1C3A}</a:tableStyleId>
              </a:tblPr>
              <a:tblGrid>
                <a:gridCol w="1352718"/>
                <a:gridCol w="3905082"/>
                <a:gridCol w="3733801"/>
              </a:tblGrid>
              <a:tr h="434901">
                <a:tc>
                  <a:txBody>
                    <a:bodyPr/>
                    <a:lstStyle/>
                    <a:p>
                      <a:pPr algn="ctr"/>
                      <a:r>
                        <a:rPr lang="en-US" sz="1050" dirty="0" smtClean="0"/>
                        <a:t>Country</a:t>
                      </a:r>
                      <a:endParaRPr lang="en-US" sz="1050" dirty="0"/>
                    </a:p>
                  </a:txBody>
                  <a:tcPr anchor="ctr"/>
                </a:tc>
                <a:tc>
                  <a:txBody>
                    <a:bodyPr/>
                    <a:lstStyle/>
                    <a:p>
                      <a:pPr algn="ctr"/>
                      <a:r>
                        <a:rPr lang="en-US" sz="1050" dirty="0" smtClean="0"/>
                        <a:t>Link</a:t>
                      </a:r>
                      <a:endParaRPr lang="en-US" sz="1050" dirty="0"/>
                    </a:p>
                  </a:txBody>
                  <a:tcPr anchor="ctr"/>
                </a:tc>
                <a:tc>
                  <a:txBody>
                    <a:bodyPr/>
                    <a:lstStyle/>
                    <a:p>
                      <a:pPr algn="ctr"/>
                      <a:r>
                        <a:rPr lang="en-US" sz="1050" dirty="0" smtClean="0"/>
                        <a:t>Details  - how it helps in CI</a:t>
                      </a:r>
                      <a:endParaRPr lang="en-US" sz="1050" dirty="0"/>
                    </a:p>
                  </a:txBody>
                  <a:tcPr anchor="ctr"/>
                </a:tc>
              </a:tr>
              <a:tr h="482561">
                <a:tc>
                  <a:txBody>
                    <a:bodyPr/>
                    <a:lstStyle/>
                    <a:p>
                      <a:pPr algn="ctr"/>
                      <a:r>
                        <a:rPr lang="en-US" sz="1050" dirty="0" smtClean="0"/>
                        <a:t>Canada</a:t>
                      </a:r>
                      <a:endParaRPr lang="en-US" sz="1050" dirty="0"/>
                    </a:p>
                  </a:txBody>
                  <a:tcPr anchor="ctr"/>
                </a:tc>
                <a:tc>
                  <a:txBody>
                    <a:bodyPr/>
                    <a:lstStyle/>
                    <a:p>
                      <a:pPr algn="ctr"/>
                      <a:r>
                        <a:rPr lang="en-US" sz="1050" dirty="0" smtClean="0">
                          <a:hlinkClick r:id="rId2"/>
                        </a:rPr>
                        <a:t>http://www.inspection.gc.ca/plants/plants-with-novel-traits/notices-of-submission/eng/1300143491851/1300143550790</a:t>
                      </a:r>
                      <a:r>
                        <a:rPr lang="en-US" sz="1050" dirty="0" smtClean="0"/>
                        <a:t> </a:t>
                      </a:r>
                      <a:endParaRPr lang="en-US" sz="1050" dirty="0"/>
                    </a:p>
                  </a:txBody>
                  <a:tcPr anchor="ctr"/>
                </a:tc>
                <a:tc>
                  <a:txBody>
                    <a:bodyPr/>
                    <a:lstStyle/>
                    <a:p>
                      <a:pPr algn="ctr"/>
                      <a:r>
                        <a:rPr lang="en-US" sz="1050" dirty="0" smtClean="0"/>
                        <a:t>Correlate these data</a:t>
                      </a:r>
                      <a:r>
                        <a:rPr lang="en-US" sz="1050" baseline="0" dirty="0" smtClean="0"/>
                        <a:t> to US APHIS to know more on launch dates &amp; event details</a:t>
                      </a:r>
                      <a:endParaRPr lang="en-US" sz="1050" dirty="0"/>
                    </a:p>
                  </a:txBody>
                  <a:tcPr anchor="ctr"/>
                </a:tc>
              </a:tr>
              <a:tr h="670224">
                <a:tc>
                  <a:txBody>
                    <a:bodyPr/>
                    <a:lstStyle/>
                    <a:p>
                      <a:pPr algn="ctr"/>
                      <a:r>
                        <a:rPr lang="en-US" sz="1050" dirty="0" smtClean="0"/>
                        <a:t>USA</a:t>
                      </a:r>
                      <a:endParaRPr lang="en-US" sz="1050" dirty="0"/>
                    </a:p>
                  </a:txBody>
                  <a:tcPr anchor="ctr"/>
                </a:tc>
                <a:tc>
                  <a:txBody>
                    <a:bodyPr/>
                    <a:lstStyle/>
                    <a:p>
                      <a:pPr algn="ctr"/>
                      <a:r>
                        <a:rPr lang="en-US" sz="1050" dirty="0" smtClean="0">
                          <a:hlinkClick r:id="rId3"/>
                        </a:rPr>
                        <a:t>http://www.aphis.usda.gov/biotechnology/petitions_table_pending.shtml</a:t>
                      </a:r>
                      <a:r>
                        <a:rPr lang="en-US" sz="1050" dirty="0" smtClean="0"/>
                        <a:t> </a:t>
                      </a:r>
                      <a:endParaRPr lang="en-US" sz="1050" dirty="0"/>
                    </a:p>
                  </a:txBody>
                  <a:tcPr anchor="ctr"/>
                </a:tc>
                <a:tc>
                  <a:txBody>
                    <a:bodyPr/>
                    <a:lstStyle/>
                    <a:p>
                      <a:pPr algn="ctr"/>
                      <a:r>
                        <a:rPr lang="en-US" sz="1050" dirty="0" smtClean="0"/>
                        <a:t>Very important</a:t>
                      </a:r>
                      <a:r>
                        <a:rPr lang="en-US" sz="1050" baseline="0" dirty="0" smtClean="0"/>
                        <a:t> site to get construct level details. Click on petition to get complete details of the event &amp; gene construct </a:t>
                      </a:r>
                      <a:endParaRPr lang="en-US" sz="1050" dirty="0"/>
                    </a:p>
                  </a:txBody>
                  <a:tcPr anchor="ctr"/>
                </a:tc>
              </a:tr>
              <a:tr h="434901">
                <a:tc>
                  <a:txBody>
                    <a:bodyPr/>
                    <a:lstStyle/>
                    <a:p>
                      <a:pPr algn="ctr"/>
                      <a:r>
                        <a:rPr lang="en-US" sz="1050" dirty="0" smtClean="0"/>
                        <a:t>Australia</a:t>
                      </a:r>
                      <a:endParaRPr lang="en-US" sz="1050" dirty="0"/>
                    </a:p>
                  </a:txBody>
                  <a:tcPr anchor="ctr"/>
                </a:tc>
                <a:tc>
                  <a:txBody>
                    <a:bodyPr/>
                    <a:lstStyle/>
                    <a:p>
                      <a:pPr algn="ctr"/>
                      <a:r>
                        <a:rPr lang="en-US" sz="1050" dirty="0" smtClean="0">
                          <a:hlinkClick r:id="rId4"/>
                        </a:rPr>
                        <a:t>http://www.ogtr.gov.au/internet/ogtr/publishing.nsf/Content/cr-1</a:t>
                      </a:r>
                      <a:r>
                        <a:rPr lang="en-US" sz="1050" dirty="0" smtClean="0"/>
                        <a:t> </a:t>
                      </a:r>
                      <a:endParaRPr lang="en-US" sz="1050" dirty="0"/>
                    </a:p>
                  </a:txBody>
                  <a:tcPr anchor="ctr"/>
                </a:tc>
                <a:tc>
                  <a:txBody>
                    <a:bodyPr/>
                    <a:lstStyle/>
                    <a:p>
                      <a:pPr algn="ctr"/>
                      <a:r>
                        <a:rPr lang="en-US" sz="1050" dirty="0" smtClean="0"/>
                        <a:t>Commercial release authorization </a:t>
                      </a:r>
                      <a:endParaRPr lang="en-US" sz="1050" dirty="0"/>
                    </a:p>
                  </a:txBody>
                  <a:tcPr anchor="ctr"/>
                </a:tc>
              </a:tr>
              <a:tr h="857886">
                <a:tc>
                  <a:txBody>
                    <a:bodyPr/>
                    <a:lstStyle/>
                    <a:p>
                      <a:pPr algn="ctr"/>
                      <a:r>
                        <a:rPr lang="en-US" sz="1050" dirty="0" smtClean="0"/>
                        <a:t>Brazil</a:t>
                      </a:r>
                      <a:endParaRPr lang="en-US" sz="1050" dirty="0"/>
                    </a:p>
                  </a:txBody>
                  <a:tcPr anchor="ctr"/>
                </a:tc>
                <a:tc>
                  <a:txBody>
                    <a:bodyPr/>
                    <a:lstStyle/>
                    <a:p>
                      <a:pPr algn="ctr"/>
                      <a:r>
                        <a:rPr lang="en-US" sz="1050" dirty="0" smtClean="0">
                          <a:hlinkClick r:id="rId5"/>
                        </a:rPr>
                        <a:t>http://www.ctnbio.gov.br/</a:t>
                      </a:r>
                      <a:r>
                        <a:rPr lang="en-US" sz="1050" dirty="0" smtClean="0"/>
                        <a:t> </a:t>
                      </a:r>
                      <a:endParaRPr lang="en-US" sz="1050" dirty="0"/>
                    </a:p>
                  </a:txBody>
                  <a:tcPr anchor="ctr"/>
                </a:tc>
                <a:tc>
                  <a:txBody>
                    <a:bodyPr/>
                    <a:lstStyle/>
                    <a:p>
                      <a:pPr algn="ctr"/>
                      <a:r>
                        <a:rPr lang="en-US" sz="1050" dirty="0" smtClean="0"/>
                        <a:t>Website will provide details</a:t>
                      </a:r>
                      <a:r>
                        <a:rPr lang="en-US" sz="1050" baseline="0" dirty="0" smtClean="0"/>
                        <a:t> in Portuguese, most of the time it’s a monthly update. Contact in house colleagues from Brazil regulatory (currently, Angela Ferrari ) to receive master file with all details</a:t>
                      </a:r>
                    </a:p>
                  </a:txBody>
                  <a:tcPr anchor="ctr"/>
                </a:tc>
              </a:tr>
              <a:tr h="857886">
                <a:tc>
                  <a:txBody>
                    <a:bodyPr/>
                    <a:lstStyle/>
                    <a:p>
                      <a:pPr algn="ctr"/>
                      <a:r>
                        <a:rPr lang="en-US" sz="1050" dirty="0" smtClean="0"/>
                        <a:t>Argentina</a:t>
                      </a:r>
                      <a:endParaRPr lang="en-US" sz="1050" dirty="0"/>
                    </a:p>
                  </a:txBody>
                  <a:tcPr anchor="ctr"/>
                </a:tc>
                <a:tc>
                  <a:txBody>
                    <a:bodyPr/>
                    <a:lstStyle/>
                    <a:p>
                      <a:pPr algn="ctr"/>
                      <a:r>
                        <a:rPr lang="en-US" sz="1050" dirty="0" smtClean="0">
                          <a:hlinkClick r:id="rId6"/>
                        </a:rPr>
                        <a:t>http://64.76.123.202/site/agregado_de_valor/biotecnologia/55-OGM_COMERCIALES/index.php</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t>Website will provide details</a:t>
                      </a:r>
                      <a:r>
                        <a:rPr lang="en-US" sz="1050" baseline="0" dirty="0" smtClean="0"/>
                        <a:t> in Spanish, click on the individual products to know more about it. Contact in house colleagues from Argentina regulatory (currently, Virginia) to receive master file with all details</a:t>
                      </a:r>
                    </a:p>
                  </a:txBody>
                  <a:tcPr anchor="ctr"/>
                </a:tc>
              </a:tr>
              <a:tr h="482561">
                <a:tc>
                  <a:txBody>
                    <a:bodyPr/>
                    <a:lstStyle/>
                    <a:p>
                      <a:pPr algn="ctr"/>
                      <a:r>
                        <a:rPr lang="en-US" sz="1050" dirty="0" smtClean="0"/>
                        <a:t>India</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hlinkClick r:id="rId7"/>
                        </a:rPr>
                        <a:t>http://moef.nic.in/divisions/csurv/geac/information.html</a:t>
                      </a:r>
                      <a:r>
                        <a:rPr lang="en-US" sz="1050" dirty="0" smtClean="0"/>
                        <a:t> </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aseline="0" dirty="0" smtClean="0"/>
                        <a:t>Part of GEAC meeting minute -&gt; look at first part of the meeting</a:t>
                      </a:r>
                    </a:p>
                  </a:txBody>
                  <a:tcPr anchor="ctr"/>
                </a:tc>
              </a:tr>
              <a:tr h="434901">
                <a:tc>
                  <a:txBody>
                    <a:bodyPr/>
                    <a:lstStyle/>
                    <a:p>
                      <a:pPr algn="ct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baseline="0" dirty="0" smtClean="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8"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498"/>
            <a:ext cx="7391400" cy="936702"/>
          </a:xfrm>
        </p:spPr>
        <p:txBody>
          <a:bodyPr>
            <a:normAutofit fontScale="90000"/>
          </a:bodyPr>
          <a:lstStyle/>
          <a:p>
            <a:pPr algn="ctr"/>
            <a:r>
              <a:rPr lang="en-US" sz="2800" dirty="0" smtClean="0"/>
              <a:t>Regulatory – Field trials</a:t>
            </a:r>
            <a:br>
              <a:rPr lang="en-US" sz="2800" dirty="0" smtClean="0"/>
            </a:br>
            <a:r>
              <a:rPr lang="en-US" sz="1400" dirty="0" smtClean="0"/>
              <a:t>Helps in understanding who is testing &amp; which traits -&gt; you can connect the dots by comparing data from different countries </a:t>
            </a:r>
            <a:endParaRPr lang="en-US" sz="2000" dirty="0"/>
          </a:p>
        </p:txBody>
      </p:sp>
      <p:graphicFrame>
        <p:nvGraphicFramePr>
          <p:cNvPr id="4" name="Content Placeholder 3"/>
          <p:cNvGraphicFramePr>
            <a:graphicFrameLocks noGrp="1"/>
          </p:cNvGraphicFramePr>
          <p:nvPr>
            <p:ph idx="1"/>
          </p:nvPr>
        </p:nvGraphicFramePr>
        <p:xfrm>
          <a:off x="76200" y="1318260"/>
          <a:ext cx="8991600" cy="5234940"/>
        </p:xfrm>
        <a:graphic>
          <a:graphicData uri="http://schemas.openxmlformats.org/drawingml/2006/table">
            <a:tbl>
              <a:tblPr firstRow="1" bandRow="1">
                <a:tableStyleId>{5C22544A-7EE6-4342-B048-85BDC9FD1C3A}</a:tableStyleId>
              </a:tblPr>
              <a:tblGrid>
                <a:gridCol w="914400"/>
                <a:gridCol w="3810000"/>
                <a:gridCol w="4267200"/>
              </a:tblGrid>
              <a:tr h="181915">
                <a:tc>
                  <a:txBody>
                    <a:bodyPr/>
                    <a:lstStyle/>
                    <a:p>
                      <a:pPr algn="ctr"/>
                      <a:r>
                        <a:rPr lang="en-US" sz="1050" dirty="0" smtClean="0"/>
                        <a:t>Country</a:t>
                      </a:r>
                      <a:endParaRPr lang="en-US" sz="1050" dirty="0"/>
                    </a:p>
                  </a:txBody>
                  <a:tcPr anchor="ctr"/>
                </a:tc>
                <a:tc>
                  <a:txBody>
                    <a:bodyPr/>
                    <a:lstStyle/>
                    <a:p>
                      <a:pPr algn="ctr"/>
                      <a:r>
                        <a:rPr lang="en-US" sz="1050" dirty="0" smtClean="0"/>
                        <a:t>Link &amp;</a:t>
                      </a:r>
                      <a:endParaRPr lang="en-US" sz="1050" dirty="0"/>
                    </a:p>
                  </a:txBody>
                  <a:tcPr anchor="ctr"/>
                </a:tc>
                <a:tc>
                  <a:txBody>
                    <a:bodyPr/>
                    <a:lstStyle/>
                    <a:p>
                      <a:pPr algn="ctr"/>
                      <a:r>
                        <a:rPr lang="en-US" sz="1050" dirty="0" smtClean="0"/>
                        <a:t>Details  - how it helps in CI</a:t>
                      </a:r>
                      <a:endParaRPr lang="en-US" sz="1050" dirty="0"/>
                    </a:p>
                  </a:txBody>
                  <a:tcPr anchor="ctr"/>
                </a:tc>
              </a:tr>
              <a:tr h="529207">
                <a:tc>
                  <a:txBody>
                    <a:bodyPr/>
                    <a:lstStyle/>
                    <a:p>
                      <a:pPr algn="ctr"/>
                      <a:r>
                        <a:rPr lang="en-US" sz="1050" dirty="0" smtClean="0"/>
                        <a:t>Brazil</a:t>
                      </a:r>
                      <a:endParaRPr lang="en-US" sz="1050" dirty="0"/>
                    </a:p>
                  </a:txBody>
                  <a:tcPr anchor="ctr"/>
                </a:tc>
                <a:tc>
                  <a:txBody>
                    <a:bodyPr/>
                    <a:lstStyle/>
                    <a:p>
                      <a:pPr algn="ctr"/>
                      <a:r>
                        <a:rPr lang="en-US" sz="1050" dirty="0" smtClean="0">
                          <a:hlinkClick r:id="rId2"/>
                        </a:rPr>
                        <a:t>http://www.ctnbio.gov.br/</a:t>
                      </a:r>
                      <a:r>
                        <a:rPr lang="en-US" sz="1050" dirty="0" smtClean="0"/>
                        <a:t> </a:t>
                      </a:r>
                      <a:endParaRPr lang="en-US" sz="1050" dirty="0"/>
                    </a:p>
                  </a:txBody>
                  <a:tcPr anchor="ctr"/>
                </a:tc>
                <a:tc>
                  <a:txBody>
                    <a:bodyPr/>
                    <a:lstStyle/>
                    <a:p>
                      <a:pPr algn="ctr"/>
                      <a:r>
                        <a:rPr lang="en-US" sz="1050" dirty="0" smtClean="0"/>
                        <a:t>Website will provide details</a:t>
                      </a:r>
                      <a:r>
                        <a:rPr lang="en-US" sz="1050" baseline="0" dirty="0" smtClean="0"/>
                        <a:t> in Portuguese, most of the time it’s a monthly update. Contact in house colleagues from Brazil regulatory (currently, Angela Ferrari ) to receive master file with all details</a:t>
                      </a:r>
                    </a:p>
                    <a:p>
                      <a:pPr algn="ctr"/>
                      <a:r>
                        <a:rPr lang="en-US" sz="1050" b="1" baseline="0" dirty="0" smtClean="0"/>
                        <a:t>- Gene &amp; event level details can be extracted</a:t>
                      </a:r>
                      <a:endParaRPr lang="en-US" sz="1050" b="1" dirty="0"/>
                    </a:p>
                  </a:txBody>
                  <a:tcPr anchor="ctr"/>
                </a:tc>
              </a:tr>
              <a:tr h="297679">
                <a:tc>
                  <a:txBody>
                    <a:bodyPr/>
                    <a:lstStyle/>
                    <a:p>
                      <a:pPr algn="ctr"/>
                      <a:r>
                        <a:rPr lang="en-US" sz="1050" dirty="0" smtClean="0"/>
                        <a:t>EU countries</a:t>
                      </a:r>
                      <a:endParaRPr lang="en-US" sz="1050" dirty="0"/>
                    </a:p>
                  </a:txBody>
                  <a:tcPr anchor="ctr"/>
                </a:tc>
                <a:tc>
                  <a:txBody>
                    <a:bodyPr/>
                    <a:lstStyle/>
                    <a:p>
                      <a:pPr algn="ctr"/>
                      <a:r>
                        <a:rPr lang="en-US" sz="1050" dirty="0" smtClean="0">
                          <a:hlinkClick r:id="rId3"/>
                        </a:rPr>
                        <a:t>http://gmoinfo.jrc.ec.europa.eu/gmp_browse.aspx</a:t>
                      </a:r>
                      <a:r>
                        <a:rPr lang="en-US" sz="1050" dirty="0" smtClean="0"/>
                        <a:t> </a:t>
                      </a:r>
                      <a:endParaRPr lang="en-US" sz="1050" dirty="0"/>
                    </a:p>
                  </a:txBody>
                  <a:tcPr anchor="ctr"/>
                </a:tc>
                <a:tc>
                  <a:txBody>
                    <a:bodyPr/>
                    <a:lstStyle/>
                    <a:p>
                      <a:pPr algn="ctr"/>
                      <a:r>
                        <a:rPr lang="en-US" sz="1050" dirty="0" smtClean="0"/>
                        <a:t>Click on individual notification number to find more details </a:t>
                      </a:r>
                    </a:p>
                    <a:p>
                      <a:pPr algn="ctr"/>
                      <a:r>
                        <a:rPr lang="en-US" sz="1050" b="1" dirty="0" smtClean="0"/>
                        <a:t>- Details of genes can</a:t>
                      </a:r>
                      <a:r>
                        <a:rPr lang="en-US" sz="1050" b="1" baseline="0" dirty="0" smtClean="0"/>
                        <a:t> be extracted  </a:t>
                      </a:r>
                      <a:endParaRPr lang="en-US" sz="1050" b="1" dirty="0"/>
                    </a:p>
                  </a:txBody>
                  <a:tcPr anchor="ctr"/>
                </a:tc>
              </a:tr>
              <a:tr h="529207">
                <a:tc>
                  <a:txBody>
                    <a:bodyPr/>
                    <a:lstStyle/>
                    <a:p>
                      <a:pPr algn="ctr"/>
                      <a:r>
                        <a:rPr lang="en-US" sz="1050" dirty="0" smtClean="0"/>
                        <a:t>India</a:t>
                      </a:r>
                      <a:endParaRPr lang="en-US" sz="1050" dirty="0"/>
                    </a:p>
                  </a:txBody>
                  <a:tcPr anchor="ctr"/>
                </a:tc>
                <a:tc>
                  <a:txBody>
                    <a:bodyPr/>
                    <a:lstStyle/>
                    <a:p>
                      <a:pPr algn="ctr"/>
                      <a:r>
                        <a:rPr lang="en-US" sz="1050" dirty="0" smtClean="0">
                          <a:hlinkClick r:id="rId4"/>
                        </a:rPr>
                        <a:t>http://dbtbiosafety.nic.in/</a:t>
                      </a:r>
                      <a:r>
                        <a:rPr lang="en-US" sz="1050" dirty="0" smtClean="0"/>
                        <a:t> (RCGM meeting minute – we</a:t>
                      </a:r>
                      <a:r>
                        <a:rPr lang="en-US" sz="1050" baseline="0" dirty="0" smtClean="0"/>
                        <a:t> get little info in these meeting minutes</a:t>
                      </a:r>
                      <a:r>
                        <a:rPr lang="en-US" sz="1050" dirty="0" smtClean="0"/>
                        <a:t>)</a:t>
                      </a:r>
                    </a:p>
                    <a:p>
                      <a:pPr algn="ctr"/>
                      <a:r>
                        <a:rPr lang="en-US" sz="1050" dirty="0" smtClean="0">
                          <a:hlinkClick r:id="rId5"/>
                        </a:rPr>
                        <a:t>http://moef.nic.in/divisions/csurv/geac/information.html</a:t>
                      </a:r>
                      <a:r>
                        <a:rPr lang="en-US" sz="1050" dirty="0" smtClean="0"/>
                        <a:t> (GEAC meeting minutes)</a:t>
                      </a:r>
                      <a:endParaRPr lang="en-US" sz="1050" dirty="0"/>
                    </a:p>
                  </a:txBody>
                  <a:tcPr anchor="ctr"/>
                </a:tc>
                <a:tc>
                  <a:txBody>
                    <a:bodyPr/>
                    <a:lstStyle/>
                    <a:p>
                      <a:pPr algn="ctr"/>
                      <a:r>
                        <a:rPr lang="en-US" sz="1050" b="0" dirty="0" smtClean="0"/>
                        <a:t>Need to download</a:t>
                      </a:r>
                      <a:r>
                        <a:rPr lang="en-US" sz="1050" b="0" baseline="0" dirty="0" smtClean="0"/>
                        <a:t> </a:t>
                      </a:r>
                      <a:r>
                        <a:rPr lang="en-US" sz="1050" b="0" baseline="0" dirty="0" err="1" smtClean="0"/>
                        <a:t>pdf</a:t>
                      </a:r>
                      <a:r>
                        <a:rPr lang="en-US" sz="1050" b="0" baseline="0" dirty="0" smtClean="0"/>
                        <a:t> files &amp; extract data. Currently team maintains an excel sheet  with historical data covered &amp; it is updated as &amp; when we get GEAC </a:t>
                      </a:r>
                      <a:r>
                        <a:rPr lang="en-US" sz="1050" b="0" baseline="0" dirty="0" err="1" smtClean="0"/>
                        <a:t>udpates</a:t>
                      </a:r>
                      <a:endParaRPr lang="en-US" sz="1050" b="0" baseline="0" dirty="0" smtClean="0"/>
                    </a:p>
                    <a:p>
                      <a:pPr marL="0" marR="0" indent="0" algn="ctr" defTabSz="457200" rtl="0" eaLnBrk="1" fontAlgn="auto" latinLnBrk="0" hangingPunct="1">
                        <a:lnSpc>
                          <a:spcPct val="100000"/>
                        </a:lnSpc>
                        <a:spcBef>
                          <a:spcPts val="0"/>
                        </a:spcBef>
                        <a:spcAft>
                          <a:spcPts val="0"/>
                        </a:spcAft>
                        <a:buClrTx/>
                        <a:buSzTx/>
                        <a:buFontTx/>
                        <a:buChar char="-"/>
                        <a:tabLst/>
                        <a:defRPr/>
                      </a:pPr>
                      <a:r>
                        <a:rPr lang="en-US" sz="1050" b="1" baseline="0" dirty="0" smtClean="0"/>
                        <a:t>Gene &amp; event level details can be extracted</a:t>
                      </a:r>
                      <a:endParaRPr lang="en-US" sz="1050" b="1" dirty="0" smtClean="0"/>
                    </a:p>
                  </a:txBody>
                  <a:tcPr anchor="ctr"/>
                </a:tc>
              </a:tr>
              <a:tr h="413443">
                <a:tc>
                  <a:txBody>
                    <a:bodyPr/>
                    <a:lstStyle/>
                    <a:p>
                      <a:pPr algn="ctr"/>
                      <a:r>
                        <a:rPr lang="en-US" sz="1050" dirty="0" smtClean="0"/>
                        <a:t>Canada</a:t>
                      </a:r>
                      <a:endParaRPr lang="en-US" sz="1050" dirty="0"/>
                    </a:p>
                  </a:txBody>
                  <a:tcPr anchor="ctr"/>
                </a:tc>
                <a:tc>
                  <a:txBody>
                    <a:bodyPr/>
                    <a:lstStyle/>
                    <a:p>
                      <a:pPr algn="ctr"/>
                      <a:r>
                        <a:rPr lang="en-US" sz="1050" dirty="0" smtClean="0">
                          <a:hlinkClick r:id="rId6"/>
                        </a:rPr>
                        <a:t>http://www.inspection.gc.ca/plants/plants-with-novel-traits/approved-under-review/field-trials/eng/1313872595333/1313873672306</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dirty="0" smtClean="0"/>
                        <a:t>Go to each year &amp; click on “detailed table”</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t>-Only trait &amp; crop details can</a:t>
                      </a:r>
                      <a:r>
                        <a:rPr lang="en-US" sz="1050" b="1" baseline="0" dirty="0" smtClean="0"/>
                        <a:t> be extracted</a:t>
                      </a:r>
                      <a:endParaRPr lang="en-US" sz="1050" b="1" dirty="0" smtClean="0"/>
                    </a:p>
                  </a:txBody>
                  <a:tcPr anchor="ctr"/>
                </a:tc>
              </a:tr>
              <a:tr h="413443">
                <a:tc>
                  <a:txBody>
                    <a:bodyPr/>
                    <a:lstStyle/>
                    <a:p>
                      <a:pPr algn="ctr"/>
                      <a:r>
                        <a:rPr lang="en-US" sz="1050" dirty="0" smtClean="0"/>
                        <a:t>Japan</a:t>
                      </a:r>
                      <a:endParaRPr lang="en-US" sz="1050" dirty="0"/>
                    </a:p>
                  </a:txBody>
                  <a:tcPr anchor="ctr"/>
                </a:tc>
                <a:tc>
                  <a:txBody>
                    <a:bodyPr/>
                    <a:lstStyle/>
                    <a:p>
                      <a:pPr algn="ctr"/>
                      <a:r>
                        <a:rPr lang="en-US" sz="1050" dirty="0" smtClean="0">
                          <a:hlinkClick r:id="rId7"/>
                        </a:rPr>
                        <a:t>http://www.bch.biodic.go.jp/english/lmo.html</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dirty="0" smtClean="0"/>
                        <a:t>Click on each year to get details</a:t>
                      </a:r>
                      <a:r>
                        <a:rPr lang="en-US" sz="1050" b="0" baseline="0" dirty="0" smtClean="0"/>
                        <a: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50" b="0" baseline="0" dirty="0" smtClean="0"/>
                        <a:t>- These trials are not intended to launch the product in the market, however, will give us </a:t>
                      </a:r>
                      <a:r>
                        <a:rPr lang="en-US" sz="1050" b="1" baseline="0" dirty="0" smtClean="0"/>
                        <a:t>good CI info around gene &amp; events </a:t>
                      </a:r>
                      <a:endParaRPr lang="en-US" sz="1050" b="1" dirty="0" smtClean="0"/>
                    </a:p>
                  </a:txBody>
                  <a:tcPr anchor="ctr"/>
                </a:tc>
              </a:tr>
              <a:tr h="529207">
                <a:tc>
                  <a:txBody>
                    <a:bodyPr/>
                    <a:lstStyle/>
                    <a:p>
                      <a:pPr algn="ctr"/>
                      <a:r>
                        <a:rPr lang="en-US" sz="1050" dirty="0" smtClean="0"/>
                        <a:t>Argentina</a:t>
                      </a:r>
                      <a:endParaRPr lang="en-US" sz="1050" dirty="0"/>
                    </a:p>
                  </a:txBody>
                  <a:tcPr anchor="ctr"/>
                </a:tc>
                <a:tc>
                  <a:txBody>
                    <a:bodyPr/>
                    <a:lstStyle/>
                    <a:p>
                      <a:pPr algn="ctr"/>
                      <a:r>
                        <a:rPr lang="en-US" sz="1050" dirty="0" smtClean="0">
                          <a:hlinkClick r:id="rId8"/>
                        </a:rPr>
                        <a:t>http://64.76.123.202/site/agregado_de_valor/biotecnologia/50-EVALUACIONES/___historica/index.php</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t>Website will provide details</a:t>
                      </a:r>
                      <a:r>
                        <a:rPr lang="en-US" sz="1050" baseline="0" dirty="0" smtClean="0"/>
                        <a:t> in Spanish, download the file &amp; look for field trials release section. </a:t>
                      </a:r>
                      <a:r>
                        <a:rPr lang="en-US" sz="1050" baseline="0" dirty="0" err="1" smtClean="0"/>
                        <a:t>Its</a:t>
                      </a:r>
                      <a:r>
                        <a:rPr lang="en-US" sz="1050" baseline="0" dirty="0" smtClean="0"/>
                        <a:t> an annual update. Contact in house colleagues from Argentina regulatory (currently, Virginia) to receive master file with all details</a:t>
                      </a:r>
                    </a:p>
                  </a:txBody>
                  <a:tcPr anchor="ctr"/>
                </a:tc>
              </a:tr>
              <a:tr h="181915">
                <a:tc>
                  <a:txBody>
                    <a:bodyPr/>
                    <a:lstStyle/>
                    <a:p>
                      <a:pPr algn="ctr"/>
                      <a:r>
                        <a:rPr lang="en-US" sz="1050" dirty="0" smtClean="0"/>
                        <a:t>Australia</a:t>
                      </a:r>
                      <a:endParaRPr lang="en-US" sz="1050" dirty="0"/>
                    </a:p>
                  </a:txBody>
                  <a:tcPr anchor="ctr"/>
                </a:tc>
                <a:tc>
                  <a:txBody>
                    <a:bodyPr/>
                    <a:lstStyle/>
                    <a:p>
                      <a:pPr algn="ctr"/>
                      <a:r>
                        <a:rPr lang="en-US" sz="1050" dirty="0" smtClean="0">
                          <a:hlinkClick r:id="rId9"/>
                        </a:rPr>
                        <a:t>http://www.ogtr.gov.au/internet/ogtr/publishing.nsf/Content/i1</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aseline="0" dirty="0" smtClean="0"/>
                        <a:t>Click on license number to know more about genes </a:t>
                      </a:r>
                    </a:p>
                  </a:txBody>
                  <a:tcPr anchor="ctr"/>
                </a:tc>
              </a:tr>
              <a:tr h="529207">
                <a:tc>
                  <a:txBody>
                    <a:bodyPr/>
                    <a:lstStyle/>
                    <a:p>
                      <a:pPr algn="ctr"/>
                      <a:r>
                        <a:rPr lang="en-US" sz="1050" dirty="0" smtClean="0"/>
                        <a:t>USA</a:t>
                      </a:r>
                      <a:endParaRPr lang="en-US" sz="1050" dirty="0"/>
                    </a:p>
                  </a:txBody>
                  <a:tcPr anchor="ctr"/>
                </a:tc>
                <a:tc>
                  <a:txBody>
                    <a:bodyPr/>
                    <a:lstStyle/>
                    <a:p>
                      <a:pPr algn="ctr"/>
                      <a:r>
                        <a:rPr lang="en-US" sz="1050" dirty="0" smtClean="0">
                          <a:hlinkClick r:id="rId10"/>
                        </a:rPr>
                        <a:t>http://www.aphis.usda.gov/wps/portal/banner/help?1dmy&amp;urile=wcm%3apath%3a%2Faphis_content_library%2Fsa_our_focus%2Fsa_biotechnology%2Fsa_permits_notifications_and_petitions%2Fsa_permits%2Fct_status</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aseline="0" dirty="0" smtClean="0"/>
                        <a:t>Download  excel file by clicking on “</a:t>
                      </a:r>
                      <a:r>
                        <a:rPr lang="en-US" sz="1050" dirty="0" smtClean="0">
                          <a:hlinkClick r:id="rId11"/>
                        </a:rPr>
                        <a:t>Download all APHIS Notification, Permit, and Petition data in spreadsheet</a:t>
                      </a:r>
                      <a:r>
                        <a:rPr lang="en-US" sz="1050" baseline="0" dirty="0" smtClean="0"/>
                        <a:t>” usually gene details will be confidential. Look for Brazil &amp; Argentina data to connect the data </a:t>
                      </a:r>
                      <a:endParaRPr lang="en-US" sz="1050" dirty="0" smtClean="0"/>
                    </a:p>
                  </a:txBody>
                  <a:tcPr anchor="ctr"/>
                </a:tc>
              </a:tr>
              <a:tr h="181915">
                <a:tc>
                  <a:txBody>
                    <a:bodyPr/>
                    <a:lstStyle/>
                    <a:p>
                      <a:pPr algn="ctr"/>
                      <a:r>
                        <a:rPr lang="en-US" sz="1050" dirty="0" smtClean="0"/>
                        <a:t>China</a:t>
                      </a:r>
                      <a:endParaRPr lang="en-US" sz="1050" dirty="0"/>
                    </a:p>
                  </a:txBody>
                  <a:tcPr anchor="ctr"/>
                </a:tc>
                <a:tc>
                  <a:txBody>
                    <a:bodyPr/>
                    <a:lstStyle/>
                    <a:p>
                      <a:pPr algn="ctr"/>
                      <a:r>
                        <a:rPr lang="en-US" sz="1050" dirty="0" smtClean="0">
                          <a:hlinkClick r:id="rId12"/>
                        </a:rPr>
                        <a:t>http://www.stee.agri.gov.cn/biosafety/spxx/</a:t>
                      </a:r>
                      <a:r>
                        <a:rPr lang="en-US" sz="1050" dirty="0" smtClean="0"/>
                        <a:t> </a:t>
                      </a:r>
                      <a:endParaRPr lang="en-US" sz="105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t>In Chinese</a:t>
                      </a:r>
                      <a:r>
                        <a:rPr lang="en-US" sz="1050" baseline="0" dirty="0" smtClean="0"/>
                        <a:t> language, need to translate to look for gene </a:t>
                      </a:r>
                      <a:r>
                        <a:rPr lang="en-US" sz="1050" baseline="0" dirty="0" err="1" smtClean="0"/>
                        <a:t>detials</a:t>
                      </a:r>
                      <a:r>
                        <a:rPr lang="en-US" sz="1050" baseline="0" dirty="0" smtClean="0"/>
                        <a:t> </a:t>
                      </a:r>
                      <a:endParaRPr lang="en-US" sz="1050" dirty="0" smtClean="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13"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2498"/>
            <a:ext cx="7772400" cy="1089102"/>
          </a:xfrm>
        </p:spPr>
        <p:txBody>
          <a:bodyPr>
            <a:normAutofit fontScale="90000"/>
          </a:bodyPr>
          <a:lstStyle/>
          <a:p>
            <a:pPr algn="ctr"/>
            <a:r>
              <a:rPr lang="en-US" sz="2800" dirty="0" smtClean="0"/>
              <a:t>IPR – Patent publication</a:t>
            </a:r>
            <a:br>
              <a:rPr lang="en-US" sz="2800" dirty="0" smtClean="0"/>
            </a:br>
            <a:r>
              <a:rPr lang="en-US" sz="1600" dirty="0" smtClean="0"/>
              <a:t>One of the key data point in understanding companies R&amp;D efforts. Will be part of most of our work products. Connect these information with other data points to bring unusual publications &amp; their implications </a:t>
            </a:r>
            <a:endParaRPr lang="en-US" sz="2800" dirty="0"/>
          </a:p>
        </p:txBody>
      </p:sp>
      <p:graphicFrame>
        <p:nvGraphicFramePr>
          <p:cNvPr id="4" name="Content Placeholder 3"/>
          <p:cNvGraphicFramePr>
            <a:graphicFrameLocks noGrp="1"/>
          </p:cNvGraphicFramePr>
          <p:nvPr>
            <p:ph idx="1"/>
          </p:nvPr>
        </p:nvGraphicFramePr>
        <p:xfrm>
          <a:off x="76200" y="1605280"/>
          <a:ext cx="8991601" cy="4328160"/>
        </p:xfrm>
        <a:graphic>
          <a:graphicData uri="http://schemas.openxmlformats.org/drawingml/2006/table">
            <a:tbl>
              <a:tblPr firstRow="1" bandRow="1">
                <a:tableStyleId>{5C22544A-7EE6-4342-B048-85BDC9FD1C3A}</a:tableStyleId>
              </a:tblPr>
              <a:tblGrid>
                <a:gridCol w="1352718"/>
                <a:gridCol w="4286082"/>
                <a:gridCol w="3352801"/>
              </a:tblGrid>
              <a:tr h="370840">
                <a:tc>
                  <a:txBody>
                    <a:bodyPr/>
                    <a:lstStyle/>
                    <a:p>
                      <a:pPr algn="ctr"/>
                      <a:r>
                        <a:rPr lang="en-US" sz="1200" dirty="0" smtClean="0"/>
                        <a:t>dB</a:t>
                      </a:r>
                      <a:endParaRPr lang="en-US" sz="1200" dirty="0"/>
                    </a:p>
                  </a:txBody>
                  <a:tcPr anchor="ctr"/>
                </a:tc>
                <a:tc>
                  <a:txBody>
                    <a:bodyPr/>
                    <a:lstStyle/>
                    <a:p>
                      <a:pPr algn="ctr"/>
                      <a:r>
                        <a:rPr lang="en-US" sz="1200" dirty="0" smtClean="0"/>
                        <a:t>Link</a:t>
                      </a:r>
                      <a:endParaRPr lang="en-US" sz="1200" dirty="0"/>
                    </a:p>
                  </a:txBody>
                  <a:tcPr anchor="ctr"/>
                </a:tc>
                <a:tc>
                  <a:txBody>
                    <a:bodyPr/>
                    <a:lstStyle/>
                    <a:p>
                      <a:pPr algn="ctr"/>
                      <a:r>
                        <a:rPr lang="en-US" sz="1200" dirty="0" smtClean="0"/>
                        <a:t>Details  - how it helps in CI</a:t>
                      </a:r>
                      <a:endParaRPr lang="en-US" sz="1200" dirty="0"/>
                    </a:p>
                  </a:txBody>
                  <a:tcPr anchor="ctr"/>
                </a:tc>
              </a:tr>
              <a:tr h="370840">
                <a:tc>
                  <a:txBody>
                    <a:bodyPr/>
                    <a:lstStyle/>
                    <a:p>
                      <a:pPr algn="ctr"/>
                      <a:r>
                        <a:rPr lang="en-US" sz="1200" dirty="0" smtClean="0"/>
                        <a:t>Thomson Innovation</a:t>
                      </a:r>
                      <a:endParaRPr lang="en-US" sz="1200" dirty="0"/>
                    </a:p>
                  </a:txBody>
                  <a:tcPr anchor="ctr"/>
                </a:tc>
                <a:tc>
                  <a:txBody>
                    <a:bodyPr/>
                    <a:lstStyle/>
                    <a:p>
                      <a:pPr algn="ctr"/>
                      <a:r>
                        <a:rPr lang="en-US" sz="1200" dirty="0" smtClean="0">
                          <a:hlinkClick r:id="rId2"/>
                        </a:rPr>
                        <a:t>https://www.thomsoninnovation.com/login</a:t>
                      </a:r>
                      <a:r>
                        <a:rPr lang="en-US" sz="1200" dirty="0" smtClean="0"/>
                        <a:t> </a:t>
                      </a:r>
                      <a:endParaRPr lang="en-US" sz="1200" dirty="0"/>
                    </a:p>
                  </a:txBody>
                  <a:tcPr anchor="ctr"/>
                </a:tc>
                <a:tc>
                  <a:txBody>
                    <a:bodyPr/>
                    <a:lstStyle/>
                    <a:p>
                      <a:pPr algn="ctr"/>
                      <a:r>
                        <a:rPr lang="en-US" sz="1200" dirty="0" smtClean="0"/>
                        <a:t>Get the access from Library team</a:t>
                      </a:r>
                    </a:p>
                    <a:p>
                      <a:pPr algn="ctr"/>
                      <a:endParaRPr lang="en-US" sz="1200" dirty="0" smtClean="0"/>
                    </a:p>
                    <a:p>
                      <a:pPr algn="ctr"/>
                      <a:r>
                        <a:rPr lang="en-US" sz="1200" dirty="0" smtClean="0"/>
                        <a:t>Will help in creating CP alert, Tracking IP from competitors.</a:t>
                      </a:r>
                    </a:p>
                    <a:p>
                      <a:pPr algn="ctr"/>
                      <a:endParaRPr lang="en-US" sz="1200" dirty="0" smtClean="0"/>
                    </a:p>
                    <a:p>
                      <a:pPr algn="ctr"/>
                      <a:r>
                        <a:rPr lang="en-US" sz="1200" dirty="0" smtClean="0"/>
                        <a:t>We</a:t>
                      </a:r>
                      <a:r>
                        <a:rPr lang="en-US" sz="1200" baseline="0" dirty="0" smtClean="0"/>
                        <a:t> rely on this dB heavily </a:t>
                      </a:r>
                      <a:endParaRPr lang="en-US" sz="1200" dirty="0"/>
                    </a:p>
                  </a:txBody>
                  <a:tcPr anchor="ctr"/>
                </a:tc>
              </a:tr>
              <a:tr h="370840">
                <a:tc>
                  <a:txBody>
                    <a:bodyPr/>
                    <a:lstStyle/>
                    <a:p>
                      <a:pPr algn="ctr"/>
                      <a:r>
                        <a:rPr lang="en-US" sz="1200" dirty="0" smtClean="0"/>
                        <a:t>India patent</a:t>
                      </a:r>
                      <a:r>
                        <a:rPr lang="en-US" sz="1200" baseline="0" dirty="0" smtClean="0"/>
                        <a:t> dB</a:t>
                      </a:r>
                      <a:endParaRPr lang="en-US" sz="1200" dirty="0"/>
                    </a:p>
                  </a:txBody>
                  <a:tcPr anchor="ctr"/>
                </a:tc>
                <a:tc>
                  <a:txBody>
                    <a:bodyPr/>
                    <a:lstStyle/>
                    <a:p>
                      <a:pPr algn="ctr"/>
                      <a:r>
                        <a:rPr lang="en-US" sz="1200" dirty="0" smtClean="0">
                          <a:hlinkClick r:id="rId3"/>
                        </a:rPr>
                        <a:t>http://ipindiaservices.gov.in/patentsearch/search/index.aspx</a:t>
                      </a:r>
                      <a:r>
                        <a:rPr lang="en-US" sz="1200" dirty="0" smtClean="0"/>
                        <a:t> </a:t>
                      </a:r>
                      <a:endParaRPr lang="en-US" sz="1200" dirty="0"/>
                    </a:p>
                  </a:txBody>
                  <a:tcPr anchor="ctr"/>
                </a:tc>
                <a:tc>
                  <a:txBody>
                    <a:bodyPr/>
                    <a:lstStyle/>
                    <a:p>
                      <a:pPr algn="ctr"/>
                      <a:endParaRPr lang="en-US" sz="1200" dirty="0"/>
                    </a:p>
                  </a:txBody>
                  <a:tcPr anchor="ctr"/>
                </a:tc>
              </a:tr>
              <a:tr h="370840">
                <a:tc>
                  <a:txBody>
                    <a:bodyPr/>
                    <a:lstStyle/>
                    <a:p>
                      <a:pPr algn="ctr"/>
                      <a:r>
                        <a:rPr lang="en-US" sz="1200" dirty="0" smtClean="0"/>
                        <a:t>US</a:t>
                      </a:r>
                      <a:r>
                        <a:rPr lang="en-US" sz="1200" baseline="0" dirty="0" smtClean="0"/>
                        <a:t> – Patent office</a:t>
                      </a:r>
                      <a:endParaRPr lang="en-US" sz="1200" dirty="0"/>
                    </a:p>
                  </a:txBody>
                  <a:tcPr anchor="ctr"/>
                </a:tc>
                <a:tc>
                  <a:txBody>
                    <a:bodyPr/>
                    <a:lstStyle/>
                    <a:p>
                      <a:pPr algn="ctr"/>
                      <a:r>
                        <a:rPr lang="en-US" sz="1200" dirty="0" smtClean="0">
                          <a:hlinkClick r:id="rId4"/>
                        </a:rPr>
                        <a:t>http://patft.uspto.gov/netahtml/PTO/search-bool.html</a:t>
                      </a:r>
                      <a:r>
                        <a:rPr lang="en-US" sz="1200" dirty="0" smtClean="0"/>
                        <a:t> </a:t>
                      </a:r>
                      <a:endParaRPr lang="en-US" sz="1200" dirty="0"/>
                    </a:p>
                  </a:txBody>
                  <a:tcPr anchor="ctr"/>
                </a:tc>
                <a:tc>
                  <a:txBody>
                    <a:bodyPr/>
                    <a:lstStyle/>
                    <a:p>
                      <a:pPr algn="ctr"/>
                      <a:r>
                        <a:rPr lang="en-US" sz="1200" dirty="0" smtClean="0"/>
                        <a:t>Will help in retrieving details </a:t>
                      </a:r>
                      <a:endParaRPr lang="en-US" sz="1200" dirty="0"/>
                    </a:p>
                  </a:txBody>
                  <a:tcPr anchor="ctr"/>
                </a:tc>
              </a:tr>
              <a:tr h="370840">
                <a:tc>
                  <a:txBody>
                    <a:bodyPr/>
                    <a:lstStyle/>
                    <a:p>
                      <a:pPr algn="ctr"/>
                      <a:r>
                        <a:rPr lang="en-US" sz="1200" dirty="0" smtClean="0"/>
                        <a:t>WIPO </a:t>
                      </a:r>
                      <a:endParaRPr lang="en-US" sz="1200" dirty="0"/>
                    </a:p>
                  </a:txBody>
                  <a:tcPr anchor="ctr"/>
                </a:tc>
                <a:tc>
                  <a:txBody>
                    <a:bodyPr/>
                    <a:lstStyle/>
                    <a:p>
                      <a:pPr algn="ctr"/>
                      <a:r>
                        <a:rPr lang="en-US" sz="1200" dirty="0" smtClean="0">
                          <a:hlinkClick r:id="rId5"/>
                        </a:rPr>
                        <a:t>http://patentscope.wipo.int/search/en/search.jsf</a:t>
                      </a:r>
                      <a:r>
                        <a:rPr lang="en-US" sz="1200" dirty="0" smtClean="0"/>
                        <a:t> </a:t>
                      </a:r>
                      <a:endParaRPr lang="en-US" sz="1200" dirty="0"/>
                    </a:p>
                  </a:txBody>
                  <a:tcPr anchor="ctr"/>
                </a:tc>
                <a:tc>
                  <a:txBody>
                    <a:bodyPr/>
                    <a:lstStyle/>
                    <a:p>
                      <a:pPr algn="ctr"/>
                      <a:r>
                        <a:rPr lang="en-US" sz="1200" dirty="0" smtClean="0"/>
                        <a:t>WIPO publications retrieval</a:t>
                      </a:r>
                      <a:endParaRPr lang="en-US" sz="1200" dirty="0"/>
                    </a:p>
                  </a:txBody>
                  <a:tcPr anchor="ctr"/>
                </a:tc>
              </a:tr>
              <a:tr h="370840">
                <a:tc>
                  <a:txBody>
                    <a:bodyPr/>
                    <a:lstStyle/>
                    <a:p>
                      <a:pPr algn="ctr"/>
                      <a:r>
                        <a:rPr lang="en-US" sz="1200" dirty="0" smtClean="0"/>
                        <a:t>Google patents</a:t>
                      </a:r>
                      <a:endParaRPr lang="en-US" sz="1200" dirty="0"/>
                    </a:p>
                  </a:txBody>
                  <a:tcPr anchor="ctr"/>
                </a:tc>
                <a:tc>
                  <a:txBody>
                    <a:bodyPr/>
                    <a:lstStyle/>
                    <a:p>
                      <a:pPr algn="ctr"/>
                      <a:r>
                        <a:rPr lang="en-US" sz="1200" dirty="0" smtClean="0">
                          <a:hlinkClick r:id="rId6"/>
                        </a:rPr>
                        <a:t>https://www.google.com/?tbm=pts</a:t>
                      </a:r>
                      <a:r>
                        <a:rPr lang="en-US" sz="1200" dirty="0" smtClean="0"/>
                        <a:t> </a:t>
                      </a:r>
                      <a:endParaRPr lang="en-US" sz="1200" dirty="0"/>
                    </a:p>
                  </a:txBody>
                  <a:tcPr anchor="ctr"/>
                </a:tc>
                <a:tc>
                  <a:txBody>
                    <a:bodyPr/>
                    <a:lstStyle/>
                    <a:p>
                      <a:pPr algn="ctr"/>
                      <a:r>
                        <a:rPr lang="en-US" sz="1200" dirty="0" smtClean="0"/>
                        <a:t>Quick help in retrieving</a:t>
                      </a:r>
                      <a:r>
                        <a:rPr lang="en-US" sz="1200" baseline="0" dirty="0" smtClean="0"/>
                        <a:t> patent numbers</a:t>
                      </a:r>
                      <a:endParaRPr lang="en-US" sz="1200" dirty="0"/>
                    </a:p>
                  </a:txBody>
                  <a:tcPr anchor="ctr"/>
                </a:tc>
              </a:tr>
              <a:tr h="370840">
                <a:tc>
                  <a:txBody>
                    <a:bodyPr/>
                    <a:lstStyle/>
                    <a:p>
                      <a:pPr algn="ctr"/>
                      <a:r>
                        <a:rPr lang="en-US" sz="1200" dirty="0" smtClean="0"/>
                        <a:t>GQPAT</a:t>
                      </a:r>
                      <a:endParaRPr lang="en-US" sz="1200" dirty="0"/>
                    </a:p>
                  </a:txBody>
                  <a:tcPr anchor="ctr"/>
                </a:tc>
                <a:tc>
                  <a:txBody>
                    <a:bodyPr/>
                    <a:lstStyle/>
                    <a:p>
                      <a:pPr algn="ctr"/>
                      <a:r>
                        <a:rPr lang="en-US" sz="1200" dirty="0" smtClean="0">
                          <a:hlinkClick r:id="rId7"/>
                        </a:rPr>
                        <a:t>http://genomequest.monsanto.com/GQ/query?do=mygq#1710</a:t>
                      </a:r>
                      <a:endParaRPr lang="en-US" sz="1200" dirty="0" smtClean="0"/>
                    </a:p>
                  </a:txBody>
                  <a:tcPr anchor="ctr"/>
                </a:tc>
                <a:tc>
                  <a:txBody>
                    <a:bodyPr/>
                    <a:lstStyle/>
                    <a:p>
                      <a:pPr algn="ctr"/>
                      <a:r>
                        <a:rPr lang="en-US" sz="1200" dirty="0" smtClean="0"/>
                        <a:t>Sequence retrieval and search</a:t>
                      </a:r>
                      <a:endParaRPr lang="en-US" sz="1200" dirty="0"/>
                    </a:p>
                  </a:txBody>
                  <a:tcPr anchor="ctr"/>
                </a:tc>
              </a:tr>
              <a:tr h="370840">
                <a:tc>
                  <a:txBody>
                    <a:bodyPr/>
                    <a:lstStyle/>
                    <a:p>
                      <a:pPr algn="ctr"/>
                      <a:r>
                        <a:rPr lang="en-US" sz="1200" dirty="0" smtClean="0"/>
                        <a:t>Orbit</a:t>
                      </a:r>
                      <a:endParaRPr lang="en-US" sz="1200" dirty="0"/>
                    </a:p>
                  </a:txBody>
                  <a:tcPr anchor="ctr"/>
                </a:tc>
                <a:tc>
                  <a:txBody>
                    <a:bodyPr/>
                    <a:lstStyle/>
                    <a:p>
                      <a:pPr algn="ctr"/>
                      <a:r>
                        <a:rPr lang="en-US" sz="1200" dirty="0" smtClean="0">
                          <a:hlinkClick r:id="rId8"/>
                        </a:rPr>
                        <a:t>http://www2.orbit.com/?ticket=47834e9e-cfb4-47bd-9765-6e014c844bd3&amp;locale=en</a:t>
                      </a:r>
                      <a:endParaRPr lang="en-US" sz="1200" dirty="0" smtClean="0"/>
                    </a:p>
                  </a:txBody>
                  <a:tcPr anchor="ctr"/>
                </a:tc>
                <a:tc>
                  <a:txBody>
                    <a:bodyPr/>
                    <a:lstStyle/>
                    <a:p>
                      <a:pPr algn="ctr"/>
                      <a:r>
                        <a:rPr lang="en-US" sz="1200" dirty="0" smtClean="0"/>
                        <a:t>Advance</a:t>
                      </a:r>
                      <a:r>
                        <a:rPr lang="en-US" sz="1200" baseline="0" dirty="0" smtClean="0"/>
                        <a:t> search</a:t>
                      </a:r>
                      <a:r>
                        <a:rPr lang="en-US" sz="1200" baseline="0" smtClean="0"/>
                        <a:t>, family </a:t>
                      </a:r>
                      <a:endParaRPr lang="en-US" sz="1200" dirty="0"/>
                    </a:p>
                  </a:txBody>
                  <a:tcPr anchor="ctr"/>
                </a:tc>
              </a:tr>
              <a:tr h="370840">
                <a:tc>
                  <a:txBody>
                    <a:bodyPr/>
                    <a:lstStyle/>
                    <a:p>
                      <a:pPr algn="ctr"/>
                      <a:r>
                        <a:rPr lang="en-US" sz="1200" dirty="0" smtClean="0"/>
                        <a:t>European Patent Register</a:t>
                      </a:r>
                      <a:endParaRPr lang="en-US" sz="1200" dirty="0"/>
                    </a:p>
                  </a:txBody>
                  <a:tcPr anchor="ctr"/>
                </a:tc>
                <a:tc>
                  <a:txBody>
                    <a:bodyPr/>
                    <a:lstStyle/>
                    <a:p>
                      <a:pPr algn="ctr"/>
                      <a:r>
                        <a:rPr lang="en-US" sz="1200" dirty="0" smtClean="0">
                          <a:hlinkClick r:id="rId9"/>
                        </a:rPr>
                        <a:t>https://register.epo.org/simpleSearch?lng=en</a:t>
                      </a:r>
                      <a:endParaRPr lang="en-US" sz="1200" dirty="0" smtClean="0"/>
                    </a:p>
                    <a:p>
                      <a:pPr algn="ctr"/>
                      <a:endParaRPr lang="en-US" sz="1200" dirty="0"/>
                    </a:p>
                  </a:txBody>
                  <a:tcPr anchor="ctr"/>
                </a:tc>
                <a:tc>
                  <a:txBody>
                    <a:bodyPr/>
                    <a:lstStyle/>
                    <a:p>
                      <a:pPr algn="ctr"/>
                      <a:r>
                        <a:rPr lang="en-US" sz="1200" dirty="0" smtClean="0"/>
                        <a:t>EP  publications</a:t>
                      </a:r>
                      <a:r>
                        <a:rPr lang="en-US" sz="1200" baseline="0" dirty="0" smtClean="0"/>
                        <a:t>, prosecution history</a:t>
                      </a:r>
                      <a:endParaRPr lang="en-US" sz="1200" dirty="0"/>
                    </a:p>
                  </a:txBody>
                  <a:tcPr anchor="ctr"/>
                </a:tc>
              </a:tr>
            </a:tbl>
          </a:graphicData>
        </a:graphic>
      </p:graphicFrame>
      <p:sp>
        <p:nvSpPr>
          <p:cNvPr id="5" name="Left Arrow 4"/>
          <p:cNvSpPr/>
          <p:nvPr/>
        </p:nvSpPr>
        <p:spPr>
          <a:xfrm>
            <a:off x="0" y="262052"/>
            <a:ext cx="1219200" cy="728547"/>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10" action="ppaction://hlinksldjump"/>
              </a:rPr>
              <a:t>Main page</a:t>
            </a:r>
            <a:endParaRPr lang="en-US" sz="1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I-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CI-theme</Template>
  <TotalTime>533</TotalTime>
  <Words>2137</Words>
  <Application>Microsoft Office PowerPoint</Application>
  <PresentationFormat>On-screen Show (4:3)</PresentationFormat>
  <Paragraphs>392</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CI-theme</vt:lpstr>
      <vt:lpstr>30_Office Theme</vt:lpstr>
      <vt:lpstr>P&amp;CI data sources  June 2014</vt:lpstr>
      <vt:lpstr>Data pointers – Click on the hyperlinks to read the details</vt:lpstr>
      <vt:lpstr>Investor Presentation Provide details on the competitors current strategy, update on regional strategy, pipeline &amp; product details. Keep a tab on the investor days, which will help in providing early heads up to leadership</vt:lpstr>
      <vt:lpstr>Finance Helps to understand competitors financial health &amp; current assets &amp; probable cash flow that can be used for future growth </vt:lpstr>
      <vt:lpstr>Slide 5</vt:lpstr>
      <vt:lpstr>Slide 6</vt:lpstr>
      <vt:lpstr>Regulatory – Regulatory Submission Will provide biotech trait information for the pipeline products. Some instances it might provide those details which might not be part of companies pipeline. Also provide regional launch strategy </vt:lpstr>
      <vt:lpstr>Regulatory – Field trials Helps in understanding who is testing &amp; which traits -&gt; you can connect the dots by comparing data from different countries </vt:lpstr>
      <vt:lpstr>IPR – Patent publication One of the key data point in understanding companies R&amp;D efforts. Will be part of most of our work products. Connect these information with other data points to bring unusual publications &amp; their implications </vt:lpstr>
      <vt:lpstr>IPR – Trademark</vt:lpstr>
      <vt:lpstr>IPR – Plant Variety Protection  Provide details on number of varieties published by companies. Mainly helps in understanding their breeding capability &amp; also crops of interest </vt:lpstr>
      <vt:lpstr>Literature publication Helps in overall technology globally. With respect to CI, funding agency details will help in understanding who is  funding &amp; what kind of area</vt:lpstr>
      <vt:lpstr>Hiring Information Key data point in understanding companies forward looking thought – will help in deciphering details we would have got from other data points </vt:lpstr>
      <vt:lpstr>Hiring Information Key data point in understanding companies forward looking thought – will help in deciphering details we would have got from other data points </vt:lpstr>
      <vt:lpstr>Sources for Chemistry CI info gathering</vt:lpstr>
      <vt:lpstr>Slide 16</vt:lpstr>
      <vt:lpstr>Other sources that might help in CI info gathering</vt:lpstr>
      <vt:lpstr>Data sources &amp; their usage for std work products For ad-hoc requests, we may use these data points according to request needs</vt:lpstr>
    </vt:vector>
  </TitlesOfParts>
  <Company>Monsanto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P&amp;CI data sources</dc:title>
  <dc:creator>vadiga</dc:creator>
  <cp:lastModifiedBy>vadiga</cp:lastModifiedBy>
  <cp:revision>92</cp:revision>
  <dcterms:created xsi:type="dcterms:W3CDTF">2014-05-07T04:23:58Z</dcterms:created>
  <dcterms:modified xsi:type="dcterms:W3CDTF">2015-01-27T06:04:00Z</dcterms:modified>
</cp:coreProperties>
</file>