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8"/>
  </p:notesMasterIdLst>
  <p:handoutMasterIdLst>
    <p:handoutMasterId r:id="rId29"/>
  </p:handoutMasterIdLst>
  <p:sldIdLst>
    <p:sldId id="982" r:id="rId2"/>
    <p:sldId id="1065" r:id="rId3"/>
    <p:sldId id="1045" r:id="rId4"/>
    <p:sldId id="1067" r:id="rId5"/>
    <p:sldId id="1068" r:id="rId6"/>
    <p:sldId id="1088" r:id="rId7"/>
    <p:sldId id="1069" r:id="rId8"/>
    <p:sldId id="1070" r:id="rId9"/>
    <p:sldId id="1071" r:id="rId10"/>
    <p:sldId id="1072" r:id="rId11"/>
    <p:sldId id="1073" r:id="rId12"/>
    <p:sldId id="1074" r:id="rId13"/>
    <p:sldId id="1075" r:id="rId14"/>
    <p:sldId id="1076" r:id="rId15"/>
    <p:sldId id="1077" r:id="rId16"/>
    <p:sldId id="1078" r:id="rId17"/>
    <p:sldId id="1079" r:id="rId18"/>
    <p:sldId id="1081" r:id="rId19"/>
    <p:sldId id="1082" r:id="rId20"/>
    <p:sldId id="1083" r:id="rId21"/>
    <p:sldId id="1084" r:id="rId22"/>
    <p:sldId id="1085" r:id="rId23"/>
    <p:sldId id="1086" r:id="rId24"/>
    <p:sldId id="1087" r:id="rId25"/>
    <p:sldId id="1080" r:id="rId26"/>
    <p:sldId id="1064"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700"/>
    <a:srgbClr val="0A0C18"/>
    <a:srgbClr val="16A400"/>
    <a:srgbClr val="00CC66"/>
    <a:srgbClr val="669900"/>
    <a:srgbClr val="10253F"/>
    <a:srgbClr val="333333"/>
    <a:srgbClr val="800000"/>
    <a:srgbClr val="652108"/>
    <a:srgbClr val="FF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4" autoAdjust="0"/>
    <p:restoredTop sz="84823" autoAdjust="0"/>
  </p:normalViewPr>
  <p:slideViewPr>
    <p:cSldViewPr snapToGrid="0">
      <p:cViewPr varScale="1">
        <p:scale>
          <a:sx n="79" d="100"/>
          <a:sy n="79" d="100"/>
        </p:scale>
        <p:origin x="-1242" y="-7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64" d="100"/>
          <a:sy n="64" d="100"/>
        </p:scale>
        <p:origin x="-3240" y="-11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6524CD3-3A4D-430F-89EF-83F12E68B422}" type="datetimeFigureOut">
              <a:rPr lang="en-GB" smtClean="0"/>
              <a:pPr/>
              <a:t>08/04/2015</a:t>
            </a:fld>
            <a:endParaRPr lang="en-GB"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239F6B4A-A14D-460E-A0F9-D3404E720D73}" type="slidenum">
              <a:rPr lang="en-GB" smtClean="0"/>
              <a:pPr/>
              <a:t>‹#›</a:t>
            </a:fld>
            <a:endParaRPr lang="en-GB" dirty="0"/>
          </a:p>
        </p:txBody>
      </p:sp>
    </p:spTree>
    <p:extLst>
      <p:ext uri="{BB962C8B-B14F-4D97-AF65-F5344CB8AC3E}">
        <p14:creationId xmlns:p14="http://schemas.microsoft.com/office/powerpoint/2010/main" xmlns="" val="1779996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dirty="0"/>
          </a:p>
        </p:txBody>
      </p:sp>
      <p:sp>
        <p:nvSpPr>
          <p:cNvPr id="512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dirty="0"/>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dirty="0"/>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50FAD537-A241-4371-AAFC-CC6CE2CF30DE}" type="slidenum">
              <a:rPr lang="en-US"/>
              <a:pPr>
                <a:defRPr/>
              </a:pPr>
              <a:t>‹#›</a:t>
            </a:fld>
            <a:endParaRPr lang="en-US" dirty="0"/>
          </a:p>
        </p:txBody>
      </p:sp>
    </p:spTree>
    <p:extLst>
      <p:ext uri="{BB962C8B-B14F-4D97-AF65-F5344CB8AC3E}">
        <p14:creationId xmlns:p14="http://schemas.microsoft.com/office/powerpoint/2010/main" xmlns="" val="3544847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50FAD537-A241-4371-AAFC-CC6CE2CF30DE}"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2"/>
          <p:cNvSpPr>
            <a:spLocks noGrp="1" noChangeArrowheads="1"/>
          </p:cNvSpPr>
          <p:nvPr userDrawn="1">
            <p:ph type="ctrTitle"/>
          </p:nvPr>
        </p:nvSpPr>
        <p:spPr>
          <a:xfrm>
            <a:off x="685800" y="2130425"/>
            <a:ext cx="7772400" cy="1470025"/>
          </a:xfrm>
          <a:prstGeom prst="rect">
            <a:avLst/>
          </a:prstGeom>
        </p:spPr>
        <p:txBody>
          <a:bodyPr/>
          <a:lstStyle/>
          <a:p>
            <a:pPr eaLnBrk="1" hangingPunct="1"/>
            <a:endParaRPr lang="en-US" dirty="0" smtClean="0">
              <a:solidFill>
                <a:schemeClr val="tx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Straight Connector 3"/>
          <p:cNvCxnSpPr/>
          <p:nvPr userDrawn="1"/>
        </p:nvCxnSpPr>
        <p:spPr>
          <a:xfrm rot="16200000" flipH="1">
            <a:off x="2" y="400504"/>
            <a:ext cx="673413" cy="0"/>
          </a:xfrm>
          <a:prstGeom prst="line">
            <a:avLst/>
          </a:prstGeom>
          <a:ln w="28575">
            <a:solidFill>
              <a:srgbClr val="E41700"/>
            </a:solidFill>
            <a:prstDash val="solid"/>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userDrawn="1">
            <p:ph type="title"/>
          </p:nvPr>
        </p:nvSpPr>
        <p:spPr>
          <a:xfrm>
            <a:off x="457200" y="76201"/>
            <a:ext cx="8229600" cy="655320"/>
          </a:xfrm>
          <a:prstGeom prst="rect">
            <a:avLst/>
          </a:prstGeom>
        </p:spPr>
        <p:txBody>
          <a:bodyPr anchor="ctr"/>
          <a:lstStyle>
            <a:lvl1pPr>
              <a:defRPr/>
            </a:lvl1pPr>
          </a:lstStyle>
          <a:p>
            <a:endParaRPr lang="en-US" sz="2400" dirty="0">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611188" y="836613"/>
            <a:ext cx="8075612" cy="855662"/>
          </a:xfrm>
          <a:prstGeom prst="rect">
            <a:avLst/>
          </a:prstGeom>
        </p:spPr>
        <p:txBody>
          <a:bodyPr/>
          <a:lstStyle/>
          <a:p>
            <a:r>
              <a:rPr lang="fr-FR" smtClean="0"/>
              <a:t>Cliquez pour modifier le style du titre</a:t>
            </a:r>
            <a:endParaRPr lang="pt-BR"/>
          </a:p>
        </p:txBody>
      </p:sp>
      <p:sp>
        <p:nvSpPr>
          <p:cNvPr id="3" name="Espace réservé du tableau 2"/>
          <p:cNvSpPr>
            <a:spLocks noGrp="1"/>
          </p:cNvSpPr>
          <p:nvPr>
            <p:ph type="tbl" idx="1"/>
          </p:nvPr>
        </p:nvSpPr>
        <p:spPr>
          <a:xfrm>
            <a:off x="611188" y="1773238"/>
            <a:ext cx="6121400" cy="4535487"/>
          </a:xfrm>
        </p:spPr>
        <p:txBody>
          <a:bodyPr/>
          <a:lstStyle/>
          <a:p>
            <a:pPr lvl="0"/>
            <a:endParaRPr lang="pt-BR" noProof="0"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auto">
          <a:xfrm>
            <a:off x="0" y="6549657"/>
            <a:ext cx="9144000" cy="308344"/>
          </a:xfrm>
          <a:prstGeom prst="rect">
            <a:avLst/>
          </a:prstGeom>
          <a:solidFill>
            <a:srgbClr val="0A0C18"/>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0" y="1"/>
            <a:ext cx="9144000" cy="822960"/>
          </a:xfrm>
          <a:prstGeom prst="rect">
            <a:avLst/>
          </a:prstGeom>
          <a:solidFill>
            <a:srgbClr val="0A0C18"/>
          </a:solidFill>
          <a:ln w="9525">
            <a:noFill/>
            <a:miter lim="800000"/>
            <a:headEnd/>
            <a:tailEnd/>
          </a:ln>
          <a:effectLst/>
        </p:spPr>
        <p:txBody>
          <a:bodyPr wrap="none" anchor="ctr"/>
          <a:lstStyle/>
          <a:p>
            <a:pPr>
              <a:defRPr/>
            </a:pPr>
            <a:endParaRPr lang="en-US" dirty="0"/>
          </a:p>
        </p:txBody>
      </p:sp>
      <p:sp>
        <p:nvSpPr>
          <p:cNvPr id="307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Arial 16</a:t>
            </a:r>
          </a:p>
          <a:p>
            <a:pPr lvl="1"/>
            <a:r>
              <a:rPr lang="en-US" smtClean="0"/>
              <a:t>Arial 14</a:t>
            </a:r>
          </a:p>
          <a:p>
            <a:pPr lvl="2"/>
            <a:r>
              <a:rPr lang="en-US" smtClean="0"/>
              <a:t>Arial 12</a:t>
            </a:r>
          </a:p>
          <a:p>
            <a:pPr lvl="3"/>
            <a:r>
              <a:rPr lang="en-US" smtClean="0"/>
              <a:t>Arial 11</a:t>
            </a:r>
          </a:p>
        </p:txBody>
      </p:sp>
      <p:pic>
        <p:nvPicPr>
          <p:cNvPr id="1026" name="Picture 2"/>
          <p:cNvPicPr>
            <a:picLocks noChangeAspect="1" noChangeArrowheads="1"/>
          </p:cNvPicPr>
          <p:nvPr/>
        </p:nvPicPr>
        <p:blipFill>
          <a:blip r:embed="rId5" cstate="print"/>
          <a:srcRect/>
          <a:stretch>
            <a:fillRect/>
          </a:stretch>
        </p:blipFill>
        <p:spPr bwMode="auto">
          <a:xfrm>
            <a:off x="8346547" y="6581552"/>
            <a:ext cx="487849" cy="276448"/>
          </a:xfrm>
          <a:prstGeom prst="rect">
            <a:avLst/>
          </a:prstGeom>
          <a:noFill/>
          <a:ln w="9525">
            <a:noFill/>
            <a:miter lim="800000"/>
            <a:headEnd/>
            <a:tailEnd/>
          </a:ln>
        </p:spPr>
      </p:pic>
      <p:cxnSp>
        <p:nvCxnSpPr>
          <p:cNvPr id="11" name="Straight Connector 10"/>
          <p:cNvCxnSpPr/>
          <p:nvPr/>
        </p:nvCxnSpPr>
        <p:spPr>
          <a:xfrm>
            <a:off x="-1050" y="6559601"/>
            <a:ext cx="9144000" cy="0"/>
          </a:xfrm>
          <a:prstGeom prst="line">
            <a:avLst/>
          </a:prstGeom>
          <a:ln w="28575">
            <a:solidFill>
              <a:srgbClr val="E41700"/>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cs typeface="Arial" charset="0"/>
        </a:defRPr>
      </a:lvl2pPr>
      <a:lvl3pPr algn="l" rtl="0" eaLnBrk="0" fontAlgn="base" hangingPunct="0">
        <a:spcBef>
          <a:spcPct val="0"/>
        </a:spcBef>
        <a:spcAft>
          <a:spcPct val="0"/>
        </a:spcAft>
        <a:defRPr sz="2800" b="1">
          <a:solidFill>
            <a:schemeClr val="bg1"/>
          </a:solidFill>
          <a:latin typeface="Arial" charset="0"/>
          <a:cs typeface="Arial" charset="0"/>
        </a:defRPr>
      </a:lvl3pPr>
      <a:lvl4pPr algn="l" rtl="0" eaLnBrk="0" fontAlgn="base" hangingPunct="0">
        <a:spcBef>
          <a:spcPct val="0"/>
        </a:spcBef>
        <a:spcAft>
          <a:spcPct val="0"/>
        </a:spcAft>
        <a:defRPr sz="2800" b="1">
          <a:solidFill>
            <a:schemeClr val="bg1"/>
          </a:solidFill>
          <a:latin typeface="Arial" charset="0"/>
          <a:cs typeface="Arial" charset="0"/>
        </a:defRPr>
      </a:lvl4pPr>
      <a:lvl5pPr algn="l" rtl="0" eaLnBrk="0" fontAlgn="base" hangingPunct="0">
        <a:spcBef>
          <a:spcPct val="0"/>
        </a:spcBef>
        <a:spcAft>
          <a:spcPct val="0"/>
        </a:spcAft>
        <a:defRPr sz="28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cs typeface="+mn-cs"/>
        </a:defRPr>
      </a:lvl2pPr>
      <a:lvl3pPr marL="1143000" indent="-228600" algn="l" rtl="0" eaLnBrk="0" fontAlgn="base" hangingPunct="0">
        <a:spcBef>
          <a:spcPct val="20000"/>
        </a:spcBef>
        <a:spcAft>
          <a:spcPct val="0"/>
        </a:spcAft>
        <a:buChar char="•"/>
        <a:defRPr sz="1200">
          <a:solidFill>
            <a:schemeClr val="tx1"/>
          </a:solidFill>
          <a:latin typeface="+mn-lt"/>
          <a:cs typeface="+mn-cs"/>
        </a:defRPr>
      </a:lvl3pPr>
      <a:lvl4pPr marL="1600200" indent="-228600" algn="l" rtl="0" eaLnBrk="0" fontAlgn="base" hangingPunct="0">
        <a:spcBef>
          <a:spcPct val="20000"/>
        </a:spcBef>
        <a:spcAft>
          <a:spcPct val="0"/>
        </a:spcAft>
        <a:buChar char="–"/>
        <a:defRPr sz="1000">
          <a:solidFill>
            <a:schemeClr val="tx1"/>
          </a:solidFill>
          <a:latin typeface="+mn-lt"/>
          <a:cs typeface="+mn-cs"/>
        </a:defRPr>
      </a:lvl4pPr>
      <a:lvl5pPr marL="2057400" indent="-228600" algn="l" rtl="0" eaLnBrk="0" fontAlgn="base" hangingPunct="0">
        <a:spcBef>
          <a:spcPct val="20000"/>
        </a:spcBef>
        <a:spcAft>
          <a:spcPct val="0"/>
        </a:spcAft>
        <a:buChar char="»"/>
        <a:defRPr sz="10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telligence@aqute.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legalhub.co.uk/" TargetMode="External"/><Relationship Id="rId7" Type="http://schemas.openxmlformats.org/officeDocument/2006/relationships/hyperlink" Target="http://www.quora.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rofnet.prnewswire.com/ProfNetHome.aspx" TargetMode="External"/><Relationship Id="rId5" Type="http://schemas.openxmlformats.org/officeDocument/2006/relationships/hyperlink" Target="http://www.intota.com/" TargetMode="External"/><Relationship Id="rId4" Type="http://schemas.openxmlformats.org/officeDocument/2006/relationships/hyperlink" Target="http://www.expertpages.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dowjones.com/privatemarkets/index.asp" TargetMode="External"/><Relationship Id="rId3" Type="http://schemas.openxmlformats.org/officeDocument/2006/relationships/hyperlink" Target="http://pro.edgar-online.com/" TargetMode="External"/><Relationship Id="rId7" Type="http://schemas.openxmlformats.org/officeDocument/2006/relationships/hyperlink" Target="http://www.corpfinworldwid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mandaportal.com/" TargetMode="External"/><Relationship Id="rId11" Type="http://schemas.openxmlformats.org/officeDocument/2006/relationships/hyperlink" Target="http://www.venturesource.com/" TargetMode="External"/><Relationship Id="rId5" Type="http://schemas.openxmlformats.org/officeDocument/2006/relationships/hyperlink" Target="http://www.ipomonitor.com/" TargetMode="External"/><Relationship Id="rId10" Type="http://schemas.openxmlformats.org/officeDocument/2006/relationships/hyperlink" Target="http://www.thedeal.com/" TargetMode="External"/><Relationship Id="rId4" Type="http://schemas.openxmlformats.org/officeDocument/2006/relationships/hyperlink" Target="http://www.hoovers.com/ipo-central/100004160-1.html" TargetMode="External"/><Relationship Id="rId9" Type="http://schemas.openxmlformats.org/officeDocument/2006/relationships/hyperlink" Target="http://www.factset.co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gsaadvantage.gov/" TargetMode="External"/><Relationship Id="rId3" Type="http://schemas.openxmlformats.org/officeDocument/2006/relationships/hyperlink" Target="http://www.whatdotheyknow.com/" TargetMode="External"/><Relationship Id="rId7" Type="http://schemas.openxmlformats.org/officeDocument/2006/relationships/hyperlink" Target="http://www.govwin.com/home" TargetMode="External"/><Relationship Id="rId12" Type="http://schemas.openxmlformats.org/officeDocument/2006/relationships/hyperlink" Target="http://www.foia.gov/"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goodjobsfirst.org/subsidy-tracker" TargetMode="External"/><Relationship Id="rId11" Type="http://schemas.openxmlformats.org/officeDocument/2006/relationships/hyperlink" Target="https://www.fpds.gov/fpdsng_cms/" TargetMode="External"/><Relationship Id="rId5" Type="http://schemas.openxmlformats.org/officeDocument/2006/relationships/hyperlink" Target="http://www.fedspending.org/" TargetMode="External"/><Relationship Id="rId10" Type="http://schemas.openxmlformats.org/officeDocument/2006/relationships/hyperlink" Target="http://www.usaspending.gov/" TargetMode="External"/><Relationship Id="rId4" Type="http://schemas.openxmlformats.org/officeDocument/2006/relationships/hyperlink" Target="http://www.ihserc.com/haystack/databases.html" TargetMode="External"/><Relationship Id="rId9" Type="http://schemas.openxmlformats.org/officeDocument/2006/relationships/hyperlink" Target="http://www.onvia.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careerbuilder.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simplyhired.com/" TargetMode="External"/><Relationship Id="rId5" Type="http://schemas.openxmlformats.org/officeDocument/2006/relationships/hyperlink" Target="http://www.monster.com/" TargetMode="External"/><Relationship Id="rId4" Type="http://schemas.openxmlformats.org/officeDocument/2006/relationships/hyperlink" Target="http://www.indeed.com/"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dockets.justia.com/" TargetMode="External"/><Relationship Id="rId3" Type="http://schemas.openxmlformats.org/officeDocument/2006/relationships/hyperlink" Target="http://www.casetrack.com/" TargetMode="External"/><Relationship Id="rId7" Type="http://schemas.openxmlformats.org/officeDocument/2006/relationships/hyperlink" Target="http://www.courtlisten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courtlink.com/" TargetMode="External"/><Relationship Id="rId11" Type="http://schemas.openxmlformats.org/officeDocument/2006/relationships/hyperlink" Target="http://corporate.lexisnexis.com/public_records_news/" TargetMode="External"/><Relationship Id="rId5" Type="http://schemas.openxmlformats.org/officeDocument/2006/relationships/hyperlink" Target="http://www.courtexpress.westlaw.com/" TargetMode="External"/><Relationship Id="rId10" Type="http://schemas.openxmlformats.org/officeDocument/2006/relationships/hyperlink" Target="http://west.thomson.com/westlaw/" TargetMode="External"/><Relationship Id="rId4" Type="http://schemas.openxmlformats.org/officeDocument/2006/relationships/hyperlink" Target="http://www.courtserve.net/" TargetMode="External"/><Relationship Id="rId9" Type="http://schemas.openxmlformats.org/officeDocument/2006/relationships/hyperlink" Target="https://pacer.login.uscourts.gov/"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adforum.com/" TargetMode="External"/><Relationship Id="rId13" Type="http://schemas.openxmlformats.org/officeDocument/2006/relationships/hyperlink" Target="http://www.moat.com/" TargetMode="External"/><Relationship Id="rId18" Type="http://schemas.openxmlformats.org/officeDocument/2006/relationships/hyperlink" Target="http://www.tellyads.com/" TargetMode="External"/><Relationship Id="rId26" Type="http://schemas.openxmlformats.org/officeDocument/2006/relationships/hyperlink" Target="http://www.ispionage.com/" TargetMode="External"/><Relationship Id="rId3" Type="http://schemas.openxmlformats.org/officeDocument/2006/relationships/hyperlink" Target="http://www.outdoormediacentre.org.uk/advertising_images/creativeShowcase/Outdoor_Creative_Showcase" TargetMode="External"/><Relationship Id="rId21" Type="http://schemas.openxmlformats.org/officeDocument/2006/relationships/hyperlink" Target="http://www.comperemedia.com/" TargetMode="External"/><Relationship Id="rId7" Type="http://schemas.openxmlformats.org/officeDocument/2006/relationships/hyperlink" Target="http://www.thearf.org/" TargetMode="External"/><Relationship Id="rId12" Type="http://schemas.openxmlformats.org/officeDocument/2006/relationships/hyperlink" Target="http://www.ihaveanidea.org/" TargetMode="External"/><Relationship Id="rId17" Type="http://schemas.openxmlformats.org/officeDocument/2006/relationships/hyperlink" Target="http://www.adtunes.com/" TargetMode="External"/><Relationship Id="rId25" Type="http://schemas.openxmlformats.org/officeDocument/2006/relationships/hyperlink" Target="http://www.adgooroo.com/" TargetMode="External"/><Relationship Id="rId2" Type="http://schemas.openxmlformats.org/officeDocument/2006/relationships/notesSlide" Target="../notesSlides/notesSlide14.xml"/><Relationship Id="rId16" Type="http://schemas.openxmlformats.org/officeDocument/2006/relationships/hyperlink" Target="http://www.adverlicio.us/" TargetMode="External"/><Relationship Id="rId20" Type="http://schemas.openxmlformats.org/officeDocument/2006/relationships/hyperlink" Target="http://www.adfacts.com/" TargetMode="External"/><Relationship Id="rId29" Type="http://schemas.openxmlformats.org/officeDocument/2006/relationships/hyperlink" Target="http://www.sponsorship.com/" TargetMode="External"/><Relationship Id="rId1" Type="http://schemas.openxmlformats.org/officeDocument/2006/relationships/slideLayout" Target="../slideLayouts/slideLayout2.xml"/><Relationship Id="rId6" Type="http://schemas.openxmlformats.org/officeDocument/2006/relationships/hyperlink" Target="http://www.usatvads.com/" TargetMode="External"/><Relationship Id="rId11" Type="http://schemas.openxmlformats.org/officeDocument/2006/relationships/hyperlink" Target="http://www.criticalmention.com/" TargetMode="External"/><Relationship Id="rId24" Type="http://schemas.openxmlformats.org/officeDocument/2006/relationships/hyperlink" Target="http://www.mydigitalnewspaper.com/" TargetMode="External"/><Relationship Id="rId5" Type="http://schemas.openxmlformats.org/officeDocument/2006/relationships/hyperlink" Target="http://www.whosmailingwhat.com/" TargetMode="External"/><Relationship Id="rId15" Type="http://schemas.openxmlformats.org/officeDocument/2006/relationships/hyperlink" Target="http://www.visit4info.com/" TargetMode="External"/><Relationship Id="rId23" Type="http://schemas.openxmlformats.org/officeDocument/2006/relationships/hyperlink" Target="http://www.kantarmediana.com/intelligence" TargetMode="External"/><Relationship Id="rId28" Type="http://schemas.openxmlformats.org/officeDocument/2006/relationships/hyperlink" Target="http://www.spyfu.com/" TargetMode="External"/><Relationship Id="rId10" Type="http://schemas.openxmlformats.org/officeDocument/2006/relationships/hyperlink" Target="http://www.bestadsontv.com/" TargetMode="External"/><Relationship Id="rId19" Type="http://schemas.openxmlformats.org/officeDocument/2006/relationships/hyperlink" Target="http://www.keycompete.com/" TargetMode="External"/><Relationship Id="rId4" Type="http://schemas.openxmlformats.org/officeDocument/2006/relationships/hyperlink" Target="http://www.uktvadverts.com/" TargetMode="External"/><Relationship Id="rId9" Type="http://schemas.openxmlformats.org/officeDocument/2006/relationships/hyperlink" Target="http://www.adweek.com/adfreak/" TargetMode="External"/><Relationship Id="rId14" Type="http://schemas.openxmlformats.org/officeDocument/2006/relationships/hyperlink" Target="http://www.tveyes.com/" TargetMode="External"/><Relationship Id="rId22" Type="http://schemas.openxmlformats.org/officeDocument/2006/relationships/hyperlink" Target="http://www.ebiquity.com/global/advertising" TargetMode="External"/><Relationship Id="rId27" Type="http://schemas.openxmlformats.org/officeDocument/2006/relationships/hyperlink" Target="http://www.semrush.com/" TargetMode="External"/><Relationship Id="rId30" Type="http://schemas.openxmlformats.org/officeDocument/2006/relationships/hyperlink" Target="http://creativity-online.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dnb.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thomsonreuters.com/" TargetMode="External"/><Relationship Id="rId5" Type="http://schemas.openxmlformats.org/officeDocument/2006/relationships/hyperlink" Target="http://www.lexisnexis.com/" TargetMode="External"/><Relationship Id="rId4" Type="http://schemas.openxmlformats.org/officeDocument/2006/relationships/hyperlink" Target="http://www.dowjones.com/"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www.newsgator.com/" TargetMode="External"/><Relationship Id="rId13" Type="http://schemas.openxmlformats.org/officeDocument/2006/relationships/hyperlink" Target="http://www.newspapers.com/" TargetMode="External"/><Relationship Id="rId18" Type="http://schemas.openxmlformats.org/officeDocument/2006/relationships/hyperlink" Target="http://www.worldnews.com/" TargetMode="External"/><Relationship Id="rId3" Type="http://schemas.openxmlformats.org/officeDocument/2006/relationships/hyperlink" Target="http://www.newslibrary.com/" TargetMode="External"/><Relationship Id="rId21" Type="http://schemas.openxmlformats.org/officeDocument/2006/relationships/hyperlink" Target="http://www.google.com/trends" TargetMode="External"/><Relationship Id="rId7" Type="http://schemas.openxmlformats.org/officeDocument/2006/relationships/hyperlink" Target="http://www.moreover.com/" TargetMode="External"/><Relationship Id="rId12" Type="http://schemas.openxmlformats.org/officeDocument/2006/relationships/hyperlink" Target="http://www.newspapermap.com/" TargetMode="External"/><Relationship Id="rId17" Type="http://schemas.openxmlformats.org/officeDocument/2006/relationships/hyperlink" Target="http://www.topix.com/" TargetMode="External"/><Relationship Id="rId2" Type="http://schemas.openxmlformats.org/officeDocument/2006/relationships/notesSlide" Target="../notesSlides/notesSlide16.xml"/><Relationship Id="rId16" Type="http://schemas.openxmlformats.org/officeDocument/2006/relationships/hyperlink" Target="http://www.prnewswire.com/" TargetMode="External"/><Relationship Id="rId20" Type="http://schemas.openxmlformats.org/officeDocument/2006/relationships/hyperlink" Target="http://search.proquest.com/professional/" TargetMode="External"/><Relationship Id="rId1" Type="http://schemas.openxmlformats.org/officeDocument/2006/relationships/slideLayout" Target="../slideLayouts/slideLayout2.xml"/><Relationship Id="rId6" Type="http://schemas.openxmlformats.org/officeDocument/2006/relationships/hyperlink" Target="http://www.google.com/news" TargetMode="External"/><Relationship Id="rId11" Type="http://schemas.openxmlformats.org/officeDocument/2006/relationships/hyperlink" Target="http://www.newspaperindex.com/" TargetMode="External"/><Relationship Id="rId5" Type="http://schemas.openxmlformats.org/officeDocument/2006/relationships/hyperlink" Target="http://www.dowjones.com/factiva/" TargetMode="External"/><Relationship Id="rId15" Type="http://schemas.openxmlformats.org/officeDocument/2006/relationships/hyperlink" Target="http://www.pressdisplay.com/" TargetMode="External"/><Relationship Id="rId10" Type="http://schemas.openxmlformats.org/officeDocument/2006/relationships/hyperlink" Target="http://www.newslookup.com/" TargetMode="External"/><Relationship Id="rId19" Type="http://schemas.openxmlformats.org/officeDocument/2006/relationships/hyperlink" Target="http://www.cyberalert.com/" TargetMode="External"/><Relationship Id="rId4" Type="http://schemas.openxmlformats.org/officeDocument/2006/relationships/hyperlink" Target="http://www.allyoucanread.com/" TargetMode="External"/><Relationship Id="rId9" Type="http://schemas.openxmlformats.org/officeDocument/2006/relationships/hyperlink" Target="http://www.newslink.org/" TargetMode="External"/><Relationship Id="rId14" Type="http://schemas.openxmlformats.org/officeDocument/2006/relationships/hyperlink" Target="http://www.onlinenewspapers.com/" TargetMode="External"/><Relationship Id="rId22" Type="http://schemas.openxmlformats.org/officeDocument/2006/relationships/hyperlink" Target="http://www.webclipping.com/"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www.chipworks.com/" TargetMode="External"/><Relationship Id="rId13" Type="http://schemas.openxmlformats.org/officeDocument/2006/relationships/hyperlink" Target="http://www.google.com/patents" TargetMode="External"/><Relationship Id="rId18" Type="http://schemas.openxmlformats.org/officeDocument/2006/relationships/hyperlink" Target="http://www.technologytransfertactics.com/" TargetMode="External"/><Relationship Id="rId3" Type="http://schemas.openxmlformats.org/officeDocument/2006/relationships/hyperlink" Target="http://www.epo.org/searching/asian.html" TargetMode="External"/><Relationship Id="rId7" Type="http://schemas.openxmlformats.org/officeDocument/2006/relationships/hyperlink" Target="http://patft.uspto.gov/" TargetMode="External"/><Relationship Id="rId12" Type="http://schemas.openxmlformats.org/officeDocument/2006/relationships/hyperlink" Target="http://www.dialogselect.com/" TargetMode="External"/><Relationship Id="rId17" Type="http://schemas.openxmlformats.org/officeDocument/2006/relationships/hyperlink" Target="http://www.patentlens.net/" TargetMode="External"/><Relationship Id="rId2" Type="http://schemas.openxmlformats.org/officeDocument/2006/relationships/notesSlide" Target="../notesSlides/notesSlide17.xml"/><Relationship Id="rId16" Type="http://schemas.openxmlformats.org/officeDocument/2006/relationships/hyperlink" Target="http://www.orbit.com/" TargetMode="External"/><Relationship Id="rId1" Type="http://schemas.openxmlformats.org/officeDocument/2006/relationships/slideLayout" Target="../slideLayouts/slideLayout2.xml"/><Relationship Id="rId6" Type="http://schemas.openxmlformats.org/officeDocument/2006/relationships/hyperlink" Target="http://ipindiaservices.gov.in/patentsearch/search/index.aspx" TargetMode="External"/><Relationship Id="rId11" Type="http://schemas.openxmlformats.org/officeDocument/2006/relationships/hyperlink" Target="http://www.delphion.com/" TargetMode="External"/><Relationship Id="rId5" Type="http://schemas.openxmlformats.org/officeDocument/2006/relationships/hyperlink" Target="http://depatisnet.dpma.de/DepatisNet/depatisnet" TargetMode="External"/><Relationship Id="rId15" Type="http://schemas.openxmlformats.org/officeDocument/2006/relationships/hyperlink" Target="http://www.micropat.com/" TargetMode="External"/><Relationship Id="rId10" Type="http://schemas.openxmlformats.org/officeDocument/2006/relationships/hyperlink" Target="http://worldwide.espacenet.com/quickSearch" TargetMode="External"/><Relationship Id="rId19" Type="http://schemas.openxmlformats.org/officeDocument/2006/relationships/hyperlink" Target="http://www.wipo.int/wipogold/en/" TargetMode="External"/><Relationship Id="rId4" Type="http://schemas.openxmlformats.org/officeDocument/2006/relationships/hyperlink" Target="http://brevets-patents.ic.gc.ca/opic-cipo/cpd/eng/introduction.html" TargetMode="External"/><Relationship Id="rId9" Type="http://schemas.openxmlformats.org/officeDocument/2006/relationships/hyperlink" Target="http://www.freepatentsonline.com/" TargetMode="External"/><Relationship Id="rId14" Type="http://schemas.openxmlformats.org/officeDocument/2006/relationships/hyperlink" Target="http://www.knowledgeexpress.com/"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www.spokeo.com/" TargetMode="External"/><Relationship Id="rId13" Type="http://schemas.openxmlformats.org/officeDocument/2006/relationships/hyperlink" Target="http://www.pipl.com/" TargetMode="External"/><Relationship Id="rId18" Type="http://schemas.openxmlformats.org/officeDocument/2006/relationships/hyperlink" Target="http://www.infobel.com/en/world" TargetMode="External"/><Relationship Id="rId3" Type="http://schemas.openxmlformats.org/officeDocument/2006/relationships/hyperlink" Target="http://www.192.com/" TargetMode="External"/><Relationship Id="rId7" Type="http://schemas.openxmlformats.org/officeDocument/2006/relationships/hyperlink" Target="http://www.peoplesearch.net/" TargetMode="External"/><Relationship Id="rId12" Type="http://schemas.openxmlformats.org/officeDocument/2006/relationships/hyperlink" Target="http://www.123people.com/" TargetMode="External"/><Relationship Id="rId17" Type="http://schemas.openxmlformats.org/officeDocument/2006/relationships/hyperlink" Target="http://www.wink.com/" TargetMode="External"/><Relationship Id="rId2" Type="http://schemas.openxmlformats.org/officeDocument/2006/relationships/notesSlide" Target="../notesSlides/notesSlide18.xml"/><Relationship Id="rId16" Type="http://schemas.openxmlformats.org/officeDocument/2006/relationships/hyperlink" Target="http://www.wayp.com/" TargetMode="External"/><Relationship Id="rId1" Type="http://schemas.openxmlformats.org/officeDocument/2006/relationships/slideLayout" Target="../slideLayouts/slideLayout2.xml"/><Relationship Id="rId6" Type="http://schemas.openxmlformats.org/officeDocument/2006/relationships/hyperlink" Target="http://www.intelius.com/" TargetMode="External"/><Relationship Id="rId11" Type="http://schemas.openxmlformats.org/officeDocument/2006/relationships/hyperlink" Target="http://www.zoominfo.com/" TargetMode="External"/><Relationship Id="rId5" Type="http://schemas.openxmlformats.org/officeDocument/2006/relationships/hyperlink" Target="http://people.superpages.com/" TargetMode="External"/><Relationship Id="rId15" Type="http://schemas.openxmlformats.org/officeDocument/2006/relationships/hyperlink" Target="http://www.virtualgumshoe.com/" TargetMode="External"/><Relationship Id="rId10" Type="http://schemas.openxmlformats.org/officeDocument/2006/relationships/hyperlink" Target="http://www.recordspedia.com/" TargetMode="External"/><Relationship Id="rId4" Type="http://schemas.openxmlformats.org/officeDocument/2006/relationships/hyperlink" Target="http://www.anywho.com/" TargetMode="External"/><Relationship Id="rId9" Type="http://schemas.openxmlformats.org/officeDocument/2006/relationships/hyperlink" Target="http://www.usa-people-search.com/" TargetMode="External"/><Relationship Id="rId14" Type="http://schemas.openxmlformats.org/officeDocument/2006/relationships/hyperlink" Target="http://www.snitch.n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duckduckgo.com/" TargetMode="External"/><Relationship Id="rId13" Type="http://schemas.openxmlformats.org/officeDocument/2006/relationships/hyperlink" Target="http://www.cluuz.com/" TargetMode="External"/><Relationship Id="rId18" Type="http://schemas.openxmlformats.org/officeDocument/2006/relationships/hyperlink" Target="http://www.touchgraph.com/TGGoogleBrowser.html" TargetMode="External"/><Relationship Id="rId3" Type="http://schemas.openxmlformats.org/officeDocument/2006/relationships/hyperlink" Target="http://www.faganfinder.com/blogs" TargetMode="External"/><Relationship Id="rId7" Type="http://schemas.openxmlformats.org/officeDocument/2006/relationships/hyperlink" Target="http://www.blekko.com/" TargetMode="External"/><Relationship Id="rId12" Type="http://schemas.openxmlformats.org/officeDocument/2006/relationships/hyperlink" Target="http://www.clusty.com/" TargetMode="External"/><Relationship Id="rId17" Type="http://schemas.openxmlformats.org/officeDocument/2006/relationships/hyperlink" Target="http://www.spezify.com/" TargetMode="External"/><Relationship Id="rId2" Type="http://schemas.openxmlformats.org/officeDocument/2006/relationships/notesSlide" Target="../notesSlides/notesSlide19.xml"/><Relationship Id="rId16" Type="http://schemas.openxmlformats.org/officeDocument/2006/relationships/hyperlink" Target="http://www.izito.com/" TargetMode="External"/><Relationship Id="rId20" Type="http://schemas.openxmlformats.org/officeDocument/2006/relationships/hyperlink" Target="http://www.123cam.com/" TargetMode="External"/><Relationship Id="rId1" Type="http://schemas.openxmlformats.org/officeDocument/2006/relationships/slideLayout" Target="../slideLayouts/slideLayout2.xml"/><Relationship Id="rId6" Type="http://schemas.openxmlformats.org/officeDocument/2006/relationships/hyperlink" Target="http://www.deepdyve.com/" TargetMode="External"/><Relationship Id="rId11" Type="http://schemas.openxmlformats.org/officeDocument/2006/relationships/hyperlink" Target="http://search.carrot2.org/stable/search" TargetMode="External"/><Relationship Id="rId5" Type="http://schemas.openxmlformats.org/officeDocument/2006/relationships/hyperlink" Target="http://www.technorati.com/" TargetMode="External"/><Relationship Id="rId15" Type="http://schemas.openxmlformats.org/officeDocument/2006/relationships/hyperlink" Target="http://www.iseek.com/iseek/home.page" TargetMode="External"/><Relationship Id="rId10" Type="http://schemas.openxmlformats.org/officeDocument/2006/relationships/hyperlink" Target="http://www.google.com/insights/search/" TargetMode="External"/><Relationship Id="rId19" Type="http://schemas.openxmlformats.org/officeDocument/2006/relationships/hyperlink" Target="http://www.webclust.com/" TargetMode="External"/><Relationship Id="rId4" Type="http://schemas.openxmlformats.org/officeDocument/2006/relationships/hyperlink" Target="http://www.google.com/blogsearch" TargetMode="External"/><Relationship Id="rId9" Type="http://schemas.openxmlformats.org/officeDocument/2006/relationships/hyperlink" Target="http://www.tineye.com/" TargetMode="External"/><Relationship Id="rId14" Type="http://schemas.openxmlformats.org/officeDocument/2006/relationships/hyperlink" Target="http://www.iboogie.com/"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www.iperceptions.com/" TargetMode="External"/><Relationship Id="rId13" Type="http://schemas.openxmlformats.org/officeDocument/2006/relationships/hyperlink" Target="http://www.socialmention.com/" TargetMode="External"/><Relationship Id="rId18" Type="http://schemas.openxmlformats.org/officeDocument/2006/relationships/hyperlink" Target="http://www.followerwonk.com/" TargetMode="External"/><Relationship Id="rId26" Type="http://schemas.openxmlformats.org/officeDocument/2006/relationships/hyperlink" Target="http://www.tweetadder.com/" TargetMode="External"/><Relationship Id="rId3" Type="http://schemas.openxmlformats.org/officeDocument/2006/relationships/hyperlink" Target="http://www.big-boards.com/" TargetMode="External"/><Relationship Id="rId21" Type="http://schemas.openxmlformats.org/officeDocument/2006/relationships/hyperlink" Target="http://www.tweetfeel.com/" TargetMode="External"/><Relationship Id="rId7" Type="http://schemas.openxmlformats.org/officeDocument/2006/relationships/hyperlink" Target="http://ilektrojohn.github.com/creepy/" TargetMode="External"/><Relationship Id="rId12" Type="http://schemas.openxmlformats.org/officeDocument/2006/relationships/hyperlink" Target="http://www.zentrality.com/" TargetMode="External"/><Relationship Id="rId17" Type="http://schemas.openxmlformats.org/officeDocument/2006/relationships/hyperlink" Target="http://twitter.com/search-home" TargetMode="External"/><Relationship Id="rId25" Type="http://schemas.openxmlformats.org/officeDocument/2006/relationships/hyperlink" Target="http://www.twellow.com/" TargetMode="External"/><Relationship Id="rId2" Type="http://schemas.openxmlformats.org/officeDocument/2006/relationships/notesSlide" Target="../notesSlides/notesSlide20.xml"/><Relationship Id="rId16" Type="http://schemas.openxmlformats.org/officeDocument/2006/relationships/hyperlink" Target="http://www.klout.com/" TargetMode="External"/><Relationship Id="rId20" Type="http://schemas.openxmlformats.org/officeDocument/2006/relationships/hyperlink" Target="http://www.truthy.indiana.edu/" TargetMode="External"/><Relationship Id="rId1" Type="http://schemas.openxmlformats.org/officeDocument/2006/relationships/slideLayout" Target="../slideLayouts/slideLayout2.xml"/><Relationship Id="rId6" Type="http://schemas.openxmlformats.org/officeDocument/2006/relationships/hyperlink" Target="http://www.backtweets.com/" TargetMode="External"/><Relationship Id="rId11" Type="http://schemas.openxmlformats.org/officeDocument/2006/relationships/hyperlink" Target="http://www.twilert.com/" TargetMode="External"/><Relationship Id="rId24" Type="http://schemas.openxmlformats.org/officeDocument/2006/relationships/hyperlink" Target="http://www.twittersentiment.appspot.com/" TargetMode="External"/><Relationship Id="rId5" Type="http://schemas.openxmlformats.org/officeDocument/2006/relationships/hyperlink" Target="http://www.omgili.com/" TargetMode="External"/><Relationship Id="rId15" Type="http://schemas.openxmlformats.org/officeDocument/2006/relationships/hyperlink" Target="http://www.whostalkin.com/" TargetMode="External"/><Relationship Id="rId23" Type="http://schemas.openxmlformats.org/officeDocument/2006/relationships/hyperlink" Target="http://www.twiangulate.com/search/" TargetMode="External"/><Relationship Id="rId10" Type="http://schemas.openxmlformats.org/officeDocument/2006/relationships/hyperlink" Target="http://www.tweetbeep.com/" TargetMode="External"/><Relationship Id="rId19" Type="http://schemas.openxmlformats.org/officeDocument/2006/relationships/hyperlink" Target="http://www.opinioncrawl.com/" TargetMode="External"/><Relationship Id="rId4" Type="http://schemas.openxmlformats.org/officeDocument/2006/relationships/hyperlink" Target="http://www.boardreader.com/" TargetMode="External"/><Relationship Id="rId9" Type="http://schemas.openxmlformats.org/officeDocument/2006/relationships/hyperlink" Target="http://www.tweetalarm.com/" TargetMode="External"/><Relationship Id="rId14" Type="http://schemas.openxmlformats.org/officeDocument/2006/relationships/hyperlink" Target="http://www.topsy.com/" TargetMode="External"/><Relationship Id="rId22" Type="http://schemas.openxmlformats.org/officeDocument/2006/relationships/hyperlink" Target="http://www.tweetstats.com/" TargetMode="External"/><Relationship Id="rId27" Type="http://schemas.openxmlformats.org/officeDocument/2006/relationships/hyperlink" Target="http://www.wordle.net/"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www.webstersonline.com/" TargetMode="External"/><Relationship Id="rId13" Type="http://schemas.openxmlformats.org/officeDocument/2006/relationships/hyperlink" Target="http://www.alibaba.com/" TargetMode="External"/><Relationship Id="rId18" Type="http://schemas.openxmlformats.org/officeDocument/2006/relationships/hyperlink" Target="http://www.zepol.com/" TargetMode="External"/><Relationship Id="rId3" Type="http://schemas.openxmlformats.org/officeDocument/2006/relationships/hyperlink" Target="http://www.wlw.de/" TargetMode="External"/><Relationship Id="rId7" Type="http://schemas.openxmlformats.org/officeDocument/2006/relationships/hyperlink" Target="http://www.thomasnet.com/" TargetMode="External"/><Relationship Id="rId12" Type="http://schemas.openxmlformats.org/officeDocument/2006/relationships/hyperlink" Target="http://www.worldindustrialreporter.com/solusource/" TargetMode="External"/><Relationship Id="rId17" Type="http://schemas.openxmlformats.org/officeDocument/2006/relationships/hyperlink" Target="http://www.piers.com/" TargetMode="External"/><Relationship Id="rId2" Type="http://schemas.openxmlformats.org/officeDocument/2006/relationships/notesSlide" Target="../notesSlides/notesSlide21.xml"/><Relationship Id="rId16" Type="http://schemas.openxmlformats.org/officeDocument/2006/relationships/hyperlink" Target="http://www.panjiva.com/" TargetMode="External"/><Relationship Id="rId20" Type="http://schemas.openxmlformats.org/officeDocument/2006/relationships/hyperlink" Target="http://www.portfocus.com/" TargetMode="External"/><Relationship Id="rId1" Type="http://schemas.openxmlformats.org/officeDocument/2006/relationships/slideLayout" Target="../slideLayouts/slideLayout2.xml"/><Relationship Id="rId6" Type="http://schemas.openxmlformats.org/officeDocument/2006/relationships/hyperlink" Target="http://www.macraesbluebook.com/" TargetMode="External"/><Relationship Id="rId11" Type="http://schemas.openxmlformats.org/officeDocument/2006/relationships/hyperlink" Target="http://www.kompass.com/" TargetMode="External"/><Relationship Id="rId5" Type="http://schemas.openxmlformats.org/officeDocument/2006/relationships/hyperlink" Target="http://www.approvedindex.co.uk/" TargetMode="External"/><Relationship Id="rId15" Type="http://schemas.openxmlformats.org/officeDocument/2006/relationships/hyperlink" Target="http://www.ntelx.com/" TargetMode="External"/><Relationship Id="rId10" Type="http://schemas.openxmlformats.org/officeDocument/2006/relationships/hyperlink" Target="http://www.globalspec.com/" TargetMode="External"/><Relationship Id="rId19" Type="http://schemas.openxmlformats.org/officeDocument/2006/relationships/hyperlink" Target="http://www.datamyne.com/" TargetMode="External"/><Relationship Id="rId4" Type="http://schemas.openxmlformats.org/officeDocument/2006/relationships/hyperlink" Target="http://www.applegate.co.uk/" TargetMode="External"/><Relationship Id="rId9" Type="http://schemas.openxmlformats.org/officeDocument/2006/relationships/hyperlink" Target="http://www.globalsources.com/" TargetMode="External"/><Relationship Id="rId14" Type="http://schemas.openxmlformats.org/officeDocument/2006/relationships/hyperlink" Target="http://www.importgenius.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conventions.net/trade_shows_calenda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tsnn.com/" TargetMode="External"/><Relationship Id="rId4" Type="http://schemas.openxmlformats.org/officeDocument/2006/relationships/hyperlink" Target="http://www.expodatabase.com/"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www.updatepatrol.com/" TargetMode="External"/><Relationship Id="rId3" Type="http://schemas.openxmlformats.org/officeDocument/2006/relationships/hyperlink" Target="http://www.changedetect.com/" TargetMode="External"/><Relationship Id="rId7" Type="http://schemas.openxmlformats.org/officeDocument/2006/relationships/hyperlink" Target="http://www.infominder.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followthatpage.com/" TargetMode="External"/><Relationship Id="rId5" Type="http://schemas.openxmlformats.org/officeDocument/2006/relationships/hyperlink" Target="http://www.femtoo.com/" TargetMode="External"/><Relationship Id="rId4" Type="http://schemas.openxmlformats.org/officeDocument/2006/relationships/hyperlink" Target="http://www.changedetection.com/" TargetMode="External"/><Relationship Id="rId9" Type="http://schemas.openxmlformats.org/officeDocument/2006/relationships/hyperlink" Target="http://www.watchthatpage.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theyrule.ne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www.aggdata.com/" TargetMode="External"/><Relationship Id="rId4" Type="http://schemas.openxmlformats.org/officeDocument/2006/relationships/hyperlink" Target="http://www.recordedfutur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documentresearch.morningstar.com/" TargetMode="External"/><Relationship Id="rId13" Type="http://schemas.openxmlformats.org/officeDocument/2006/relationships/hyperlink" Target="http://www.annualreportservice.com/" TargetMode="External"/><Relationship Id="rId3" Type="http://schemas.openxmlformats.org/officeDocument/2006/relationships/hyperlink" Target="http://www.africanfinancials.com/" TargetMode="External"/><Relationship Id="rId7" Type="http://schemas.openxmlformats.org/officeDocument/2006/relationships/hyperlink" Target="http://seekingalpha.com/tag/transcripts" TargetMode="External"/><Relationship Id="rId12" Type="http://schemas.openxmlformats.org/officeDocument/2006/relationships/hyperlink" Target="http://www.annualreport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iz.yahoo.com/research/earncal/today.html" TargetMode="External"/><Relationship Id="rId11" Type="http://schemas.openxmlformats.org/officeDocument/2006/relationships/hyperlink" Target="http://wsjie.ar.wilink.com/" TargetMode="External"/><Relationship Id="rId5" Type="http://schemas.openxmlformats.org/officeDocument/2006/relationships/hyperlink" Target="http://www.streetevents.com/" TargetMode="External"/><Relationship Id="rId10" Type="http://schemas.openxmlformats.org/officeDocument/2006/relationships/hyperlink" Target="http://searchwww.sec.gov/EDGARFSClient/jsp/EDGAR_MainAccess.jsp&#160;" TargetMode="External"/><Relationship Id="rId4" Type="http://schemas.openxmlformats.org/officeDocument/2006/relationships/hyperlink" Target="http://www.prars.com/" TargetMode="External"/><Relationship Id="rId9" Type="http://schemas.openxmlformats.org/officeDocument/2006/relationships/hyperlink" Target="http://searchwww.sec.gov/EDGARFSClient/jsp/EDGAR_MainAccess.jsp" TargetMode="External"/><Relationship Id="rId14" Type="http://schemas.openxmlformats.org/officeDocument/2006/relationships/hyperlink" Target="http://biz.yahoo.com/cc/"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unternehmensregister.de/" TargetMode="External"/><Relationship Id="rId13" Type="http://schemas.openxmlformats.org/officeDocument/2006/relationships/hyperlink" Target="http://www.icris.cr.gov.hk/csci/" TargetMode="External"/><Relationship Id="rId18" Type="http://schemas.openxmlformats.org/officeDocument/2006/relationships/hyperlink" Target="http://www.acra.gov.sg/" TargetMode="External"/><Relationship Id="rId26" Type="http://schemas.openxmlformats.org/officeDocument/2006/relationships/hyperlink" Target="http://www.bvdep.com/" TargetMode="External"/><Relationship Id="rId3" Type="http://schemas.openxmlformats.org/officeDocument/2006/relationships/hyperlink" Target="https://connectonline.asic.gov.au/" TargetMode="External"/><Relationship Id="rId21" Type="http://schemas.openxmlformats.org/officeDocument/2006/relationships/hyperlink" Target="http://www.referenceusa.com/" TargetMode="External"/><Relationship Id="rId34" Type="http://schemas.openxmlformats.org/officeDocument/2006/relationships/hyperlink" Target="http://www.mergentonline.com/noticescm.php?pagetype=about" TargetMode="External"/><Relationship Id="rId7" Type="http://schemas.openxmlformats.org/officeDocument/2006/relationships/hyperlink" Target="http://www.handelsregister.de/" TargetMode="External"/><Relationship Id="rId12" Type="http://schemas.openxmlformats.org/officeDocument/2006/relationships/hyperlink" Target="http://www.infogreffe.fr/infogreffe/index.jsp" TargetMode="External"/><Relationship Id="rId17" Type="http://schemas.openxmlformats.org/officeDocument/2006/relationships/hyperlink" Target="http://www.siem.gob.mx/" TargetMode="External"/><Relationship Id="rId25" Type="http://schemas.openxmlformats.org/officeDocument/2006/relationships/hyperlink" Target="http://www.trefis.com/" TargetMode="External"/><Relationship Id="rId33" Type="http://schemas.openxmlformats.org/officeDocument/2006/relationships/hyperlink" Target="http://www.companieshouse.gov.uk/links/introduction.shtml" TargetMode="External"/><Relationship Id="rId2" Type="http://schemas.openxmlformats.org/officeDocument/2006/relationships/notesSlide" Target="../notesSlides/notesSlide3.xml"/><Relationship Id="rId16" Type="http://schemas.openxmlformats.org/officeDocument/2006/relationships/hyperlink" Target="http://www.mizuho-sc.com/english/ebond/companies/list.html" TargetMode="External"/><Relationship Id="rId20" Type="http://schemas.openxmlformats.org/officeDocument/2006/relationships/hyperlink" Target="http://www.footnoted.com/" TargetMode="External"/><Relationship Id="rId29" Type="http://schemas.openxmlformats.org/officeDocument/2006/relationships/hyperlink" Target="http://www.mintbusinessinfo.com/" TargetMode="External"/><Relationship Id="rId1" Type="http://schemas.openxmlformats.org/officeDocument/2006/relationships/slideLayout" Target="../slideLayouts/slideLayout2.xml"/><Relationship Id="rId6" Type="http://schemas.openxmlformats.org/officeDocument/2006/relationships/hyperlink" Target="http://www.ccrs.info/" TargetMode="External"/><Relationship Id="rId11" Type="http://schemas.openxmlformats.org/officeDocument/2006/relationships/hyperlink" Target="http://www.globalbusinessregister.com/" TargetMode="External"/><Relationship Id="rId24" Type="http://schemas.openxmlformats.org/officeDocument/2006/relationships/hyperlink" Target="http://www.sec.gov/edgar/searchedgar/webusers.htm" TargetMode="External"/><Relationship Id="rId32" Type="http://schemas.openxmlformats.org/officeDocument/2006/relationships/hyperlink" Target="http://www.commercial-register.sg.ch/home/worldwide.html" TargetMode="External"/><Relationship Id="rId5" Type="http://schemas.openxmlformats.org/officeDocument/2006/relationships/hyperlink" Target="http://www.sedar.com/" TargetMode="External"/><Relationship Id="rId15" Type="http://schemas.openxmlformats.org/officeDocument/2006/relationships/hyperlink" Target="http://info.edinet-fsa.go.jp/" TargetMode="External"/><Relationship Id="rId23" Type="http://schemas.openxmlformats.org/officeDocument/2006/relationships/hyperlink" Target="http://www.corporateaffiliations.com/" TargetMode="External"/><Relationship Id="rId28" Type="http://schemas.openxmlformats.org/officeDocument/2006/relationships/hyperlink" Target="http://www.manta.com/" TargetMode="External"/><Relationship Id="rId36" Type="http://schemas.openxmlformats.org/officeDocument/2006/relationships/hyperlink" Target="http://www.cjr.org/resources/index.php" TargetMode="External"/><Relationship Id="rId10" Type="http://schemas.openxmlformats.org/officeDocument/2006/relationships/hyperlink" Target="https://www.registradores.org/" TargetMode="External"/><Relationship Id="rId19" Type="http://schemas.openxmlformats.org/officeDocument/2006/relationships/hyperlink" Target="http://www.companies-house.gov.uk/" TargetMode="External"/><Relationship Id="rId31" Type="http://schemas.openxmlformats.org/officeDocument/2006/relationships/hyperlink" Target="http://www.transnationale.org/" TargetMode="External"/><Relationship Id="rId4" Type="http://schemas.openxmlformats.org/officeDocument/2006/relationships/hyperlink" Target="http://www.ic.gc.ca/app/ccc/srch/cccSrch.do?lang=eng&amp;prtl=1&amp;tagid=&amp;profileId=&amp;rstBtn.x=b" TargetMode="External"/><Relationship Id="rId9" Type="http://schemas.openxmlformats.org/officeDocument/2006/relationships/hyperlink" Target="http://www.rmc.es/Home.aspx?lang=en" TargetMode="External"/><Relationship Id="rId14" Type="http://schemas.openxmlformats.org/officeDocument/2006/relationships/hyperlink" Target="http://www.cro.ie/" TargetMode="External"/><Relationship Id="rId22" Type="http://schemas.openxmlformats.org/officeDocument/2006/relationships/hyperlink" Target="https://www.closerlooksearch.com/empowerus/businessbackgroundcheck.aspx" TargetMode="External"/><Relationship Id="rId27" Type="http://schemas.openxmlformats.org/officeDocument/2006/relationships/hyperlink" Target="http://www.hoovers.com/" TargetMode="External"/><Relationship Id="rId30" Type="http://schemas.openxmlformats.org/officeDocument/2006/relationships/hyperlink" Target="http://opencorporates.com/" TargetMode="External"/><Relationship Id="rId35" Type="http://schemas.openxmlformats.org/officeDocument/2006/relationships/hyperlink" Target="http://croctail.corpwatch.org/"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sos.state.co.us/biz/BusinessEntityCriteriaExt.do" TargetMode="External"/><Relationship Id="rId13" Type="http://schemas.openxmlformats.org/officeDocument/2006/relationships/hyperlink" Target="http://www.sos.state.ga.us/corporations/corpsearch.htm" TargetMode="External"/><Relationship Id="rId18" Type="http://schemas.openxmlformats.org/officeDocument/2006/relationships/hyperlink" Target="http://www.state.in.us/sos/business/corps/searches.html" TargetMode="External"/><Relationship Id="rId26" Type="http://schemas.openxmlformats.org/officeDocument/2006/relationships/hyperlink" Target="http://mblsportal.sos.state.mn.us/" TargetMode="External"/><Relationship Id="rId3" Type="http://schemas.openxmlformats.org/officeDocument/2006/relationships/hyperlink" Target="http://www.commerce.alaska.gov/CBP/Main/CBPLSearch.aspx?mode=Corp" TargetMode="External"/><Relationship Id="rId21" Type="http://schemas.openxmlformats.org/officeDocument/2006/relationships/hyperlink" Target="http://www.sos.la.gov/tabid/819/Default.aspx" TargetMode="External"/><Relationship Id="rId7" Type="http://schemas.openxmlformats.org/officeDocument/2006/relationships/hyperlink" Target="http://www.sos.ca.gov/business/be/" TargetMode="External"/><Relationship Id="rId12" Type="http://schemas.openxmlformats.org/officeDocument/2006/relationships/hyperlink" Target="http://ccfcorp.dos.state.fl.us/search.html" TargetMode="External"/><Relationship Id="rId17" Type="http://schemas.openxmlformats.org/officeDocument/2006/relationships/hyperlink" Target="http://www.ilsos.gov/corporatellc/" TargetMode="External"/><Relationship Id="rId25" Type="http://schemas.openxmlformats.org/officeDocument/2006/relationships/hyperlink" Target="http://www.cis.state.mi.us/bcs_corp/sr_corp.asp" TargetMode="External"/><Relationship Id="rId2" Type="http://schemas.openxmlformats.org/officeDocument/2006/relationships/notesSlide" Target="../notesSlides/notesSlide4.xml"/><Relationship Id="rId16" Type="http://schemas.openxmlformats.org/officeDocument/2006/relationships/hyperlink" Target="http://www.accessidaho.org/public/sos/corp/search.html" TargetMode="External"/><Relationship Id="rId20" Type="http://schemas.openxmlformats.org/officeDocument/2006/relationships/hyperlink" Target="http://www.sos.ky.gov/business/online/" TargetMode="External"/><Relationship Id="rId1" Type="http://schemas.openxmlformats.org/officeDocument/2006/relationships/slideLayout" Target="../slideLayouts/slideLayout2.xml"/><Relationship Id="rId6" Type="http://schemas.openxmlformats.org/officeDocument/2006/relationships/hyperlink" Target="http://starpas.azcc.gov/scripts/cgiip.exe/WService=wsbroker1/main.p" TargetMode="External"/><Relationship Id="rId11" Type="http://schemas.openxmlformats.org/officeDocument/2006/relationships/hyperlink" Target="http://delecorp.delaware.gov/tin/GINameSearch.jsp" TargetMode="External"/><Relationship Id="rId24" Type="http://schemas.openxmlformats.org/officeDocument/2006/relationships/hyperlink" Target="http://icrs.informe.org/nei-sos-icrs/ICRS" TargetMode="External"/><Relationship Id="rId5" Type="http://schemas.openxmlformats.org/officeDocument/2006/relationships/hyperlink" Target="http://www.sosweb.state.ar.us/corps" TargetMode="External"/><Relationship Id="rId15" Type="http://schemas.openxmlformats.org/officeDocument/2006/relationships/hyperlink" Target="http://www.sos.iowa.gov/search/business/search.aspx" TargetMode="External"/><Relationship Id="rId23" Type="http://schemas.openxmlformats.org/officeDocument/2006/relationships/hyperlink" Target="http://sdatcert3.resiusa.org/UCC-Charter/CharterSearch_f.aspx" TargetMode="External"/><Relationship Id="rId28" Type="http://schemas.openxmlformats.org/officeDocument/2006/relationships/hyperlink" Target="https://business.sos.state.ms.us/corp/soskb/csearch.asp" TargetMode="External"/><Relationship Id="rId10" Type="http://schemas.openxmlformats.org/officeDocument/2006/relationships/hyperlink" Target="https://corp.dcra.dc.gov/" TargetMode="External"/><Relationship Id="rId19" Type="http://schemas.openxmlformats.org/officeDocument/2006/relationships/hyperlink" Target="http://www.accesskansas.org/srv-corporations/index.do" TargetMode="External"/><Relationship Id="rId4" Type="http://schemas.openxmlformats.org/officeDocument/2006/relationships/hyperlink" Target="http://www.sos.alabama.gov/vb/inquiry/inquiry.aspx?area=Business%20Entity" TargetMode="External"/><Relationship Id="rId9" Type="http://schemas.openxmlformats.org/officeDocument/2006/relationships/hyperlink" Target="http://www.concord-sots.ct.gov/CONCORD/index.jsp" TargetMode="External"/><Relationship Id="rId14" Type="http://schemas.openxmlformats.org/officeDocument/2006/relationships/hyperlink" Target="http://www.hbe.ehawaii.gov/documents/search.html" TargetMode="External"/><Relationship Id="rId22" Type="http://schemas.openxmlformats.org/officeDocument/2006/relationships/hyperlink" Target="http://www.corp.sec.state.ma.us/corp/corpsearch/corpsearchinput.asp" TargetMode="External"/><Relationship Id="rId27" Type="http://schemas.openxmlformats.org/officeDocument/2006/relationships/hyperlink" Target="http://www.sos.mo.gov/BusinessEntity/soskb/csearch.asp"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nj.gov/treasury/revenue/certcomm.shtml" TargetMode="External"/><Relationship Id="rId13" Type="http://schemas.openxmlformats.org/officeDocument/2006/relationships/hyperlink" Target="http://www.filinginoregon.com/" TargetMode="External"/><Relationship Id="rId18" Type="http://schemas.openxmlformats.org/officeDocument/2006/relationships/hyperlink" Target="http://tnbear.tn.gov/Ecommerce/FilingSearch.aspx" TargetMode="External"/><Relationship Id="rId26" Type="http://schemas.openxmlformats.org/officeDocument/2006/relationships/hyperlink" Target="http://wyobiz.wy.gov/Business/FilingSearch.aspx" TargetMode="External"/><Relationship Id="rId3" Type="http://schemas.openxmlformats.org/officeDocument/2006/relationships/hyperlink" Target="http://app.mt.gov/bes/" TargetMode="External"/><Relationship Id="rId21" Type="http://schemas.openxmlformats.org/officeDocument/2006/relationships/hyperlink" Target="http://cisiweb.scc.virginia.gov/" TargetMode="External"/><Relationship Id="rId7" Type="http://schemas.openxmlformats.org/officeDocument/2006/relationships/hyperlink" Target="http://www.sos.nh.gov/corporate/soskb/csearch.asp" TargetMode="External"/><Relationship Id="rId12" Type="http://schemas.openxmlformats.org/officeDocument/2006/relationships/hyperlink" Target="http://www.sos.ok.gov/corp/" TargetMode="External"/><Relationship Id="rId17" Type="http://schemas.openxmlformats.org/officeDocument/2006/relationships/hyperlink" Target="http://apps.sd.gov/applications/st32cprs/soscorplookup.aspx" TargetMode="External"/><Relationship Id="rId25" Type="http://schemas.openxmlformats.org/officeDocument/2006/relationships/hyperlink" Target="http://apps.sos.wv.gov/business/corporations/" TargetMode="External"/><Relationship Id="rId2" Type="http://schemas.openxmlformats.org/officeDocument/2006/relationships/notesSlide" Target="../notesSlides/notesSlide5.xml"/><Relationship Id="rId16" Type="http://schemas.openxmlformats.org/officeDocument/2006/relationships/hyperlink" Target="http://www.scsos.com/Search%20Business%20Filings" TargetMode="External"/><Relationship Id="rId20" Type="http://schemas.openxmlformats.org/officeDocument/2006/relationships/hyperlink" Target="http://www.corporations.utah.gov/" TargetMode="External"/><Relationship Id="rId1" Type="http://schemas.openxmlformats.org/officeDocument/2006/relationships/slideLayout" Target="../slideLayouts/slideLayout2.xml"/><Relationship Id="rId6" Type="http://schemas.openxmlformats.org/officeDocument/2006/relationships/hyperlink" Target="http://www.sos.state.ne.us/business/corp_serv/" TargetMode="External"/><Relationship Id="rId11" Type="http://schemas.openxmlformats.org/officeDocument/2006/relationships/hyperlink" Target="http://www2.sos.state.oh.us/portal/page?_pageid=35,58664,35_58675&amp;_dad=portal&amp;_schema=PORTAL" TargetMode="External"/><Relationship Id="rId24" Type="http://schemas.openxmlformats.org/officeDocument/2006/relationships/hyperlink" Target="http://www.wdfi.org/corporations/" TargetMode="External"/><Relationship Id="rId5" Type="http://schemas.openxmlformats.org/officeDocument/2006/relationships/hyperlink" Target="http://www.nd.gov/sos/businessserv/" TargetMode="External"/><Relationship Id="rId15" Type="http://schemas.openxmlformats.org/officeDocument/2006/relationships/hyperlink" Target="http://www.sec.state.ri.us/Archives" TargetMode="External"/><Relationship Id="rId23" Type="http://schemas.openxmlformats.org/officeDocument/2006/relationships/hyperlink" Target="http://www.sos.wa.gov/corps/corps_search.aspx" TargetMode="External"/><Relationship Id="rId10" Type="http://schemas.openxmlformats.org/officeDocument/2006/relationships/hyperlink" Target="http://www.dos.ny.gov/corps/bus_entity_search.html" TargetMode="External"/><Relationship Id="rId19" Type="http://schemas.openxmlformats.org/officeDocument/2006/relationships/hyperlink" Target="http://ourcpa.cpa.state.tx.us/coa/Index.html" TargetMode="External"/><Relationship Id="rId4" Type="http://schemas.openxmlformats.org/officeDocument/2006/relationships/hyperlink" Target="http://www.secretary.state.nc.us/corporations/CSearch.aspx" TargetMode="External"/><Relationship Id="rId9" Type="http://schemas.openxmlformats.org/officeDocument/2006/relationships/hyperlink" Target="http://www.nmprc.state.nm.us/corporations/index.html" TargetMode="External"/><Relationship Id="rId14" Type="http://schemas.openxmlformats.org/officeDocument/2006/relationships/hyperlink" Target="http://www.corporations.state.pa.us/corp/soskb/" TargetMode="External"/><Relationship Id="rId22" Type="http://schemas.openxmlformats.org/officeDocument/2006/relationships/hyperlink" Target="http://corps.sec.state.vt.us/corpbrow.aspx"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connotate.com/" TargetMode="External"/><Relationship Id="rId13" Type="http://schemas.openxmlformats.org/officeDocument/2006/relationships/hyperlink" Target="http://www.batchgeo.com/" TargetMode="External"/><Relationship Id="rId3" Type="http://schemas.openxmlformats.org/officeDocument/2006/relationships/hyperlink" Target="http://www.edgar-online.com/OnlineProducts.aspx" TargetMode="External"/><Relationship Id="rId7" Type="http://schemas.openxmlformats.org/officeDocument/2006/relationships/hyperlink" Target="http://www.80legs.com/" TargetMode="External"/><Relationship Id="rId12" Type="http://schemas.openxmlformats.org/officeDocument/2006/relationships/hyperlink" Target="http://www.diigo.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otfire.tibco.com/" TargetMode="External"/><Relationship Id="rId11" Type="http://schemas.openxmlformats.org/officeDocument/2006/relationships/hyperlink" Target="http://www.mturk.com/" TargetMode="External"/><Relationship Id="rId5" Type="http://schemas.openxmlformats.org/officeDocument/2006/relationships/hyperlink" Target="http://www.digimind.com/" TargetMode="External"/><Relationship Id="rId10" Type="http://schemas.openxmlformats.org/officeDocument/2006/relationships/hyperlink" Target="http://www.wantedtech.com/" TargetMode="External"/><Relationship Id="rId4" Type="http://schemas.openxmlformats.org/officeDocument/2006/relationships/hyperlink" Target="http://www.paterva.com/web5/" TargetMode="External"/><Relationship Id="rId9" Type="http://schemas.openxmlformats.org/officeDocument/2006/relationships/hyperlink" Target="http://www.rightgrabber.co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alexa.com/" TargetMode="External"/><Relationship Id="rId13" Type="http://schemas.openxmlformats.org/officeDocument/2006/relationships/hyperlink" Target="http://www.compete.com/" TargetMode="External"/><Relationship Id="rId18" Type="http://schemas.openxmlformats.org/officeDocument/2006/relationships/hyperlink" Target="http://www.myipneighbors.com/" TargetMode="External"/><Relationship Id="rId3" Type="http://schemas.openxmlformats.org/officeDocument/2006/relationships/hyperlink" Target="http://www.archive.org/" TargetMode="External"/><Relationship Id="rId21" Type="http://schemas.openxmlformats.org/officeDocument/2006/relationships/hyperlink" Target="http://www.statmyweb.com/" TargetMode="External"/><Relationship Id="rId7" Type="http://schemas.openxmlformats.org/officeDocument/2006/relationships/hyperlink" Target="http://abouthisite.com/" TargetMode="External"/><Relationship Id="rId12" Type="http://schemas.openxmlformats.org/officeDocument/2006/relationships/hyperlink" Target="http://www.centralops.net/" TargetMode="External"/><Relationship Id="rId17" Type="http://schemas.openxmlformats.org/officeDocument/2006/relationships/hyperlink" Target="http://domaintyper.com/" TargetMode="External"/><Relationship Id="rId25" Type="http://schemas.openxmlformats.org/officeDocument/2006/relationships/hyperlink" Target="http://www.ip-adress.com/" TargetMode="External"/><Relationship Id="rId2" Type="http://schemas.openxmlformats.org/officeDocument/2006/relationships/notesSlide" Target="../notesSlides/notesSlide7.xml"/><Relationship Id="rId16" Type="http://schemas.openxmlformats.org/officeDocument/2006/relationships/hyperlink" Target="http://www.domaintools.com/" TargetMode="External"/><Relationship Id="rId20" Type="http://schemas.openxmlformats.org/officeDocument/2006/relationships/hyperlink" Target="http://www.quantcast.com/" TargetMode="External"/><Relationship Id="rId1" Type="http://schemas.openxmlformats.org/officeDocument/2006/relationships/slideLayout" Target="../slideLayouts/slideLayout2.xml"/><Relationship Id="rId6" Type="http://schemas.openxmlformats.org/officeDocument/2006/relationships/hyperlink" Target="http://whois.gwebtools.de/" TargetMode="External"/><Relationship Id="rId11" Type="http://schemas.openxmlformats.org/officeDocument/2006/relationships/hyperlink" Target="http://www.builtwith.com/" TargetMode="External"/><Relationship Id="rId24" Type="http://schemas.openxmlformats.org/officeDocument/2006/relationships/hyperlink" Target="http://www.find-ip-address.org/reverse_lookup/" TargetMode="External"/><Relationship Id="rId5" Type="http://schemas.openxmlformats.org/officeDocument/2006/relationships/hyperlink" Target="http://www.fireclick.com/" TargetMode="External"/><Relationship Id="rId15" Type="http://schemas.openxmlformats.org/officeDocument/2006/relationships/hyperlink" Target="http://domaincrawler.com/" TargetMode="External"/><Relationship Id="rId23" Type="http://schemas.openxmlformats.org/officeDocument/2006/relationships/hyperlink" Target="http://www.robtex.com/dns/" TargetMode="External"/><Relationship Id="rId10" Type="http://schemas.openxmlformats.org/officeDocument/2006/relationships/hyperlink" Target="http://www.authoritylabs.com/" TargetMode="External"/><Relationship Id="rId19" Type="http://schemas.openxmlformats.org/officeDocument/2006/relationships/hyperlink" Target="http://www.opensiteexplorer.org/" TargetMode="External"/><Relationship Id="rId4" Type="http://schemas.openxmlformats.org/officeDocument/2006/relationships/hyperlink" Target="http://www.senderbase.org/static/email/" TargetMode="External"/><Relationship Id="rId9" Type="http://schemas.openxmlformats.org/officeDocument/2006/relationships/hyperlink" Target="http://allwhois.com/" TargetMode="External"/><Relationship Id="rId14" Type="http://schemas.openxmlformats.org/officeDocument/2006/relationships/hyperlink" Target="http://www.dnsstuff.com/" TargetMode="External"/><Relationship Id="rId22" Type="http://schemas.openxmlformats.org/officeDocument/2006/relationships/hyperlink" Target="http://www.magic-net.info/dns-and-ip-tools.php"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kenexa.com/compensation" TargetMode="External"/><Relationship Id="rId13" Type="http://schemas.openxmlformats.org/officeDocument/2006/relationships/hyperlink" Target="http://www.vault.com/" TargetMode="External"/><Relationship Id="rId18" Type="http://schemas.openxmlformats.org/officeDocument/2006/relationships/hyperlink" Target="http://www.cogmap.com/" TargetMode="External"/><Relationship Id="rId3" Type="http://schemas.openxmlformats.org/officeDocument/2006/relationships/hyperlink" Target="http://www.free5500.com/" TargetMode="External"/><Relationship Id="rId21" Type="http://schemas.openxmlformats.org/officeDocument/2006/relationships/hyperlink" Target="http://www.linkedin.com/" TargetMode="External"/><Relationship Id="rId7" Type="http://schemas.openxmlformats.org/officeDocument/2006/relationships/hyperlink" Target="http://www.jobstar.org/tools/salary/sal-prof.php" TargetMode="External"/><Relationship Id="rId12" Type="http://schemas.openxmlformats.org/officeDocument/2006/relationships/hyperlink" Target="http://www.glassdoor.com/" TargetMode="External"/><Relationship Id="rId17" Type="http://schemas.openxmlformats.org/officeDocument/2006/relationships/hyperlink" Target="http://www.taleo.com/" TargetMode="External"/><Relationship Id="rId2" Type="http://schemas.openxmlformats.org/officeDocument/2006/relationships/notesSlide" Target="../notesSlides/notesSlide8.xml"/><Relationship Id="rId16" Type="http://schemas.openxmlformats.org/officeDocument/2006/relationships/hyperlink" Target="http://www.payscale.com/rccountries.aspx" TargetMode="External"/><Relationship Id="rId20" Type="http://schemas.openxmlformats.org/officeDocument/2006/relationships/hyperlink" Target="http://www.theofficialboard.com/" TargetMode="External"/><Relationship Id="rId1" Type="http://schemas.openxmlformats.org/officeDocument/2006/relationships/slideLayout" Target="../slideLayouts/slideLayout2.xml"/><Relationship Id="rId6" Type="http://schemas.openxmlformats.org/officeDocument/2006/relationships/hyperlink" Target="http://www.jobs-salary.com/" TargetMode="External"/><Relationship Id="rId11" Type="http://schemas.openxmlformats.org/officeDocument/2006/relationships/hyperlink" Target="http://swz.salary.com/ExecComp/LayoutScripts/Excl_CompanySearch.aspx" TargetMode="External"/><Relationship Id="rId5" Type="http://schemas.openxmlformats.org/officeDocument/2006/relationships/hyperlink" Target="http://www.indeed.com/salary" TargetMode="External"/><Relationship Id="rId15" Type="http://schemas.openxmlformats.org/officeDocument/2006/relationships/hyperlink" Target="http://www.jigsaw.com/" TargetMode="External"/><Relationship Id="rId10" Type="http://schemas.openxmlformats.org/officeDocument/2006/relationships/hyperlink" Target="http://www.simplyhired.com/a/salary/home" TargetMode="External"/><Relationship Id="rId19" Type="http://schemas.openxmlformats.org/officeDocument/2006/relationships/hyperlink" Target="http://www.salesquest.com/services/CRUSH-reports/" TargetMode="External"/><Relationship Id="rId4" Type="http://schemas.openxmlformats.org/officeDocument/2006/relationships/hyperlink" Target="http://www.cbsalary.com/" TargetMode="External"/><Relationship Id="rId9" Type="http://schemas.openxmlformats.org/officeDocument/2006/relationships/hyperlink" Target="http://www.salary.com/category/salary/" TargetMode="External"/><Relationship Id="rId14" Type="http://schemas.openxmlformats.org/officeDocument/2006/relationships/hyperlink" Target="http://www.idexe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313865"/>
            <a:ext cx="8229600" cy="2534582"/>
          </a:xfrm>
        </p:spPr>
        <p:txBody>
          <a:bodyPr/>
          <a:lstStyle/>
          <a:p>
            <a:r>
              <a:rPr lang="en-US" sz="3200" dirty="0" smtClean="0">
                <a:solidFill>
                  <a:schemeClr val="tx1"/>
                </a:solidFill>
              </a:rPr>
              <a:t>Competitive intelligence tools </a:t>
            </a:r>
            <a:br>
              <a:rPr lang="en-US" sz="3200" dirty="0" smtClean="0">
                <a:solidFill>
                  <a:schemeClr val="tx1"/>
                </a:solidFill>
              </a:rPr>
            </a:br>
            <a:r>
              <a:rPr lang="en-US" sz="3200" dirty="0" smtClean="0">
                <a:solidFill>
                  <a:schemeClr val="tx1"/>
                </a:solidFill>
              </a:rPr>
              <a:t/>
            </a:r>
            <a:br>
              <a:rPr lang="en-US" sz="3200" dirty="0" smtClean="0">
                <a:solidFill>
                  <a:schemeClr val="tx1"/>
                </a:solidFill>
              </a:rPr>
            </a:br>
            <a:r>
              <a:rPr lang="en-US" sz="3200" dirty="0">
                <a:solidFill>
                  <a:schemeClr val="tx1"/>
                </a:solidFill>
              </a:rPr>
              <a:t/>
            </a:r>
            <a:br>
              <a:rPr lang="en-US" sz="3200" dirty="0">
                <a:solidFill>
                  <a:schemeClr val="tx1"/>
                </a:solidFill>
              </a:rPr>
            </a:br>
            <a:r>
              <a:rPr lang="en-US" sz="3200" dirty="0">
                <a:solidFill>
                  <a:schemeClr val="tx1"/>
                </a:solidFill>
              </a:rPr>
              <a:t/>
            </a:r>
            <a:br>
              <a:rPr lang="en-US" sz="3200" dirty="0">
                <a:solidFill>
                  <a:schemeClr val="tx1"/>
                </a:solidFill>
              </a:rPr>
            </a:br>
            <a:r>
              <a:rPr lang="en-US" sz="1000" b="0" dirty="0" smtClean="0">
                <a:solidFill>
                  <a:schemeClr val="tx1"/>
                </a:solidFill>
              </a:rPr>
              <a:t>Last updated: January 2014</a:t>
            </a:r>
            <a:br>
              <a:rPr lang="en-US" sz="1000" b="0" dirty="0" smtClean="0">
                <a:solidFill>
                  <a:schemeClr val="tx1"/>
                </a:solidFill>
              </a:rPr>
            </a:br>
            <a:r>
              <a:rPr lang="en-US" sz="1000" b="0" dirty="0" smtClean="0">
                <a:solidFill>
                  <a:schemeClr val="tx1"/>
                </a:solidFill>
                <a:hlinkClick r:id="rId3"/>
              </a:rPr>
              <a:t>intelligence@aqute.com</a:t>
            </a:r>
            <a:r>
              <a:rPr lang="en-US" sz="1000" b="0" dirty="0" smtClean="0">
                <a:solidFill>
                  <a:schemeClr val="tx1"/>
                </a:solidFill>
              </a:rPr>
              <a:t> </a:t>
            </a:r>
            <a:endParaRPr lang="en-GB" sz="1000" b="0"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Experts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1917740440"/>
              </p:ext>
            </p:extLst>
          </p:nvPr>
        </p:nvGraphicFramePr>
        <p:xfrm>
          <a:off x="392856" y="958285"/>
          <a:ext cx="8379003" cy="129540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LegalHub</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3"/>
                        </a:rPr>
                        <a:t>http://www.legalhub.co.uk</a:t>
                      </a:r>
                      <a:endParaRPr lang="en-US" sz="800" b="0" i="0" u="sng" strike="noStrike" dirty="0">
                        <a:solidFill>
                          <a:srgbClr val="0000FF"/>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Experts</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UK</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Expert Pages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4"/>
                        </a:rPr>
                        <a:t>http://www.expertpages.com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Experts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Intota</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5"/>
                        </a:rPr>
                        <a:t>http://www.intota.com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Experts</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ProfNet</a:t>
                      </a: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a:hlinkClick r:id="rId6"/>
                        </a:rPr>
                        <a:t>http:/profnet.prnewswire.com/ProfNetHome.aspx</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Experts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a:rPr>
                        <a:t>Quora</a:t>
                      </a:r>
                    </a:p>
                  </a:txBody>
                  <a:tcPr marL="9525" marR="9525" marT="9525"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7"/>
                        </a:rPr>
                        <a:t>http://</a:t>
                      </a:r>
                      <a:r>
                        <a:rPr lang="en-US" sz="800" b="0" i="0" u="sng" strike="noStrike" dirty="0" smtClean="0">
                          <a:solidFill>
                            <a:srgbClr val="0000FF"/>
                          </a:solidFill>
                          <a:effectLst/>
                          <a:latin typeface="Calibri"/>
                          <a:hlinkClick r:id="rId7"/>
                        </a:rPr>
                        <a:t>www.quora.com </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Q&amp;A website</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Funding and IPOs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3181469108"/>
              </p:ext>
            </p:extLst>
          </p:nvPr>
        </p:nvGraphicFramePr>
        <p:xfrm>
          <a:off x="392856" y="958285"/>
          <a:ext cx="8379003" cy="2136648"/>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EDGAR IPOs</a:t>
                      </a:r>
                      <a:endParaRPr lang="en-US" sz="800" b="0" i="0" u="none" strike="noStrike" dirty="0">
                        <a:solidFill>
                          <a:srgbClr val="000000"/>
                        </a:solidFill>
                        <a:effectLst/>
                        <a:latin typeface="Calibri" panose="020F0502020204030204"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GB" sz="800" dirty="0" smtClean="0">
                          <a:latin typeface="Calibri" panose="020F0502020204030204" pitchFamily="34" charset="0"/>
                          <a:hlinkClick r:id="rId3"/>
                        </a:rPr>
                        <a:t>http://pro.edgar-online.com</a:t>
                      </a:r>
                      <a:endParaRPr lang="en-US" sz="800" b="0" i="0" u="sng" strike="noStrike" dirty="0">
                        <a:solidFill>
                          <a:srgbClr val="0000FF"/>
                        </a:solidFill>
                        <a:effectLst/>
                        <a:latin typeface="Calibri" panose="020F0502020204030204"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Hoovers IPOs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4"/>
                        </a:rPr>
                        <a:t>http://</a:t>
                      </a:r>
                      <a:r>
                        <a:rPr lang="en-US" sz="800" b="0" i="0" u="sng" strike="noStrike" dirty="0" smtClean="0">
                          <a:solidFill>
                            <a:srgbClr val="0000FF"/>
                          </a:solidFill>
                          <a:effectLst/>
                          <a:latin typeface="Calibri" panose="020F0502020204030204" pitchFamily="34" charset="0"/>
                          <a:hlinkClick r:id="rId4"/>
                        </a:rPr>
                        <a:t>www.hoovers.com/ipo-central/100004160-1.html </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IPO Monitor</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5"/>
                        </a:rPr>
                        <a:t>http://www.ipomonitor.com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Zephyr</a:t>
                      </a: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anose="020F0502020204030204" pitchFamily="34" charset="0"/>
                          <a:hlinkClick r:id="rId6"/>
                        </a:rPr>
                        <a:t>http://www.mandaportal.com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Corpfin</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7"/>
                        </a:rPr>
                        <a:t>http://www.corpfinworldwide.com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Dow Jones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8"/>
                        </a:rPr>
                        <a:t>http://</a:t>
                      </a:r>
                      <a:r>
                        <a:rPr lang="en-US" sz="800" b="0" i="0" u="sng" strike="noStrike" dirty="0" smtClean="0">
                          <a:solidFill>
                            <a:srgbClr val="0000FF"/>
                          </a:solidFill>
                          <a:effectLst/>
                          <a:latin typeface="Calibri" panose="020F0502020204030204" pitchFamily="34" charset="0"/>
                          <a:hlinkClick r:id="rId8"/>
                        </a:rPr>
                        <a:t>www.dowjones.com/privatemarkets/index.asp </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Factset</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9"/>
                        </a:rPr>
                        <a:t>http://www.factset.com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The Deal</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0"/>
                        </a:rPr>
                        <a:t>http://www.thedeal.com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Venture Source</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1"/>
                        </a:rPr>
                        <a:t>http://www.venturesource.com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Funding</a:t>
                      </a:r>
                      <a:r>
                        <a:rPr lang="en-US" sz="800" b="0" i="0" u="none" strike="noStrike" dirty="0" smtClean="0">
                          <a:solidFill>
                            <a:srgbClr val="000000"/>
                          </a:solidFill>
                          <a:effectLst/>
                          <a:latin typeface="Calibri" panose="020F0502020204030204" pitchFamily="34" charset="0"/>
                        </a:rPr>
                        <a:t>, IPOs and equity ownership</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Government spend</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302856619"/>
              </p:ext>
            </p:extLst>
          </p:nvPr>
        </p:nvGraphicFramePr>
        <p:xfrm>
          <a:off x="392856" y="958285"/>
          <a:ext cx="8379003" cy="234696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ctr"/>
                      <a:r>
                        <a:rPr lang="en-US" sz="800" b="0" i="0" u="none" strike="noStrike" dirty="0" smtClean="0">
                          <a:solidFill>
                            <a:srgbClr val="000000"/>
                          </a:solidFill>
                          <a:effectLst/>
                          <a:latin typeface="Calibri"/>
                        </a:rPr>
                        <a:t>UK Freedom of Information</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3"/>
                        </a:rPr>
                        <a:t>http://www.whatdotheyknow.com</a:t>
                      </a:r>
                      <a:endParaRPr lang="en-US" sz="800" b="0" i="0" u="sng" strike="noStrike" dirty="0">
                        <a:solidFill>
                          <a:srgbClr val="0000FF"/>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Submit UK Freedom of Information requests</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b"/>
                      <a:r>
                        <a:rPr lang="en-US" sz="800" b="0" i="0" u="none" strike="noStrike" dirty="0">
                          <a:solidFill>
                            <a:srgbClr val="000000"/>
                          </a:solidFill>
                          <a:effectLst/>
                          <a:latin typeface="Calibri"/>
                        </a:rPr>
                        <a:t>UK</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ctr"/>
                      <a:r>
                        <a:rPr lang="en-US" sz="800" b="0" i="0" u="none" strike="noStrike" dirty="0" smtClean="0">
                          <a:solidFill>
                            <a:srgbClr val="000000"/>
                          </a:solidFill>
                          <a:effectLst/>
                          <a:latin typeface="Calibri"/>
                        </a:rPr>
                        <a:t>IHS </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4"/>
                        </a:rPr>
                        <a:t>http://</a:t>
                      </a:r>
                      <a:r>
                        <a:rPr lang="en-US" sz="800" b="0" i="0" u="sng" strike="noStrike" dirty="0" smtClean="0">
                          <a:solidFill>
                            <a:srgbClr val="0000FF"/>
                          </a:solidFill>
                          <a:effectLst/>
                          <a:latin typeface="Calibri"/>
                          <a:hlinkClick r:id="rId4"/>
                        </a:rPr>
                        <a:t>www.ihserc.com/haystack/databases.html </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Federal spending and contracts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FedSpending</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5"/>
                        </a:rPr>
                        <a:t>http://www.fedspending.org</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Government spend</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Subsidy tracker</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6"/>
                        </a:rPr>
                        <a:t>http://</a:t>
                      </a:r>
                      <a:r>
                        <a:rPr lang="en-US" sz="800" b="0" i="0" u="none" strike="noStrike" dirty="0" smtClean="0">
                          <a:solidFill>
                            <a:srgbClr val="000000"/>
                          </a:solidFill>
                          <a:effectLst/>
                          <a:latin typeface="Calibri"/>
                          <a:hlinkClick r:id="rId6"/>
                        </a:rPr>
                        <a:t>www.goodjobsfirst.org/subsidy-tracker</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Government spend</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GovWin</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7"/>
                        </a:rPr>
                        <a:t>http://www.govwin.com/home</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Government spend</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GSA Advantage</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8"/>
                        </a:rPr>
                        <a:t>http://www.gsaadvantage.gov</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Government spend</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Onvia</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9"/>
                        </a:rPr>
                        <a:t>http://www.onvia.com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Government spend</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USA Spending</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0"/>
                        </a:rPr>
                        <a:t>http://www.usaspending.gov</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Government spend</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FPDS</a:t>
                      </a: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hlinkClick r:id="rId11"/>
                        </a:rPr>
                        <a:t>https://www.fpds.gov/fpdsng_cms/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Government spend</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ctr"/>
                      <a:r>
                        <a:rPr lang="en-US" sz="800" b="0" i="0" u="none" strike="noStrike" dirty="0" smtClean="0">
                          <a:solidFill>
                            <a:srgbClr val="000000"/>
                          </a:solidFill>
                          <a:effectLst/>
                          <a:latin typeface="Calibri"/>
                        </a:rPr>
                        <a:t>US Freedom of Information</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12"/>
                        </a:rPr>
                        <a:t>http://www.foia.gov</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Submit US Freedom of Information requests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Jobs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3116255344"/>
              </p:ext>
            </p:extLst>
          </p:nvPr>
        </p:nvGraphicFramePr>
        <p:xfrm>
          <a:off x="392856" y="958285"/>
          <a:ext cx="8379003" cy="1085088"/>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Careerbuilder</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3"/>
                        </a:rPr>
                        <a:t>http://www.careerbuilder.com</a:t>
                      </a:r>
                      <a:endParaRPr lang="en-US" sz="800" b="0" i="0" u="none" strike="noStrike" dirty="0">
                        <a:solidFill>
                          <a:srgbClr val="000000"/>
                        </a:solidFill>
                        <a:effectLst/>
                        <a:latin typeface="Calibri"/>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Jobs</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Indeed</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4"/>
                        </a:rPr>
                        <a:t>http://www.indeed.com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Jobs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Monster</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5"/>
                        </a:rPr>
                        <a:t>http://www.monster.com</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Jobs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Simply Hired</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6"/>
                        </a:rPr>
                        <a:t>http://www.simplyhired.com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Jobs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Legal</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1490766438"/>
              </p:ext>
            </p:extLst>
          </p:nvPr>
        </p:nvGraphicFramePr>
        <p:xfrm>
          <a:off x="392856" y="958285"/>
          <a:ext cx="8379003" cy="2136648"/>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Casetrack</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3"/>
                        </a:rPr>
                        <a:t>http://www.casetrack.com</a:t>
                      </a:r>
                      <a:endParaRPr lang="en-US" sz="800" b="0" i="0" u="sng" strike="noStrike" dirty="0">
                        <a:solidFill>
                          <a:srgbClr val="0000FF"/>
                        </a:solidFill>
                        <a:effectLst/>
                        <a:latin typeface="Calibri"/>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Court reports</a:t>
                      </a:r>
                      <a:endParaRPr lang="en-US" sz="800" b="0" i="0" u="none" strike="noStrike" dirty="0">
                        <a:solidFill>
                          <a:srgbClr val="000000"/>
                        </a:solidFill>
                        <a:effectLst/>
                        <a:latin typeface="Calibri"/>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UK</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CourtServe</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4"/>
                        </a:rPr>
                        <a:t>http://www.courtserve.net</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Legal</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UK</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a:rPr>
                        <a:t>Westlaw CourtExpress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5"/>
                        </a:rPr>
                        <a:t>http://www.courtexpress.westlaw.com</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Court reports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LexisNexis CourtLink</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6"/>
                        </a:rPr>
                        <a:t>http://www.courtlink.com</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Court reports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CourtListener</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7"/>
                        </a:rPr>
                        <a:t>http://www.courtlistener.com</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Court reports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Justia Dockets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8"/>
                        </a:rPr>
                        <a:t>http://www.dockets.justia.com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Court reports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PACER</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9"/>
                        </a:rPr>
                        <a:t>https://pacer.login.uscourts.gov</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Court reports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0" marR="0" marT="0" marB="0" anchor="ctr">
                    <a:solidFill>
                      <a:schemeClr val="bg1">
                        <a:lumMod val="95000"/>
                      </a:schemeClr>
                    </a:solidFill>
                  </a:tcPr>
                </a:tc>
              </a:tr>
              <a:tr h="210312">
                <a:tc>
                  <a:txBody>
                    <a:bodyPr/>
                    <a:lstStyle/>
                    <a:p>
                      <a:pPr algn="l" fontAlgn="ctr"/>
                      <a:r>
                        <a:rPr lang="en-US" sz="800" b="0" i="0" u="none" strike="noStrike" dirty="0">
                          <a:solidFill>
                            <a:srgbClr val="000000"/>
                          </a:solidFill>
                          <a:effectLst/>
                          <a:latin typeface="Calibri"/>
                        </a:rPr>
                        <a:t>WestLaw</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10"/>
                        </a:rPr>
                        <a:t>http://west.thomson.com/westlaw</a:t>
                      </a:r>
                      <a:r>
                        <a:rPr lang="en-US" sz="800" b="0" i="0" u="sng" strike="noStrike" dirty="0" smtClean="0">
                          <a:solidFill>
                            <a:srgbClr val="0000FF"/>
                          </a:solidFill>
                          <a:effectLst/>
                          <a:latin typeface="Calibri"/>
                          <a:hlinkClick r:id="rId10"/>
                        </a:rPr>
                        <a:t>/ </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Legal research tools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a:rPr>
                        <a:t>US</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a:rPr>
                        <a:t>Lexis Nexis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1"/>
                        </a:rPr>
                        <a:t>http://</a:t>
                      </a:r>
                      <a:r>
                        <a:rPr lang="en-US" sz="800" b="0" i="0" u="none" strike="noStrike" dirty="0" smtClean="0">
                          <a:solidFill>
                            <a:srgbClr val="000000"/>
                          </a:solidFill>
                          <a:effectLst/>
                          <a:latin typeface="Calibri"/>
                          <a:hlinkClick r:id="rId11"/>
                        </a:rPr>
                        <a:t>corporate.lexisnexis.com/public_records_news/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Public records &amp; court reports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0" marR="0" marT="0"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Marketing spend</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1335100544"/>
              </p:ext>
            </p:extLst>
          </p:nvPr>
        </p:nvGraphicFramePr>
        <p:xfrm>
          <a:off x="392856" y="958285"/>
          <a:ext cx="8379003" cy="4931664"/>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Outdoor Media Centre</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3"/>
                        </a:rPr>
                        <a:t>http://</a:t>
                      </a:r>
                      <a:r>
                        <a:rPr lang="en-US" sz="800" b="0" i="0" u="none" strike="noStrike" dirty="0" smtClean="0">
                          <a:solidFill>
                            <a:srgbClr val="000000"/>
                          </a:solidFill>
                          <a:effectLst/>
                          <a:latin typeface="Calibri" panose="020F0502020204030204" pitchFamily="34" charset="0"/>
                          <a:hlinkClick r:id="rId3"/>
                        </a:rPr>
                        <a:t>www.outdoormediacentre.org.uk/advertising_images/creativeShowcase/Outdoor_Creative_Showcase</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 - outdoor</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UK</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UK TV Adverts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4"/>
                        </a:rPr>
                        <a:t>http://www.uktvadverts.com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 - TV</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UK</a:t>
                      </a:r>
                    </a:p>
                  </a:txBody>
                  <a:tcPr marL="0" marR="0" marT="0"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Who Is Mailing What</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5"/>
                        </a:rPr>
                        <a:t>http://www.whosmailingwhat.com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 - direct mail</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0" marR="0" marT="0"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USA TV Ads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6"/>
                        </a:rPr>
                        <a:t>http://www.usatvads.com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 - TV</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0" marR="0" marT="0"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Advertising Research Foundation</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7"/>
                        </a:rPr>
                        <a:t>http://www.thearf.org</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AdForum</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8"/>
                        </a:rPr>
                        <a:t>http://www.adforum.com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AdWeek</a:t>
                      </a:r>
                    </a:p>
                  </a:txBody>
                  <a:tcPr marL="0" marR="0" marT="0"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anose="020F0502020204030204" pitchFamily="34" charset="0"/>
                          <a:hlinkClick r:id="rId9"/>
                        </a:rPr>
                        <a:t>http://www.adweek.com/adfreak/</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BestAdsonTV</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0"/>
                        </a:rPr>
                        <a:t>http://www.bestadsontv.com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Critical Mention</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1"/>
                        </a:rPr>
                        <a:t>http://www.criticalmention.com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I Have An Idea</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2"/>
                        </a:rPr>
                        <a:t>http://</a:t>
                      </a:r>
                      <a:r>
                        <a:rPr lang="en-US" sz="800" b="0" i="0" u="none" strike="noStrike" dirty="0" smtClean="0">
                          <a:solidFill>
                            <a:srgbClr val="000000"/>
                          </a:solidFill>
                          <a:effectLst/>
                          <a:latin typeface="Calibri" panose="020F0502020204030204" pitchFamily="34" charset="0"/>
                          <a:hlinkClick r:id="rId12"/>
                        </a:rPr>
                        <a:t>www.ihaveanidea.org</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Moat</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3"/>
                        </a:rPr>
                        <a:t>http://</a:t>
                      </a:r>
                      <a:r>
                        <a:rPr lang="en-US" sz="800" b="0" i="0" u="none" strike="noStrike" dirty="0" smtClean="0">
                          <a:solidFill>
                            <a:srgbClr val="000000"/>
                          </a:solidFill>
                          <a:effectLst/>
                          <a:latin typeface="Calibri" panose="020F0502020204030204" pitchFamily="34" charset="0"/>
                          <a:hlinkClick r:id="rId13"/>
                        </a:rPr>
                        <a:t>www.moat.com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TV Eyes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4"/>
                        </a:rPr>
                        <a:t>http://www.tveyes.com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Visit4info</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5"/>
                        </a:rPr>
                        <a:t>http://www.visit4info.com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Adverlicious</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6"/>
                        </a:rPr>
                        <a:t>http://www.adverlicio.us</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 - online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AdTunes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7"/>
                        </a:rPr>
                        <a:t>http://www.adtunes.com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 - TV</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TellyAds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8"/>
                        </a:rPr>
                        <a:t>http://www.tellyads.com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 - TV</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ctr"/>
                      <a:r>
                        <a:rPr lang="en-US" sz="800" b="0" i="0" u="none" strike="noStrike" dirty="0">
                          <a:solidFill>
                            <a:srgbClr val="000000"/>
                          </a:solidFill>
                          <a:effectLst/>
                          <a:latin typeface="Calibri" panose="020F0502020204030204" pitchFamily="34" charset="0"/>
                        </a:rPr>
                        <a:t>KeyCompete</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19"/>
                        </a:rPr>
                        <a:t>http://www.keycompete.com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Keyword analysis for brands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Ad Facts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0"/>
                        </a:rPr>
                        <a:t>http://www.adfacts.com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Compere Media</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1"/>
                        </a:rPr>
                        <a:t>http://www.comperemedia.com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Xtreme</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2"/>
                        </a:rPr>
                        <a:t>http://www.ebiquity.com/global/advertising</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Kantar Media</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3"/>
                        </a:rPr>
                        <a:t>http://www.kantarmediana.com/intelligence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MyDigitalNewspaper</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4"/>
                        </a:rPr>
                        <a:t>http://www.mydigitalnewspaper.com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 - print</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AdGooroo</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5"/>
                        </a:rPr>
                        <a:t>http://www.adgooroo.com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 - search</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iSpionage</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26"/>
                        </a:rPr>
                        <a:t>http://www.ispionage.com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 - search</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SEMRush</a:t>
                      </a: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27"/>
                        </a:rPr>
                        <a:t>http://www.semrush.com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 - search</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SpyFu</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28"/>
                        </a:rPr>
                        <a:t>http://www.spyfu.com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 - search</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panose="020F0502020204030204" pitchFamily="34" charset="0"/>
                        </a:rPr>
                        <a:t>Sponsorship</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9"/>
                        </a:rPr>
                        <a:t>http://www.sponsorship.com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Marketing spend and ad executions - sponsorships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anose="020F0502020204030204" pitchFamily="34" charset="0"/>
                        </a:rPr>
                        <a:t>Creativity Online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GB" sz="800" dirty="0" smtClean="0">
                          <a:latin typeface="Calibri" panose="020F0502020204030204" pitchFamily="34" charset="0"/>
                          <a:hlinkClick r:id="rId30"/>
                        </a:rPr>
                        <a:t>http://creativity-online.com/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Ad executions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WW</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Multiple services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332380876"/>
              </p:ext>
            </p:extLst>
          </p:nvPr>
        </p:nvGraphicFramePr>
        <p:xfrm>
          <a:off x="392856" y="958285"/>
          <a:ext cx="8379003" cy="1085088"/>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smtClean="0">
                          <a:solidFill>
                            <a:srgbClr val="000000"/>
                          </a:solidFill>
                          <a:effectLst/>
                          <a:latin typeface="Calibri"/>
                        </a:rPr>
                        <a:t>Dun &amp; Bradstreet </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3"/>
                        </a:rPr>
                        <a:t>http://www.dnb.com</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Multiple services</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Dow Jones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4"/>
                        </a:rPr>
                        <a:t>http://www.dowjones.com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Multiple services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LexisNexis</a:t>
                      </a: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hlinkClick r:id="rId5"/>
                        </a:rPr>
                        <a:t>http://www.lexisnexis.com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Multiple services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Thomson Reuters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6"/>
                        </a:rPr>
                        <a:t>http://www.thomsonreuters.com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Multiple services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News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776134632"/>
              </p:ext>
            </p:extLst>
          </p:nvPr>
        </p:nvGraphicFramePr>
        <p:xfrm>
          <a:off x="392856" y="958285"/>
          <a:ext cx="8379003" cy="445008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NewsLibrary </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3"/>
                        </a:rPr>
                        <a:t>http://www.newslibrary.com</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AllYouCanRead</a:t>
                      </a:r>
                    </a:p>
                  </a:txBody>
                  <a:tcPr marL="0" marR="0" marT="0"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hlinkClick r:id="rId4"/>
                        </a:rPr>
                        <a:t>http://www.allyoucanread.com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Factiva</a:t>
                      </a:r>
                    </a:p>
                  </a:txBody>
                  <a:tcPr marL="0" marR="0" marT="0" marB="0" anchor="ctr">
                    <a:solidFill>
                      <a:schemeClr val="bg1">
                        <a:lumMod val="95000"/>
                      </a:schemeClr>
                    </a:solidFill>
                  </a:tcPr>
                </a:tc>
                <a:tc>
                  <a:txBody>
                    <a:bodyPr/>
                    <a:lstStyle/>
                    <a:p>
                      <a:pPr algn="l" fontAlgn="t"/>
                      <a:r>
                        <a:rPr lang="en-GB" sz="800" dirty="0" smtClean="0">
                          <a:latin typeface="Calibri" panose="020F0502020204030204" pitchFamily="34" charset="0"/>
                          <a:hlinkClick r:id="rId5"/>
                        </a:rPr>
                        <a:t>http://www.dowjones.com/factiva/</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Google News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6"/>
                        </a:rPr>
                        <a:t>http://www.google.com/news</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Moreover</a:t>
                      </a: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7"/>
                        </a:rPr>
                        <a:t>http://www.moreover.com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NewsGator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8"/>
                        </a:rPr>
                        <a:t>http://www.newsgator.com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AJR NewsLink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9"/>
                        </a:rPr>
                        <a:t>http://www.newslink.org</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Newslookup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0"/>
                        </a:rPr>
                        <a:t>http://www.newslookup.com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Newspaper Index</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1"/>
                        </a:rPr>
                        <a:t>http://www.newspaperindex.com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Newspaper Map</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2"/>
                        </a:rPr>
                        <a:t>http://www.newspapermap.com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Newspapers.com</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3"/>
                        </a:rPr>
                        <a:t>http://www.newspapers.com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OnlineNewspapers.com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4"/>
                        </a:rPr>
                        <a:t>http://www.onlinenewspapers.com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Press Display</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5"/>
                        </a:rPr>
                        <a:t>http://www.pressdisplay.com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PR Newswire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6"/>
                        </a:rPr>
                        <a:t>http://www.prnewswire.com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Topix</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7"/>
                        </a:rPr>
                        <a:t>http://www.topix.com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World News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8"/>
                        </a:rPr>
                        <a:t>http://www.worldnews.com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News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CyberAlert</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9"/>
                        </a:rPr>
                        <a:t>http://www.cyberalert.com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News - monitoring</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Dialog NewsRoom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GB" sz="800" dirty="0" smtClean="0">
                          <a:latin typeface="Calibri" panose="020F0502020204030204" pitchFamily="34" charset="0"/>
                          <a:hlinkClick r:id="rId20"/>
                        </a:rPr>
                        <a:t>http://search.proquest.com/professional/</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News - monitoring</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Google Trends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21"/>
                        </a:rPr>
                        <a:t>http://www.google.com/trends</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News - monitoring</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Webclipping.com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2"/>
                        </a:rPr>
                        <a:t>http://www.webclipping.com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News - monitoring</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Patent search</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547150683"/>
              </p:ext>
            </p:extLst>
          </p:nvPr>
        </p:nvGraphicFramePr>
        <p:xfrm>
          <a:off x="392856" y="958285"/>
          <a:ext cx="8379003" cy="390525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ctr"/>
                      <a:r>
                        <a:rPr lang="en-US" sz="800" b="0" i="0" u="none" strike="noStrike" dirty="0" smtClean="0">
                          <a:solidFill>
                            <a:srgbClr val="000000"/>
                          </a:solidFill>
                          <a:effectLst/>
                          <a:latin typeface="Calibri" panose="020F0502020204030204" pitchFamily="34" charset="0"/>
                        </a:rPr>
                        <a:t>Asian patent search</a:t>
                      </a:r>
                      <a:endParaRPr lang="en-US" sz="800" b="0" i="0" u="none" strike="noStrike" dirty="0">
                        <a:solidFill>
                          <a:srgbClr val="000000"/>
                        </a:solidFill>
                        <a:effectLst/>
                        <a:latin typeface="Calibri" panose="020F0502020204030204"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sng" strike="noStrike" dirty="0" smtClean="0">
                          <a:solidFill>
                            <a:srgbClr val="0000FF"/>
                          </a:solidFill>
                          <a:effectLst/>
                          <a:latin typeface="Calibri" panose="020F0502020204030204" pitchFamily="34" charset="0"/>
                          <a:hlinkClick r:id="rId3"/>
                        </a:rPr>
                        <a:t>http://www.epo.org/searching/asian.html</a:t>
                      </a:r>
                      <a:endParaRPr lang="en-US" sz="800" b="0" i="0" u="sng" strike="noStrike" dirty="0">
                        <a:solidFill>
                          <a:srgbClr val="0000FF"/>
                        </a:solidFill>
                        <a:effectLst/>
                        <a:latin typeface="Calibri" panose="020F0502020204030204"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Asian patent search</a:t>
                      </a:r>
                      <a:endParaRPr lang="en-US" sz="800" b="0" i="0" u="none" strike="noStrike" dirty="0">
                        <a:solidFill>
                          <a:srgbClr val="000000"/>
                        </a:solidFill>
                        <a:effectLst/>
                        <a:latin typeface="Calibri" panose="020F0502020204030204"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Asia</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Patent Office - Canada</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anose="020F0502020204030204" pitchFamily="34" charset="0"/>
                          <a:hlinkClick r:id="rId4"/>
                        </a:rPr>
                        <a:t>http://brevets-patents.ic.gc.ca/opic-cipo/cpd/eng/introduction.html</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Patent Office</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CA</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Patent Office - Germany</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5"/>
                        </a:rPr>
                        <a:t>http://depatisnet.dpma.de/DepatisNet/depatisnet</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Patent Office</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DE</a:t>
                      </a:r>
                    </a:p>
                  </a:txBody>
                  <a:tcPr marL="9525" marR="9525" marT="9525" marB="0" anchor="ctr">
                    <a:solidFill>
                      <a:schemeClr val="bg1">
                        <a:lumMod val="95000"/>
                      </a:schemeClr>
                    </a:solidFill>
                  </a:tcPr>
                </a:tc>
              </a:tr>
              <a:tr h="210312">
                <a:tc>
                  <a:txBody>
                    <a:bodyPr/>
                    <a:lstStyle/>
                    <a:p>
                      <a:pPr algn="l" fontAlgn="ctr"/>
                      <a:r>
                        <a:rPr lang="en-US" sz="800" b="0" i="0" u="none" strike="noStrike" dirty="0" smtClean="0">
                          <a:solidFill>
                            <a:srgbClr val="000000"/>
                          </a:solidFill>
                          <a:effectLst/>
                          <a:latin typeface="Calibri" panose="020F0502020204030204" pitchFamily="34" charset="0"/>
                        </a:rPr>
                        <a:t>Patent Office - India</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ctr"/>
                      <a:r>
                        <a:rPr lang="en-GB" sz="800" dirty="0" smtClean="0">
                          <a:latin typeface="Calibri" panose="020F0502020204030204" pitchFamily="34" charset="0"/>
                          <a:hlinkClick r:id="rId6"/>
                        </a:rPr>
                        <a:t>http://ipindiaservices.gov.in/patentsearch/search/index.aspx</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Indian patents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IN</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Patent Office - US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anose="020F0502020204030204" pitchFamily="34" charset="0"/>
                          <a:hlinkClick r:id="rId7"/>
                        </a:rPr>
                        <a:t>http://patft.uspto.gov</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Patent Office</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Chipworks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8"/>
                        </a:rPr>
                        <a:t>http://www.chipworks.com</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Intellectual property in electronics products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panose="020F0502020204030204" pitchFamily="34" charset="0"/>
                        </a:rPr>
                        <a:t>FreePatentsOnline</a:t>
                      </a:r>
                    </a:p>
                  </a:txBody>
                  <a:tcPr marL="9525" marR="9525" marT="9525"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9"/>
                        </a:rPr>
                        <a:t>http://www.freepatentsonline.com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Patent alerts service</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Patent Office - Europe</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0"/>
                        </a:rPr>
                        <a:t>http://worldwide.espacenet.com/quickSearch</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Patent Office</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Delphion</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1"/>
                        </a:rPr>
                        <a:t>http://www.delphion.com</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Dialog </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2"/>
                        </a:rPr>
                        <a:t>http://www.dialogselect.com</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Google Patent Search</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3"/>
                        </a:rPr>
                        <a:t>http://www.google.com/patents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Knowledge Express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4"/>
                        </a:rPr>
                        <a:t>http://www.knowledgeexpress.com</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Aureka</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5"/>
                        </a:rPr>
                        <a:t>http://www.micropat.com</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QUESTEL-ORBIT</a:t>
                      </a: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6"/>
                        </a:rPr>
                        <a:t>http://www.orbit.com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PatentLens</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7"/>
                        </a:rPr>
                        <a:t>http://www.patentlens.net</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Technology Transfer Tactics</a:t>
                      </a:r>
                      <a:endParaRPr lang="en-US" sz="8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8"/>
                        </a:rPr>
                        <a:t>http://www.technologytransfertactics.com</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WIPO</a:t>
                      </a: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anose="020F0502020204030204" pitchFamily="34" charset="0"/>
                          <a:hlinkClick r:id="rId19"/>
                        </a:rPr>
                        <a:t>http://www.wipo.int/wipogold/en/</a:t>
                      </a:r>
                      <a:endParaRPr lang="en-US" sz="800" b="0" i="0" u="sng" strike="noStrike" dirty="0">
                        <a:solidFill>
                          <a:srgbClr val="0000FF"/>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Patents</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People search</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99576585"/>
              </p:ext>
            </p:extLst>
          </p:nvPr>
        </p:nvGraphicFramePr>
        <p:xfrm>
          <a:off x="392856" y="958285"/>
          <a:ext cx="8379003" cy="3608832"/>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192</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3"/>
                        </a:rPr>
                        <a:t>http://www.192.com</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UK</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ctr"/>
                      <a:r>
                        <a:rPr lang="en-US" sz="800" b="0" i="0" u="none" strike="noStrike" dirty="0">
                          <a:solidFill>
                            <a:srgbClr val="000000"/>
                          </a:solidFill>
                          <a:effectLst/>
                          <a:latin typeface="Calibri"/>
                        </a:rPr>
                        <a:t>AnyWho</a:t>
                      </a:r>
                    </a:p>
                  </a:txBody>
                  <a:tcPr marL="9525" marR="9525" marT="9525"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4"/>
                        </a:rPr>
                        <a:t>http://www.anywho.com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AT&amp;T White Pages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Superpages.com</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5"/>
                        </a:rPr>
                        <a:t>http://people.superpages.com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Intelius</a:t>
                      </a: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6"/>
                        </a:rPr>
                        <a:t>http://www.intelius.com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PeopleSearch</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7"/>
                        </a:rPr>
                        <a:t>http://www.peoplesearch.net</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Spokeo</a:t>
                      </a: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8"/>
                        </a:rPr>
                        <a:t>http://www.spokeo.com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ctr"/>
                      <a:r>
                        <a:rPr lang="en-US" sz="800" b="0" i="0" u="none" strike="noStrike" dirty="0" smtClean="0">
                          <a:solidFill>
                            <a:srgbClr val="000000"/>
                          </a:solidFill>
                          <a:effectLst/>
                          <a:latin typeface="Calibri"/>
                        </a:rPr>
                        <a:t>USA People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9"/>
                        </a:rPr>
                        <a:t>http://www.usa-people-search.com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Recordspedia</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0"/>
                        </a:rPr>
                        <a:t>http://www.recordspedia.com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Public records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a:rPr>
                        <a:t>Zoominfo</a:t>
                      </a:r>
                    </a:p>
                  </a:txBody>
                  <a:tcPr marL="9525" marR="9525" marT="9525"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11"/>
                        </a:rPr>
                        <a:t>http://www.zoominfo.com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Business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123people</a:t>
                      </a: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12"/>
                        </a:rPr>
                        <a:t>http://www.123people.com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Pipl</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3"/>
                        </a:rPr>
                        <a:t>http://www.pipl.com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Snitch.Name</a:t>
                      </a: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14"/>
                        </a:rPr>
                        <a:t>http://www.snitch.name</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a:rPr>
                        <a:t>Virtual Gumshoe</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5"/>
                        </a:rPr>
                        <a:t>http://www.virtualgumshoe.com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International Yellow &amp; White Pages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16"/>
                        </a:rPr>
                        <a:t>http://www.wayp.com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Wink</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17"/>
                        </a:rPr>
                        <a:t>http://www.wink.com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People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ctr"/>
                      <a:r>
                        <a:rPr lang="en-US" sz="800" b="0" i="0" u="none" strike="noStrike" dirty="0">
                          <a:solidFill>
                            <a:srgbClr val="000000"/>
                          </a:solidFill>
                          <a:effectLst/>
                          <a:latin typeface="Calibri"/>
                        </a:rPr>
                        <a:t>Infobel</a:t>
                      </a:r>
                    </a:p>
                  </a:txBody>
                  <a:tcPr marL="9525" marR="9525" marT="9525"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18"/>
                        </a:rPr>
                        <a:t>http://www.infobel.com/en/world</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Telephone directories from around the world</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Assembled here are over 300 competitive intelligence tools.</a:t>
            </a:r>
          </a:p>
          <a:p>
            <a:endParaRPr lang="en-US" dirty="0" smtClean="0"/>
          </a:p>
          <a:p>
            <a:r>
              <a:rPr lang="en-US" dirty="0" smtClean="0"/>
              <a:t>Most of these are tools we have used ourselves at one time or another.</a:t>
            </a:r>
          </a:p>
          <a:p>
            <a:endParaRPr lang="en-US" dirty="0"/>
          </a:p>
          <a:p>
            <a:r>
              <a:rPr lang="en-US" dirty="0" smtClean="0"/>
              <a:t>We looked at 5,000+ tools from which we chose this shortlist. Not included are tools that may be interesting or look good, but provide no real usefulness. If we have not used them in our ten years of competitive intelligence, chances are that they are of little practical value.</a:t>
            </a:r>
          </a:p>
          <a:p>
            <a:endParaRPr lang="en-US" dirty="0"/>
          </a:p>
          <a:p>
            <a:r>
              <a:rPr lang="en-US" dirty="0" smtClean="0"/>
              <a:t>We will update this list regularly.</a:t>
            </a:r>
            <a:endParaRPr lang="en-US" dirty="0"/>
          </a:p>
        </p:txBody>
      </p:sp>
    </p:spTree>
    <p:extLst>
      <p:ext uri="{BB962C8B-B14F-4D97-AF65-F5344CB8AC3E}">
        <p14:creationId xmlns:p14="http://schemas.microsoft.com/office/powerpoint/2010/main" xmlns="" val="357089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Search</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1947442589"/>
              </p:ext>
            </p:extLst>
          </p:nvPr>
        </p:nvGraphicFramePr>
        <p:xfrm>
          <a:off x="392856" y="958285"/>
          <a:ext cx="8379003" cy="4029456"/>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Faganfinder</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3"/>
                        </a:rPr>
                        <a:t>http://</a:t>
                      </a:r>
                      <a:r>
                        <a:rPr lang="en-US" sz="800" b="0" i="0" u="none" strike="noStrike" dirty="0" smtClean="0">
                          <a:solidFill>
                            <a:srgbClr val="000000"/>
                          </a:solidFill>
                          <a:effectLst/>
                          <a:latin typeface="Calibri"/>
                          <a:hlinkClick r:id="rId3"/>
                        </a:rPr>
                        <a:t>www.faganfinder.com/blogs</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Blog search</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Google Blog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a:hlinkClick r:id="rId4"/>
                        </a:rPr>
                        <a:t>http://www.google.com/blogsearch</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Blog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a:rPr>
                        <a:t>Technorati</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5"/>
                        </a:rPr>
                        <a:t>http://www.technorati.com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Blog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Deep Dyve</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6"/>
                        </a:rPr>
                        <a:t>http://www.deepdyve.com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Deep web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Blekko</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7"/>
                        </a:rPr>
                        <a:t>http://www.blekko.com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General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Duckduckgo</a:t>
                      </a: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8"/>
                        </a:rPr>
                        <a:t>http://www.duckduckgo.com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General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TinEye</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9"/>
                        </a:rPr>
                        <a:t>http://</a:t>
                      </a:r>
                      <a:r>
                        <a:rPr lang="en-US" sz="800" b="0" i="0" u="none" strike="noStrike" dirty="0" smtClean="0">
                          <a:solidFill>
                            <a:srgbClr val="000000"/>
                          </a:solidFill>
                          <a:effectLst/>
                          <a:latin typeface="Calibri"/>
                          <a:hlinkClick r:id="rId9"/>
                        </a:rPr>
                        <a:t>www.tineye.com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Image 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ctr"/>
                      <a:r>
                        <a:rPr lang="en-US" sz="800" b="0" i="0" u="none" strike="noStrike" dirty="0" smtClean="0">
                          <a:solidFill>
                            <a:srgbClr val="000000"/>
                          </a:solidFill>
                          <a:effectLst/>
                          <a:latin typeface="Calibri"/>
                        </a:rPr>
                        <a:t>Google Insights for Search</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10"/>
                        </a:rPr>
                        <a:t>http://www.google.com/insights/search</a:t>
                      </a:r>
                      <a:r>
                        <a:rPr lang="en-US" sz="800" b="0" i="0" u="sng" strike="noStrike" dirty="0" smtClean="0">
                          <a:solidFill>
                            <a:srgbClr val="0000FF"/>
                          </a:solidFill>
                          <a:effectLst/>
                          <a:latin typeface="Calibri"/>
                          <a:hlinkClick r:id="rId10"/>
                        </a:rPr>
                        <a:t>/ </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Search patterns around the world</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Carrot2</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1"/>
                        </a:rPr>
                        <a:t>http://</a:t>
                      </a:r>
                      <a:r>
                        <a:rPr lang="en-US" sz="800" b="0" i="0" u="none" strike="noStrike" dirty="0" smtClean="0">
                          <a:solidFill>
                            <a:srgbClr val="000000"/>
                          </a:solidFill>
                          <a:effectLst/>
                          <a:latin typeface="Calibri"/>
                          <a:hlinkClick r:id="rId11"/>
                        </a:rPr>
                        <a:t>search.carrot2.org/stable/search</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Clusty</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2"/>
                        </a:rPr>
                        <a:t>http://www.clusty.com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Cluuz</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3"/>
                        </a:rPr>
                        <a:t>http://www.cluuz.com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iBoogie </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4"/>
                        </a:rPr>
                        <a:t>http://www.iboogie.com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iSeek</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5"/>
                        </a:rPr>
                        <a:t>http://</a:t>
                      </a:r>
                      <a:r>
                        <a:rPr lang="en-US" sz="800" b="0" i="0" u="none" strike="noStrike" dirty="0" smtClean="0">
                          <a:solidFill>
                            <a:srgbClr val="000000"/>
                          </a:solidFill>
                          <a:effectLst/>
                          <a:latin typeface="Calibri"/>
                          <a:hlinkClick r:id="rId15"/>
                        </a:rPr>
                        <a:t>www.iseek.com/iseek/home.page</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iZito</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6"/>
                        </a:rPr>
                        <a:t>http://www.izito.com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Spezify</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17"/>
                        </a:rPr>
                        <a:t>http://www.spezify.com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TouchGraph Google Browser</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8"/>
                        </a:rPr>
                        <a:t>http://</a:t>
                      </a:r>
                      <a:r>
                        <a:rPr lang="en-US" sz="800" b="0" i="0" u="none" strike="noStrike" dirty="0" smtClean="0">
                          <a:solidFill>
                            <a:srgbClr val="000000"/>
                          </a:solidFill>
                          <a:effectLst/>
                          <a:latin typeface="Calibri"/>
                          <a:hlinkClick r:id="rId18"/>
                        </a:rPr>
                        <a:t>www.touchgraph.com/TGGoogleBrowser.html</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WebClust</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9"/>
                        </a:rPr>
                        <a:t>http://www.webclust.com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Visual/Clustering</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123cam</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20"/>
                        </a:rPr>
                        <a:t>http://www.123cam.com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Webcams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Social media</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415462405"/>
              </p:ext>
            </p:extLst>
          </p:nvPr>
        </p:nvGraphicFramePr>
        <p:xfrm>
          <a:off x="392856" y="958285"/>
          <a:ext cx="8379003" cy="435864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164592">
                <a:tc>
                  <a:txBody>
                    <a:bodyPr/>
                    <a:lstStyle/>
                    <a:p>
                      <a:pPr algn="l" fontAlgn="t"/>
                      <a:r>
                        <a:rPr lang="en-US" sz="800" b="0" i="0" u="none" strike="noStrike" dirty="0" smtClean="0">
                          <a:solidFill>
                            <a:srgbClr val="000000"/>
                          </a:solidFill>
                          <a:effectLst/>
                          <a:latin typeface="Calibri"/>
                        </a:rPr>
                        <a:t>Big Boards</a:t>
                      </a:r>
                      <a:endParaRPr lang="en-US" sz="800" b="0" i="0" u="none" strike="noStrike" dirty="0">
                        <a:solidFill>
                          <a:srgbClr val="000000"/>
                        </a:solidFill>
                        <a:effectLst/>
                        <a:latin typeface="Calibri"/>
                      </a:endParaRP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l" fontAlgn="b"/>
                      <a:r>
                        <a:rPr lang="en-US" sz="800" b="0" i="0" u="none" strike="noStrike" dirty="0">
                          <a:solidFill>
                            <a:srgbClr val="000000"/>
                          </a:solidFill>
                          <a:effectLst/>
                          <a:latin typeface="Calibri"/>
                          <a:hlinkClick r:id="rId3"/>
                        </a:rPr>
                        <a:t>http://www.big-boards.com</a:t>
                      </a:r>
                      <a:endParaRPr lang="en-US" sz="800" b="0" i="0" u="none" strike="noStrike" dirty="0">
                        <a:solidFill>
                          <a:srgbClr val="000000"/>
                        </a:solidFill>
                        <a:effectLst/>
                        <a:latin typeface="Calibri"/>
                      </a:endParaRP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Forum search</a:t>
                      </a:r>
                      <a:endParaRPr lang="en-US" sz="800" b="0" i="0" u="none" strike="noStrike" dirty="0">
                        <a:solidFill>
                          <a:srgbClr val="000000"/>
                        </a:solidFill>
                        <a:effectLst/>
                        <a:latin typeface="Calibri"/>
                      </a:endParaRP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a:rPr>
                        <a:t>Boardreader</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4"/>
                        </a:rPr>
                        <a:t>http://www.boardreader.com</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Forum search</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a:rPr>
                        <a:t>Omgili</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5"/>
                        </a:rPr>
                        <a:t>http://www.omgili.com</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Forum search</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ctr"/>
                      <a:r>
                        <a:rPr lang="en-US" sz="800" b="0" i="0" u="none" strike="noStrike" dirty="0">
                          <a:solidFill>
                            <a:srgbClr val="000000"/>
                          </a:solidFill>
                          <a:effectLst/>
                          <a:latin typeface="Calibri"/>
                        </a:rPr>
                        <a:t>BackTweets</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6"/>
                        </a:rPr>
                        <a:t>http://www.backtweets.com</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How many people a Twitter account reaches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ctr"/>
                      <a:r>
                        <a:rPr lang="en-US" sz="800" b="0" i="0" u="none" strike="noStrike" dirty="0">
                          <a:solidFill>
                            <a:srgbClr val="000000"/>
                          </a:solidFill>
                          <a:effectLst/>
                          <a:latin typeface="Calibri"/>
                        </a:rPr>
                        <a:t>Creepy</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7"/>
                        </a:rPr>
                        <a:t>http://ilektrojohn.github.com/creepy</a:t>
                      </a:r>
                      <a:r>
                        <a:rPr lang="en-US" sz="800" b="0" i="0" u="sng" strike="noStrike" dirty="0" smtClean="0">
                          <a:solidFill>
                            <a:srgbClr val="0000FF"/>
                          </a:solidFill>
                          <a:effectLst/>
                          <a:latin typeface="Calibri"/>
                          <a:hlinkClick r:id="rId7"/>
                        </a:rPr>
                        <a:t>/ </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Locate people through their tweets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b"/>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ctr"/>
                      <a:r>
                        <a:rPr lang="en-US" sz="800" b="0" i="0" u="none" strike="noStrike" dirty="0">
                          <a:solidFill>
                            <a:srgbClr val="000000"/>
                          </a:solidFill>
                          <a:effectLst/>
                          <a:latin typeface="Calibri"/>
                        </a:rPr>
                        <a:t>iPerceptions</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8"/>
                        </a:rPr>
                        <a:t>http://www.iperceptions.com</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Measure what customers say online about a brand</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ctr"/>
                      <a:r>
                        <a:rPr lang="en-US" sz="800" b="0" i="0" u="none" strike="noStrike" dirty="0">
                          <a:solidFill>
                            <a:srgbClr val="000000"/>
                          </a:solidFill>
                          <a:effectLst/>
                          <a:latin typeface="Calibri"/>
                        </a:rPr>
                        <a:t>TweetAlarm</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9"/>
                        </a:rPr>
                        <a:t>http://www.tweetalarm.com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Monitor activity around keywords on Twitter</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ctr"/>
                      <a:r>
                        <a:rPr lang="en-US" sz="800" b="0" i="0" u="none" strike="noStrike" dirty="0">
                          <a:solidFill>
                            <a:srgbClr val="000000"/>
                          </a:solidFill>
                          <a:effectLst/>
                          <a:latin typeface="Calibri"/>
                        </a:rPr>
                        <a:t>Tweetbeep</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10"/>
                        </a:rPr>
                        <a:t>http://www.tweetbeep.com</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Monitor activity around keywords on Twitter</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ctr"/>
                      <a:r>
                        <a:rPr lang="en-US" sz="800" b="0" i="0" u="none" strike="noStrike" dirty="0">
                          <a:solidFill>
                            <a:srgbClr val="000000"/>
                          </a:solidFill>
                          <a:effectLst/>
                          <a:latin typeface="Calibri"/>
                        </a:rPr>
                        <a:t>Twilert</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11"/>
                        </a:rPr>
                        <a:t>http://www.twilert.com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Monitor activity around keywords on Twitter</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a:rPr>
                        <a:t>Zentrality</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hlinkClick r:id="rId12"/>
                        </a:rPr>
                        <a:t>http://</a:t>
                      </a:r>
                      <a:r>
                        <a:rPr lang="en-US" sz="800" b="0" i="0" u="none" strike="noStrike" dirty="0" smtClean="0">
                          <a:solidFill>
                            <a:srgbClr val="000000"/>
                          </a:solidFill>
                          <a:effectLst/>
                          <a:latin typeface="Calibri"/>
                          <a:hlinkClick r:id="rId12"/>
                        </a:rPr>
                        <a:t>www.zentrality.com</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Social media analysis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ctr"/>
                      <a:r>
                        <a:rPr lang="en-US" sz="800" b="0" i="0" u="none" strike="noStrike" dirty="0" smtClean="0">
                          <a:solidFill>
                            <a:srgbClr val="000000"/>
                          </a:solidFill>
                          <a:effectLst/>
                          <a:latin typeface="Calibri"/>
                        </a:rPr>
                        <a:t>Social Mention</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13"/>
                        </a:rPr>
                        <a:t>http://www.socialmention.com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Social media search</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ctr"/>
                      <a:r>
                        <a:rPr lang="en-US" sz="800" b="0" i="0" u="none" strike="noStrike" dirty="0">
                          <a:solidFill>
                            <a:srgbClr val="000000"/>
                          </a:solidFill>
                          <a:effectLst/>
                          <a:latin typeface="Calibri"/>
                        </a:rPr>
                        <a:t>Topsy</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14"/>
                        </a:rPr>
                        <a:t>http://www.topsy.com</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Social media search</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ctr"/>
                      <a:r>
                        <a:rPr lang="en-US" sz="800" b="0" i="0" u="none" strike="noStrike" dirty="0" smtClean="0">
                          <a:solidFill>
                            <a:srgbClr val="000000"/>
                          </a:solidFill>
                          <a:effectLst/>
                          <a:latin typeface="Calibri"/>
                        </a:rPr>
                        <a:t>Who’s Talkin</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15"/>
                        </a:rPr>
                        <a:t>http://www.whostalkin.com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Social media search</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ctr"/>
                      <a:r>
                        <a:rPr lang="en-US" sz="800" b="0" i="0" u="none" strike="noStrike" dirty="0">
                          <a:solidFill>
                            <a:srgbClr val="000000"/>
                          </a:solidFill>
                          <a:effectLst/>
                          <a:latin typeface="Calibri"/>
                        </a:rPr>
                        <a:t>Klout</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16"/>
                        </a:rPr>
                        <a:t>http://www.klout.com</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Track how influential a Twitter account is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a:rPr>
                        <a:t>Twitter Search</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hlinkClick r:id="rId17"/>
                        </a:rPr>
                        <a:t>http://twitter.com/search-home</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a:rPr>
                        <a:t>FollowerWonk</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8"/>
                        </a:rPr>
                        <a:t>http://www.followerwonk.com</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a:rPr>
                        <a:t>Opinion Crawl</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9"/>
                        </a:rPr>
                        <a:t>http://www.opinioncrawl.com</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a:rPr>
                        <a:t>Truthy</a:t>
                      </a: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20"/>
                        </a:rPr>
                        <a:t>http://www.truthy.indiana.edu/</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a:rPr>
                        <a:t>Tweetfeel</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21"/>
                        </a:rPr>
                        <a:t>http://www.tweetfeel.com</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t"/>
                      <a:r>
                        <a:rPr lang="en-US" sz="800" b="0" i="0" u="none" strike="noStrike" dirty="0">
                          <a:solidFill>
                            <a:srgbClr val="000000"/>
                          </a:solidFill>
                          <a:effectLst/>
                          <a:latin typeface="Calibri"/>
                        </a:rPr>
                        <a:t>Tweetstats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22"/>
                        </a:rPr>
                        <a:t>http://www.tweetstats.com</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a:rPr>
                        <a:t>Twiangulate</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23"/>
                        </a:rPr>
                        <a:t>http://</a:t>
                      </a:r>
                      <a:r>
                        <a:rPr lang="en-US" sz="800" b="0" i="0" u="none" strike="noStrike" dirty="0" smtClean="0">
                          <a:solidFill>
                            <a:srgbClr val="000000"/>
                          </a:solidFill>
                          <a:effectLst/>
                          <a:latin typeface="Calibri"/>
                          <a:hlinkClick r:id="rId23"/>
                        </a:rPr>
                        <a:t>www.twiangulate.com/search/</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a:rPr>
                        <a:t>Twitter Sentiment</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hlinkClick r:id="rId24"/>
                        </a:rPr>
                        <a:t>http://www.twittersentiment.appspot.com</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Twitter analysis</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ctr"/>
                      <a:r>
                        <a:rPr lang="en-US" sz="800" b="0" i="0" u="none" strike="noStrike" dirty="0">
                          <a:solidFill>
                            <a:srgbClr val="000000"/>
                          </a:solidFill>
                          <a:effectLst/>
                          <a:latin typeface="Calibri"/>
                        </a:rPr>
                        <a:t>Twellow</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a:hlinkClick r:id="rId25"/>
                        </a:rPr>
                        <a:t>http://www.twellow.com</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a:rPr>
                        <a:t>Twitter directory</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r h="164592">
                <a:tc>
                  <a:txBody>
                    <a:bodyPr/>
                    <a:lstStyle/>
                    <a:p>
                      <a:pPr algn="l" fontAlgn="ctr"/>
                      <a:r>
                        <a:rPr lang="en-US" sz="800" b="0" i="0" u="none" strike="noStrike" dirty="0">
                          <a:solidFill>
                            <a:srgbClr val="000000"/>
                          </a:solidFill>
                          <a:effectLst/>
                          <a:latin typeface="Calibri"/>
                        </a:rPr>
                        <a:t>Tweetadder</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26"/>
                        </a:rPr>
                        <a:t>http://www.tweetadder.com</a:t>
                      </a:r>
                      <a:endParaRPr lang="en-US" sz="800" b="0" i="0" u="sng" strike="noStrike" dirty="0">
                        <a:solidFill>
                          <a:srgbClr val="0000FF"/>
                        </a:solidFill>
                        <a:effectLst/>
                        <a:latin typeface="Calibri"/>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Twitter search</a:t>
                      </a:r>
                      <a:endParaRPr lang="en-US" sz="800" b="0" i="0" u="none" strike="noStrike" dirty="0">
                        <a:solidFill>
                          <a:srgbClr val="000000"/>
                        </a:solidFill>
                        <a:effectLst/>
                        <a:latin typeface="Calibri"/>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95000"/>
                      </a:schemeClr>
                    </a:solidFill>
                  </a:tcPr>
                </a:tc>
              </a:tr>
              <a:tr h="164592">
                <a:tc>
                  <a:txBody>
                    <a:bodyPr/>
                    <a:lstStyle/>
                    <a:p>
                      <a:pPr algn="l" fontAlgn="t"/>
                      <a:r>
                        <a:rPr lang="en-US" sz="800" b="0" i="0" u="none" strike="noStrike" dirty="0">
                          <a:solidFill>
                            <a:srgbClr val="000000"/>
                          </a:solidFill>
                          <a:effectLst/>
                          <a:latin typeface="Calibri"/>
                        </a:rPr>
                        <a:t>Wordle</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27"/>
                        </a:rPr>
                        <a:t>http://www.wordle.net</a:t>
                      </a:r>
                      <a:endParaRPr lang="en-US" sz="800" b="0" i="0" u="sng" strike="noStrike" dirty="0">
                        <a:solidFill>
                          <a:srgbClr val="0000FF"/>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Word clouds</a:t>
                      </a:r>
                      <a:endParaRPr lang="en-US" sz="800" b="0" i="0" u="none" strike="noStrike" dirty="0">
                        <a:solidFill>
                          <a:srgbClr val="000000"/>
                        </a:solidFill>
                        <a:effectLst/>
                        <a:latin typeface="Calibri"/>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Suppliers and import/export</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863769175"/>
              </p:ext>
            </p:extLst>
          </p:nvPr>
        </p:nvGraphicFramePr>
        <p:xfrm>
          <a:off x="392856" y="958285"/>
          <a:ext cx="8379003" cy="4029456"/>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Wer liefert was</a:t>
                      </a:r>
                      <a:r>
                        <a:rPr lang="en-US" sz="800" b="0" i="0" u="none" strike="noStrike" dirty="0">
                          <a:solidFill>
                            <a:srgbClr val="000000"/>
                          </a:solidFill>
                          <a:effectLst/>
                          <a:latin typeface="Calibri" panose="020F0502020204030204" pitchFamily="34" charset="0"/>
                        </a:rPr>
                        <a:t>?</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3"/>
                        </a:rPr>
                        <a:t>http://www.wlw.de</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EU</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Applegate</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4"/>
                        </a:rPr>
                        <a:t>http://www.applegate.co.uk</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UK</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Approvedindex</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5"/>
                        </a:rPr>
                        <a:t>http://www.approvedindex.co.uk</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UK</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MacRAE's Blue Book</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6"/>
                        </a:rPr>
                        <a:t>http://</a:t>
                      </a:r>
                      <a:r>
                        <a:rPr lang="en-US" sz="800" b="0" i="0" u="none" strike="noStrike" dirty="0" smtClean="0">
                          <a:solidFill>
                            <a:srgbClr val="000000"/>
                          </a:solidFill>
                          <a:effectLst/>
                          <a:latin typeface="Calibri" panose="020F0502020204030204" pitchFamily="34" charset="0"/>
                          <a:hlinkClick r:id="rId6"/>
                        </a:rPr>
                        <a:t>www.macraesbluebook.com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ThomasNet</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7"/>
                        </a:rPr>
                        <a:t>http://www.thomasnet.com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Websters Online </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8"/>
                        </a:rPr>
                        <a:t>http://www.webstersonline.com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US</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Global Sources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9"/>
                        </a:rPr>
                        <a:t>http://www.globalsources.com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GlobalSpec</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0"/>
                        </a:rPr>
                        <a:t>http://www.globalspec.com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Kompass</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1"/>
                        </a:rPr>
                        <a:t>http://www.kompass.com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Solusource</a:t>
                      </a:r>
                    </a:p>
                  </a:txBody>
                  <a:tcPr marL="0" marR="0" marT="0" marB="0" anchor="ctr">
                    <a:solidFill>
                      <a:schemeClr val="bg1">
                        <a:lumMod val="85000"/>
                      </a:schemeClr>
                    </a:solidFill>
                  </a:tcPr>
                </a:tc>
                <a:tc>
                  <a:txBody>
                    <a:bodyPr/>
                    <a:lstStyle/>
                    <a:p>
                      <a:pPr algn="l" fontAlgn="t"/>
                      <a:r>
                        <a:rPr lang="en-GB" sz="800" dirty="0" smtClean="0">
                          <a:latin typeface="Calibri" panose="020F0502020204030204" pitchFamily="34" charset="0"/>
                          <a:hlinkClick r:id="rId12"/>
                        </a:rPr>
                        <a:t>http://www.worldindustrialreporter.com/solusource/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Alibaba</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hlinkClick r:id="rId13"/>
                        </a:rPr>
                        <a:t>http://www.alibaba.com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Directory of suppliers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WW</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anose="020F0502020204030204" pitchFamily="34" charset="0"/>
                        </a:rPr>
                        <a:t>Import Genius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4"/>
                        </a:rPr>
                        <a:t>http://www.importgenius.com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Imports by company</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panose="020F0502020204030204" pitchFamily="34" charset="0"/>
                        </a:rPr>
                        <a:t>FreightDesk</a:t>
                      </a:r>
                    </a:p>
                  </a:txBody>
                  <a:tcPr marL="0" marR="0" marT="0"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anose="020F0502020204030204" pitchFamily="34" charset="0"/>
                          <a:hlinkClick r:id="rId15"/>
                        </a:rPr>
                        <a:t>http://www.ntelx.com/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Imports by company</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Panjiva</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6"/>
                        </a:rPr>
                        <a:t>http://www.panjiva.com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Imports by company</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PIERS</a:t>
                      </a: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7"/>
                        </a:rPr>
                        <a:t>http://www.piers.com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Imports by company</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Zepol</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18"/>
                        </a:rPr>
                        <a:t>http://www.zepol.com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Imports by company</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panose="020F0502020204030204" pitchFamily="34" charset="0"/>
                        </a:rPr>
                        <a:t>Datamyne</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19"/>
                        </a:rPr>
                        <a:t>http://www.datamyne.com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International trade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anose="020F0502020204030204" pitchFamily="34" charset="0"/>
                        </a:rPr>
                        <a:t>PortFocus</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hlinkClick r:id="rId20"/>
                        </a:rPr>
                        <a:t>http://www.portfocus.com</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Ports information</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Trade shows and conferences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3161767211"/>
              </p:ext>
            </p:extLst>
          </p:nvPr>
        </p:nvGraphicFramePr>
        <p:xfrm>
          <a:off x="392856" y="958285"/>
          <a:ext cx="8379003" cy="874776"/>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Conventions.net</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b"/>
                      <a:r>
                        <a:rPr lang="en-US" sz="800" b="0" i="0" u="sng" strike="noStrike" dirty="0">
                          <a:solidFill>
                            <a:srgbClr val="0000FF"/>
                          </a:solidFill>
                          <a:effectLst/>
                          <a:latin typeface="Calibri"/>
                          <a:hlinkClick r:id="rId3"/>
                        </a:rPr>
                        <a:t>http://www.conventions.net/trade_shows_calendar/</a:t>
                      </a:r>
                      <a:endParaRPr lang="en-US" sz="800" b="0" i="0" u="sng" strike="noStrike" dirty="0">
                        <a:solidFill>
                          <a:srgbClr val="0000FF"/>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Trade shows and conferences</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Expo Database</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a:hlinkClick r:id="rId4"/>
                        </a:rPr>
                        <a:t>http://www.expodatabase.com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Trade shows and conferences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a:rPr>
                        <a:t>Trade Shows News Network</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5"/>
                        </a:rPr>
                        <a:t>http://www.tsnn.com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Trade shows and conferences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Website monitoring</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3034228039"/>
              </p:ext>
            </p:extLst>
          </p:nvPr>
        </p:nvGraphicFramePr>
        <p:xfrm>
          <a:off x="392856" y="958285"/>
          <a:ext cx="8379003" cy="1716024"/>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ChangeDetect</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3"/>
                        </a:rPr>
                        <a:t>http://www.changedetect.com</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Monitor changes in web pages</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Change Detection</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4"/>
                        </a:rPr>
                        <a:t>http://www.changedetection.com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Monitor changes in web pages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Femtoo</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5"/>
                        </a:rPr>
                        <a:t>http://www.femtoo.com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Monitor changes in web pages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Follow That Page</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6"/>
                        </a:rPr>
                        <a:t>http://www.followthatpage.com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Monitor changes in web pages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Infominder</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7"/>
                        </a:rPr>
                        <a:t>http://www.infominder.com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Monitor changes in web pages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Update Patrol</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8"/>
                        </a:rPr>
                        <a:t>http://www.updatepatrol.com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Monitor changes in web pages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a:rPr>
                        <a:t>Watch That Page</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9"/>
                        </a:rPr>
                        <a:t>http://www.watchthatpage.com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Monitor changes in web pages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3348694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Other</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4044093904"/>
              </p:ext>
            </p:extLst>
          </p:nvPr>
        </p:nvGraphicFramePr>
        <p:xfrm>
          <a:off x="392856" y="958285"/>
          <a:ext cx="8379003" cy="874776"/>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a:solidFill>
                            <a:srgbClr val="000000"/>
                          </a:solidFill>
                          <a:effectLst/>
                          <a:latin typeface="Calibri"/>
                        </a:rPr>
                        <a:t>TheyRule</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3"/>
                        </a:rPr>
                        <a:t>http://www.theyrule.net</a:t>
                      </a:r>
                      <a:endParaRPr lang="en-US" sz="800" b="0" i="0" u="sng" strike="noStrike" dirty="0">
                        <a:solidFill>
                          <a:srgbClr val="0000FF"/>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Relationships between companies</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Recorded Future</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a:hlinkClick r:id="rId4"/>
                        </a:rPr>
                        <a:t>http://www.recordedfuture.com</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Prediction of future events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a:rPr>
                        <a:t>AggData</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sng" strike="noStrike" dirty="0" smtClean="0">
                          <a:solidFill>
                            <a:srgbClr val="0000FF"/>
                          </a:solidFill>
                          <a:effectLst/>
                          <a:latin typeface="Calibri"/>
                          <a:hlinkClick r:id="rId5"/>
                        </a:rPr>
                        <a:t>http://www.aggdata.com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Listing of companies’ retail locations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US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71550"/>
            <a:ext cx="8229600" cy="5556841"/>
          </a:xfrm>
        </p:spPr>
        <p:txBody>
          <a:bodyPr/>
          <a:lstStyle/>
          <a:p>
            <a:pPr marL="0" indent="0">
              <a:buNone/>
            </a:pPr>
            <a:r>
              <a:rPr lang="en-US" sz="1400" dirty="0" smtClean="0"/>
              <a:t>Thank you to the sources used for this list:</a:t>
            </a:r>
          </a:p>
          <a:p>
            <a:pPr marL="627063" lvl="1" indent="-169863"/>
            <a:endParaRPr lang="en-US" sz="500" dirty="0" smtClean="0"/>
          </a:p>
          <a:p>
            <a:pPr marL="227013" indent="-169863">
              <a:spcBef>
                <a:spcPts val="0"/>
              </a:spcBef>
            </a:pPr>
            <a:r>
              <a:rPr lang="en-US" sz="650" dirty="0" smtClean="0"/>
              <a:t>http</a:t>
            </a:r>
            <a:r>
              <a:rPr lang="en-US" sz="650" dirty="0"/>
              <a:t>://albloggedup-investigative.blogspot.com</a:t>
            </a:r>
          </a:p>
          <a:p>
            <a:pPr marL="227013" indent="-169863">
              <a:spcBef>
                <a:spcPts val="0"/>
              </a:spcBef>
            </a:pPr>
            <a:r>
              <a:rPr lang="en-US" sz="650" dirty="0"/>
              <a:t>http://blog.tweetsmarter.com/twitter-search/10-ways-and-20-features-for-searching-old-tweets/</a:t>
            </a:r>
          </a:p>
          <a:p>
            <a:pPr marL="227013" indent="-169863">
              <a:spcBef>
                <a:spcPts val="0"/>
              </a:spcBef>
            </a:pPr>
            <a:r>
              <a:rPr lang="en-US" sz="650" dirty="0"/>
              <a:t>http://caddereputation.over-blog.com/article-alerti-rester-en-alerte-sur-son-e-reputation-51416116.html</a:t>
            </a:r>
          </a:p>
          <a:p>
            <a:pPr marL="227013" indent="-169863">
              <a:spcBef>
                <a:spcPts val="0"/>
              </a:spcBef>
            </a:pPr>
            <a:r>
              <a:rPr lang="en-US" sz="650" dirty="0"/>
              <a:t>http://chaselaw.nku.edu/library/electronic_resources/research_links.php</a:t>
            </a:r>
          </a:p>
          <a:p>
            <a:pPr marL="227013" indent="-169863">
              <a:spcBef>
                <a:spcPts val="0"/>
              </a:spcBef>
            </a:pPr>
            <a:r>
              <a:rPr lang="en-US" sz="650" dirty="0"/>
              <a:t>http://cours.unjf.fr/</a:t>
            </a:r>
          </a:p>
          <a:p>
            <a:pPr marL="227013" indent="-169863">
              <a:spcBef>
                <a:spcPts val="0"/>
              </a:spcBef>
            </a:pPr>
            <a:r>
              <a:rPr lang="en-US" sz="650" dirty="0"/>
              <a:t>http://deepweb.us/</a:t>
            </a:r>
          </a:p>
          <a:p>
            <a:pPr marL="227013" indent="-169863">
              <a:spcBef>
                <a:spcPts val="0"/>
              </a:spcBef>
            </a:pPr>
            <a:r>
              <a:rPr lang="en-US" sz="650" dirty="0"/>
              <a:t>http://globalintelligenceforum.com/</a:t>
            </a:r>
          </a:p>
          <a:p>
            <a:pPr marL="227013" indent="-169863">
              <a:spcBef>
                <a:spcPts val="0"/>
              </a:spcBef>
            </a:pPr>
            <a:r>
              <a:rPr lang="en-US" sz="650" dirty="0"/>
              <a:t>http://searchenginewatch.com/article/2056836/Avinash-Kaushik-Talks-About-Competitive-Intelligence-Tools</a:t>
            </a:r>
          </a:p>
          <a:p>
            <a:pPr marL="227013" indent="-169863">
              <a:spcBef>
                <a:spcPts val="0"/>
              </a:spcBef>
            </a:pPr>
            <a:r>
              <a:rPr lang="en-US" sz="650" dirty="0"/>
              <a:t>http://sourcesandmethods.blogspot.com/2011/10/getting-intel-from-twitter-getting-help.html</a:t>
            </a:r>
          </a:p>
          <a:p>
            <a:pPr marL="227013" indent="-169863">
              <a:spcBef>
                <a:spcPts val="0"/>
              </a:spcBef>
            </a:pPr>
            <a:r>
              <a:rPr lang="en-US" sz="650" dirty="0"/>
              <a:t>http://techcrunch.com/2011/08/29/anti-web-analytics/</a:t>
            </a:r>
          </a:p>
          <a:p>
            <a:pPr marL="227013" indent="-169863">
              <a:spcBef>
                <a:spcPts val="0"/>
              </a:spcBef>
            </a:pPr>
            <a:r>
              <a:rPr lang="en-US" sz="650" dirty="0"/>
              <a:t>http://twitter.com/competia</a:t>
            </a:r>
          </a:p>
          <a:p>
            <a:pPr marL="227013" indent="-169863">
              <a:spcBef>
                <a:spcPts val="0"/>
              </a:spcBef>
            </a:pPr>
            <a:r>
              <a:rPr lang="en-US" sz="650" dirty="0"/>
              <a:t>http://web.fumsi.com/go/article/find/62295</a:t>
            </a:r>
          </a:p>
          <a:p>
            <a:pPr marL="227013" indent="-169863">
              <a:spcBef>
                <a:spcPts val="0"/>
              </a:spcBef>
            </a:pPr>
            <a:r>
              <a:rPr lang="en-US" sz="650" dirty="0"/>
              <a:t>http://www.authorstream.com/Presentation/karenblakeman-935509-anything-but-google/</a:t>
            </a:r>
          </a:p>
          <a:p>
            <a:pPr marL="227013" indent="-169863">
              <a:spcBef>
                <a:spcPts val="0"/>
              </a:spcBef>
            </a:pPr>
            <a:r>
              <a:rPr lang="en-US" sz="650" dirty="0"/>
              <a:t>http://www.bizcoachinfo.com/archives/2722</a:t>
            </a:r>
          </a:p>
          <a:p>
            <a:pPr marL="227013" indent="-169863">
              <a:spcBef>
                <a:spcPts val="0"/>
              </a:spcBef>
            </a:pPr>
            <a:r>
              <a:rPr lang="en-US" sz="650" dirty="0"/>
              <a:t>http://www.competitivereviews.com/library.html</a:t>
            </a:r>
          </a:p>
          <a:p>
            <a:pPr marL="227013" indent="-169863">
              <a:spcBef>
                <a:spcPts val="0"/>
              </a:spcBef>
            </a:pPr>
            <a:r>
              <a:rPr lang="en-US" sz="650" dirty="0"/>
              <a:t>http://www.confidentialresource.com/</a:t>
            </a:r>
          </a:p>
          <a:p>
            <a:pPr marL="227013" indent="-169863">
              <a:spcBef>
                <a:spcPts val="0"/>
              </a:spcBef>
            </a:pPr>
            <a:r>
              <a:rPr lang="en-US" sz="650" dirty="0"/>
              <a:t>http://www.confidentialresource.com/2011/04/22/getting-a-phone-number-from-an-email-address</a:t>
            </a:r>
          </a:p>
          <a:p>
            <a:pPr marL="227013" indent="-169863">
              <a:spcBef>
                <a:spcPts val="0"/>
              </a:spcBef>
            </a:pPr>
            <a:r>
              <a:rPr lang="en-US" sz="650" dirty="0"/>
              <a:t>http://www.delicious.com/competia</a:t>
            </a:r>
          </a:p>
          <a:p>
            <a:pPr marL="227013" indent="-169863">
              <a:spcBef>
                <a:spcPts val="0"/>
              </a:spcBef>
            </a:pPr>
            <a:r>
              <a:rPr lang="en-US" sz="650" dirty="0"/>
              <a:t>http://www.digi-business.co.uk/2011/07/using-twitter-and-word-clouds-for.html</a:t>
            </a:r>
          </a:p>
          <a:p>
            <a:pPr marL="227013" indent="-169863">
              <a:spcBef>
                <a:spcPts val="0"/>
              </a:spcBef>
            </a:pPr>
            <a:r>
              <a:rPr lang="en-US" sz="650" dirty="0"/>
              <a:t>http://www.digimind.com/agenda/543-091509-digimind-unveils-intelligence-manager-at-pharma-ci.htm</a:t>
            </a:r>
          </a:p>
          <a:p>
            <a:pPr marL="227013" indent="-169863">
              <a:spcBef>
                <a:spcPts val="0"/>
              </a:spcBef>
            </a:pPr>
            <a:r>
              <a:rPr lang="en-US" sz="650" dirty="0"/>
              <a:t>http://www.docslibrary.com/competitive-intelligence</a:t>
            </a:r>
          </a:p>
          <a:p>
            <a:pPr marL="227013" indent="-169863">
              <a:spcBef>
                <a:spcPts val="0"/>
              </a:spcBef>
            </a:pPr>
            <a:r>
              <a:rPr lang="en-US" sz="650" dirty="0"/>
              <a:t>http://www.endgame.org/links.html</a:t>
            </a:r>
          </a:p>
          <a:p>
            <a:pPr marL="227013" indent="-169863">
              <a:spcBef>
                <a:spcPts val="0"/>
              </a:spcBef>
            </a:pPr>
            <a:r>
              <a:rPr lang="en-US" sz="650" dirty="0"/>
              <a:t>http://www.fuld.com</a:t>
            </a:r>
          </a:p>
          <a:p>
            <a:pPr marL="227013" indent="-169863">
              <a:spcBef>
                <a:spcPts val="0"/>
              </a:spcBef>
            </a:pPr>
            <a:r>
              <a:rPr lang="en-US" sz="650" dirty="0"/>
              <a:t>http://www.globalintelligence.com/insights-analysis/white-papers/</a:t>
            </a:r>
          </a:p>
          <a:p>
            <a:pPr marL="227013" indent="-169863">
              <a:spcBef>
                <a:spcPts val="0"/>
              </a:spcBef>
            </a:pPr>
            <a:r>
              <a:rPr lang="en-US" sz="650" dirty="0"/>
              <a:t>http://www.greynet.org/</a:t>
            </a:r>
          </a:p>
          <a:p>
            <a:pPr marL="227013" indent="-169863">
              <a:spcBef>
                <a:spcPts val="0"/>
              </a:spcBef>
            </a:pPr>
            <a:r>
              <a:rPr lang="en-US" sz="650" dirty="0"/>
              <a:t>http://www.guardian.co.uk/news/datablog/2011/may/19/company-accounts-data</a:t>
            </a:r>
          </a:p>
          <a:p>
            <a:pPr marL="227013" indent="-169863">
              <a:spcBef>
                <a:spcPts val="0"/>
              </a:spcBef>
            </a:pPr>
            <a:r>
              <a:rPr lang="en-US" sz="650" dirty="0"/>
              <a:t>http://www.i-intelligence.eu/resources/links/</a:t>
            </a:r>
          </a:p>
          <a:p>
            <a:pPr marL="227013" indent="-169863">
              <a:spcBef>
                <a:spcPts val="0"/>
              </a:spcBef>
            </a:pPr>
            <a:r>
              <a:rPr lang="en-US" sz="650" dirty="0"/>
              <a:t>http://www.infotoday.com/online/jan11/index.shtml</a:t>
            </a:r>
          </a:p>
          <a:p>
            <a:pPr marL="227013" indent="-169863">
              <a:spcBef>
                <a:spcPts val="0"/>
              </a:spcBef>
            </a:pPr>
            <a:r>
              <a:rPr lang="en-US" sz="650" dirty="0"/>
              <a:t>http://www.infotoday.com/supersearchers/ssci.htm</a:t>
            </a:r>
          </a:p>
          <a:p>
            <a:pPr marL="227013" indent="-169863">
              <a:spcBef>
                <a:spcPts val="0"/>
              </a:spcBef>
            </a:pPr>
            <a:r>
              <a:rPr lang="en-US" sz="650" dirty="0"/>
              <a:t>http://www.insee.fr/fr/bases-de-donnees/default.asp?page=alisse.htm</a:t>
            </a:r>
          </a:p>
          <a:p>
            <a:pPr marL="227013" indent="-169863">
              <a:spcBef>
                <a:spcPts val="0"/>
              </a:spcBef>
            </a:pPr>
            <a:r>
              <a:rPr lang="en-US" sz="650" dirty="0"/>
              <a:t>http://www.intelegia.com/en/2011/08/29/northern-light-search-for-industry-intelligence/</a:t>
            </a:r>
          </a:p>
          <a:p>
            <a:pPr marL="227013" indent="-169863">
              <a:spcBef>
                <a:spcPts val="0"/>
              </a:spcBef>
            </a:pPr>
            <a:r>
              <a:rPr lang="en-US" sz="650" dirty="0"/>
              <a:t>http://www.intelegia.com/en/2011/09/19/using-slideshare-as-a-competitive-intelligence-tool/</a:t>
            </a:r>
          </a:p>
          <a:p>
            <a:pPr marL="227013" indent="-169863">
              <a:spcBef>
                <a:spcPts val="0"/>
              </a:spcBef>
            </a:pPr>
            <a:r>
              <a:rPr lang="en-US" sz="650" dirty="0"/>
              <a:t>http://www.jjhill.org</a:t>
            </a:r>
          </a:p>
          <a:p>
            <a:pPr marL="227013" indent="-169863">
              <a:spcBef>
                <a:spcPts val="0"/>
              </a:spcBef>
            </a:pPr>
            <a:r>
              <a:rPr lang="en-US" sz="650" dirty="0"/>
              <a:t>http://www.lakeshorebranding.com/company/blog/competitive-intelligence-tools/</a:t>
            </a:r>
          </a:p>
          <a:p>
            <a:pPr marL="227013" indent="-169863">
              <a:spcBef>
                <a:spcPts val="0"/>
              </a:spcBef>
            </a:pPr>
            <a:r>
              <a:rPr lang="en-US" sz="650" dirty="0" smtClean="0"/>
              <a:t>http</a:t>
            </a:r>
            <a:r>
              <a:rPr lang="en-US" sz="650" dirty="0"/>
              <a:t>://www.llrx.com/features/ciguide.htm</a:t>
            </a:r>
          </a:p>
          <a:p>
            <a:pPr marL="227013" indent="-169863">
              <a:spcBef>
                <a:spcPts val="0"/>
              </a:spcBef>
            </a:pPr>
            <a:r>
              <a:rPr lang="en-US" sz="650" dirty="0"/>
              <a:t>http://www.mindmeister.com/fr/88482291/twitter-tools-directory</a:t>
            </a:r>
          </a:p>
          <a:p>
            <a:pPr marL="227013" indent="-169863">
              <a:spcBef>
                <a:spcPts val="0"/>
              </a:spcBef>
            </a:pPr>
            <a:r>
              <a:rPr lang="en-US" sz="650" dirty="0"/>
              <a:t>http://www.miniera.es/es_resultados_articles.htm</a:t>
            </a:r>
          </a:p>
          <a:p>
            <a:pPr marL="227013" indent="-169863">
              <a:spcBef>
                <a:spcPts val="0"/>
              </a:spcBef>
            </a:pPr>
            <a:r>
              <a:rPr lang="en-US" sz="650" dirty="0"/>
              <a:t>http://www.pearltrees.com/#/N-f=1_494320&amp;N-fa=424690&amp;N-p=23157963&amp;N-play=1&amp;N-s=1_494320&amp;N-u=1_32137</a:t>
            </a:r>
          </a:p>
          <a:p>
            <a:pPr marL="227013" indent="-169863">
              <a:spcBef>
                <a:spcPts val="0"/>
              </a:spcBef>
            </a:pPr>
            <a:r>
              <a:rPr lang="en-US" sz="650" dirty="0"/>
              <a:t>http://www.peoplesearchpro.com/journalism/experts/us.htm</a:t>
            </a:r>
          </a:p>
          <a:p>
            <a:pPr marL="227013" indent="-169863">
              <a:spcBef>
                <a:spcPts val="0"/>
              </a:spcBef>
            </a:pPr>
            <a:r>
              <a:rPr lang="en-US" sz="650" dirty="0"/>
              <a:t>http://www.quora.com/What-are-all-the-sources-and-methods-available-to-research-about-a-company/answer/Ellen-Naylor?srid=udWU</a:t>
            </a:r>
          </a:p>
          <a:p>
            <a:pPr marL="227013" indent="-169863">
              <a:spcBef>
                <a:spcPts val="0"/>
              </a:spcBef>
            </a:pPr>
            <a:r>
              <a:rPr lang="en-US" sz="650" dirty="0"/>
              <a:t>http://www.rba.co.uk</a:t>
            </a:r>
          </a:p>
          <a:p>
            <a:pPr marL="227013" indent="-169863">
              <a:spcBef>
                <a:spcPts val="0"/>
              </a:spcBef>
            </a:pPr>
            <a:r>
              <a:rPr lang="en-US" sz="650" dirty="0"/>
              <a:t>http://www.reedbusiness.co.uk/rb2_online/rb2_online.asp</a:t>
            </a:r>
          </a:p>
          <a:p>
            <a:pPr marL="227013" indent="-169863">
              <a:spcBef>
                <a:spcPts val="0"/>
              </a:spcBef>
            </a:pPr>
            <a:r>
              <a:rPr lang="en-US" sz="650" dirty="0"/>
              <a:t>http://www.refresher.com/!emmarket.html</a:t>
            </a:r>
          </a:p>
          <a:p>
            <a:pPr marL="227013" indent="-169863">
              <a:spcBef>
                <a:spcPts val="0"/>
              </a:spcBef>
            </a:pPr>
            <a:r>
              <a:rPr lang="en-US" sz="650" dirty="0"/>
              <a:t>http://www.scip.org/Publications/CIMArticleDetail.cfm?ItemNumber=13471</a:t>
            </a:r>
          </a:p>
          <a:p>
            <a:pPr marL="227013" indent="-169863">
              <a:spcBef>
                <a:spcPts val="0"/>
              </a:spcBef>
            </a:pPr>
            <a:r>
              <a:rPr lang="en-US" sz="650" dirty="0"/>
              <a:t>http://www.searchtastic.com/index.php</a:t>
            </a:r>
          </a:p>
          <a:p>
            <a:pPr marL="227013" indent="-169863">
              <a:spcBef>
                <a:spcPts val="0"/>
              </a:spcBef>
            </a:pPr>
            <a:r>
              <a:rPr lang="en-US" sz="650" dirty="0"/>
              <a:t>http://www.siyanda.org/exps/results.cfm?Keywords=&amp;Name=&amp;Org=&amp;AreaOfExp=&amp;Skills=&amp;RegOfExp=&amp;CouOfExp=Rwanda</a:t>
            </a:r>
          </a:p>
          <a:p>
            <a:pPr marL="227013" indent="-169863">
              <a:spcBef>
                <a:spcPts val="0"/>
              </a:spcBef>
            </a:pPr>
            <a:r>
              <a:rPr lang="en-US" sz="650" dirty="0"/>
              <a:t>http://www.slideshare.net/miniera/google-tools-for-competitive-intelligence</a:t>
            </a:r>
          </a:p>
          <a:p>
            <a:pPr marL="227013" indent="-169863">
              <a:spcBef>
                <a:spcPts val="0"/>
              </a:spcBef>
            </a:pPr>
            <a:r>
              <a:rPr lang="en-US" sz="650" dirty="0"/>
              <a:t>http://www.specialweb.com/tv/commercials.html</a:t>
            </a:r>
          </a:p>
          <a:p>
            <a:pPr marL="227013" indent="-169863">
              <a:spcBef>
                <a:spcPts val="0"/>
              </a:spcBef>
            </a:pPr>
            <a:r>
              <a:rPr lang="en-US" sz="650" dirty="0"/>
              <a:t>http://www.technologyreview.com/web/37712/?a=f</a:t>
            </a:r>
          </a:p>
          <a:p>
            <a:pPr marL="227013" indent="-169863">
              <a:spcBef>
                <a:spcPts val="0"/>
              </a:spcBef>
            </a:pPr>
            <a:r>
              <a:rPr lang="en-US" sz="650" dirty="0"/>
              <a:t>http://www.veille.lu/cms/veille/content.nsf/0/5D67318E6163DDC0C125776700492921/$</a:t>
            </a:r>
            <a:r>
              <a:rPr lang="en-US" sz="650" dirty="0" smtClean="0"/>
              <a:t>file/Rapport-veille-juillet2010public.pdf</a:t>
            </a:r>
            <a:endParaRPr lang="en-US" sz="650" dirty="0"/>
          </a:p>
        </p:txBody>
      </p:sp>
      <p:sp>
        <p:nvSpPr>
          <p:cNvPr id="3" name="Title 2"/>
          <p:cNvSpPr>
            <a:spLocks noGrp="1"/>
          </p:cNvSpPr>
          <p:nvPr>
            <p:ph type="title"/>
          </p:nvPr>
        </p:nvSpPr>
        <p:spPr/>
        <p:txBody>
          <a:bodyPr/>
          <a:lstStyle/>
          <a:p>
            <a:r>
              <a:rPr lang="en-US" dirty="0" smtClean="0"/>
              <a:t>Credits</a:t>
            </a:r>
            <a:endParaRPr lang="en-US" dirty="0"/>
          </a:p>
        </p:txBody>
      </p:sp>
    </p:spTree>
    <p:extLst>
      <p:ext uri="{BB962C8B-B14F-4D97-AF65-F5344CB8AC3E}">
        <p14:creationId xmlns:p14="http://schemas.microsoft.com/office/powerpoint/2010/main" xmlns="" val="422056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Annual reports and earnings calls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218026904"/>
              </p:ext>
            </p:extLst>
          </p:nvPr>
        </p:nvGraphicFramePr>
        <p:xfrm>
          <a:off x="392856" y="958285"/>
          <a:ext cx="8379003" cy="2600325"/>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African Financials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3"/>
                        </a:rPr>
                        <a:t>http://www.africanfinancials.com</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Africa</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The Public Register</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4"/>
                        </a:rPr>
                        <a:t>http://www.prars.com</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Thomson Reuters Street Events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5"/>
                        </a:rPr>
                        <a:t>http://www.streetevents.com</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Annual reports and earning calls transcripts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itchFamily="34" charset="0"/>
                          <a:cs typeface="Calibri" pitchFamily="34" charset="0"/>
                        </a:rPr>
                        <a:t>Yahoo</a:t>
                      </a:r>
                      <a:r>
                        <a:rPr lang="en-US" sz="800" b="0" i="0" u="none" strike="noStrike" dirty="0" smtClean="0">
                          <a:solidFill>
                            <a:srgbClr val="000000"/>
                          </a:solidFill>
                          <a:effectLst/>
                          <a:latin typeface="Calibri" pitchFamily="34" charset="0"/>
                          <a:cs typeface="Calibri" pitchFamily="34" charset="0"/>
                        </a:rPr>
                        <a:t>! Finance Earnings Calls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6"/>
                        </a:rPr>
                        <a:t>http://biz.yahoo.com/research/earncal/today.html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Earnings calls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Seeking Alpha Earnings Calls Transcripts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7"/>
                        </a:rPr>
                        <a:t>http://seekingalpha.com/tag/transcripts</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Earnings calls transcripts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US</a:t>
                      </a:r>
                    </a:p>
                  </a:txBody>
                  <a:tcPr marL="9525" marR="9525" marT="9525" marB="0" anchor="ctr">
                    <a:solidFill>
                      <a:schemeClr val="bg1">
                        <a:lumMod val="95000"/>
                      </a:schemeClr>
                    </a:solidFill>
                  </a:tcPr>
                </a:tc>
              </a:tr>
              <a:tr h="210312">
                <a:tc>
                  <a:txBody>
                    <a:bodyPr/>
                    <a:lstStyle/>
                    <a:p>
                      <a:pPr algn="l" fontAlgn="b"/>
                      <a:r>
                        <a:rPr lang="en-US" sz="800" b="0" i="0" u="none" strike="noStrike" dirty="0" smtClean="0">
                          <a:solidFill>
                            <a:srgbClr val="000000"/>
                          </a:solidFill>
                          <a:effectLst/>
                          <a:latin typeface="Calibri" pitchFamily="34" charset="0"/>
                          <a:cs typeface="Calibri" pitchFamily="34" charset="0"/>
                        </a:rPr>
                        <a:t>Morningstar Document Research</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8"/>
                        </a:rPr>
                        <a:t>http://documentresearch.morningstar.com</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SEC filings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US</a:t>
                      </a:r>
                    </a:p>
                  </a:txBody>
                  <a:tcPr marL="9525" marR="9525" marT="9525" marB="0" anchor="ctr">
                    <a:solidFill>
                      <a:schemeClr val="bg1">
                        <a:lumMod val="85000"/>
                      </a:schemeClr>
                    </a:solidFill>
                  </a:tcPr>
                </a:tc>
              </a:tr>
              <a:tr h="210312">
                <a:tc>
                  <a:txBody>
                    <a:bodyPr/>
                    <a:lstStyle/>
                    <a:p>
                      <a:pPr algn="l" fontAlgn="b"/>
                      <a:r>
                        <a:rPr lang="en-US" sz="800" b="0" i="0" u="none" strike="noStrike" dirty="0" smtClean="0">
                          <a:solidFill>
                            <a:srgbClr val="000000"/>
                          </a:solidFill>
                          <a:effectLst/>
                          <a:latin typeface="Calibri" pitchFamily="34" charset="0"/>
                          <a:cs typeface="Calibri" pitchFamily="34" charset="0"/>
                        </a:rPr>
                        <a:t>EDGAR Full-Text Search</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dirty="0" smtClean="0">
                          <a:latin typeface="Calibri" panose="020F0502020204030204" pitchFamily="34" charset="0"/>
                          <a:hlinkClick r:id="rId9"/>
                        </a:rPr>
                        <a:t>http://searchwww.sec.gov/EDGARFSClient/jsp/EDGAR_MainAccess.jsp</a:t>
                      </a:r>
                      <a:r>
                        <a:rPr lang="en-US" sz="800" b="0" i="0" u="sng" strike="noStrike" dirty="0" smtClean="0">
                          <a:solidFill>
                            <a:srgbClr val="0000FF"/>
                          </a:solidFill>
                          <a:effectLst/>
                          <a:latin typeface="Calibri" pitchFamily="34" charset="0"/>
                          <a:cs typeface="Calibri" pitchFamily="34" charset="0"/>
                          <a:hlinkClick r:id="rId10"/>
                        </a:rPr>
                        <a:t> </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SEC filings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Wall Street Journal 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11"/>
                        </a:rPr>
                        <a:t>http://wsjie.ar.wilink.com</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2"/>
                        </a:rPr>
                        <a:t>http://www.annualreports.com</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Public Register 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13"/>
                        </a:rPr>
                        <a:t>http://www.annualreportservice.com</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Annual reports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itchFamily="34" charset="0"/>
                          <a:cs typeface="Calibri" pitchFamily="34" charset="0"/>
                        </a:rPr>
                        <a:t>Yahoo</a:t>
                      </a:r>
                      <a:r>
                        <a:rPr lang="en-US" sz="800" b="0" i="0" u="none" strike="noStrike" dirty="0" smtClean="0">
                          <a:solidFill>
                            <a:srgbClr val="000000"/>
                          </a:solidFill>
                          <a:effectLst/>
                          <a:latin typeface="Calibri" pitchFamily="34" charset="0"/>
                          <a:cs typeface="Calibri" pitchFamily="34" charset="0"/>
                        </a:rPr>
                        <a:t>! Finance Conference Calls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4"/>
                        </a:rPr>
                        <a:t>http://biz.yahoo.com/cc/</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Conference calls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459156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Company profiles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043980793"/>
              </p:ext>
            </p:extLst>
          </p:nvPr>
        </p:nvGraphicFramePr>
        <p:xfrm>
          <a:off x="392856" y="958285"/>
          <a:ext cx="8379003" cy="493014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mj-lt"/>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AU</a:t>
                      </a:r>
                      <a:endParaRPr lang="en-US" sz="750" b="0" i="0" u="none" strike="noStrike" dirty="0">
                        <a:solidFill>
                          <a:srgbClr val="000000"/>
                        </a:solidFill>
                        <a:effectLst/>
                        <a:latin typeface="Calibri" pitchFamily="34" charset="0"/>
                        <a:cs typeface="Calibri"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l" fontAlgn="t"/>
                      <a:r>
                        <a:rPr lang="en-US" sz="750" b="0" i="0" u="sng" strike="noStrike" dirty="0" smtClean="0">
                          <a:solidFill>
                            <a:srgbClr val="0000FF"/>
                          </a:solidFill>
                          <a:effectLst/>
                          <a:latin typeface="Calibri" pitchFamily="34" charset="0"/>
                          <a:cs typeface="Calibri" pitchFamily="34" charset="0"/>
                          <a:hlinkClick r:id="rId3"/>
                        </a:rPr>
                        <a:t>https://connectonline.asic.gov.au</a:t>
                      </a:r>
                      <a:endParaRPr lang="en-US" sz="750" b="0" i="0" u="sng" strike="noStrike" dirty="0">
                        <a:solidFill>
                          <a:srgbClr val="0000FF"/>
                        </a:solidFill>
                        <a:effectLst/>
                        <a:latin typeface="Calibri" pitchFamily="34" charset="0"/>
                        <a:cs typeface="Calibri"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AU</a:t>
                      </a:r>
                    </a:p>
                  </a:txBody>
                  <a:tcPr marL="0" marR="0" marT="0" marB="0" anchor="ctr">
                    <a:lnT w="38100" cap="flat" cmpd="sng" algn="ctr">
                      <a:solidFill>
                        <a:schemeClr val="bg1"/>
                      </a:solidFill>
                      <a:prstDash val="solid"/>
                      <a:round/>
                      <a:headEnd type="none" w="med" len="med"/>
                      <a:tailEnd type="none" w="med" len="med"/>
                    </a:lnT>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CA</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4"/>
                        </a:rPr>
                        <a:t>http://www.ic.gc.ca/app/ccc/srch/cccSrch.do?lang=eng&amp;prtl=1&amp;tagid=&amp;profileId=&amp;rstBtn.x=b</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CA</a:t>
                      </a:r>
                    </a:p>
                  </a:txBody>
                  <a:tcPr marL="0" marR="0" marT="0"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SEDAR</a:t>
                      </a:r>
                    </a:p>
                  </a:txBody>
                  <a:tcPr marL="0" marR="0" marT="0"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5"/>
                        </a:rPr>
                        <a:t>http://www.sedar.com</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Filings for listed companies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CA</a:t>
                      </a:r>
                    </a:p>
                  </a:txBody>
                  <a:tcPr marL="0" marR="0" marT="0"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China Company Research Services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6"/>
                        </a:rPr>
                        <a:t>http://www.ccrs.info</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CN</a:t>
                      </a:r>
                    </a:p>
                  </a:txBody>
                  <a:tcPr marL="0" marR="0" marT="0" marB="0" anchor="ctr">
                    <a:solidFill>
                      <a:schemeClr val="bg1">
                        <a:lumMod val="9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DE</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7"/>
                        </a:rPr>
                        <a:t>http://www.handelsregister.de</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DE</a:t>
                      </a:r>
                    </a:p>
                  </a:txBody>
                  <a:tcPr marL="0" marR="0" marT="0"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DE</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8"/>
                        </a:rPr>
                        <a:t>http://www.unternehmensregister.de</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DE</a:t>
                      </a:r>
                    </a:p>
                  </a:txBody>
                  <a:tcPr marL="0" marR="0" marT="0" marB="0" anchor="ctr">
                    <a:solidFill>
                      <a:schemeClr val="bg1">
                        <a:lumMod val="9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b"/>
                      <a:r>
                        <a:rPr lang="en-US" sz="750" b="0" i="0" u="sng" strike="noStrike" dirty="0">
                          <a:solidFill>
                            <a:srgbClr val="0000FF"/>
                          </a:solidFill>
                          <a:effectLst/>
                          <a:latin typeface="Calibri" pitchFamily="34" charset="0"/>
                          <a:cs typeface="Calibri" pitchFamily="34" charset="0"/>
                          <a:hlinkClick r:id="rId9"/>
                        </a:rPr>
                        <a:t>http://www.rmc.es/Home.aspx?lang=en</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ES</a:t>
                      </a:r>
                    </a:p>
                  </a:txBody>
                  <a:tcPr marL="0" marR="0" marT="0"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ES</a:t>
                      </a:r>
                      <a:endParaRPr lang="en-US" sz="750" b="0" i="0" u="none" strike="noStrike" dirty="0">
                        <a:solidFill>
                          <a:srgbClr val="000000"/>
                        </a:solidFill>
                        <a:effectLst/>
                        <a:latin typeface="Calibri" pitchFamily="34" charset="0"/>
                        <a:cs typeface="Calibri" pitchFamily="34" charset="0"/>
                      </a:endParaRPr>
                    </a:p>
                  </a:txBody>
                  <a:tcPr marL="0" marR="0" marT="0" marB="0" anchor="ctr">
                    <a:lnB w="12700" cmpd="sng">
                      <a:noFill/>
                    </a:lnB>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10"/>
                        </a:rPr>
                        <a:t>https://</a:t>
                      </a:r>
                      <a:r>
                        <a:rPr lang="en-US" sz="750" b="0" i="0" u="sng" strike="noStrike" dirty="0" smtClean="0">
                          <a:solidFill>
                            <a:srgbClr val="0000FF"/>
                          </a:solidFill>
                          <a:effectLst/>
                          <a:latin typeface="Calibri" pitchFamily="34" charset="0"/>
                          <a:cs typeface="Calibri" pitchFamily="34" charset="0"/>
                          <a:hlinkClick r:id="rId10"/>
                        </a:rPr>
                        <a:t>www.registradores.org</a:t>
                      </a:r>
                      <a:endParaRPr lang="en-US" sz="750" b="0" i="0" u="sng" strike="noStrike" dirty="0">
                        <a:solidFill>
                          <a:srgbClr val="0000FF"/>
                        </a:solidFill>
                        <a:effectLst/>
                        <a:latin typeface="Calibri" pitchFamily="34" charset="0"/>
                        <a:cs typeface="Calibri" pitchFamily="34" charset="0"/>
                      </a:endParaRPr>
                    </a:p>
                  </a:txBody>
                  <a:tcPr marL="0" marR="0" marT="0" marB="0" anchor="ctr">
                    <a:lnB w="12700" cmpd="sng">
                      <a:noFill/>
                    </a:lnB>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lnB w="12700" cmpd="sng">
                      <a:noFill/>
                    </a:lnB>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ES</a:t>
                      </a:r>
                    </a:p>
                  </a:txBody>
                  <a:tcPr marL="0" marR="0" marT="0" marB="0" anchor="ctr">
                    <a:lnB w="12700" cmpd="sng">
                      <a:noFill/>
                    </a:lnB>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GBRDirect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750" b="0" i="0" u="sng" strike="noStrike" dirty="0">
                          <a:solidFill>
                            <a:srgbClr val="0000FF"/>
                          </a:solidFill>
                          <a:effectLst/>
                          <a:latin typeface="Calibri" pitchFamily="34" charset="0"/>
                          <a:cs typeface="Calibri" pitchFamily="34" charset="0"/>
                          <a:hlinkClick r:id="rId11"/>
                        </a:rPr>
                        <a:t>http://www.globalbusinessregister.com</a:t>
                      </a:r>
                      <a:endParaRPr lang="en-US" sz="750" b="0" i="0" u="sng" strike="noStrike" dirty="0">
                        <a:solidFill>
                          <a:srgbClr val="0000FF"/>
                        </a:solidFill>
                        <a:effectLst/>
                        <a:latin typeface="Calibri" pitchFamily="34" charset="0"/>
                        <a:cs typeface="Calibri"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EU</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FR</a:t>
                      </a:r>
                      <a:endParaRPr lang="en-US" sz="750" b="0" i="0" u="none" strike="noStrike" dirty="0">
                        <a:solidFill>
                          <a:srgbClr val="000000"/>
                        </a:solidFill>
                        <a:effectLst/>
                        <a:latin typeface="Calibri" pitchFamily="34" charset="0"/>
                        <a:cs typeface="Calibri" pitchFamily="34" charset="0"/>
                      </a:endParaRPr>
                    </a:p>
                  </a:txBody>
                  <a:tcPr marL="0" marR="0" marT="0" marB="0" anchor="ctr">
                    <a:lnT w="12700" cmpd="sng">
                      <a:noFill/>
                    </a:lnT>
                    <a:solidFill>
                      <a:schemeClr val="bg1">
                        <a:lumMod val="95000"/>
                      </a:schemeClr>
                    </a:solidFill>
                  </a:tcPr>
                </a:tc>
                <a:tc>
                  <a:txBody>
                    <a:bodyPr/>
                    <a:lstStyle/>
                    <a:p>
                      <a:pPr algn="l" fontAlgn="b"/>
                      <a:r>
                        <a:rPr lang="en-US" sz="750" b="0" i="0" u="none" strike="noStrike" dirty="0">
                          <a:solidFill>
                            <a:srgbClr val="000000"/>
                          </a:solidFill>
                          <a:effectLst/>
                          <a:latin typeface="Calibri" pitchFamily="34" charset="0"/>
                          <a:cs typeface="Calibri" pitchFamily="34" charset="0"/>
                          <a:hlinkClick r:id="rId12"/>
                        </a:rPr>
                        <a:t>http://www.infogreffe.fr/infogreffe/index.jsp</a:t>
                      </a:r>
                      <a:endParaRPr lang="en-US" sz="750" b="0" i="0" u="none" strike="noStrike" dirty="0">
                        <a:solidFill>
                          <a:srgbClr val="000000"/>
                        </a:solidFill>
                        <a:effectLst/>
                        <a:latin typeface="Calibri" pitchFamily="34" charset="0"/>
                        <a:cs typeface="Calibri" pitchFamily="34" charset="0"/>
                      </a:endParaRPr>
                    </a:p>
                  </a:txBody>
                  <a:tcPr marL="0" marR="0" marT="0" marB="0" anchor="ctr">
                    <a:lnT w="12700" cmpd="sng">
                      <a:noFill/>
                    </a:lnT>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lnT w="12700" cmpd="sng">
                      <a:noFill/>
                    </a:lnT>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FR</a:t>
                      </a:r>
                    </a:p>
                  </a:txBody>
                  <a:tcPr marL="0" marR="0" marT="0" marB="0" anchor="ctr">
                    <a:lnT w="12700" cmpd="sng">
                      <a:noFill/>
                    </a:lnT>
                    <a:solidFill>
                      <a:schemeClr val="bg1">
                        <a:lumMod val="9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HK</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b"/>
                      <a:r>
                        <a:rPr lang="en-US" sz="750" b="0" i="0" u="sng" strike="noStrike" dirty="0">
                          <a:solidFill>
                            <a:srgbClr val="0000FF"/>
                          </a:solidFill>
                          <a:effectLst/>
                          <a:latin typeface="Calibri" pitchFamily="34" charset="0"/>
                          <a:cs typeface="Calibri" pitchFamily="34" charset="0"/>
                          <a:hlinkClick r:id="rId13"/>
                        </a:rPr>
                        <a:t>http://www.icris.cr.gov.hk/csci/</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HK</a:t>
                      </a:r>
                    </a:p>
                  </a:txBody>
                  <a:tcPr marL="0" marR="0" marT="0"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IE</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14"/>
                        </a:rPr>
                        <a:t>http://www.cro.ie</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IE</a:t>
                      </a:r>
                    </a:p>
                  </a:txBody>
                  <a:tcPr marL="0" marR="0" marT="0"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EDINET</a:t>
                      </a:r>
                    </a:p>
                  </a:txBody>
                  <a:tcPr marL="0" marR="0" marT="0"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15"/>
                        </a:rPr>
                        <a:t>http://info.edinet-fsa.go.jp</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Filings for listed companies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JP</a:t>
                      </a:r>
                    </a:p>
                  </a:txBody>
                  <a:tcPr marL="0" marR="0" marT="0"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Mizuho Securities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b"/>
                      <a:r>
                        <a:rPr lang="en-US" sz="750" b="0" i="0" u="sng" strike="noStrike" dirty="0">
                          <a:solidFill>
                            <a:srgbClr val="0000FF"/>
                          </a:solidFill>
                          <a:effectLst/>
                          <a:latin typeface="Calibri" pitchFamily="34" charset="0"/>
                          <a:cs typeface="Calibri" pitchFamily="34" charset="0"/>
                          <a:hlinkClick r:id="rId16"/>
                        </a:rPr>
                        <a:t>http://www.mizuho-sc.com/english/ebond/companies/list.html</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Filings for listed companies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JP</a:t>
                      </a:r>
                    </a:p>
                  </a:txBody>
                  <a:tcPr marL="0" marR="0" marT="0" marB="0" anchor="ctr">
                    <a:solidFill>
                      <a:schemeClr val="bg1">
                        <a:lumMod val="9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MX</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17"/>
                        </a:rPr>
                        <a:t>http://www.siem.gob.mx</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MX</a:t>
                      </a:r>
                    </a:p>
                  </a:txBody>
                  <a:tcPr marL="0" marR="0" marT="0"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SG</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18"/>
                        </a:rPr>
                        <a:t>http://www.acra.gov.sg</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SG</a:t>
                      </a:r>
                    </a:p>
                  </a:txBody>
                  <a:tcPr marL="0" marR="0" marT="0" marB="0" anchor="ctr">
                    <a:solidFill>
                      <a:schemeClr val="bg1">
                        <a:lumMod val="9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UK</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19"/>
                        </a:rPr>
                        <a:t>http://www.companies-house.gov.uk</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UK</a:t>
                      </a:r>
                    </a:p>
                  </a:txBody>
                  <a:tcPr marL="0" marR="0" marT="0" marB="0" anchor="ctr">
                    <a:solidFill>
                      <a:schemeClr val="bg1">
                        <a:lumMod val="85000"/>
                      </a:schemeClr>
                    </a:solidFill>
                  </a:tcPr>
                </a:tc>
              </a:tr>
              <a:tr h="0">
                <a:tc>
                  <a:txBody>
                    <a:bodyPr/>
                    <a:lstStyle/>
                    <a:p>
                      <a:pPr algn="l" fontAlgn="ctr"/>
                      <a:r>
                        <a:rPr lang="en-US" sz="750" b="0" i="0" u="none" strike="noStrike" dirty="0">
                          <a:solidFill>
                            <a:srgbClr val="000000"/>
                          </a:solidFill>
                          <a:effectLst/>
                          <a:latin typeface="Calibri" pitchFamily="34" charset="0"/>
                          <a:cs typeface="Calibri" pitchFamily="34" charset="0"/>
                        </a:rPr>
                        <a:t>Footnoted</a:t>
                      </a:r>
                    </a:p>
                  </a:txBody>
                  <a:tcPr marL="0" marR="0" marT="0" marB="0" anchor="ctr">
                    <a:solidFill>
                      <a:schemeClr val="bg1">
                        <a:lumMod val="95000"/>
                      </a:schemeClr>
                    </a:solidFill>
                  </a:tcPr>
                </a:tc>
                <a:tc>
                  <a:txBody>
                    <a:bodyPr/>
                    <a:lstStyle/>
                    <a:p>
                      <a:pPr algn="l" fontAlgn="ctr"/>
                      <a:r>
                        <a:rPr lang="en-US" sz="750" b="0" i="0" u="sng" strike="noStrike" dirty="0">
                          <a:solidFill>
                            <a:srgbClr val="0000FF"/>
                          </a:solidFill>
                          <a:effectLst/>
                          <a:latin typeface="Calibri" pitchFamily="34" charset="0"/>
                          <a:cs typeface="Calibri" pitchFamily="34" charset="0"/>
                          <a:hlinkClick r:id="rId20"/>
                        </a:rPr>
                        <a:t>http://www.footnoted.com</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ctr"/>
                      <a:r>
                        <a:rPr lang="en-US" sz="750" b="0" i="0" u="none" strike="noStrike" dirty="0" smtClean="0">
                          <a:solidFill>
                            <a:srgbClr val="000000"/>
                          </a:solidFill>
                          <a:effectLst/>
                          <a:latin typeface="Calibri" pitchFamily="34" charset="0"/>
                          <a:cs typeface="Calibri" pitchFamily="34" charset="0"/>
                        </a:rPr>
                        <a:t>Analysis of US listed company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b"/>
                      <a:r>
                        <a:rPr lang="en-US" sz="750" b="0" i="0" u="none" strike="noStrike" dirty="0">
                          <a:solidFill>
                            <a:srgbClr val="000000"/>
                          </a:solidFill>
                          <a:effectLst/>
                          <a:latin typeface="Calibri" pitchFamily="34" charset="0"/>
                          <a:cs typeface="Calibri" pitchFamily="34" charset="0"/>
                        </a:rPr>
                        <a:t>US</a:t>
                      </a:r>
                    </a:p>
                  </a:txBody>
                  <a:tcPr marL="0" marR="0" marT="0"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ReferenceUSA</a:t>
                      </a:r>
                    </a:p>
                  </a:txBody>
                  <a:tcPr marL="0" marR="0" marT="0"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21"/>
                        </a:rPr>
                        <a:t>http://www.referenceusa.com</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US</a:t>
                      </a:r>
                    </a:p>
                  </a:txBody>
                  <a:tcPr marL="0" marR="0" marT="0"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CloserLook Empower</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b"/>
                      <a:r>
                        <a:rPr lang="en-US" sz="750" b="0" i="0" u="sng" strike="noStrike" dirty="0">
                          <a:solidFill>
                            <a:srgbClr val="0000FF"/>
                          </a:solidFill>
                          <a:effectLst/>
                          <a:latin typeface="Calibri" pitchFamily="34" charset="0"/>
                          <a:cs typeface="Calibri" pitchFamily="34" charset="0"/>
                          <a:hlinkClick r:id="rId22"/>
                        </a:rPr>
                        <a:t>http:/www.closerlooksearch.com/empowerus/businessbackgroundcheck.aspx</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US</a:t>
                      </a:r>
                    </a:p>
                  </a:txBody>
                  <a:tcPr marL="0" marR="0" marT="0" marB="0" anchor="ctr">
                    <a:solidFill>
                      <a:schemeClr val="bg1">
                        <a:lumMod val="95000"/>
                      </a:schemeClr>
                    </a:solidFill>
                  </a:tcPr>
                </a:tc>
              </a:tr>
              <a:tr h="0">
                <a:tc>
                  <a:txBody>
                    <a:bodyPr/>
                    <a:lstStyle/>
                    <a:p>
                      <a:pPr algn="l" fontAlgn="ctr"/>
                      <a:r>
                        <a:rPr lang="en-US" sz="750" b="0" i="0" u="none" strike="noStrike" dirty="0" smtClean="0">
                          <a:solidFill>
                            <a:srgbClr val="000000"/>
                          </a:solidFill>
                          <a:effectLst/>
                          <a:latin typeface="Calibri" pitchFamily="34" charset="0"/>
                          <a:cs typeface="Calibri" pitchFamily="34" charset="0"/>
                        </a:rPr>
                        <a:t>Corporate Affiliations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ctr"/>
                      <a:r>
                        <a:rPr lang="en-US" sz="750" b="0" i="0" u="sng" strike="noStrike" dirty="0">
                          <a:solidFill>
                            <a:srgbClr val="0000FF"/>
                          </a:solidFill>
                          <a:effectLst/>
                          <a:latin typeface="Calibri" pitchFamily="34" charset="0"/>
                          <a:cs typeface="Calibri" pitchFamily="34" charset="0"/>
                          <a:hlinkClick r:id="rId23"/>
                        </a:rPr>
                        <a:t>http://www.corporateaffiliations.com</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ctr"/>
                      <a:r>
                        <a:rPr lang="en-US" sz="750" b="0" i="0" u="none" strike="noStrike" dirty="0" smtClean="0">
                          <a:solidFill>
                            <a:srgbClr val="000000"/>
                          </a:solidFill>
                          <a:effectLst/>
                          <a:latin typeface="Calibri" pitchFamily="34" charset="0"/>
                          <a:cs typeface="Calibri" pitchFamily="34" charset="0"/>
                        </a:rPr>
                        <a:t>Executives and their connections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b"/>
                      <a:r>
                        <a:rPr lang="en-US" sz="750" b="0" i="0" u="none" strike="noStrike" dirty="0">
                          <a:solidFill>
                            <a:srgbClr val="000000"/>
                          </a:solidFill>
                          <a:effectLst/>
                          <a:latin typeface="Calibri" pitchFamily="34" charset="0"/>
                          <a:cs typeface="Calibri" pitchFamily="34" charset="0"/>
                        </a:rPr>
                        <a:t>US</a:t>
                      </a:r>
                    </a:p>
                  </a:txBody>
                  <a:tcPr marL="0" marR="0" marT="0" marB="0" anchor="ctr">
                    <a:solidFill>
                      <a:schemeClr val="bg1">
                        <a:lumMod val="8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SEC</a:t>
                      </a:r>
                    </a:p>
                  </a:txBody>
                  <a:tcPr marL="0" marR="0" marT="0"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24"/>
                        </a:rPr>
                        <a:t>http://</a:t>
                      </a:r>
                      <a:r>
                        <a:rPr lang="en-US" sz="750" b="0" i="0" u="sng" strike="noStrike" dirty="0" smtClean="0">
                          <a:solidFill>
                            <a:srgbClr val="0000FF"/>
                          </a:solidFill>
                          <a:effectLst/>
                          <a:latin typeface="Calibri" pitchFamily="34" charset="0"/>
                          <a:cs typeface="Calibri" pitchFamily="34" charset="0"/>
                          <a:hlinkClick r:id="rId24"/>
                        </a:rPr>
                        <a:t>www.sec.gov/edgar/searchedgar/webusers.htm </a:t>
                      </a:r>
                      <a:endParaRPr lang="en-US" sz="75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SEC filings</a:t>
                      </a:r>
                      <a:endParaRPr lang="en-US" sz="75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US</a:t>
                      </a:r>
                    </a:p>
                  </a:txBody>
                  <a:tcPr marL="0" marR="0" marT="0"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Trefis</a:t>
                      </a:r>
                    </a:p>
                  </a:txBody>
                  <a:tcPr marL="9525" marR="9525" marT="9525"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25"/>
                        </a:rPr>
                        <a:t>http://www.trefis.com</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financials, projected by product line</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Bureau van Dijk</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26"/>
                        </a:rPr>
                        <a:t>http://www.bvdep.com</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Hoovers</a:t>
                      </a:r>
                    </a:p>
                  </a:txBody>
                  <a:tcPr marL="9525" marR="9525" marT="9525"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27"/>
                        </a:rPr>
                        <a:t>http://www.hoovers.com</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Manta</a:t>
                      </a:r>
                    </a:p>
                  </a:txBody>
                  <a:tcPr marL="9525" marR="9525" marT="9525"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28"/>
                        </a:rPr>
                        <a:t>http://www.manta.com</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Mint</a:t>
                      </a:r>
                    </a:p>
                  </a:txBody>
                  <a:tcPr marL="9525" marR="9525" marT="9525"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29"/>
                        </a:rPr>
                        <a:t>http://www.mintbusinessinfo.com</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Open Corporates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30"/>
                        </a:rPr>
                        <a:t>http://www.opencorporates.com</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Transnationale.org</a:t>
                      </a:r>
                    </a:p>
                  </a:txBody>
                  <a:tcPr marL="9525" marR="9525" marT="9525"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31"/>
                        </a:rPr>
                        <a:t>http://www.transnationale.org</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profiles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WW</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32"/>
                        </a:rPr>
                        <a:t>http://www.commercial-register.sg.ch/home/worldwide.html</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Companies Register - WW</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750" b="0" i="0" u="sng" strike="noStrike" dirty="0">
                          <a:solidFill>
                            <a:srgbClr val="0000FF"/>
                          </a:solidFill>
                          <a:effectLst/>
                          <a:latin typeface="Calibri" pitchFamily="34" charset="0"/>
                          <a:cs typeface="Calibri" pitchFamily="34" charset="0"/>
                          <a:hlinkClick r:id="rId33"/>
                        </a:rPr>
                        <a:t>http://www.companieshouse.gov.uk/links/introduction.shtml#reg</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0">
                <a:tc>
                  <a:txBody>
                    <a:bodyPr/>
                    <a:lstStyle/>
                    <a:p>
                      <a:pPr algn="l" fontAlgn="t"/>
                      <a:r>
                        <a:rPr lang="en-US" sz="750" b="0" i="0" u="none" strike="noStrike" dirty="0" smtClean="0">
                          <a:solidFill>
                            <a:srgbClr val="000000"/>
                          </a:solidFill>
                          <a:effectLst/>
                          <a:latin typeface="Calibri" pitchFamily="34" charset="0"/>
                          <a:cs typeface="Calibri" pitchFamily="34" charset="0"/>
                        </a:rPr>
                        <a:t>Mergent Online</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750" b="0" i="0" u="sng" strike="noStrike" dirty="0">
                          <a:solidFill>
                            <a:srgbClr val="0000FF"/>
                          </a:solidFill>
                          <a:effectLst/>
                          <a:latin typeface="Calibri" pitchFamily="34" charset="0"/>
                          <a:cs typeface="Calibri" pitchFamily="34" charset="0"/>
                          <a:hlinkClick r:id="rId34"/>
                        </a:rPr>
                        <a:t>http://www.mergentonline.com/noticescm.php?pagetype=about</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registrations and filings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r h="0">
                <a:tc>
                  <a:txBody>
                    <a:bodyPr/>
                    <a:lstStyle/>
                    <a:p>
                      <a:pPr algn="l" fontAlgn="t"/>
                      <a:r>
                        <a:rPr lang="en-US" sz="750" b="0" i="0" u="none" strike="noStrike" dirty="0">
                          <a:solidFill>
                            <a:srgbClr val="000000"/>
                          </a:solidFill>
                          <a:effectLst/>
                          <a:latin typeface="Calibri" pitchFamily="34" charset="0"/>
                          <a:cs typeface="Calibri" pitchFamily="34" charset="0"/>
                        </a:rPr>
                        <a:t>Croctail/Corpwatch</a:t>
                      </a:r>
                    </a:p>
                  </a:txBody>
                  <a:tcPr marL="9525" marR="9525" marT="9525" marB="0" anchor="ctr">
                    <a:solidFill>
                      <a:schemeClr val="bg1">
                        <a:lumMod val="85000"/>
                      </a:schemeClr>
                    </a:solidFill>
                  </a:tcPr>
                </a:tc>
                <a:tc>
                  <a:txBody>
                    <a:bodyPr/>
                    <a:lstStyle/>
                    <a:p>
                      <a:pPr algn="l" fontAlgn="t"/>
                      <a:r>
                        <a:rPr lang="en-US" sz="750" b="0" i="0" u="sng" strike="noStrike" dirty="0">
                          <a:solidFill>
                            <a:srgbClr val="0000FF"/>
                          </a:solidFill>
                          <a:effectLst/>
                          <a:latin typeface="Calibri" pitchFamily="34" charset="0"/>
                          <a:cs typeface="Calibri" pitchFamily="34" charset="0"/>
                          <a:hlinkClick r:id="rId35"/>
                        </a:rPr>
                        <a:t>http://</a:t>
                      </a:r>
                      <a:r>
                        <a:rPr lang="en-US" sz="750" b="0" i="0" u="sng" strike="noStrike" dirty="0" smtClean="0">
                          <a:solidFill>
                            <a:srgbClr val="0000FF"/>
                          </a:solidFill>
                          <a:effectLst/>
                          <a:latin typeface="Calibri" pitchFamily="34" charset="0"/>
                          <a:cs typeface="Calibri" pitchFamily="34" charset="0"/>
                          <a:hlinkClick r:id="rId35"/>
                        </a:rPr>
                        <a:t>croctail.corpwatch.org </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smtClean="0">
                          <a:solidFill>
                            <a:srgbClr val="000000"/>
                          </a:solidFill>
                          <a:effectLst/>
                          <a:latin typeface="Calibri" pitchFamily="34" charset="0"/>
                          <a:cs typeface="Calibri" pitchFamily="34" charset="0"/>
                        </a:rPr>
                        <a:t>Company structures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85000"/>
                      </a:schemeClr>
                    </a:solidFill>
                  </a:tcPr>
                </a:tc>
              </a:tr>
              <a:tr h="0">
                <a:tc>
                  <a:txBody>
                    <a:bodyPr/>
                    <a:lstStyle/>
                    <a:p>
                      <a:pPr algn="l" fontAlgn="ctr"/>
                      <a:r>
                        <a:rPr lang="en-US" sz="750" b="0" i="0" u="none" strike="noStrike" dirty="0">
                          <a:solidFill>
                            <a:srgbClr val="000000"/>
                          </a:solidFill>
                          <a:effectLst/>
                          <a:latin typeface="Calibri" pitchFamily="34" charset="0"/>
                          <a:cs typeface="Calibri" pitchFamily="34" charset="0"/>
                        </a:rPr>
                        <a:t>CJR</a:t>
                      </a:r>
                    </a:p>
                  </a:txBody>
                  <a:tcPr marL="9525" marR="9525" marT="9525" marB="0" anchor="ctr">
                    <a:solidFill>
                      <a:schemeClr val="bg1">
                        <a:lumMod val="95000"/>
                      </a:schemeClr>
                    </a:solidFill>
                  </a:tcPr>
                </a:tc>
                <a:tc>
                  <a:txBody>
                    <a:bodyPr/>
                    <a:lstStyle/>
                    <a:p>
                      <a:pPr algn="l" fontAlgn="ctr"/>
                      <a:r>
                        <a:rPr lang="en-US" sz="750" b="0" i="0" u="sng" strike="noStrike" dirty="0">
                          <a:solidFill>
                            <a:srgbClr val="0000FF"/>
                          </a:solidFill>
                          <a:effectLst/>
                          <a:latin typeface="Calibri" pitchFamily="34" charset="0"/>
                          <a:cs typeface="Calibri" pitchFamily="34" charset="0"/>
                          <a:hlinkClick r:id="rId36"/>
                        </a:rPr>
                        <a:t>http://</a:t>
                      </a:r>
                      <a:r>
                        <a:rPr lang="en-US" sz="750" b="0" i="0" u="sng" strike="noStrike" dirty="0" smtClean="0">
                          <a:solidFill>
                            <a:srgbClr val="0000FF"/>
                          </a:solidFill>
                          <a:effectLst/>
                          <a:latin typeface="Calibri" pitchFamily="34" charset="0"/>
                          <a:cs typeface="Calibri" pitchFamily="34" charset="0"/>
                          <a:hlinkClick r:id="rId36"/>
                        </a:rPr>
                        <a:t>www.cjr.org/resources/index.php </a:t>
                      </a:r>
                      <a:endParaRPr lang="en-US" sz="75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ctr"/>
                      <a:r>
                        <a:rPr lang="en-US" sz="750" b="0" i="0" u="none" strike="noStrike" dirty="0" smtClean="0">
                          <a:solidFill>
                            <a:srgbClr val="000000"/>
                          </a:solidFill>
                          <a:effectLst/>
                          <a:latin typeface="Calibri" pitchFamily="34" charset="0"/>
                          <a:cs typeface="Calibri" pitchFamily="34" charset="0"/>
                        </a:rPr>
                        <a:t>Who owns what, among media companies</a:t>
                      </a:r>
                      <a:endParaRPr lang="en-US" sz="75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750" b="0" i="0" u="none" strike="noStrike" dirty="0">
                          <a:solidFill>
                            <a:srgbClr val="000000"/>
                          </a:solidFill>
                          <a:effectLst/>
                          <a:latin typeface="Calibri" pitchFamily="34" charset="0"/>
                          <a:cs typeface="Calibri" pitchFamily="34" charset="0"/>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Company profiles (by US state)</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83589678"/>
              </p:ext>
            </p:extLst>
          </p:nvPr>
        </p:nvGraphicFramePr>
        <p:xfrm>
          <a:off x="392856" y="958285"/>
          <a:ext cx="8379003" cy="5410962"/>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AK</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3"/>
                        </a:rPr>
                        <a:t>http://www.commerce.alaska.gov/CBP/Main/CBPLSearch.aspx?mode=Corp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AK</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AL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4"/>
                        </a:rPr>
                        <a:t>http://</a:t>
                      </a:r>
                      <a:r>
                        <a:rPr lang="en-US" sz="800" b="0" i="0" u="none" strike="noStrike" dirty="0" smtClean="0">
                          <a:solidFill>
                            <a:srgbClr val="000000"/>
                          </a:solidFill>
                          <a:effectLst/>
                          <a:latin typeface="Calibri" pitchFamily="34" charset="0"/>
                          <a:cs typeface="Calibri" pitchFamily="34" charset="0"/>
                          <a:hlinkClick r:id="rId4"/>
                        </a:rPr>
                        <a:t>www.sos.alabama.gov/vb/inquiry/inquiry.aspx?area=Business%20Entity</a:t>
                      </a:r>
                      <a:r>
                        <a:rPr lang="en-US" sz="800" b="0" i="0" u="none" strike="noStrike" dirty="0" smtClean="0">
                          <a:solidFill>
                            <a:srgbClr val="000000"/>
                          </a:solidFill>
                          <a:effectLst/>
                          <a:latin typeface="Calibri" pitchFamily="34" charset="0"/>
                          <a:cs typeface="Calibri" pitchFamily="34" charset="0"/>
                        </a:rPr>
                        <a:t> </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AL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AR</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5"/>
                        </a:rPr>
                        <a:t>http://</a:t>
                      </a:r>
                      <a:r>
                        <a:rPr lang="en-US" sz="800" b="0" i="0" u="none" strike="noStrike" dirty="0" smtClean="0">
                          <a:solidFill>
                            <a:srgbClr val="000000"/>
                          </a:solidFill>
                          <a:effectLst/>
                          <a:latin typeface="Calibri" pitchFamily="34" charset="0"/>
                          <a:cs typeface="Calibri" pitchFamily="34" charset="0"/>
                          <a:hlinkClick r:id="rId5"/>
                        </a:rPr>
                        <a:t>www.sosweb.state.ar.us/corps</a:t>
                      </a:r>
                      <a:r>
                        <a:rPr lang="en-US" sz="800" b="0" i="0" u="none" strike="noStrike" dirty="0" smtClean="0">
                          <a:solidFill>
                            <a:srgbClr val="000000"/>
                          </a:solidFill>
                          <a:effectLst/>
                          <a:latin typeface="Calibri" pitchFamily="34" charset="0"/>
                          <a:cs typeface="Calibri" pitchFamily="34" charset="0"/>
                        </a:rPr>
                        <a:t> </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AR</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AZ</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6"/>
                        </a:rPr>
                        <a:t>http://starpas.azcc.gov/scripts/cgiip.exe/WService=wsbroker1/main.p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AZ</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CA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7"/>
                        </a:rPr>
                        <a:t>http://www.sos.ca.gov/business/be/</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CA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CO</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8"/>
                        </a:rPr>
                        <a:t>http://</a:t>
                      </a:r>
                      <a:r>
                        <a:rPr lang="en-US" sz="800" b="0" i="0" u="none" strike="noStrike" dirty="0" smtClean="0">
                          <a:solidFill>
                            <a:srgbClr val="000000"/>
                          </a:solidFill>
                          <a:effectLst/>
                          <a:latin typeface="Calibri" pitchFamily="34" charset="0"/>
                          <a:cs typeface="Calibri" pitchFamily="34" charset="0"/>
                          <a:hlinkClick r:id="rId8"/>
                        </a:rPr>
                        <a:t>www.sos.state.co.us/biz/BusinessEntityCriteriaExt.do</a:t>
                      </a:r>
                      <a:r>
                        <a:rPr lang="en-US" sz="800" b="0" i="0" u="none" strike="noStrike" dirty="0" smtClean="0">
                          <a:solidFill>
                            <a:srgbClr val="000000"/>
                          </a:solidFill>
                          <a:effectLst/>
                          <a:latin typeface="Calibri" pitchFamily="34" charset="0"/>
                          <a:cs typeface="Calibri" pitchFamily="34" charset="0"/>
                        </a:rPr>
                        <a:t> </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CO</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CT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9"/>
                        </a:rPr>
                        <a:t>http://www.concord-sots.ct.gov/CONCORD/index.jsp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CT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DC</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10"/>
                        </a:rPr>
                        <a:t>https://corp.dcra.dc.gov</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DC</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DE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1"/>
                        </a:rPr>
                        <a:t>http://delecorp.delaware.gov/tin/GINameSearch.jsp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DE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FL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2"/>
                        </a:rPr>
                        <a:t>http://ccfcorp.dos.state.fl.us/search.html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FL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GA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13"/>
                        </a:rPr>
                        <a:t>http://www.sos.state.ga.us/corporations/corpsearch.htm</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GA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HI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14"/>
                        </a:rPr>
                        <a:t>http://www.hbe.ehawaii.gov/documents/search.html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HI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IA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5"/>
                        </a:rPr>
                        <a:t>http://www.sos.iowa.gov/search/business/search.aspx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IA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ID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smtClean="0">
                          <a:solidFill>
                            <a:srgbClr val="0000FF"/>
                          </a:solidFill>
                          <a:effectLst/>
                          <a:latin typeface="Calibri" pitchFamily="34" charset="0"/>
                          <a:cs typeface="Calibri" pitchFamily="34" charset="0"/>
                          <a:hlinkClick r:id="rId16"/>
                        </a:rPr>
                        <a:t>http://www.accessidaho.org/public/sos/corp/search.html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ID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IL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7"/>
                        </a:rPr>
                        <a:t>http://www.ilsos.gov/corporatellc/</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IL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IN</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18"/>
                        </a:rPr>
                        <a:t>http://www.state.in.us/sos/business/corps/searches.html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IN</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KS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19"/>
                        </a:rPr>
                        <a:t>http://www.accesskansas.org/srv-corporations/index.do</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KS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KY</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0"/>
                        </a:rPr>
                        <a:t>http://www.sos.ky.gov/business/online/</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KY</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LA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1"/>
                        </a:rPr>
                        <a:t>http://www.sos.la.gov/tabid/819/Default.aspx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LA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2"/>
                        </a:rPr>
                        <a:t>http://www.corp.sec.state.ma.us/corp/corpsearch/corpsearchinput.asp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23"/>
                        </a:rPr>
                        <a:t>http://sdatcert3.resiusa.org/UCC-Charter/CharterSearch_f.aspx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4"/>
                        </a:rPr>
                        <a:t>http://icrs.informe.org/nei-sos-icrs/ICRS</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25"/>
                        </a:rPr>
                        <a:t>http://www.cis.state.mi.us/bcs_corp/sr_corp.asp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MN</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26"/>
                        </a:rPr>
                        <a:t>http://mblsportal.sos.state.mn.us</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MN</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MO</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7"/>
                        </a:rPr>
                        <a:t>http://www.sos.mo.gov/BusinessEntity/soskb/csearch.asp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MO</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28"/>
                        </a:rPr>
                        <a:t>https://business.sos.state.ms.us/corp/soskb/csearch.asp</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MS</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Company profiles (by US state) II</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1799755031"/>
              </p:ext>
            </p:extLst>
          </p:nvPr>
        </p:nvGraphicFramePr>
        <p:xfrm>
          <a:off x="392856" y="958285"/>
          <a:ext cx="8379003" cy="454914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MT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3"/>
                        </a:rPr>
                        <a:t>http://www.app.mt.gov/bes/</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MT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NC</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4"/>
                        </a:rPr>
                        <a:t>http://www.secretary.state.nc.us/corporations/CSearch.aspx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NC</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ND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5"/>
                        </a:rPr>
                        <a:t>http://www.nd.gov/sos/businessserv/</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ND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NE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6"/>
                        </a:rPr>
                        <a:t>http://www.sos.state.ne.us/business/corp_serv</a:t>
                      </a:r>
                      <a:r>
                        <a:rPr lang="en-US" sz="800" b="0" i="0" u="none" strike="noStrike" dirty="0" smtClean="0">
                          <a:solidFill>
                            <a:srgbClr val="000000"/>
                          </a:solidFill>
                          <a:effectLst/>
                          <a:latin typeface="Calibri" pitchFamily="34" charset="0"/>
                          <a:cs typeface="Calibri" pitchFamily="34" charset="0"/>
                          <a:hlinkClick r:id="rId6"/>
                        </a:rPr>
                        <a:t>/</a:t>
                      </a:r>
                      <a:r>
                        <a:rPr lang="en-US" sz="800" b="0" i="0" u="none" strike="noStrike" dirty="0" smtClean="0">
                          <a:solidFill>
                            <a:srgbClr val="000000"/>
                          </a:solidFill>
                          <a:effectLst/>
                          <a:latin typeface="Calibri" pitchFamily="34" charset="0"/>
                          <a:cs typeface="Calibri" pitchFamily="34" charset="0"/>
                        </a:rPr>
                        <a:t> </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NE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NH</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7"/>
                        </a:rPr>
                        <a:t>http://www.sos.nh.gov/corporate/soskb/csearch.asp</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NH</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NJ</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8"/>
                        </a:rPr>
                        <a:t>http://www.nj.gov/treasury/revenue/certcomm.shtml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NJ</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NM</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9"/>
                        </a:rPr>
                        <a:t>http://www.nmprc.state.nm.us/corporations/index.html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NM</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NY</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0"/>
                        </a:rPr>
                        <a:t>http://www.dos.ny.gov/corps/bus_entity_search.html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NY</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OH</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11"/>
                        </a:rPr>
                        <a:t>http://www2.sos.state.oh.us/portal/page?_pageid=35,58664,35_58675&amp;_dad=portal&amp;_schema=PORTAL</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OH</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OK</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none" strike="noStrike" dirty="0">
                          <a:solidFill>
                            <a:srgbClr val="0000FF"/>
                          </a:solidFill>
                          <a:effectLst/>
                          <a:latin typeface="Calibri" pitchFamily="34" charset="0"/>
                          <a:cs typeface="Calibri" pitchFamily="34" charset="0"/>
                          <a:hlinkClick r:id="rId12"/>
                        </a:rPr>
                        <a:t>http://www.sos.ok.gov/corp/</a:t>
                      </a:r>
                      <a:endParaRPr lang="en-US" sz="800" b="0" i="0" u="none"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OK</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OR</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FF"/>
                          </a:solidFill>
                          <a:effectLst/>
                          <a:latin typeface="Calibri" pitchFamily="34" charset="0"/>
                          <a:cs typeface="Calibri" pitchFamily="34" charset="0"/>
                          <a:hlinkClick r:id="rId13"/>
                        </a:rPr>
                        <a:t>http://www.filinginoregon.com</a:t>
                      </a:r>
                      <a:endParaRPr lang="en-US" sz="800" b="0" i="0" u="none"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OR</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PA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FF"/>
                          </a:solidFill>
                          <a:effectLst/>
                          <a:latin typeface="Calibri" pitchFamily="34" charset="0"/>
                          <a:cs typeface="Calibri" pitchFamily="34" charset="0"/>
                          <a:hlinkClick r:id="rId14"/>
                        </a:rPr>
                        <a:t>http:/www.corporations.state.pa.us/corp/soskb/</a:t>
                      </a:r>
                      <a:endParaRPr lang="en-US" sz="800" b="0" i="0" u="none"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PA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RI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FF"/>
                          </a:solidFill>
                          <a:effectLst/>
                          <a:latin typeface="Calibri" pitchFamily="34" charset="0"/>
                          <a:cs typeface="Calibri" pitchFamily="34" charset="0"/>
                          <a:hlinkClick r:id="rId15"/>
                        </a:rPr>
                        <a:t>http://www.secstates.com/RI_Rhode_Island_Secretary_of_State_Corporation_Search/</a:t>
                      </a:r>
                      <a:endParaRPr lang="en-US" sz="800" b="0" i="0" u="none"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RI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SC</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FF"/>
                          </a:solidFill>
                          <a:effectLst/>
                          <a:latin typeface="Calibri" pitchFamily="34" charset="0"/>
                          <a:cs typeface="Calibri" pitchFamily="34" charset="0"/>
                          <a:hlinkClick r:id="rId16"/>
                        </a:rPr>
                        <a:t>http://www.scsos.com/Search%20Business%20Filings</a:t>
                      </a:r>
                      <a:endParaRPr lang="en-US" sz="800" b="0" i="0" u="none"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SC</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SD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17"/>
                        </a:rPr>
                        <a:t>http://apps.sd.gov/applications/st32cprs/soscorplookup.aspx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SD</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TN</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8"/>
                        </a:rPr>
                        <a:t>http://tnbear.tn.gov/Ecommerce/FilingSearch.aspx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TN</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TX</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19"/>
                        </a:rPr>
                        <a:t>http://ourcpa.cpa.state.tx.us/coa/Index.html</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TX</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UT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20"/>
                        </a:rPr>
                        <a:t>http://www.corporations.utah.gov/</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UT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VA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1"/>
                        </a:rPr>
                        <a:t>http://cisiweb.scc.virginia.gov</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VA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WT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2"/>
                        </a:rPr>
                        <a:t>http://corps.sec.state.vt.us/corpbrow.aspx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VT</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WA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3"/>
                        </a:rPr>
                        <a:t>http://www.sos.wa.gov/corps/corps_search.aspx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WA</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WI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24"/>
                        </a:rPr>
                        <a:t>http://www.wdfi.org/corporations</a:t>
                      </a:r>
                      <a:r>
                        <a:rPr lang="en-US" sz="800" b="0" i="0" u="none" strike="noStrike" dirty="0" smtClean="0">
                          <a:solidFill>
                            <a:srgbClr val="000000"/>
                          </a:solidFill>
                          <a:effectLst/>
                          <a:latin typeface="Calibri" pitchFamily="34" charset="0"/>
                          <a:cs typeface="Calibri" pitchFamily="34" charset="0"/>
                          <a:hlinkClick r:id="rId24"/>
                        </a:rPr>
                        <a:t>/</a:t>
                      </a:r>
                      <a:r>
                        <a:rPr lang="en-US" sz="800" b="0" i="0" u="none" strike="noStrike" dirty="0" smtClean="0">
                          <a:solidFill>
                            <a:srgbClr val="000000"/>
                          </a:solidFill>
                          <a:effectLst/>
                          <a:latin typeface="Calibri" pitchFamily="34" charset="0"/>
                          <a:cs typeface="Calibri" pitchFamily="34" charset="0"/>
                        </a:rPr>
                        <a:t> </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WI</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WV</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5"/>
                        </a:rPr>
                        <a:t>http://apps.sos.wv.gov/business/corporations/</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WV</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95000"/>
                      </a:schemeClr>
                    </a:solidFill>
                  </a:tcPr>
                </a:tc>
              </a:tr>
              <a:tr h="164592">
                <a:tc>
                  <a:txBody>
                    <a:bodyPr/>
                    <a:lstStyle/>
                    <a:p>
                      <a:pPr algn="l" fontAlgn="t"/>
                      <a:r>
                        <a:rPr lang="en-US" sz="800" b="0" i="0" u="none" strike="noStrike" dirty="0" smtClean="0">
                          <a:solidFill>
                            <a:srgbClr val="000000"/>
                          </a:solidFill>
                          <a:effectLst/>
                          <a:latin typeface="Calibri" pitchFamily="34" charset="0"/>
                          <a:cs typeface="Calibri" pitchFamily="34" charset="0"/>
                        </a:rPr>
                        <a:t>Companies Register - US - WY</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pitchFamily="34" charset="0"/>
                          <a:cs typeface="Calibri" pitchFamily="34" charset="0"/>
                          <a:hlinkClick r:id="rId26"/>
                        </a:rPr>
                        <a:t>http://wyobiz.wy.gov/Business/FilingSearch.aspx</a:t>
                      </a:r>
                      <a:endParaRPr lang="en-US" sz="800" b="0" i="0" u="sng" strike="noStrike" dirty="0">
                        <a:solidFill>
                          <a:srgbClr val="0000FF"/>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Company registrations and filings - US state</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US - WY</a:t>
                      </a:r>
                      <a:endParaRPr lang="en-US" sz="800" b="0"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r>
            </a:tbl>
          </a:graphicData>
        </a:graphic>
      </p:graphicFrame>
    </p:spTree>
    <p:extLst>
      <p:ext uri="{BB962C8B-B14F-4D97-AF65-F5344CB8AC3E}">
        <p14:creationId xmlns:p14="http://schemas.microsoft.com/office/powerpoint/2010/main" xmlns="" val="4077111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Data manipulation</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973037677"/>
              </p:ext>
            </p:extLst>
          </p:nvPr>
        </p:nvGraphicFramePr>
        <p:xfrm>
          <a:off x="392856" y="958285"/>
          <a:ext cx="8379003" cy="2557272"/>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ctr"/>
                      <a:r>
                        <a:rPr lang="en-US" sz="800" b="0" i="0" u="none" strike="noStrike" dirty="0">
                          <a:solidFill>
                            <a:srgbClr val="000000"/>
                          </a:solidFill>
                          <a:effectLst/>
                          <a:latin typeface="Calibri" pitchFamily="34" charset="0"/>
                          <a:cs typeface="Calibri" pitchFamily="34" charset="0"/>
                        </a:rPr>
                        <a:t>I-Metrix</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sng" strike="noStrike" dirty="0">
                          <a:solidFill>
                            <a:srgbClr val="0000FF"/>
                          </a:solidFill>
                          <a:effectLst/>
                          <a:latin typeface="Calibri" pitchFamily="34" charset="0"/>
                          <a:cs typeface="Calibri" pitchFamily="34" charset="0"/>
                          <a:hlinkClick r:id="rId3"/>
                        </a:rPr>
                        <a:t>http://www.edgar-online.com/OnlineProducts.aspx</a:t>
                      </a:r>
                      <a:endParaRPr lang="en-US" sz="800" b="0" i="0" u="sng" strike="noStrike" dirty="0">
                        <a:solidFill>
                          <a:srgbClr val="0000FF"/>
                        </a:solidFill>
                        <a:effectLst/>
                        <a:latin typeface="Calibri" pitchFamily="34" charset="0"/>
                        <a:cs typeface="Calibri"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none" strike="noStrike" dirty="0" smtClean="0">
                          <a:solidFill>
                            <a:srgbClr val="000000"/>
                          </a:solidFill>
                          <a:effectLst/>
                          <a:latin typeface="Calibri" pitchFamily="34" charset="0"/>
                          <a:cs typeface="Calibri" pitchFamily="34" charset="0"/>
                        </a:rPr>
                        <a:t>Analysis of SEC filings data</a:t>
                      </a:r>
                      <a:endParaRPr lang="en-US" sz="800" b="0" i="0" u="none" strike="noStrike" dirty="0">
                        <a:solidFill>
                          <a:srgbClr val="000000"/>
                        </a:solidFill>
                        <a:effectLst/>
                        <a:latin typeface="Calibri" pitchFamily="34" charset="0"/>
                        <a:cs typeface="Calibri"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ctr"/>
                      <a:r>
                        <a:rPr lang="en-US" sz="800" b="0" i="0" u="none" strike="noStrike" dirty="0">
                          <a:solidFill>
                            <a:srgbClr val="000000"/>
                          </a:solidFill>
                          <a:effectLst/>
                          <a:latin typeface="Calibri" pitchFamily="34" charset="0"/>
                          <a:cs typeface="Calibri" pitchFamily="34" charset="0"/>
                        </a:rPr>
                        <a:t>Maltego</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pitchFamily="34" charset="0"/>
                          <a:cs typeface="Calibri" pitchFamily="34" charset="0"/>
                          <a:hlinkClick r:id="rId4"/>
                        </a:rPr>
                        <a:t>http://www.paterva.com/web5</a:t>
                      </a:r>
                      <a:r>
                        <a:rPr lang="en-US" sz="800" b="0" i="0" u="sng" strike="noStrike" dirty="0" smtClean="0">
                          <a:solidFill>
                            <a:srgbClr val="0000FF"/>
                          </a:solidFill>
                          <a:effectLst/>
                          <a:latin typeface="Calibri" pitchFamily="34" charset="0"/>
                          <a:cs typeface="Calibri" pitchFamily="34" charset="0"/>
                          <a:hlinkClick r:id="rId4"/>
                        </a:rPr>
                        <a:t>/ </a:t>
                      </a:r>
                      <a:endParaRPr lang="en-US" sz="80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pitchFamily="34" charset="0"/>
                          <a:cs typeface="Calibri" pitchFamily="34" charset="0"/>
                        </a:rPr>
                        <a:t>Cluster your own data</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pitchFamily="34" charset="0"/>
                          <a:cs typeface="Calibri" pitchFamily="34" charset="0"/>
                        </a:rPr>
                        <a:t>Digimind</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itchFamily="34" charset="0"/>
                          <a:cs typeface="Calibri" pitchFamily="34" charset="0"/>
                          <a:hlinkClick r:id="rId5"/>
                        </a:rPr>
                        <a:t>http://www.digimind.com</a:t>
                      </a:r>
                      <a:endParaRPr lang="en-US" sz="80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itchFamily="34" charset="0"/>
                          <a:cs typeface="Calibri" pitchFamily="34" charset="0"/>
                        </a:rPr>
                        <a:t>Competitive intelligence software</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pitchFamily="34" charset="0"/>
                          <a:cs typeface="Calibri" pitchFamily="34" charset="0"/>
                        </a:rPr>
                        <a:t>Spotfire</a:t>
                      </a: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6"/>
                        </a:rPr>
                        <a:t>http://spotfire.tibco.com</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Data manipulation</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80 Legs</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7"/>
                        </a:rPr>
                        <a:t>http://www.80legs.com</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Data manipulation</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Connotate</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GB" sz="800" dirty="0" smtClean="0">
                          <a:latin typeface="Calibri" panose="020F0502020204030204" pitchFamily="34" charset="0"/>
                          <a:hlinkClick r:id="rId8"/>
                        </a:rPr>
                        <a:t>http://www.connotate.com</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Data manipulation</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pitchFamily="34" charset="0"/>
                          <a:cs typeface="Calibri" pitchFamily="34" charset="0"/>
                        </a:rPr>
                        <a:t>RightGrabber</a:t>
                      </a: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hlinkClick r:id="rId9"/>
                        </a:rPr>
                        <a:t>http://www.rightgrabber.com</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Data manipulation</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pitchFamily="34" charset="0"/>
                          <a:cs typeface="Calibri" pitchFamily="34" charset="0"/>
                        </a:rPr>
                        <a:t>Wanted Technologies</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itchFamily="34" charset="0"/>
                          <a:cs typeface="Calibri" pitchFamily="34" charset="0"/>
                          <a:hlinkClick r:id="rId10"/>
                        </a:rPr>
                        <a:t>http://www.wantedtech.com</a:t>
                      </a:r>
                      <a:endParaRPr lang="en-US" sz="80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Data manipulation</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85000"/>
                      </a:schemeClr>
                    </a:solidFill>
                  </a:tcPr>
                </a:tc>
              </a:tr>
              <a:tr h="210312">
                <a:tc>
                  <a:txBody>
                    <a:bodyPr/>
                    <a:lstStyle/>
                    <a:p>
                      <a:pPr algn="l" fontAlgn="ctr"/>
                      <a:r>
                        <a:rPr lang="en-US" sz="800" b="0" i="0" u="none" strike="noStrike" dirty="0" smtClean="0">
                          <a:solidFill>
                            <a:srgbClr val="000000"/>
                          </a:solidFill>
                          <a:effectLst/>
                          <a:latin typeface="Calibri" pitchFamily="34" charset="0"/>
                          <a:cs typeface="Calibri" pitchFamily="34" charset="0"/>
                        </a:rPr>
                        <a:t>Mechanical Turk</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itchFamily="34" charset="0"/>
                          <a:cs typeface="Calibri" pitchFamily="34" charset="0"/>
                          <a:hlinkClick r:id="rId11"/>
                        </a:rPr>
                        <a:t>http://www.mturk.com</a:t>
                      </a:r>
                      <a:endParaRPr lang="en-US" sz="80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itchFamily="34" charset="0"/>
                          <a:cs typeface="Calibri" pitchFamily="34" charset="0"/>
                        </a:rPr>
                        <a:t>Semi-automated task distribution</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95000"/>
                      </a:schemeClr>
                    </a:solidFill>
                  </a:tcPr>
                </a:tc>
              </a:tr>
              <a:tr h="210312">
                <a:tc>
                  <a:txBody>
                    <a:bodyPr/>
                    <a:lstStyle/>
                    <a:p>
                      <a:pPr algn="l" fontAlgn="ctr"/>
                      <a:r>
                        <a:rPr lang="en-US" sz="800" b="0" i="0" u="none" strike="noStrike" dirty="0">
                          <a:solidFill>
                            <a:srgbClr val="000000"/>
                          </a:solidFill>
                          <a:effectLst/>
                          <a:latin typeface="Calibri" pitchFamily="34" charset="0"/>
                          <a:cs typeface="Calibri" pitchFamily="34" charset="0"/>
                        </a:rPr>
                        <a:t>Diigo</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pitchFamily="34" charset="0"/>
                          <a:cs typeface="Calibri" pitchFamily="34" charset="0"/>
                          <a:hlinkClick r:id="rId12"/>
                        </a:rPr>
                        <a:t>http://</a:t>
                      </a:r>
                      <a:r>
                        <a:rPr lang="en-US" sz="800" b="0" i="0" u="sng" strike="noStrike" dirty="0" smtClean="0">
                          <a:solidFill>
                            <a:srgbClr val="0000FF"/>
                          </a:solidFill>
                          <a:effectLst/>
                          <a:latin typeface="Calibri" pitchFamily="34" charset="0"/>
                          <a:cs typeface="Calibri" pitchFamily="34" charset="0"/>
                          <a:hlinkClick r:id="rId12"/>
                        </a:rPr>
                        <a:t>www.diigo.com </a:t>
                      </a:r>
                      <a:endParaRPr lang="en-US" sz="800" b="0" i="0" u="sng" strike="noStrike" dirty="0">
                        <a:solidFill>
                          <a:srgbClr val="0000FF"/>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pitchFamily="34" charset="0"/>
                          <a:cs typeface="Calibri" pitchFamily="34" charset="0"/>
                        </a:rPr>
                        <a:t>Website annotation and web stickies</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itchFamily="34" charset="0"/>
                          <a:cs typeface="Calibri" pitchFamily="34" charset="0"/>
                        </a:rPr>
                        <a:t>WW</a:t>
                      </a:r>
                    </a:p>
                  </a:txBody>
                  <a:tcPr marL="0" marR="0" marT="0" marB="0" anchor="ctr">
                    <a:solidFill>
                      <a:schemeClr val="bg1">
                        <a:lumMod val="85000"/>
                      </a:schemeClr>
                    </a:solidFill>
                  </a:tcPr>
                </a:tc>
              </a:tr>
              <a:tr h="210312">
                <a:tc>
                  <a:txBody>
                    <a:bodyPr/>
                    <a:lstStyle/>
                    <a:p>
                      <a:pPr algn="l" fontAlgn="ctr"/>
                      <a:r>
                        <a:rPr lang="en-US" sz="800" b="0" i="0" u="none" strike="noStrike" dirty="0" smtClean="0">
                          <a:solidFill>
                            <a:srgbClr val="000000"/>
                          </a:solidFill>
                          <a:effectLst/>
                          <a:latin typeface="Calibri" pitchFamily="34" charset="0"/>
                          <a:cs typeface="Calibri" pitchFamily="34" charset="0"/>
                        </a:rPr>
                        <a:t>BatchGeo</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ctr"/>
                      <a:r>
                        <a:rPr lang="en-US" sz="800" b="0" i="0" u="sng" strike="noStrike" dirty="0" smtClean="0">
                          <a:solidFill>
                            <a:srgbClr val="0000FF"/>
                          </a:solidFill>
                          <a:effectLst/>
                          <a:latin typeface="Calibri" pitchFamily="34" charset="0"/>
                          <a:cs typeface="Calibri" pitchFamily="34" charset="0"/>
                          <a:hlinkClick r:id="rId13"/>
                        </a:rPr>
                        <a:t>http://www.batchgeo.com</a:t>
                      </a:r>
                      <a:endParaRPr lang="en-US" sz="800" b="0" i="0" u="sng" strike="noStrike" dirty="0">
                        <a:solidFill>
                          <a:srgbClr val="0000FF"/>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itchFamily="34" charset="0"/>
                          <a:cs typeface="Calibri" pitchFamily="34" charset="0"/>
                        </a:rPr>
                        <a:t>Mapping bulk locations</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itchFamily="34" charset="0"/>
                          <a:cs typeface="Calibri" pitchFamily="34" charset="0"/>
                        </a:rPr>
                        <a:t>WW</a:t>
                      </a:r>
                      <a:endParaRPr lang="en-US" sz="800" b="0" i="0" u="none" strike="noStrike" dirty="0">
                        <a:solidFill>
                          <a:srgbClr val="000000"/>
                        </a:solidFill>
                        <a:effectLst/>
                        <a:latin typeface="Calibri" pitchFamily="34" charset="0"/>
                        <a:cs typeface="Calibri" pitchFamily="34" charset="0"/>
                      </a:endParaRPr>
                    </a:p>
                  </a:txBody>
                  <a:tcPr marL="0" marR="0" marT="0"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Domain information</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801328004"/>
              </p:ext>
            </p:extLst>
          </p:nvPr>
        </p:nvGraphicFramePr>
        <p:xfrm>
          <a:off x="392856" y="958285"/>
          <a:ext cx="8379003" cy="4450080"/>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182880">
                <a:tc>
                  <a:txBody>
                    <a:bodyPr/>
                    <a:lstStyle/>
                    <a:p>
                      <a:pPr algn="l" fontAlgn="ctr"/>
                      <a:r>
                        <a:rPr lang="en-US" sz="800" b="0" i="0" u="none" strike="noStrike" dirty="0" smtClean="0">
                          <a:solidFill>
                            <a:srgbClr val="000000"/>
                          </a:solidFill>
                          <a:effectLst/>
                          <a:latin typeface="Calibri" panose="020F0502020204030204" pitchFamily="34" charset="0"/>
                        </a:rPr>
                        <a:t>Wayback Machine</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3"/>
                        </a:rPr>
                        <a:t>http://www.archive.org</a:t>
                      </a:r>
                      <a:endParaRPr lang="en-US" sz="800" b="0" i="0" u="sng" strike="noStrike" dirty="0">
                        <a:solidFill>
                          <a:srgbClr val="0000FF"/>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Archived copies of websites</a:t>
                      </a:r>
                      <a:endParaRPr lang="en-US" sz="800" b="0" i="0" u="none" strike="noStrike" dirty="0">
                        <a:solidFill>
                          <a:srgbClr val="000000"/>
                        </a:solidFill>
                        <a:effectLst/>
                        <a:latin typeface="Calibri" panose="020F0502020204030204" pitchFamily="34" charset="0"/>
                      </a:endParaRP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lnT w="38100" cap="flat" cmpd="sng" algn="ctr">
                      <a:solidFill>
                        <a:schemeClr val="bg1"/>
                      </a:solidFill>
                      <a:prstDash val="solid"/>
                      <a:round/>
                      <a:headEnd type="none" w="med" len="med"/>
                      <a:tailEnd type="none" w="med" len="med"/>
                    </a:lnT>
                    <a:solidFill>
                      <a:schemeClr val="bg1">
                        <a:lumMod val="95000"/>
                      </a:schemeClr>
                    </a:solidFill>
                  </a:tcPr>
                </a:tc>
              </a:tr>
              <a:tr h="182880">
                <a:tc>
                  <a:txBody>
                    <a:bodyPr/>
                    <a:lstStyle/>
                    <a:p>
                      <a:pPr algn="l" fontAlgn="ctr"/>
                      <a:r>
                        <a:rPr lang="en-US" sz="800" b="0" i="0" u="none" strike="noStrike" dirty="0" smtClean="0">
                          <a:solidFill>
                            <a:srgbClr val="000000"/>
                          </a:solidFill>
                          <a:effectLst/>
                          <a:latin typeface="Calibri" panose="020F0502020204030204" pitchFamily="34" charset="0"/>
                        </a:rPr>
                        <a:t>Email analysis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ctr"/>
                      <a:r>
                        <a:rPr lang="en-GB" sz="800" dirty="0" smtClean="0">
                          <a:latin typeface="Calibri" panose="020F0502020204030204" pitchFamily="34" charset="0"/>
                          <a:hlinkClick r:id="rId4"/>
                        </a:rPr>
                        <a:t>http://www.senderbase.org/static/email/</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Biggest email-sending organisations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ctr"/>
                      <a:r>
                        <a:rPr lang="en-US" sz="800" b="0" i="0" u="none" strike="noStrike" dirty="0">
                          <a:solidFill>
                            <a:srgbClr val="000000"/>
                          </a:solidFill>
                          <a:effectLst/>
                          <a:latin typeface="Calibri" panose="020F0502020204030204" pitchFamily="34" charset="0"/>
                        </a:rPr>
                        <a:t>Fireclick</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5"/>
                        </a:rPr>
                        <a:t>http://</a:t>
                      </a:r>
                      <a:r>
                        <a:rPr lang="en-US" sz="800" b="0" i="0" u="sng" strike="noStrike" dirty="0" smtClean="0">
                          <a:solidFill>
                            <a:srgbClr val="0000FF"/>
                          </a:solidFill>
                          <a:effectLst/>
                          <a:latin typeface="Calibri" panose="020F0502020204030204" pitchFamily="34" charset="0"/>
                          <a:hlinkClick r:id="rId5"/>
                        </a:rPr>
                        <a:t>index.fireclick.com </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Conversion/clickthrough benchmarks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a:solidFill>
                            <a:srgbClr val="000000"/>
                          </a:solidFill>
                          <a:effectLst/>
                          <a:latin typeface="Calibri" panose="020F0502020204030204" pitchFamily="34" charset="0"/>
                        </a:rPr>
                        <a:t>gWebTools</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6"/>
                        </a:rPr>
                        <a:t>http://whois.gwebtools.de</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About This Site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7"/>
                        </a:rPr>
                        <a:t>http://www.abouthisite.com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a:solidFill>
                            <a:srgbClr val="000000"/>
                          </a:solidFill>
                          <a:effectLst/>
                          <a:latin typeface="Calibri" panose="020F0502020204030204" pitchFamily="34" charset="0"/>
                        </a:rPr>
                        <a:t>Alexa</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8"/>
                        </a:rPr>
                        <a:t>http://www.alexa.com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All Whois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9"/>
                        </a:rPr>
                        <a:t>http://www.allwhois.com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Authority Labs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0"/>
                        </a:rPr>
                        <a:t>http://www.authoritylabs.com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a:solidFill>
                            <a:srgbClr val="000000"/>
                          </a:solidFill>
                          <a:effectLst/>
                          <a:latin typeface="Calibri" panose="020F0502020204030204" pitchFamily="34" charset="0"/>
                        </a:rPr>
                        <a:t>Builtwith</a:t>
                      </a: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1"/>
                        </a:rPr>
                        <a:t>http://www.builtwith.com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Domain Dossier</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2"/>
                        </a:rPr>
                        <a:t>http://www.centralops.net</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a:solidFill>
                            <a:srgbClr val="000000"/>
                          </a:solidFill>
                          <a:effectLst/>
                          <a:latin typeface="Calibri" panose="020F0502020204030204" pitchFamily="34" charset="0"/>
                        </a:rPr>
                        <a:t>Compete</a:t>
                      </a: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3"/>
                        </a:rPr>
                        <a:t>http://www.compete.com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a:solidFill>
                            <a:srgbClr val="000000"/>
                          </a:solidFill>
                          <a:effectLst/>
                          <a:latin typeface="Calibri" panose="020F0502020204030204" pitchFamily="34" charset="0"/>
                        </a:rPr>
                        <a:t>DNSstuff</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4"/>
                        </a:rPr>
                        <a:t>http://www.dnsstuff.com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Domain Crawler</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5"/>
                        </a:rPr>
                        <a:t>http://www.domaincrawler.com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Domain Tools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6"/>
                        </a:rPr>
                        <a:t>http://www.domaintools.com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Domain Typer</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7"/>
                        </a:rPr>
                        <a:t>http://www.domaintyper.com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a:solidFill>
                            <a:srgbClr val="000000"/>
                          </a:solidFill>
                          <a:effectLst/>
                          <a:latin typeface="Calibri" panose="020F0502020204030204" pitchFamily="34" charset="0"/>
                        </a:rPr>
                        <a:t>myIPneighbors</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8"/>
                        </a:rPr>
                        <a:t>http://www.myipneighbors.com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Open Site Explorer</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19"/>
                        </a:rPr>
                        <a:t>http://www.opensiteexplorer.org</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t"/>
                      <a:r>
                        <a:rPr lang="en-US" sz="800" b="0" i="0" u="none" strike="noStrike" dirty="0">
                          <a:solidFill>
                            <a:srgbClr val="000000"/>
                          </a:solidFill>
                          <a:effectLst/>
                          <a:latin typeface="Calibri" panose="020F0502020204030204" pitchFamily="34" charset="0"/>
                        </a:rPr>
                        <a:t>Quantcast</a:t>
                      </a:r>
                    </a:p>
                  </a:txBody>
                  <a:tcPr marL="0" marR="0" marT="0" marB="0" anchor="ctr">
                    <a:solidFill>
                      <a:schemeClr val="bg1">
                        <a:lumMod val="85000"/>
                      </a:schemeClr>
                    </a:solidFill>
                  </a:tcPr>
                </a:tc>
                <a:tc>
                  <a:txBody>
                    <a:bodyPr/>
                    <a:lstStyle/>
                    <a:p>
                      <a:pPr algn="l" fontAlgn="t"/>
                      <a:r>
                        <a:rPr lang="en-US" sz="800" b="0" i="0" u="sng" strike="noStrike" dirty="0">
                          <a:solidFill>
                            <a:srgbClr val="0000FF"/>
                          </a:solidFill>
                          <a:effectLst/>
                          <a:latin typeface="Calibri" panose="020F0502020204030204" pitchFamily="34" charset="0"/>
                          <a:hlinkClick r:id="rId20"/>
                        </a:rPr>
                        <a:t>http://www.quantcast.com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t"/>
                      <a:r>
                        <a:rPr lang="en-US" sz="800" b="0" i="0" u="none" strike="noStrike" dirty="0" smtClean="0">
                          <a:solidFill>
                            <a:srgbClr val="000000"/>
                          </a:solidFill>
                          <a:effectLst/>
                          <a:latin typeface="Calibri" panose="020F0502020204030204" pitchFamily="34" charset="0"/>
                        </a:rPr>
                        <a:t>Stat My Web</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panose="020F0502020204030204" pitchFamily="34" charset="0"/>
                          <a:hlinkClick r:id="rId21"/>
                        </a:rPr>
                        <a:t>http://www.statmyweb.com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panose="020F0502020204030204" pitchFamily="34" charset="0"/>
                        </a:rPr>
                        <a:t>Domain and website intelligence</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ctr"/>
                      <a:r>
                        <a:rPr lang="en-US" sz="800" b="0" i="0" u="none" strike="noStrike" dirty="0">
                          <a:solidFill>
                            <a:srgbClr val="000000"/>
                          </a:solidFill>
                          <a:effectLst/>
                          <a:latin typeface="Calibri" panose="020F0502020204030204" pitchFamily="34" charset="0"/>
                        </a:rPr>
                        <a:t>Magic-Net</a:t>
                      </a: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22"/>
                        </a:rPr>
                        <a:t>http://</a:t>
                      </a:r>
                      <a:r>
                        <a:rPr lang="en-US" sz="800" b="0" i="0" u="sng" strike="noStrike" dirty="0" smtClean="0">
                          <a:solidFill>
                            <a:srgbClr val="0000FF"/>
                          </a:solidFill>
                          <a:effectLst/>
                          <a:latin typeface="Calibri" panose="020F0502020204030204" pitchFamily="34" charset="0"/>
                          <a:hlinkClick r:id="rId22"/>
                        </a:rPr>
                        <a:t>www.magic-net.info/dns-and-ip-tools.php </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Domain information</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ctr"/>
                      <a:r>
                        <a:rPr lang="en-US" sz="800" b="0" i="0" u="none" strike="noStrike" dirty="0">
                          <a:solidFill>
                            <a:srgbClr val="000000"/>
                          </a:solidFill>
                          <a:effectLst/>
                          <a:latin typeface="Calibri" panose="020F0502020204030204" pitchFamily="34" charset="0"/>
                        </a:rPr>
                        <a:t>Robtex</a:t>
                      </a: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23"/>
                        </a:rPr>
                        <a:t>http://www.robtex.com/dns</a:t>
                      </a:r>
                      <a:r>
                        <a:rPr lang="en-US" sz="800" b="0" i="0" u="sng" strike="noStrike" dirty="0" smtClean="0">
                          <a:solidFill>
                            <a:srgbClr val="0000FF"/>
                          </a:solidFill>
                          <a:effectLst/>
                          <a:latin typeface="Calibri" panose="020F0502020204030204" pitchFamily="34" charset="0"/>
                          <a:hlinkClick r:id="rId23"/>
                        </a:rPr>
                        <a:t>/ </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Domain information</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r h="182880">
                <a:tc>
                  <a:txBody>
                    <a:bodyPr/>
                    <a:lstStyle/>
                    <a:p>
                      <a:pPr algn="l" fontAlgn="ctr"/>
                      <a:r>
                        <a:rPr lang="en-US" sz="800" b="0" i="0" u="none" strike="noStrike" dirty="0" smtClean="0">
                          <a:solidFill>
                            <a:srgbClr val="000000"/>
                          </a:solidFill>
                          <a:effectLst/>
                          <a:latin typeface="Calibri" panose="020F0502020204030204" pitchFamily="34" charset="0"/>
                        </a:rPr>
                        <a:t>IP Lookup</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24"/>
                        </a:rPr>
                        <a:t>http://www.find-ip-address.org/reverse_lookup</a:t>
                      </a:r>
                      <a:r>
                        <a:rPr lang="en-US" sz="800" b="0" i="0" u="sng" strike="noStrike" dirty="0" smtClean="0">
                          <a:solidFill>
                            <a:srgbClr val="0000FF"/>
                          </a:solidFill>
                          <a:effectLst/>
                          <a:latin typeface="Calibri" panose="020F0502020204030204" pitchFamily="34" charset="0"/>
                          <a:hlinkClick r:id="rId24"/>
                        </a:rPr>
                        <a:t>/ </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IP address lookup</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85000"/>
                      </a:schemeClr>
                    </a:solidFill>
                  </a:tcPr>
                </a:tc>
              </a:tr>
              <a:tr h="182880">
                <a:tc>
                  <a:txBody>
                    <a:bodyPr/>
                    <a:lstStyle/>
                    <a:p>
                      <a:pPr algn="l" fontAlgn="ctr"/>
                      <a:r>
                        <a:rPr lang="en-US" sz="800" b="0" i="0" u="none" strike="noStrike" dirty="0" smtClean="0">
                          <a:solidFill>
                            <a:srgbClr val="000000"/>
                          </a:solidFill>
                          <a:effectLst/>
                          <a:latin typeface="Calibri" panose="020F0502020204030204" pitchFamily="34" charset="0"/>
                        </a:rPr>
                        <a:t>IP Address</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panose="020F0502020204030204" pitchFamily="34" charset="0"/>
                          <a:hlinkClick r:id="rId25"/>
                        </a:rPr>
                        <a:t>http://www.ip-adress.com</a:t>
                      </a:r>
                      <a:endParaRPr lang="en-US" sz="800" b="0" i="0" u="sng" strike="noStrike" dirty="0">
                        <a:solidFill>
                          <a:srgbClr val="0000FF"/>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panose="020F0502020204030204" pitchFamily="34" charset="0"/>
                        </a:rPr>
                        <a:t>IP address lookup</a:t>
                      </a:r>
                      <a:endParaRPr lang="en-US" sz="800" b="0" i="0" u="none" strike="noStrike" dirty="0">
                        <a:solidFill>
                          <a:srgbClr val="000000"/>
                        </a:solidFill>
                        <a:effectLst/>
                        <a:latin typeface="Calibri" panose="020F0502020204030204" pitchFamily="34" charset="0"/>
                      </a:endParaRPr>
                    </a:p>
                  </a:txBody>
                  <a:tcPr marL="0" marR="0" marT="0"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panose="020F0502020204030204" pitchFamily="34" charset="0"/>
                        </a:rPr>
                        <a:t>WW</a:t>
                      </a:r>
                    </a:p>
                  </a:txBody>
                  <a:tcPr marL="0" marR="0" marT="0"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1"/>
            <a:ext cx="8761228" cy="655320"/>
          </a:xfrm>
        </p:spPr>
        <p:txBody>
          <a:bodyPr/>
          <a:lstStyle/>
          <a:p>
            <a:r>
              <a:rPr lang="en-GB" dirty="0" smtClean="0"/>
              <a:t>Employees</a:t>
            </a:r>
            <a:endParaRPr lang="en-GB" dirty="0"/>
          </a:p>
        </p:txBody>
      </p:sp>
      <p:graphicFrame>
        <p:nvGraphicFramePr>
          <p:cNvPr id="5" name="Content Placeholder 3"/>
          <p:cNvGraphicFramePr>
            <a:graphicFrameLocks/>
          </p:cNvGraphicFramePr>
          <p:nvPr>
            <p:extLst>
              <p:ext uri="{D42A27DB-BD31-4B8C-83A1-F6EECF244321}">
                <p14:modId xmlns:p14="http://schemas.microsoft.com/office/powerpoint/2010/main" xmlns="" val="2042149755"/>
              </p:ext>
            </p:extLst>
          </p:nvPr>
        </p:nvGraphicFramePr>
        <p:xfrm>
          <a:off x="392856" y="958285"/>
          <a:ext cx="8379003" cy="4282821"/>
        </p:xfrm>
        <a:graphic>
          <a:graphicData uri="http://schemas.openxmlformats.org/drawingml/2006/table">
            <a:tbl>
              <a:tblPr bandRow="1">
                <a:tableStyleId>{5C22544A-7EE6-4342-B048-85BDC9FD1C3A}</a:tableStyleId>
              </a:tblPr>
              <a:tblGrid>
                <a:gridCol w="2388964"/>
                <a:gridCol w="2388964"/>
                <a:gridCol w="2388964"/>
                <a:gridCol w="1212111"/>
              </a:tblGrid>
              <a:tr h="190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Name</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URL</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Description</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smtClean="0">
                          <a:solidFill>
                            <a:schemeClr val="bg1"/>
                          </a:solidFill>
                          <a:latin typeface="Arial" pitchFamily="34" charset="0"/>
                          <a:ea typeface="Verdana" pitchFamily="34" charset="0"/>
                          <a:cs typeface="Arial" pitchFamily="34" charset="0"/>
                        </a:rPr>
                        <a:t>Geography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A0C18"/>
                    </a:solidFill>
                  </a:tcPr>
                </a:tc>
              </a:tr>
              <a:tr h="210312">
                <a:tc>
                  <a:txBody>
                    <a:bodyPr/>
                    <a:lstStyle/>
                    <a:p>
                      <a:pPr algn="l" fontAlgn="t"/>
                      <a:r>
                        <a:rPr lang="en-US" sz="800" b="0" i="0" u="none" strike="noStrike" dirty="0" smtClean="0">
                          <a:solidFill>
                            <a:srgbClr val="000000"/>
                          </a:solidFill>
                          <a:effectLst/>
                          <a:latin typeface="Calibri"/>
                        </a:rPr>
                        <a:t>Free 5500</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b"/>
                      <a:r>
                        <a:rPr lang="en-US" sz="800" b="0" i="0" u="none" strike="noStrike" dirty="0">
                          <a:solidFill>
                            <a:srgbClr val="000000"/>
                          </a:solidFill>
                          <a:effectLst/>
                          <a:latin typeface="Calibri"/>
                          <a:hlinkClick r:id="rId3"/>
                        </a:rPr>
                        <a:t>http://www.free5500.com</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Pension &amp; Benefits filings</a:t>
                      </a:r>
                      <a:endParaRPr lang="en-US" sz="800" b="0" i="0" u="none" strike="noStrike" dirty="0">
                        <a:solidFill>
                          <a:srgbClr val="000000"/>
                        </a:solidFill>
                        <a:effectLst/>
                        <a:latin typeface="Calibri"/>
                      </a:endParaRP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lnT w="38100" cap="flat" cmpd="sng" algn="ctr">
                      <a:solidFill>
                        <a:schemeClr val="bg1"/>
                      </a:solidFill>
                      <a:prstDash val="solid"/>
                      <a:round/>
                      <a:headEnd type="none" w="med" len="med"/>
                      <a:tailEnd type="none" w="med" len="med"/>
                    </a:lnT>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CB Salary</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4"/>
                        </a:rPr>
                        <a:t>http://www.cbsalary.com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Salary benchmarking</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Indeed</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5"/>
                        </a:rPr>
                        <a:t>http://</a:t>
                      </a:r>
                      <a:r>
                        <a:rPr lang="en-US" sz="800" b="0" i="0" u="none" strike="noStrike" dirty="0" smtClean="0">
                          <a:solidFill>
                            <a:srgbClr val="000000"/>
                          </a:solidFill>
                          <a:effectLst/>
                          <a:latin typeface="Calibri"/>
                          <a:hlinkClick r:id="rId5"/>
                        </a:rPr>
                        <a:t>www.indeed.com/salary</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Salary benchmarking</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Job-Salary</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6"/>
                        </a:rPr>
                        <a:t>http://www.jobs-salary.com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Salary benchmarking</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JobStar</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7"/>
                        </a:rPr>
                        <a:t>http://</a:t>
                      </a:r>
                      <a:r>
                        <a:rPr lang="en-US" sz="800" b="0" i="0" u="none" strike="noStrike" dirty="0" smtClean="0">
                          <a:solidFill>
                            <a:srgbClr val="000000"/>
                          </a:solidFill>
                          <a:effectLst/>
                          <a:latin typeface="Calibri"/>
                          <a:hlinkClick r:id="rId7"/>
                        </a:rPr>
                        <a:t>www.jobstar.org/tools/salary/sal-prof.php</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Salary benchmarking</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Kenexa</a:t>
                      </a: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a:hlinkClick r:id="rId8"/>
                        </a:rPr>
                        <a:t>http://www.kenexa.com/compensation</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Salary benchmarking</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Salary.com</a:t>
                      </a:r>
                    </a:p>
                  </a:txBody>
                  <a:tcPr marL="9525" marR="9525" marT="9525" marB="0" anchor="ctr">
                    <a:solidFill>
                      <a:schemeClr val="bg1">
                        <a:lumMod val="95000"/>
                      </a:schemeClr>
                    </a:solidFill>
                  </a:tcPr>
                </a:tc>
                <a:tc>
                  <a:txBody>
                    <a:bodyPr/>
                    <a:lstStyle/>
                    <a:p>
                      <a:pPr algn="l" fontAlgn="b"/>
                      <a:r>
                        <a:rPr lang="en-US" sz="800" b="0" i="0" u="sng" strike="noStrike" dirty="0">
                          <a:solidFill>
                            <a:srgbClr val="0000FF"/>
                          </a:solidFill>
                          <a:effectLst/>
                          <a:latin typeface="Calibri"/>
                          <a:hlinkClick r:id="rId9"/>
                        </a:rPr>
                        <a:t>http://www.salary.com/category/salary/</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Salary benchmarking</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Simply Hired</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0"/>
                        </a:rPr>
                        <a:t>http://</a:t>
                      </a:r>
                      <a:r>
                        <a:rPr lang="en-US" sz="800" b="0" i="0" u="none" strike="noStrike" dirty="0" smtClean="0">
                          <a:solidFill>
                            <a:srgbClr val="000000"/>
                          </a:solidFill>
                          <a:effectLst/>
                          <a:latin typeface="Calibri"/>
                          <a:hlinkClick r:id="rId10"/>
                        </a:rPr>
                        <a:t>www.simplyhired.com/a/salary/home</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Salary benchmarking</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Salary.com</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1"/>
                        </a:rPr>
                        <a:t>http://</a:t>
                      </a:r>
                      <a:r>
                        <a:rPr lang="en-US" sz="800" b="0" i="0" u="none" strike="noStrike" dirty="0" smtClean="0">
                          <a:solidFill>
                            <a:srgbClr val="000000"/>
                          </a:solidFill>
                          <a:effectLst/>
                          <a:latin typeface="Calibri"/>
                          <a:hlinkClick r:id="rId11"/>
                        </a:rPr>
                        <a:t>swz.salary.com/ExecComp/LayoutScripts/Excl_CompanySearch.aspx</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Salary for named executives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US</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Glassdoor</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2"/>
                        </a:rPr>
                        <a:t>http://www.glassdoor.com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Companies reviewed by their employees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Vault</a:t>
                      </a:r>
                    </a:p>
                  </a:txBody>
                  <a:tcPr marL="9525" marR="9525" marT="9525" marB="0" anchor="ctr">
                    <a:solidFill>
                      <a:schemeClr val="bg1">
                        <a:lumMod val="95000"/>
                      </a:schemeClr>
                    </a:solidFill>
                  </a:tcPr>
                </a:tc>
                <a:tc>
                  <a:txBody>
                    <a:bodyPr/>
                    <a:lstStyle/>
                    <a:p>
                      <a:pPr algn="l" fontAlgn="t"/>
                      <a:r>
                        <a:rPr lang="en-US" sz="800" b="0" i="0" u="sng" strike="noStrike" dirty="0">
                          <a:solidFill>
                            <a:srgbClr val="0000FF"/>
                          </a:solidFill>
                          <a:effectLst/>
                          <a:latin typeface="Calibri"/>
                          <a:hlinkClick r:id="rId13"/>
                        </a:rPr>
                        <a:t>http://www.vault.com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Companies reviewed by their employees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IDExec</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4"/>
                        </a:rPr>
                        <a:t>http://www.idexec.com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Contact details for employees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Jigsaw</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5"/>
                        </a:rPr>
                        <a:t>http://www.jigsaw.com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smtClean="0">
                          <a:solidFill>
                            <a:srgbClr val="000000"/>
                          </a:solidFill>
                          <a:effectLst/>
                          <a:latin typeface="Calibri"/>
                        </a:rPr>
                        <a:t>Contact details for employees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PayScale</a:t>
                      </a:r>
                    </a:p>
                  </a:txBody>
                  <a:tcPr marL="9525" marR="9525" marT="9525" marB="0" anchor="ctr">
                    <a:solidFill>
                      <a:schemeClr val="bg1">
                        <a:lumMod val="85000"/>
                      </a:schemeClr>
                    </a:solidFill>
                  </a:tcPr>
                </a:tc>
                <a:tc>
                  <a:txBody>
                    <a:bodyPr/>
                    <a:lstStyle/>
                    <a:p>
                      <a:pPr algn="l" fontAlgn="b"/>
                      <a:r>
                        <a:rPr lang="en-US" sz="800" b="0" i="0" u="sng" strike="noStrike" dirty="0">
                          <a:solidFill>
                            <a:srgbClr val="0000FF"/>
                          </a:solidFill>
                          <a:effectLst/>
                          <a:latin typeface="Calibri"/>
                          <a:hlinkClick r:id="rId16"/>
                        </a:rPr>
                        <a:t>http://www.payscale.com/rccountries.aspx</a:t>
                      </a:r>
                      <a:endParaRPr lang="en-US" sz="800" b="0" i="0" u="sng" strike="noStrike" dirty="0">
                        <a:solidFill>
                          <a:srgbClr val="0000FF"/>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Employees</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t"/>
                      <a:r>
                        <a:rPr lang="en-US" sz="800" b="0" i="0" u="none" strike="noStrike" dirty="0">
                          <a:solidFill>
                            <a:srgbClr val="000000"/>
                          </a:solidFill>
                          <a:effectLst/>
                          <a:latin typeface="Calibri"/>
                        </a:rPr>
                        <a:t>Taleo</a:t>
                      </a: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hlinkClick r:id="rId17"/>
                        </a:rPr>
                        <a:t>http://www.taleo.com</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Jobs</a:t>
                      </a:r>
                      <a:r>
                        <a:rPr lang="en-US" sz="800" b="0" i="0" u="none" strike="noStrike" dirty="0" smtClean="0">
                          <a:solidFill>
                            <a:srgbClr val="000000"/>
                          </a:solidFill>
                          <a:effectLst/>
                          <a:latin typeface="Calibri"/>
                        </a:rPr>
                        <a:t>, salary and HR database</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a:solidFill>
                            <a:srgbClr val="000000"/>
                          </a:solidFill>
                          <a:effectLst/>
                          <a:latin typeface="Calibri"/>
                        </a:rPr>
                        <a:t>CogMap</a:t>
                      </a: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18"/>
                        </a:rPr>
                        <a:t>http://www.cogmap.com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Org charts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a:rPr>
                        <a:t>SalesQuest</a:t>
                      </a:r>
                    </a:p>
                  </a:txBody>
                  <a:tcPr marL="9525" marR="9525" marT="9525"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19"/>
                        </a:rPr>
                        <a:t>http://www.salesquest.com/services/CRUSH-reports</a:t>
                      </a:r>
                      <a:r>
                        <a:rPr lang="en-US" sz="800" b="0" i="0" u="sng" strike="noStrike" dirty="0" smtClean="0">
                          <a:solidFill>
                            <a:srgbClr val="0000FF"/>
                          </a:solidFill>
                          <a:effectLst/>
                          <a:latin typeface="Calibri"/>
                          <a:hlinkClick r:id="rId19"/>
                        </a:rPr>
                        <a:t>/ </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Org charts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r h="210312">
                <a:tc>
                  <a:txBody>
                    <a:bodyPr/>
                    <a:lstStyle/>
                    <a:p>
                      <a:pPr algn="l" fontAlgn="t"/>
                      <a:r>
                        <a:rPr lang="en-US" sz="800" b="0" i="0" u="none" strike="noStrike" dirty="0" smtClean="0">
                          <a:solidFill>
                            <a:srgbClr val="000000"/>
                          </a:solidFill>
                          <a:effectLst/>
                          <a:latin typeface="Calibri"/>
                        </a:rPr>
                        <a:t>The Official Board</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hlinkClick r:id="rId20"/>
                        </a:rPr>
                        <a:t>http://www.theofficialboard.com</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smtClean="0">
                          <a:solidFill>
                            <a:srgbClr val="000000"/>
                          </a:solidFill>
                          <a:effectLst/>
                          <a:latin typeface="Calibri"/>
                        </a:rPr>
                        <a:t>Org charts</a:t>
                      </a:r>
                      <a:endParaRPr lang="en-US" sz="8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l" fontAlgn="t"/>
                      <a:r>
                        <a:rPr lang="en-US" sz="800" b="0" i="0" u="none" strike="noStrike" dirty="0">
                          <a:solidFill>
                            <a:srgbClr val="000000"/>
                          </a:solidFill>
                          <a:effectLst/>
                          <a:latin typeface="Calibri"/>
                        </a:rPr>
                        <a:t>WW</a:t>
                      </a:r>
                    </a:p>
                  </a:txBody>
                  <a:tcPr marL="9525" marR="9525" marT="9525" marB="0" anchor="ctr">
                    <a:solidFill>
                      <a:schemeClr val="bg1">
                        <a:lumMod val="85000"/>
                      </a:schemeClr>
                    </a:solidFill>
                  </a:tcPr>
                </a:tc>
              </a:tr>
              <a:tr h="210312">
                <a:tc>
                  <a:txBody>
                    <a:bodyPr/>
                    <a:lstStyle/>
                    <a:p>
                      <a:pPr algn="l" fontAlgn="ctr"/>
                      <a:r>
                        <a:rPr lang="en-US" sz="800" b="0" i="0" u="none" strike="noStrike" dirty="0">
                          <a:solidFill>
                            <a:srgbClr val="000000"/>
                          </a:solidFill>
                          <a:effectLst/>
                          <a:latin typeface="Calibri"/>
                        </a:rPr>
                        <a:t>LinkedIn</a:t>
                      </a:r>
                    </a:p>
                  </a:txBody>
                  <a:tcPr marL="9525" marR="9525" marT="9525" marB="0" anchor="ctr">
                    <a:solidFill>
                      <a:schemeClr val="bg1">
                        <a:lumMod val="95000"/>
                      </a:schemeClr>
                    </a:solidFill>
                  </a:tcPr>
                </a:tc>
                <a:tc>
                  <a:txBody>
                    <a:bodyPr/>
                    <a:lstStyle/>
                    <a:p>
                      <a:pPr algn="l" fontAlgn="ctr"/>
                      <a:r>
                        <a:rPr lang="en-US" sz="800" b="0" i="0" u="sng" strike="noStrike" dirty="0">
                          <a:solidFill>
                            <a:srgbClr val="0000FF"/>
                          </a:solidFill>
                          <a:effectLst/>
                          <a:latin typeface="Calibri"/>
                          <a:hlinkClick r:id="rId21"/>
                        </a:rPr>
                        <a:t>http://www.linkedin.com</a:t>
                      </a:r>
                      <a:endParaRPr lang="en-US" sz="800" b="0" i="0" u="sng" strike="noStrike" dirty="0">
                        <a:solidFill>
                          <a:srgbClr val="0000FF"/>
                        </a:solidFill>
                        <a:effectLst/>
                        <a:latin typeface="Calibri"/>
                      </a:endParaRPr>
                    </a:p>
                  </a:txBody>
                  <a:tcPr marL="9525" marR="9525" marT="9525" marB="0" anchor="ctr">
                    <a:solidFill>
                      <a:schemeClr val="bg1">
                        <a:lumMod val="95000"/>
                      </a:schemeClr>
                    </a:solidFill>
                  </a:tcPr>
                </a:tc>
                <a:tc>
                  <a:txBody>
                    <a:bodyPr/>
                    <a:lstStyle/>
                    <a:p>
                      <a:pPr algn="l" fontAlgn="ctr"/>
                      <a:r>
                        <a:rPr lang="en-US" sz="800" b="0" i="0" u="none" strike="noStrike" dirty="0" smtClean="0">
                          <a:solidFill>
                            <a:srgbClr val="000000"/>
                          </a:solidFill>
                          <a:effectLst/>
                          <a:latin typeface="Calibri"/>
                        </a:rPr>
                        <a:t>Social network for professionals</a:t>
                      </a:r>
                      <a:endParaRPr lang="en-US" sz="80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l" fontAlgn="b"/>
                      <a:r>
                        <a:rPr lang="en-US" sz="800" b="0" i="0" u="none" strike="noStrike" dirty="0">
                          <a:solidFill>
                            <a:srgbClr val="000000"/>
                          </a:solidFill>
                          <a:effectLst/>
                          <a:latin typeface="Calibri"/>
                        </a:rPr>
                        <a:t>WW</a:t>
                      </a: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xmlns="" val="111915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4025</Words>
  <Application>Microsoft Office PowerPoint</Application>
  <PresentationFormat>On-screen Show (4:3)</PresentationFormat>
  <Paragraphs>1576</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Design</vt:lpstr>
      <vt:lpstr>Competitive intelligence tools     Last updated: January 2014 intelligence@aqute.com </vt:lpstr>
      <vt:lpstr>Slide 2</vt:lpstr>
      <vt:lpstr>Annual reports and earnings calls</vt:lpstr>
      <vt:lpstr>Company profiles</vt:lpstr>
      <vt:lpstr>Company profiles (by US state)</vt:lpstr>
      <vt:lpstr>Company profiles (by US state) II</vt:lpstr>
      <vt:lpstr>Data manipulation</vt:lpstr>
      <vt:lpstr>Domain information</vt:lpstr>
      <vt:lpstr>Employees</vt:lpstr>
      <vt:lpstr>Experts</vt:lpstr>
      <vt:lpstr>Funding and IPOs</vt:lpstr>
      <vt:lpstr>Government spend</vt:lpstr>
      <vt:lpstr>Jobs</vt:lpstr>
      <vt:lpstr>Legal</vt:lpstr>
      <vt:lpstr>Marketing spend</vt:lpstr>
      <vt:lpstr>Multiple services</vt:lpstr>
      <vt:lpstr>News</vt:lpstr>
      <vt:lpstr>Patent search</vt:lpstr>
      <vt:lpstr>People search</vt:lpstr>
      <vt:lpstr>Search</vt:lpstr>
      <vt:lpstr>Social media</vt:lpstr>
      <vt:lpstr>Suppliers and import/export</vt:lpstr>
      <vt:lpstr>Trade shows and conferences</vt:lpstr>
      <vt:lpstr>Website monitoring</vt:lpstr>
      <vt:lpstr>Other</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2011-05-21T02:31:02Z</dcterms:created>
  <dcterms:modified xsi:type="dcterms:W3CDTF">2015-04-08T04:50:24Z</dcterms:modified>
</cp:coreProperties>
</file>