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6" r:id="rId19"/>
    <p:sldId id="275"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91" r:id="rId33"/>
    <p:sldId id="290" r:id="rId34"/>
    <p:sldId id="292" r:id="rId35"/>
    <p:sldId id="293" r:id="rId36"/>
    <p:sldId id="294" r:id="rId37"/>
    <p:sldId id="295" r:id="rId38"/>
    <p:sldId id="287" r:id="rId39"/>
    <p:sldId id="25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7B827-4A4E-4003-84C0-D94C7CA81007}" type="datetimeFigureOut">
              <a:rPr lang="en-US" smtClean="0"/>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ADF32-3D6E-44A4-8CBD-DB575DFB475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3CF4C-1E21-4B2E-A0FD-47651AF0E06A}"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3CF4C-1E21-4B2E-A0FD-47651AF0E06A}"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3CF4C-1E21-4B2E-A0FD-47651AF0E06A}" type="datetimeFigureOut">
              <a:rPr lang="en-US" smtClean="0"/>
              <a:t>12/21/2015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CF4C-1E21-4B2E-A0FD-47651AF0E06A}" type="datetimeFigureOut">
              <a:rPr lang="en-US" smtClean="0"/>
              <a:t>12/21/2015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CF4C-1E21-4B2E-A0FD-47651AF0E06A}" type="datetimeFigureOut">
              <a:rPr lang="en-US" smtClean="0"/>
              <a:t>12/21/2015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CF4C-1E21-4B2E-A0FD-47651AF0E06A}"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CF4C-1E21-4B2E-A0FD-47651AF0E06A}"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3CF4C-1E21-4B2E-A0FD-47651AF0E06A}" type="datetimeFigureOut">
              <a:rPr lang="en-US" smtClean="0"/>
              <a:t>12/21/2015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A32ED-9FA3-494E-A20F-831D427698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err="1" smtClean="0">
                <a:solidFill>
                  <a:schemeClr val="bg1"/>
                </a:solidFill>
                <a:effectLst>
                  <a:glow rad="228600">
                    <a:schemeClr val="accent5">
                      <a:satMod val="175000"/>
                      <a:alpha val="40000"/>
                    </a:schemeClr>
                  </a:glow>
                </a:effectLst>
              </a:rPr>
              <a:t>LearnR</a:t>
            </a:r>
            <a:r>
              <a:rPr lang="en-US" sz="9600" dirty="0" smtClean="0">
                <a:solidFill>
                  <a:schemeClr val="bg1"/>
                </a:solidFill>
                <a:effectLst>
                  <a:glow rad="228600">
                    <a:schemeClr val="accent5">
                      <a:satMod val="175000"/>
                      <a:alpha val="40000"/>
                    </a:schemeClr>
                  </a:glow>
                </a:effectLst>
              </a:rPr>
              <a:t> Lessons</a:t>
            </a:r>
            <a:endParaRPr lang="en-US" sz="9600" dirty="0">
              <a:solidFill>
                <a:schemeClr val="bg1"/>
              </a:solidFill>
              <a:effectLst>
                <a:glow rad="228600">
                  <a:schemeClr val="accent5">
                    <a:satMod val="175000"/>
                    <a:alpha val="40000"/>
                  </a:schemeClr>
                </a:glow>
              </a:effectLst>
            </a:endParaRPr>
          </a:p>
        </p:txBody>
      </p:sp>
      <p:sp>
        <p:nvSpPr>
          <p:cNvPr id="3" name="Subtitle 2"/>
          <p:cNvSpPr>
            <a:spLocks noGrp="1"/>
          </p:cNvSpPr>
          <p:nvPr>
            <p:ph type="subTitle" idx="1"/>
          </p:nvPr>
        </p:nvSpPr>
        <p:spPr/>
        <p:txBody>
          <a:bodyPr/>
          <a:lstStyle/>
          <a:p>
            <a:r>
              <a:rPr lang="en-US" dirty="0" smtClean="0">
                <a:solidFill>
                  <a:srgbClr val="00B0F0"/>
                </a:solidFill>
              </a:rPr>
              <a:t>Functions</a:t>
            </a:r>
          </a:p>
          <a:p>
            <a:r>
              <a:rPr lang="en-US" dirty="0" smtClean="0">
                <a:solidFill>
                  <a:srgbClr val="00B0F0"/>
                </a:solidFill>
              </a:rPr>
              <a:t>Function Components</a:t>
            </a:r>
            <a:endParaRPr lang="en-US"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LEXCIAL SCOPING</a:t>
            </a:r>
            <a:endParaRPr lang="en-US" b="1" dirty="0">
              <a:solidFill>
                <a:schemeClr val="bg1"/>
              </a:solidFill>
            </a:endParaRPr>
          </a:p>
        </p:txBody>
      </p:sp>
      <p:sp>
        <p:nvSpPr>
          <p:cNvPr id="3" name="TextBox 2"/>
          <p:cNvSpPr txBox="1"/>
          <p:nvPr/>
        </p:nvSpPr>
        <p:spPr>
          <a:xfrm>
            <a:off x="381001" y="685800"/>
            <a:ext cx="8534400" cy="2308324"/>
          </a:xfrm>
          <a:prstGeom prst="rect">
            <a:avLst/>
          </a:prstGeom>
          <a:noFill/>
        </p:spPr>
        <p:txBody>
          <a:bodyPr wrap="square" rtlCol="0">
            <a:spAutoFit/>
          </a:bodyPr>
          <a:lstStyle/>
          <a:p>
            <a:r>
              <a:rPr lang="en-US" dirty="0" smtClean="0"/>
              <a:t>With lexical scoping, a symbol is looked up starting from where a function is defined, rather than where a function is called. </a:t>
            </a:r>
          </a:p>
          <a:p>
            <a:endParaRPr lang="en-US" dirty="0">
              <a:solidFill>
                <a:schemeClr val="bg1">
                  <a:lumMod val="75000"/>
                </a:schemeClr>
              </a:solidFill>
            </a:endParaRPr>
          </a:p>
          <a:p>
            <a:r>
              <a:rPr lang="en-US" dirty="0" smtClean="0">
                <a:solidFill>
                  <a:schemeClr val="bg1">
                    <a:lumMod val="75000"/>
                  </a:schemeClr>
                </a:solidFill>
              </a:rPr>
              <a:t>In an office, work-spaces can be likened to nested spaces where jobs that are performed by people in small chunks are aggregated together into bigger deliverables.  In a similar fashion, a program has nested functions so that a job can be broken down into smaller, manageable chunks. </a:t>
            </a:r>
            <a:r>
              <a:rPr lang="en-US" dirty="0" smtClean="0"/>
              <a:t>With lexical scoping, symbol values are looked up based on how functions were nested when defined, not how they are nested when they are called.</a:t>
            </a:r>
            <a:endParaRPr lang="en-US" dirty="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7" name="TextBox 6"/>
          <p:cNvSpPr txBox="1"/>
          <p:nvPr/>
        </p:nvSpPr>
        <p:spPr>
          <a:xfrm>
            <a:off x="2590800" y="5181600"/>
            <a:ext cx="820930" cy="369332"/>
          </a:xfrm>
          <a:prstGeom prst="rect">
            <a:avLst/>
          </a:prstGeom>
          <a:solidFill>
            <a:srgbClr val="FFC000"/>
          </a:solidFill>
        </p:spPr>
        <p:txBody>
          <a:bodyPr wrap="none" rtlCol="0">
            <a:spAutoFit/>
          </a:bodyPr>
          <a:lstStyle/>
          <a:p>
            <a:r>
              <a:rPr lang="en-US" b="1" dirty="0" smtClean="0"/>
              <a:t>Lexical</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2860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f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x &lt;- 1</a:t>
                      </a:r>
                    </a:p>
                    <a:p>
                      <a:r>
                        <a:rPr lang="es-ES" b="0" dirty="0" smtClean="0">
                          <a:solidFill>
                            <a:srgbClr val="00B0F0"/>
                          </a:solidFill>
                          <a:latin typeface="Courier" pitchFamily="49" charset="0"/>
                        </a:rPr>
                        <a:t>  y &lt;- 7</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f()</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(f)</a:t>
                      </a:r>
                      <a:endParaRPr lang="en-U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667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951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962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1148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function is given an execution environment when where v</a:t>
                      </a:r>
                      <a:r>
                        <a:rPr lang="en-US" b="0" baseline="0" dirty="0" smtClean="0">
                          <a:solidFill>
                            <a:schemeClr val="tx1"/>
                          </a:solidFill>
                          <a:latin typeface="+mn-lt"/>
                        </a:rPr>
                        <a:t>ariables defined in the function body are maintained.</a:t>
                      </a:r>
                      <a:r>
                        <a:rPr lang="en-US" b="0" baseline="0" dirty="0" smtClean="0">
                          <a:solidFill>
                            <a:schemeClr val="tx1"/>
                          </a:solidFill>
                          <a:latin typeface="+mn-lt"/>
                        </a:rPr>
                        <a:t> Lookup starts in this environment.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2860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x &lt;- 1</a:t>
                      </a:r>
                    </a:p>
                    <a:p>
                      <a:r>
                        <a:rPr lang="es-ES" b="0" dirty="0" smtClean="0">
                          <a:solidFill>
                            <a:srgbClr val="00B0F0"/>
                          </a:solidFill>
                          <a:latin typeface="Courier" pitchFamily="49" charset="0"/>
                        </a:rPr>
                        <a:t>g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y &lt;- 7</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g()</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(x, g)</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667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951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962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1046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When</a:t>
                      </a:r>
                      <a:r>
                        <a:rPr lang="en-US" b="0" baseline="0" dirty="0" smtClean="0">
                          <a:solidFill>
                            <a:schemeClr val="tx1"/>
                          </a:solidFill>
                          <a:latin typeface="+mn-lt"/>
                        </a:rPr>
                        <a:t> a match is not found in a function’s execution environment, lexical scoping proceeds to look in the environment where the function is </a:t>
                      </a:r>
                      <a:r>
                        <a:rPr lang="en-US" b="0" u="sng" baseline="0" dirty="0" smtClean="0">
                          <a:solidFill>
                            <a:schemeClr val="tx1"/>
                          </a:solidFill>
                          <a:latin typeface="+mn-lt"/>
                        </a:rPr>
                        <a:t>defined</a:t>
                      </a:r>
                      <a:r>
                        <a:rPr lang="en-US" b="0" baseline="0" dirty="0" smtClean="0">
                          <a:solidFill>
                            <a:schemeClr val="tx1"/>
                          </a:solidFill>
                          <a:latin typeface="+mn-lt"/>
                        </a:rPr>
                        <a:t>.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33832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pt-BR" b="0" dirty="0" smtClean="0">
                          <a:solidFill>
                            <a:srgbClr val="00B0F0"/>
                          </a:solidFill>
                          <a:latin typeface="Courier" pitchFamily="49" charset="0"/>
                        </a:rPr>
                        <a:t>x &lt;- 1</a:t>
                      </a:r>
                    </a:p>
                    <a:p>
                      <a:r>
                        <a:rPr lang="pt-BR" b="0" dirty="0" smtClean="0">
                          <a:solidFill>
                            <a:srgbClr val="00B0F0"/>
                          </a:solidFill>
                          <a:latin typeface="Courier" pitchFamily="49" charset="0"/>
                        </a:rPr>
                        <a:t>h &lt;- function() {</a:t>
                      </a:r>
                    </a:p>
                    <a:p>
                      <a:r>
                        <a:rPr lang="pt-BR" b="0" dirty="0" smtClean="0">
                          <a:solidFill>
                            <a:srgbClr val="00B0F0"/>
                          </a:solidFill>
                          <a:latin typeface="Courier" pitchFamily="49" charset="0"/>
                        </a:rPr>
                        <a:t>  y &lt;- 7</a:t>
                      </a:r>
                    </a:p>
                    <a:p>
                      <a:r>
                        <a:rPr lang="pt-BR" b="0" dirty="0" smtClean="0">
                          <a:solidFill>
                            <a:srgbClr val="00B0F0"/>
                          </a:solidFill>
                          <a:latin typeface="Courier" pitchFamily="49" charset="0"/>
                        </a:rPr>
                        <a:t>  i &lt;- function() {</a:t>
                      </a:r>
                    </a:p>
                    <a:p>
                      <a:r>
                        <a:rPr lang="pt-BR" b="0" dirty="0" smtClean="0">
                          <a:solidFill>
                            <a:srgbClr val="00B0F0"/>
                          </a:solidFill>
                          <a:latin typeface="Courier" pitchFamily="49" charset="0"/>
                        </a:rPr>
                        <a:t>    z &lt;- 9</a:t>
                      </a:r>
                    </a:p>
                    <a:p>
                      <a:r>
                        <a:rPr lang="pt-BR" b="0" dirty="0" smtClean="0">
                          <a:solidFill>
                            <a:srgbClr val="00B0F0"/>
                          </a:solidFill>
                          <a:latin typeface="Courier" pitchFamily="49" charset="0"/>
                        </a:rPr>
                        <a:t>    c(x, y, z)</a:t>
                      </a:r>
                    </a:p>
                    <a:p>
                      <a:r>
                        <a:rPr lang="pt-BR" b="0" dirty="0" smtClean="0">
                          <a:solidFill>
                            <a:srgbClr val="00B0F0"/>
                          </a:solidFill>
                          <a:latin typeface="Courier" pitchFamily="49" charset="0"/>
                        </a:rPr>
                        <a:t>  }</a:t>
                      </a:r>
                    </a:p>
                    <a:p>
                      <a:r>
                        <a:rPr lang="pt-BR" b="0" dirty="0" smtClean="0">
                          <a:solidFill>
                            <a:srgbClr val="00B0F0"/>
                          </a:solidFill>
                          <a:latin typeface="Courier" pitchFamily="49" charset="0"/>
                        </a:rPr>
                        <a:t>  i()</a:t>
                      </a:r>
                    </a:p>
                    <a:p>
                      <a:r>
                        <a:rPr lang="pt-BR" b="0" dirty="0" smtClean="0">
                          <a:solidFill>
                            <a:srgbClr val="00B0F0"/>
                          </a:solidFill>
                          <a:latin typeface="Courier" pitchFamily="49" charset="0"/>
                        </a:rPr>
                        <a:t>}</a:t>
                      </a:r>
                    </a:p>
                    <a:p>
                      <a:r>
                        <a:rPr lang="pt-BR" b="0" dirty="0" smtClean="0">
                          <a:solidFill>
                            <a:srgbClr val="00B0F0"/>
                          </a:solidFill>
                          <a:latin typeface="Courier" pitchFamily="49" charset="0"/>
                        </a:rPr>
                        <a:t>h()</a:t>
                      </a:r>
                    </a:p>
                    <a:p>
                      <a:r>
                        <a:rPr lang="pt-BR" b="0" dirty="0" smtClean="0">
                          <a:solidFill>
                            <a:srgbClr val="00B0F0"/>
                          </a:solidFill>
                          <a:latin typeface="Courier" pitchFamily="49" charset="0"/>
                        </a:rPr>
                        <a:t>rm(x, h)</a:t>
                      </a:r>
                      <a:endParaRPr lang="es-E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611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840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 9)</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754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60248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When</a:t>
                      </a:r>
                      <a:r>
                        <a:rPr lang="en-US" b="0" baseline="0" dirty="0" smtClean="0">
                          <a:solidFill>
                            <a:schemeClr val="tx1"/>
                          </a:solidFill>
                          <a:latin typeface="+mn-lt"/>
                        </a:rPr>
                        <a:t> a function is defined in the body of another function, then lexical scoping considers the body of the enclosing function as the next place to look. Thus, when function definitions are nested, lexical scoping continues to search for a match all the way </a:t>
                      </a:r>
                      <a:r>
                        <a:rPr lang="en-US" b="0" baseline="0" dirty="0" smtClean="0">
                          <a:solidFill>
                            <a:schemeClr val="tx1"/>
                          </a:solidFill>
                          <a:latin typeface="+mn-lt"/>
                        </a:rPr>
                        <a:t>up to (typically) the global environment.</a:t>
                      </a:r>
                      <a:endParaRPr lang="en-US" b="0" dirty="0">
                        <a:solidFill>
                          <a:srgbClr val="00B0F0"/>
                        </a:solidFill>
                        <a:latin typeface="Courier" pitchFamily="49" charset="0"/>
                      </a:endParaRPr>
                    </a:p>
                  </a:txBody>
                  <a:tcPr>
                    <a:lnL w="76200" cap="flat" cmpd="sng" algn="ctr">
                      <a:solidFill>
                        <a:schemeClr val="tx1">
                          <a:lumMod val="75000"/>
                          <a:lumOff val="25000"/>
                        </a:schemeClr>
                      </a:solidFill>
                      <a:prstDash val="solid"/>
                      <a:round/>
                      <a:headEnd type="none" w="med" len="med"/>
                      <a:tailEnd type="none" w="med" len="med"/>
                    </a:lnL>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867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60502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8346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j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(x) {</a:t>
                      </a:r>
                    </a:p>
                    <a:p>
                      <a:r>
                        <a:rPr lang="es-ES" b="0" dirty="0" smtClean="0">
                          <a:solidFill>
                            <a:srgbClr val="00B0F0"/>
                          </a:solidFill>
                          <a:latin typeface="Courier" pitchFamily="49" charset="0"/>
                        </a:rPr>
                        <a:t>  y &lt;- 4</a:t>
                      </a:r>
                    </a:p>
                    <a:p>
                      <a:r>
                        <a:rPr lang="es-ES" b="0" dirty="0" smtClean="0">
                          <a:solidFill>
                            <a:srgbClr val="00B0F0"/>
                          </a:solidFill>
                          <a:latin typeface="Courier" pitchFamily="49" charset="0"/>
                        </a:rPr>
                        <a: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  }</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k &lt;- j(7)</a:t>
                      </a:r>
                    </a:p>
                    <a:p>
                      <a:r>
                        <a:rPr lang="es-ES" b="0" dirty="0" smtClean="0">
                          <a:solidFill>
                            <a:srgbClr val="00B0F0"/>
                          </a:solidFill>
                          <a:latin typeface="Courier" pitchFamily="49" charset="0"/>
                        </a:rPr>
                        <a:t>k()</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(j, k)</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124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408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c(7, 4)</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191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3332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 function returned</a:t>
                      </a:r>
                      <a:r>
                        <a:rPr lang="en-US" b="0" baseline="0" dirty="0" smtClean="0">
                          <a:solidFill>
                            <a:schemeClr val="tx1"/>
                          </a:solidFill>
                          <a:latin typeface="+mn-lt"/>
                        </a:rPr>
                        <a:t> by a </a:t>
                      </a:r>
                      <a:r>
                        <a:rPr lang="en-US" b="0" dirty="0" smtClean="0">
                          <a:solidFill>
                            <a:schemeClr val="tx1"/>
                          </a:solidFill>
                          <a:latin typeface="+mn-lt"/>
                        </a:rPr>
                        <a:t>function</a:t>
                      </a:r>
                      <a:r>
                        <a:rPr lang="en-US" b="0" baseline="0" dirty="0" smtClean="0">
                          <a:solidFill>
                            <a:schemeClr val="tx1"/>
                          </a:solidFill>
                          <a:latin typeface="+mn-lt"/>
                        </a:rPr>
                        <a:t> is called a closure. A closure is given its own execution environment which persists along with the variables therein.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2578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4406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33832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 the </a:t>
                      </a:r>
                      <a:r>
                        <a:rPr lang="en-US" b="0" u="sng" baseline="0" dirty="0" smtClean="0">
                          <a:solidFill>
                            <a:schemeClr val="tx1"/>
                          </a:solidFill>
                        </a:rPr>
                        <a:t>second</a:t>
                      </a:r>
                      <a:r>
                        <a:rPr lang="en-US" b="0" baseline="0" dirty="0" smtClean="0">
                          <a:solidFill>
                            <a:schemeClr val="tx1"/>
                          </a:solidFill>
                        </a:rPr>
                        <a:t> time it is run?</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(a)</a:t>
                      </a:r>
                    </a:p>
                    <a:p>
                      <a:r>
                        <a:rPr lang="en-US" b="0" dirty="0" smtClean="0">
                          <a:solidFill>
                            <a:srgbClr val="00B0F0"/>
                          </a:solidFill>
                          <a:latin typeface="Courier" pitchFamily="49" charset="0"/>
                        </a:rPr>
                        <a:t>j &lt;- function() {</a:t>
                      </a:r>
                    </a:p>
                    <a:p>
                      <a:r>
                        <a:rPr lang="en-US" b="0" dirty="0" smtClean="0">
                          <a:solidFill>
                            <a:srgbClr val="00B0F0"/>
                          </a:solidFill>
                          <a:latin typeface="Courier" pitchFamily="49" charset="0"/>
                        </a:rPr>
                        <a:t>  if (!exists("a")) {</a:t>
                      </a:r>
                    </a:p>
                    <a:p>
                      <a:r>
                        <a:rPr lang="en-US" b="0" dirty="0" smtClean="0">
                          <a:solidFill>
                            <a:srgbClr val="00B0F0"/>
                          </a:solidFill>
                          <a:latin typeface="Courier" pitchFamily="49" charset="0"/>
                        </a:rPr>
                        <a:t>    a &lt;- 1</a:t>
                      </a:r>
                    </a:p>
                    <a:p>
                      <a:r>
                        <a:rPr lang="en-US" b="0" dirty="0" smtClean="0">
                          <a:solidFill>
                            <a:srgbClr val="00B0F0"/>
                          </a:solidFill>
                          <a:latin typeface="Courier" pitchFamily="49" charset="0"/>
                        </a:rPr>
                        <a:t>  } else {</a:t>
                      </a:r>
                    </a:p>
                    <a:p>
                      <a:r>
                        <a:rPr lang="en-US" b="0" dirty="0" smtClean="0">
                          <a:solidFill>
                            <a:srgbClr val="00B0F0"/>
                          </a:solidFill>
                          <a:latin typeface="Courier" pitchFamily="49" charset="0"/>
                        </a:rPr>
                        <a:t>    a &lt;- a + 1</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print(a)</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j() # Run twice</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(j)</a:t>
                      </a:r>
                      <a:endParaRPr lang="es-E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6576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9420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724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8666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 function gets a fresh execution environment each time it is called to host execution</a:t>
                      </a:r>
                      <a:r>
                        <a:rPr lang="en-US" b="0" baseline="0" dirty="0" smtClean="0">
                          <a:solidFill>
                            <a:schemeClr val="tx1"/>
                          </a:solidFill>
                          <a:latin typeface="+mn-lt"/>
                        </a:rPr>
                        <a:t>. Fresh start every time!</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791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9740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DYNAMIC SCOPING</a:t>
            </a:r>
            <a:endParaRPr lang="en-US" b="1" dirty="0">
              <a:solidFill>
                <a:schemeClr val="bg1"/>
              </a:solidFill>
            </a:endParaRPr>
          </a:p>
        </p:txBody>
      </p:sp>
      <p:sp>
        <p:nvSpPr>
          <p:cNvPr id="3" name="TextBox 2"/>
          <p:cNvSpPr txBox="1"/>
          <p:nvPr/>
        </p:nvSpPr>
        <p:spPr>
          <a:xfrm>
            <a:off x="381001" y="685800"/>
            <a:ext cx="8534400" cy="1754326"/>
          </a:xfrm>
          <a:prstGeom prst="rect">
            <a:avLst/>
          </a:prstGeom>
          <a:noFill/>
        </p:spPr>
        <p:txBody>
          <a:bodyPr wrap="square" rtlCol="0">
            <a:spAutoFit/>
          </a:bodyPr>
          <a:lstStyle/>
          <a:p>
            <a:r>
              <a:rPr lang="en-US" dirty="0" smtClean="0"/>
              <a:t>Scoping addresses two distinct questions – </a:t>
            </a:r>
            <a:r>
              <a:rPr lang="en-US" u="sng" dirty="0" smtClean="0"/>
              <a:t>where</a:t>
            </a:r>
            <a:r>
              <a:rPr lang="en-US" dirty="0" smtClean="0"/>
              <a:t> to </a:t>
            </a:r>
            <a:r>
              <a:rPr lang="en-US" dirty="0" err="1" smtClean="0"/>
              <a:t>lookup</a:t>
            </a:r>
            <a:r>
              <a:rPr lang="en-US" dirty="0" smtClean="0"/>
              <a:t> symbols for values and </a:t>
            </a:r>
            <a:r>
              <a:rPr lang="en-US" u="sng" dirty="0" smtClean="0"/>
              <a:t>when</a:t>
            </a:r>
            <a:r>
              <a:rPr lang="en-US" dirty="0" smtClean="0"/>
              <a:t>. Lexical scoping addresses the first. Dynamic scoping addresses the second.</a:t>
            </a:r>
          </a:p>
          <a:p>
            <a:endParaRPr lang="en-US" dirty="0"/>
          </a:p>
          <a:p>
            <a:r>
              <a:rPr lang="en-US" dirty="0" smtClean="0"/>
              <a:t>Lookup happens when a function is invoked or called, not when it is defined or created. Therefore, a function’s output may differ based on the objects in the outside environment.</a:t>
            </a:r>
            <a:endParaRPr lang="en-US" dirty="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5" name="TextBox 4"/>
          <p:cNvSpPr txBox="1"/>
          <p:nvPr/>
        </p:nvSpPr>
        <p:spPr>
          <a:xfrm>
            <a:off x="2590800" y="5181600"/>
            <a:ext cx="1016625" cy="369332"/>
          </a:xfrm>
          <a:prstGeom prst="rect">
            <a:avLst/>
          </a:prstGeom>
          <a:solidFill>
            <a:srgbClr val="FFC000"/>
          </a:solidFill>
        </p:spPr>
        <p:txBody>
          <a:bodyPr wrap="none" rtlCol="0">
            <a:spAutoFit/>
          </a:bodyPr>
          <a:lstStyle/>
          <a:p>
            <a:r>
              <a:rPr lang="en-US" b="1" dirty="0" smtClean="0"/>
              <a:t>Dynamic</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011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 the </a:t>
                      </a:r>
                      <a:r>
                        <a:rPr lang="en-US" b="0" u="sng" baseline="0" dirty="0" smtClean="0">
                          <a:solidFill>
                            <a:schemeClr val="tx1"/>
                          </a:solidFill>
                        </a:rPr>
                        <a:t>second</a:t>
                      </a:r>
                      <a:r>
                        <a:rPr lang="en-US" b="0" baseline="0" dirty="0" smtClean="0">
                          <a:solidFill>
                            <a:schemeClr val="tx1"/>
                          </a:solidFill>
                        </a:rPr>
                        <a:t> time it is run?</a:t>
                      </a:r>
                    </a:p>
                    <a:p>
                      <a:r>
                        <a:rPr lang="en-US" b="0" dirty="0" smtClean="0">
                          <a:solidFill>
                            <a:srgbClr val="00B0F0"/>
                          </a:solidFill>
                          <a:latin typeface="Courier" pitchFamily="49" charset="0"/>
                        </a:rPr>
                        <a:t>f &lt;- function() x</a:t>
                      </a:r>
                    </a:p>
                    <a:p>
                      <a:endParaRPr lang="en-US" b="0" dirty="0" smtClean="0">
                        <a:solidFill>
                          <a:srgbClr val="00B0F0"/>
                        </a:solidFill>
                        <a:latin typeface="Courier" pitchFamily="49" charset="0"/>
                      </a:endParaRPr>
                    </a:p>
                    <a:p>
                      <a:r>
                        <a:rPr lang="en-US" b="0" dirty="0" smtClean="0">
                          <a:solidFill>
                            <a:srgbClr val="00B0F0"/>
                          </a:solidFill>
                          <a:latin typeface="Courier" pitchFamily="49" charset="0"/>
                        </a:rPr>
                        <a:t>x &lt;- 15</a:t>
                      </a:r>
                    </a:p>
                    <a:p>
                      <a:r>
                        <a:rPr lang="en-US" b="0" dirty="0" smtClean="0">
                          <a:solidFill>
                            <a:srgbClr val="00B0F0"/>
                          </a:solidFill>
                          <a:latin typeface="Courier" pitchFamily="49" charset="0"/>
                        </a:rPr>
                        <a:t>f()</a:t>
                      </a:r>
                    </a:p>
                    <a:p>
                      <a:r>
                        <a:rPr lang="en-US" b="0" dirty="0" smtClean="0">
                          <a:solidFill>
                            <a:srgbClr val="00B0F0"/>
                          </a:solidFill>
                          <a:latin typeface="Courier" pitchFamily="49" charset="0"/>
                        </a:rPr>
                        <a:t>x &lt;- 21</a:t>
                      </a:r>
                    </a:p>
                    <a:p>
                      <a:r>
                        <a:rPr lang="en-US" b="0" dirty="0" smtClean="0">
                          <a:solidFill>
                            <a:srgbClr val="00B0F0"/>
                          </a:solidFill>
                          <a:latin typeface="Courier" pitchFamily="49" charset="0"/>
                        </a:rPr>
                        <a:t>f()</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908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21</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40081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Symbol lookup happens</a:t>
                      </a:r>
                      <a:r>
                        <a:rPr lang="en-US" b="0" baseline="0" dirty="0" smtClean="0">
                          <a:solidFill>
                            <a:schemeClr val="tx1"/>
                          </a:solidFill>
                          <a:latin typeface="+mn-lt"/>
                        </a:rPr>
                        <a:t> when a function is called, not when a function is created.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86868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Regularly restart R with a clean session. The code on the following page overwrites the parenthesis operator. Standard operators are functions that can be overwritten, even though this is extremely ill-advised. This pernicious snippet of code introduces a bug. What percentage of the time does it return an unexpected result?</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12%</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12% of the time, the code randomly adds 1 to</a:t>
                      </a:r>
                      <a:r>
                        <a:rPr lang="en-US" b="0" baseline="0" dirty="0" smtClean="0">
                          <a:solidFill>
                            <a:schemeClr val="tx1"/>
                          </a:solidFill>
                          <a:latin typeface="+mn-lt"/>
                        </a:rPr>
                        <a:t> the output of a numeric expression in parentheses.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83464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 &lt;- function(p) {</a:t>
                      </a:r>
                    </a:p>
                    <a:p>
                      <a:r>
                        <a:rPr lang="en-US" b="0" dirty="0" smtClean="0">
                          <a:solidFill>
                            <a:srgbClr val="00B0F0"/>
                          </a:solidFill>
                          <a:latin typeface="Courier" pitchFamily="49" charset="0"/>
                        </a:rPr>
                        <a:t>  if (</a:t>
                      </a:r>
                      <a:r>
                        <a:rPr lang="en-US" b="0" dirty="0" err="1" smtClean="0">
                          <a:solidFill>
                            <a:srgbClr val="00B0F0"/>
                          </a:solidFill>
                          <a:latin typeface="Courier" pitchFamily="49" charset="0"/>
                        </a:rPr>
                        <a:t>is.numeric</a:t>
                      </a:r>
                      <a:r>
                        <a:rPr lang="en-US" b="0" dirty="0" smtClean="0">
                          <a:solidFill>
                            <a:srgbClr val="00B0F0"/>
                          </a:solidFill>
                          <a:latin typeface="Courier" pitchFamily="49" charset="0"/>
                        </a:rPr>
                        <a:t>(p) &amp;&amp; </a:t>
                      </a:r>
                      <a:r>
                        <a:rPr lang="en-US" b="0" dirty="0" err="1" smtClean="0">
                          <a:solidFill>
                            <a:srgbClr val="00B0F0"/>
                          </a:solidFill>
                          <a:latin typeface="Courier" pitchFamily="49" charset="0"/>
                        </a:rPr>
                        <a:t>runif</a:t>
                      </a:r>
                      <a:r>
                        <a:rPr lang="en-US" b="0" dirty="0" smtClean="0">
                          <a:solidFill>
                            <a:srgbClr val="00B0F0"/>
                          </a:solidFill>
                          <a:latin typeface="Courier" pitchFamily="49" charset="0"/>
                        </a:rPr>
                        <a:t>(1) &lt; 0.12) {</a:t>
                      </a:r>
                    </a:p>
                    <a:p>
                      <a:r>
                        <a:rPr lang="en-US" b="0" dirty="0" smtClean="0">
                          <a:solidFill>
                            <a:srgbClr val="00B0F0"/>
                          </a:solidFill>
                          <a:latin typeface="Courier" pitchFamily="49" charset="0"/>
                        </a:rPr>
                        <a:t>    p + 1</a:t>
                      </a:r>
                    </a:p>
                    <a:p>
                      <a:r>
                        <a:rPr lang="en-US" b="0" dirty="0" smtClean="0">
                          <a:solidFill>
                            <a:srgbClr val="00B0F0"/>
                          </a:solidFill>
                          <a:latin typeface="Courier" pitchFamily="49" charset="0"/>
                        </a:rPr>
                        <a:t>  } else {</a:t>
                      </a:r>
                    </a:p>
                    <a:p>
                      <a:r>
                        <a:rPr lang="en-US" b="0" dirty="0" smtClean="0">
                          <a:solidFill>
                            <a:srgbClr val="00B0F0"/>
                          </a:solidFill>
                          <a:latin typeface="Courier" pitchFamily="49" charset="0"/>
                        </a:rPr>
                        <a:t>    p</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a:t>
                      </a:r>
                    </a:p>
                    <a:p>
                      <a:r>
                        <a:rPr lang="en-US" b="0" dirty="0" smtClean="0">
                          <a:solidFill>
                            <a:srgbClr val="00B0F0"/>
                          </a:solidFill>
                          <a:latin typeface="Courier" pitchFamily="49" charset="0"/>
                        </a:rPr>
                        <a:t>replicate(54, (3))</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sp>
        <p:nvSpPr>
          <p:cNvPr id="10" name="Title 3"/>
          <p:cNvSpPr txBox="1">
            <a:spLocks/>
          </p:cNvSpPr>
          <p:nvPr/>
        </p:nvSpPr>
        <p:spPr>
          <a:xfrm>
            <a:off x="914400" y="3352800"/>
            <a:ext cx="8229600" cy="639762"/>
          </a:xfrm>
          <a:prstGeom prst="rect">
            <a:avLst/>
          </a:prstGeom>
        </p:spPr>
        <p:txBody>
          <a:bodyPr vert="horz" lIns="91440" tIns="45720" rIns="91440" bIns="45720" rtlCol="0" anchor="ctr">
            <a:normAutofit fontScale="90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mj-lt"/>
                <a:ea typeface="+mj-ea"/>
                <a:cs typeface="+mj-cs"/>
              </a:rPr>
              <a:t>(cont’d from prev.)</a:t>
            </a:r>
            <a:endParaRPr kumimoji="0" lang="en-US" sz="4400" b="0"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FUNCTION COMPONENTS</a:t>
            </a:r>
            <a:endParaRPr lang="en-US" b="1" dirty="0">
              <a:solidFill>
                <a:schemeClr val="bg1"/>
              </a:solidFill>
            </a:endParaRPr>
          </a:p>
        </p:txBody>
      </p:sp>
      <p:sp>
        <p:nvSpPr>
          <p:cNvPr id="3" name="TextBox 2"/>
          <p:cNvSpPr txBox="1"/>
          <p:nvPr/>
        </p:nvSpPr>
        <p:spPr>
          <a:xfrm>
            <a:off x="381000" y="685800"/>
            <a:ext cx="6259791" cy="2031325"/>
          </a:xfrm>
          <a:prstGeom prst="rect">
            <a:avLst/>
          </a:prstGeom>
          <a:noFill/>
        </p:spPr>
        <p:txBody>
          <a:bodyPr wrap="none" rtlCol="0">
            <a:spAutoFit/>
          </a:bodyPr>
          <a:lstStyle/>
          <a:p>
            <a:r>
              <a:rPr lang="en-US" dirty="0" smtClean="0"/>
              <a:t>A function has three parts.</a:t>
            </a:r>
          </a:p>
          <a:p>
            <a:pPr marL="173038" indent="-173038">
              <a:buFont typeface="Arial" pitchFamily="34" charset="0"/>
              <a:buChar char="•"/>
            </a:pPr>
            <a:r>
              <a:rPr lang="en-US" u="sng" dirty="0" smtClean="0"/>
              <a:t>Body</a:t>
            </a:r>
            <a:r>
              <a:rPr lang="en-US" dirty="0" smtClean="0"/>
              <a:t> – A parcel of code. </a:t>
            </a:r>
          </a:p>
          <a:p>
            <a:pPr marL="630238" lvl="1" indent="-173038">
              <a:buFont typeface="Arial" pitchFamily="34" charset="0"/>
              <a:buChar char="•"/>
            </a:pPr>
            <a:r>
              <a:rPr lang="en-US" dirty="0" smtClean="0">
                <a:solidFill>
                  <a:schemeClr val="bg1">
                    <a:lumMod val="75000"/>
                  </a:schemeClr>
                </a:solidFill>
              </a:rPr>
              <a:t>This is </a:t>
            </a:r>
            <a:r>
              <a:rPr lang="en-US" i="1" dirty="0">
                <a:solidFill>
                  <a:schemeClr val="bg1">
                    <a:lumMod val="75000"/>
                  </a:schemeClr>
                </a:solidFill>
              </a:rPr>
              <a:t>h</a:t>
            </a:r>
            <a:r>
              <a:rPr lang="en-US" i="1" dirty="0" smtClean="0">
                <a:solidFill>
                  <a:schemeClr val="bg1">
                    <a:lumMod val="75000"/>
                  </a:schemeClr>
                </a:solidFill>
              </a:rPr>
              <a:t>ow the function does its work</a:t>
            </a:r>
            <a:r>
              <a:rPr lang="en-US" dirty="0" smtClean="0">
                <a:solidFill>
                  <a:schemeClr val="bg1">
                    <a:lumMod val="75000"/>
                  </a:schemeClr>
                </a:solidFill>
              </a:rPr>
              <a:t>.</a:t>
            </a:r>
          </a:p>
          <a:p>
            <a:pPr marL="173038" indent="-173038">
              <a:buFont typeface="Arial" pitchFamily="34" charset="0"/>
              <a:buChar char="•"/>
            </a:pPr>
            <a:r>
              <a:rPr lang="en-US" dirty="0" smtClean="0"/>
              <a:t>List of </a:t>
            </a:r>
            <a:r>
              <a:rPr lang="en-US" u="sng" dirty="0" smtClean="0"/>
              <a:t>Arguments</a:t>
            </a:r>
            <a:r>
              <a:rPr lang="en-US" dirty="0" smtClean="0"/>
              <a:t> – Data that a function consumes as input. </a:t>
            </a:r>
          </a:p>
          <a:p>
            <a:pPr marL="630238" lvl="1" indent="-173038">
              <a:buFont typeface="Arial" pitchFamily="34" charset="0"/>
              <a:buChar char="•"/>
            </a:pPr>
            <a:r>
              <a:rPr lang="en-US" dirty="0" smtClean="0">
                <a:solidFill>
                  <a:schemeClr val="bg1">
                    <a:lumMod val="75000"/>
                  </a:schemeClr>
                </a:solidFill>
              </a:rPr>
              <a:t>This is </a:t>
            </a:r>
            <a:r>
              <a:rPr lang="en-US" i="1" dirty="0" smtClean="0">
                <a:solidFill>
                  <a:schemeClr val="bg1">
                    <a:lumMod val="75000"/>
                  </a:schemeClr>
                </a:solidFill>
              </a:rPr>
              <a:t>what the function has to work with</a:t>
            </a:r>
            <a:r>
              <a:rPr lang="en-US" dirty="0" smtClean="0">
                <a:solidFill>
                  <a:schemeClr val="bg1">
                    <a:lumMod val="75000"/>
                  </a:schemeClr>
                </a:solidFill>
              </a:rPr>
              <a:t>.</a:t>
            </a:r>
          </a:p>
          <a:p>
            <a:pPr marL="173038" indent="-173038">
              <a:buFont typeface="Arial" pitchFamily="34" charset="0"/>
              <a:buChar char="•"/>
            </a:pPr>
            <a:r>
              <a:rPr lang="en-US" u="sng" dirty="0" smtClean="0"/>
              <a:t>Environment</a:t>
            </a:r>
            <a:r>
              <a:rPr lang="en-US" dirty="0" smtClean="0"/>
              <a:t> – The environment in which a function is defined.</a:t>
            </a:r>
          </a:p>
          <a:p>
            <a:pPr marL="630238" lvl="1" indent="-173038">
              <a:buFont typeface="Arial" pitchFamily="34" charset="0"/>
              <a:buChar char="•"/>
            </a:pPr>
            <a:r>
              <a:rPr lang="en-US" dirty="0" smtClean="0">
                <a:solidFill>
                  <a:schemeClr val="bg1">
                    <a:lumMod val="75000"/>
                  </a:schemeClr>
                </a:solidFill>
              </a:rPr>
              <a:t>This is </a:t>
            </a:r>
            <a:r>
              <a:rPr lang="en-US" i="1" dirty="0" smtClean="0">
                <a:solidFill>
                  <a:schemeClr val="bg1">
                    <a:lumMod val="75000"/>
                  </a:schemeClr>
                </a:solidFill>
              </a:rPr>
              <a:t>where the function looks up values</a:t>
            </a:r>
            <a:r>
              <a:rPr lang="en-US" dirty="0" smtClean="0">
                <a:solidFill>
                  <a:schemeClr val="bg1">
                    <a:lumMod val="75000"/>
                  </a:schemeClr>
                </a:solidFill>
              </a:rPr>
              <a:t>.</a:t>
            </a:r>
            <a:endParaRPr lang="en-US" dirty="0">
              <a:solidFill>
                <a:schemeClr val="bg1">
                  <a:lumMod val="75000"/>
                </a:schemeClr>
              </a:solidFill>
            </a:endParaRPr>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c &lt;- 10</a:t>
                      </a:r>
                    </a:p>
                    <a:p>
                      <a:r>
                        <a:rPr lang="es-ES" b="0" dirty="0" smtClean="0">
                          <a:solidFill>
                            <a:srgbClr val="00B0F0"/>
                          </a:solidFill>
                          <a:latin typeface="Courier" pitchFamily="49" charset="0"/>
                        </a:rPr>
                        <a:t>c(c=c)</a:t>
                      </a:r>
                      <a:endParaRPr lang="es-E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10</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Functions are</a:t>
                      </a:r>
                      <a:r>
                        <a:rPr lang="en-US" b="0" baseline="0" dirty="0" smtClean="0">
                          <a:solidFill>
                            <a:schemeClr val="tx1"/>
                          </a:solidFill>
                          <a:latin typeface="+mn-lt"/>
                        </a:rPr>
                        <a:t> looked up by symbol just like variables. Functions and variables may share a symbol which is assessed based on context and confusion avoided.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219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on the following page return?</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202</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With</a:t>
                      </a:r>
                      <a:r>
                        <a:rPr lang="en-US" b="0" baseline="0" dirty="0" smtClean="0">
                          <a:solidFill>
                            <a:schemeClr val="tx1"/>
                          </a:solidFill>
                          <a:latin typeface="+mn-lt"/>
                        </a:rPr>
                        <a:t> lexical scoping, symbols are looked up based on how functions are nested when created, not when called.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83464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f &lt;- function(x) {</a:t>
                      </a:r>
                    </a:p>
                    <a:p>
                      <a:r>
                        <a:rPr lang="en-US" b="0" dirty="0" smtClean="0">
                          <a:solidFill>
                            <a:srgbClr val="00B0F0"/>
                          </a:solidFill>
                          <a:latin typeface="Courier" pitchFamily="49" charset="0"/>
                        </a:rPr>
                        <a:t>  f &lt;- function(x) {</a:t>
                      </a:r>
                    </a:p>
                    <a:p>
                      <a:r>
                        <a:rPr lang="en-US" b="0" dirty="0" smtClean="0">
                          <a:solidFill>
                            <a:srgbClr val="00B0F0"/>
                          </a:solidFill>
                          <a:latin typeface="Courier" pitchFamily="49" charset="0"/>
                        </a:rPr>
                        <a:t>    f &lt;- function(x) {</a:t>
                      </a:r>
                    </a:p>
                    <a:p>
                      <a:r>
                        <a:rPr lang="en-US" b="0" dirty="0" smtClean="0">
                          <a:solidFill>
                            <a:srgbClr val="00B0F0"/>
                          </a:solidFill>
                          <a:latin typeface="Courier" pitchFamily="49" charset="0"/>
                        </a:rPr>
                        <a:t>      x ^ 2</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f(x) + 1</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f(x) * 2</a:t>
                      </a:r>
                    </a:p>
                    <a:p>
                      <a:r>
                        <a:rPr lang="en-US" b="0" dirty="0" smtClean="0">
                          <a:solidFill>
                            <a:srgbClr val="00B0F0"/>
                          </a:solidFill>
                          <a:latin typeface="Courier" pitchFamily="49" charset="0"/>
                        </a:rPr>
                        <a:t>}</a:t>
                      </a:r>
                    </a:p>
                    <a:p>
                      <a:r>
                        <a:rPr lang="en-US" b="0" dirty="0" smtClean="0">
                          <a:solidFill>
                            <a:srgbClr val="00B0F0"/>
                          </a:solidFill>
                          <a:latin typeface="Courier" pitchFamily="49" charset="0"/>
                        </a:rPr>
                        <a:t>f(10)</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sp>
        <p:nvSpPr>
          <p:cNvPr id="10" name="Title 3"/>
          <p:cNvSpPr txBox="1">
            <a:spLocks/>
          </p:cNvSpPr>
          <p:nvPr/>
        </p:nvSpPr>
        <p:spPr>
          <a:xfrm>
            <a:off x="914400" y="3352800"/>
            <a:ext cx="8229600" cy="639762"/>
          </a:xfrm>
          <a:prstGeom prst="rect">
            <a:avLst/>
          </a:prstGeom>
        </p:spPr>
        <p:txBody>
          <a:bodyPr vert="horz" lIns="91440" tIns="45720" rIns="91440" bIns="45720" rtlCol="0" anchor="ctr">
            <a:normAutofit fontScale="90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mj-lt"/>
                <a:ea typeface="+mj-ea"/>
                <a:cs typeface="+mj-cs"/>
              </a:rPr>
              <a:t>(cont’d from prev.)</a:t>
            </a:r>
            <a:endParaRPr kumimoji="0" lang="en-US" sz="4400" b="0"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OPERATIONS AS FUNCTIONS</a:t>
            </a:r>
            <a:endParaRPr lang="en-US" b="1" dirty="0">
              <a:solidFill>
                <a:schemeClr val="bg1"/>
              </a:solidFill>
            </a:endParaRPr>
          </a:p>
        </p:txBody>
      </p:sp>
      <p:sp>
        <p:nvSpPr>
          <p:cNvPr id="3" name="TextBox 2"/>
          <p:cNvSpPr txBox="1"/>
          <p:nvPr/>
        </p:nvSpPr>
        <p:spPr>
          <a:xfrm>
            <a:off x="381001" y="685800"/>
            <a:ext cx="8534400" cy="2308324"/>
          </a:xfrm>
          <a:prstGeom prst="rect">
            <a:avLst/>
          </a:prstGeom>
          <a:noFill/>
        </p:spPr>
        <p:txBody>
          <a:bodyPr wrap="square" rtlCol="0">
            <a:spAutoFit/>
          </a:bodyPr>
          <a:lstStyle/>
          <a:p>
            <a:r>
              <a:rPr lang="en-US" dirty="0" smtClean="0"/>
              <a:t>“To understand computations in R, two slogans are helpful.</a:t>
            </a:r>
            <a:endParaRPr lang="en-US" dirty="0" smtClean="0"/>
          </a:p>
          <a:p>
            <a:pPr marL="463550" indent="-174625">
              <a:buFont typeface="Arial" pitchFamily="34" charset="0"/>
              <a:buChar char="•"/>
            </a:pPr>
            <a:r>
              <a:rPr lang="en-US" dirty="0" smtClean="0"/>
              <a:t>Everything that exists is an object.</a:t>
            </a:r>
          </a:p>
          <a:p>
            <a:pPr marL="463550" indent="-174625">
              <a:buFont typeface="Arial" pitchFamily="34" charset="0"/>
              <a:buChar char="•"/>
            </a:pPr>
            <a:r>
              <a:rPr lang="en-US" dirty="0" smtClean="0"/>
              <a:t>Everything that happens is a function call.”</a:t>
            </a:r>
          </a:p>
          <a:p>
            <a:r>
              <a:rPr lang="en-US" dirty="0"/>
              <a:t>—</a:t>
            </a:r>
            <a:r>
              <a:rPr lang="en-US" dirty="0" smtClean="0"/>
              <a:t> John Chambers</a:t>
            </a:r>
          </a:p>
          <a:p>
            <a:endParaRPr lang="en-US" dirty="0"/>
          </a:p>
          <a:p>
            <a:r>
              <a:rPr lang="en-US" dirty="0" smtClean="0"/>
              <a:t>Every operation in R is a function call. This may not always be obvious. It includes:</a:t>
            </a:r>
          </a:p>
          <a:p>
            <a:pPr marL="800100" lvl="1" indent="-342900"/>
            <a:endParaRPr lang="en-US" dirty="0" smtClean="0"/>
          </a:p>
          <a:p>
            <a:endParaRPr lang="en-US" dirty="0" smtClean="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5" name="TextBox 4"/>
          <p:cNvSpPr txBox="1"/>
          <p:nvPr/>
        </p:nvSpPr>
        <p:spPr>
          <a:xfrm>
            <a:off x="2590800" y="5181600"/>
            <a:ext cx="2309478" cy="369332"/>
          </a:xfrm>
          <a:prstGeom prst="rect">
            <a:avLst/>
          </a:prstGeom>
          <a:solidFill>
            <a:srgbClr val="FFC000"/>
          </a:solidFill>
        </p:spPr>
        <p:txBody>
          <a:bodyPr wrap="none" rtlCol="0">
            <a:spAutoFit/>
          </a:bodyPr>
          <a:lstStyle/>
          <a:p>
            <a:r>
              <a:rPr lang="en-US" b="1" dirty="0" smtClean="0"/>
              <a:t>Arithmetic Operations</a:t>
            </a:r>
            <a:endParaRPr lang="en-US" b="1" dirty="0"/>
          </a:p>
        </p:txBody>
      </p:sp>
      <p:graphicFrame>
        <p:nvGraphicFramePr>
          <p:cNvPr id="6" name="Table 5"/>
          <p:cNvGraphicFramePr>
            <a:graphicFrameLocks noGrp="1"/>
          </p:cNvGraphicFramePr>
          <p:nvPr/>
        </p:nvGraphicFramePr>
        <p:xfrm>
          <a:off x="1676400" y="2590800"/>
          <a:ext cx="6096000" cy="1112520"/>
        </p:xfrm>
        <a:graphic>
          <a:graphicData uri="http://schemas.openxmlformats.org/drawingml/2006/table">
            <a:tbl>
              <a:tblPr firstRow="1" bandRow="1">
                <a:tableStyleId>{2D5ABB26-0587-4C30-8999-92F81FD0307C}</a:tableStyleId>
              </a:tblPr>
              <a:tblGrid>
                <a:gridCol w="2590800"/>
                <a:gridCol w="3505200"/>
              </a:tblGrid>
              <a:tr h="370840">
                <a:tc>
                  <a:txBody>
                    <a:bodyPr/>
                    <a:lstStyle/>
                    <a:p>
                      <a:r>
                        <a:rPr lang="en-US" dirty="0" smtClean="0"/>
                        <a:t>Arithmetic operations </a:t>
                      </a:r>
                      <a:endParaRPr lang="en-US" dirty="0"/>
                    </a:p>
                  </a:txBody>
                  <a:tcPr/>
                </a:tc>
                <a:tc>
                  <a:txBody>
                    <a:bodyPr/>
                    <a:lstStyle/>
                    <a:p>
                      <a:r>
                        <a:rPr lang="en-US" dirty="0" smtClean="0">
                          <a:solidFill>
                            <a:srgbClr val="00B0F0"/>
                          </a:solidFill>
                          <a:latin typeface="Courier" pitchFamily="49" charset="0"/>
                        </a:rPr>
                        <a:t> + - * ^</a:t>
                      </a:r>
                      <a:r>
                        <a:rPr lang="en-US" baseline="0" dirty="0" smtClean="0">
                          <a:solidFill>
                            <a:srgbClr val="00B0F0"/>
                          </a:solidFill>
                          <a:latin typeface="Courier" pitchFamily="49" charset="0"/>
                        </a:rPr>
                        <a:t> </a:t>
                      </a:r>
                      <a:endParaRPr lang="en-US" dirty="0">
                        <a:solidFill>
                          <a:srgbClr val="00B0F0"/>
                        </a:solidFill>
                        <a:latin typeface="Courier" pitchFamily="49" charset="0"/>
                      </a:endParaRP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Flow control </a:t>
                      </a:r>
                    </a:p>
                  </a:txBody>
                  <a:tcPr/>
                </a:tc>
                <a:tc>
                  <a:txBody>
                    <a:bodyPr/>
                    <a:lstStyle/>
                    <a:p>
                      <a:r>
                        <a:rPr lang="en-US" dirty="0" smtClean="0">
                          <a:solidFill>
                            <a:srgbClr val="00B0F0"/>
                          </a:solidFill>
                          <a:latin typeface="Courier" pitchFamily="49" charset="0"/>
                        </a:rPr>
                        <a:t>for while if</a:t>
                      </a:r>
                      <a:endParaRPr lang="en-US" dirty="0">
                        <a:solidFill>
                          <a:srgbClr val="00B0F0"/>
                        </a:solidFill>
                        <a:latin typeface="Courier" pitchFamily="49" charset="0"/>
                      </a:endParaRPr>
                    </a:p>
                  </a:txBody>
                  <a:tcPr/>
                </a:tc>
              </a:tr>
              <a:tr h="370840">
                <a:tc>
                  <a:txBody>
                    <a:bodyPr/>
                    <a:lstStyle/>
                    <a:p>
                      <a:r>
                        <a:rPr lang="en-US" dirty="0" smtClean="0"/>
                        <a:t>Subset</a:t>
                      </a:r>
                      <a:r>
                        <a:rPr lang="en-US" baseline="0" dirty="0" smtClean="0"/>
                        <a:t> operations</a:t>
                      </a:r>
                      <a:endParaRPr lang="en-US" dirty="0"/>
                    </a:p>
                  </a:txBody>
                  <a:tcPr/>
                </a:tc>
                <a:tc>
                  <a:txBody>
                    <a:bodyPr/>
                    <a:lstStyle/>
                    <a:p>
                      <a:r>
                        <a:rPr lang="en-US" dirty="0" smtClean="0">
                          <a:solidFill>
                            <a:srgbClr val="00B0F0"/>
                          </a:solidFill>
                          <a:latin typeface="Courier" pitchFamily="49" charset="0"/>
                        </a:rPr>
                        <a:t>[] $ [[]]</a:t>
                      </a:r>
                      <a:endParaRPr lang="en-US" dirty="0">
                        <a:solidFill>
                          <a:srgbClr val="00B0F0"/>
                        </a:solidFill>
                        <a:latin typeface="Courier" pitchFamily="49" charset="0"/>
                      </a:endParaRPr>
                    </a:p>
                  </a:txBody>
                  <a:tcPr/>
                </a:tc>
              </a:tr>
            </a:tbl>
          </a:graphicData>
        </a:graphic>
      </p:graphicFrame>
      <p:sp>
        <p:nvSpPr>
          <p:cNvPr id="7" name="TextBox 6"/>
          <p:cNvSpPr txBox="1"/>
          <p:nvPr/>
        </p:nvSpPr>
        <p:spPr>
          <a:xfrm>
            <a:off x="4953000" y="5181600"/>
            <a:ext cx="2237023" cy="369332"/>
          </a:xfrm>
          <a:prstGeom prst="rect">
            <a:avLst/>
          </a:prstGeom>
          <a:solidFill>
            <a:srgbClr val="FFC000"/>
          </a:solidFill>
        </p:spPr>
        <p:txBody>
          <a:bodyPr wrap="none" rtlCol="0">
            <a:spAutoFit/>
          </a:bodyPr>
          <a:lstStyle/>
          <a:p>
            <a:r>
              <a:rPr lang="en-US" b="1" dirty="0" err="1" smtClean="0"/>
              <a:t>Subsetters</a:t>
            </a:r>
            <a:r>
              <a:rPr lang="en-US" b="1" dirty="0" smtClean="0"/>
              <a:t> and slicers</a:t>
            </a:r>
            <a:endParaRPr lang="en-US" b="1" dirty="0"/>
          </a:p>
        </p:txBody>
      </p:sp>
      <p:sp>
        <p:nvSpPr>
          <p:cNvPr id="8" name="TextBox 7"/>
          <p:cNvSpPr txBox="1"/>
          <p:nvPr/>
        </p:nvSpPr>
        <p:spPr>
          <a:xfrm>
            <a:off x="685800" y="5638800"/>
            <a:ext cx="1399166" cy="369332"/>
          </a:xfrm>
          <a:prstGeom prst="rect">
            <a:avLst/>
          </a:prstGeom>
          <a:solidFill>
            <a:srgbClr val="FFC000"/>
          </a:solidFill>
        </p:spPr>
        <p:txBody>
          <a:bodyPr wrap="none" rtlCol="0">
            <a:spAutoFit/>
          </a:bodyPr>
          <a:lstStyle/>
          <a:p>
            <a:r>
              <a:rPr lang="en-US" b="1" dirty="0" smtClean="0"/>
              <a:t>Flow Control</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s-ES" sz="1800" b="0" kern="1200" dirty="0" smtClean="0">
                          <a:solidFill>
                            <a:srgbClr val="00B0F0"/>
                          </a:solidFill>
                          <a:latin typeface="Courier" pitchFamily="49" charset="0"/>
                          <a:ea typeface="+mn-ea"/>
                          <a:cs typeface="+mn-cs"/>
                        </a:rPr>
                        <a:t>x &lt;- 10; y &lt;- 5</a:t>
                      </a:r>
                    </a:p>
                    <a:p>
                      <a:r>
                        <a:rPr lang="es-ES" sz="1800" b="0" kern="1200" dirty="0" smtClean="0">
                          <a:solidFill>
                            <a:srgbClr val="00B0F0"/>
                          </a:solidFill>
                          <a:latin typeface="Courier" pitchFamily="49" charset="0"/>
                          <a:ea typeface="+mn-ea"/>
                          <a:cs typeface="+mn-cs"/>
                        </a:rPr>
                        <a:t>x + y</a:t>
                      </a:r>
                      <a:endParaRPr lang="en-US"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`+`(x, y)</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An</a:t>
                      </a:r>
                      <a:r>
                        <a:rPr lang="en-US" b="0" baseline="0" dirty="0" smtClean="0">
                          <a:solidFill>
                            <a:schemeClr val="tx1"/>
                          </a:solidFill>
                          <a:latin typeface="+mn-lt"/>
                        </a:rPr>
                        <a:t> arithmetic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Arithmetic</a:t>
                      </a:r>
                      <a:r>
                        <a:rPr lang="en-US" b="0" baseline="0" dirty="0" smtClean="0">
                          <a:solidFill>
                            <a:srgbClr val="FF0000"/>
                          </a:solidFill>
                        </a:rPr>
                        <a:t>  Operations</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s-ES" sz="1800" b="0" kern="1200" dirty="0" err="1" smtClean="0">
                          <a:solidFill>
                            <a:srgbClr val="00B0F0"/>
                          </a:solidFill>
                          <a:latin typeface="Courier" pitchFamily="49" charset="0"/>
                          <a:ea typeface="+mn-ea"/>
                          <a:cs typeface="+mn-cs"/>
                        </a:rPr>
                        <a:t>for</a:t>
                      </a:r>
                      <a:r>
                        <a:rPr lang="es-ES" sz="1800" b="0" kern="1200" dirty="0" smtClean="0">
                          <a:solidFill>
                            <a:srgbClr val="00B0F0"/>
                          </a:solidFill>
                          <a:latin typeface="Courier" pitchFamily="49" charset="0"/>
                          <a:ea typeface="+mn-ea"/>
                          <a:cs typeface="+mn-cs"/>
                        </a:rPr>
                        <a:t> (i in 1:2) { </a:t>
                      </a:r>
                      <a:r>
                        <a:rPr lang="es-ES" sz="1800" b="0" kern="1200" dirty="0" err="1" smtClean="0">
                          <a:solidFill>
                            <a:srgbClr val="00B0F0"/>
                          </a:solidFill>
                          <a:latin typeface="Courier" pitchFamily="49" charset="0"/>
                          <a:ea typeface="+mn-ea"/>
                          <a:cs typeface="+mn-cs"/>
                        </a:rPr>
                        <a:t>print</a:t>
                      </a:r>
                      <a:r>
                        <a:rPr lang="es-ES" sz="1800" b="0" kern="1200" dirty="0" smtClean="0">
                          <a:solidFill>
                            <a:srgbClr val="00B0F0"/>
                          </a:solidFill>
                          <a:latin typeface="Courier" pitchFamily="49" charset="0"/>
                          <a:ea typeface="+mn-ea"/>
                          <a:cs typeface="+mn-cs"/>
                        </a:rPr>
                        <a:t>(i)}</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rgbClr val="00B0F0"/>
                          </a:solidFill>
                          <a:latin typeface="Courier" pitchFamily="49" charset="0"/>
                          <a:ea typeface="+mn-ea"/>
                          <a:cs typeface="+mn-cs"/>
                        </a:rPr>
                        <a:t>`</a:t>
                      </a:r>
                      <a:r>
                        <a:rPr lang="es-ES" sz="1800" b="0" kern="1200" dirty="0" err="1" smtClean="0">
                          <a:solidFill>
                            <a:srgbClr val="00B0F0"/>
                          </a:solidFill>
                          <a:latin typeface="Courier" pitchFamily="49" charset="0"/>
                          <a:ea typeface="+mn-ea"/>
                          <a:cs typeface="+mn-cs"/>
                        </a:rPr>
                        <a:t>for</a:t>
                      </a:r>
                      <a:r>
                        <a:rPr lang="es-ES" sz="1800" b="0" kern="1200" dirty="0" smtClean="0">
                          <a:solidFill>
                            <a:srgbClr val="00B0F0"/>
                          </a:solidFill>
                          <a:latin typeface="Courier" pitchFamily="49" charset="0"/>
                          <a:ea typeface="+mn-ea"/>
                          <a:cs typeface="+mn-cs"/>
                        </a:rPr>
                        <a:t>`(i, 1:2, </a:t>
                      </a:r>
                      <a:r>
                        <a:rPr lang="es-ES" sz="1800" b="0" kern="1200" dirty="0" err="1" smtClean="0">
                          <a:solidFill>
                            <a:srgbClr val="00B0F0"/>
                          </a:solidFill>
                          <a:latin typeface="Courier" pitchFamily="49" charset="0"/>
                          <a:ea typeface="+mn-ea"/>
                          <a:cs typeface="+mn-cs"/>
                        </a:rPr>
                        <a:t>print</a:t>
                      </a:r>
                      <a:r>
                        <a:rPr lang="es-ES" sz="1800" b="0" kern="1200" dirty="0" smtClean="0">
                          <a:solidFill>
                            <a:srgbClr val="00B0F0"/>
                          </a:solidFill>
                          <a:latin typeface="Courier" pitchFamily="49" charset="0"/>
                          <a:ea typeface="+mn-ea"/>
                          <a:cs typeface="+mn-cs"/>
                        </a:rPr>
                        <a:t>(i))</a:t>
                      </a:r>
                      <a:endParaRPr lang="en-U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flow control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Flow</a:t>
                      </a:r>
                      <a:r>
                        <a:rPr lang="en-US" b="0" baseline="0" dirty="0" smtClean="0">
                          <a:solidFill>
                            <a:srgbClr val="FF0000"/>
                          </a:solidFill>
                        </a:rPr>
                        <a:t> Control</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n-US" sz="1800" b="0" kern="1200" dirty="0" smtClean="0">
                          <a:solidFill>
                            <a:srgbClr val="00B0F0"/>
                          </a:solidFill>
                          <a:latin typeface="Courier" pitchFamily="49" charset="0"/>
                          <a:ea typeface="+mn-ea"/>
                          <a:cs typeface="+mn-cs"/>
                        </a:rPr>
                        <a:t>if (</a:t>
                      </a:r>
                      <a:r>
                        <a:rPr lang="en-US" sz="1800" b="0" kern="1200" dirty="0" err="1" smtClean="0">
                          <a:solidFill>
                            <a:srgbClr val="00B0F0"/>
                          </a:solidFill>
                          <a:latin typeface="Courier" pitchFamily="49" charset="0"/>
                          <a:ea typeface="+mn-ea"/>
                          <a:cs typeface="+mn-cs"/>
                        </a:rPr>
                        <a:t>i</a:t>
                      </a:r>
                      <a:r>
                        <a:rPr lang="en-US" sz="1800" b="0" kern="1200" dirty="0" smtClean="0">
                          <a:solidFill>
                            <a:srgbClr val="00B0F0"/>
                          </a:solidFill>
                          <a:latin typeface="Courier" pitchFamily="49" charset="0"/>
                          <a:ea typeface="+mn-ea"/>
                          <a:cs typeface="+mn-cs"/>
                        </a:rPr>
                        <a:t>==1) print("yes!") else print("no!")</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B0F0"/>
                          </a:solidFill>
                          <a:latin typeface="Courier" pitchFamily="49" charset="0"/>
                          <a:ea typeface="+mn-ea"/>
                          <a:cs typeface="+mn-cs"/>
                        </a:rPr>
                        <a:t>`if`(</a:t>
                      </a:r>
                      <a:r>
                        <a:rPr lang="en-US" sz="1800" b="0" kern="1200" dirty="0" err="1" smtClean="0">
                          <a:solidFill>
                            <a:srgbClr val="00B0F0"/>
                          </a:solidFill>
                          <a:latin typeface="Courier" pitchFamily="49" charset="0"/>
                          <a:ea typeface="+mn-ea"/>
                          <a:cs typeface="+mn-cs"/>
                        </a:rPr>
                        <a:t>i</a:t>
                      </a:r>
                      <a:r>
                        <a:rPr lang="en-US" sz="1800" b="0" kern="1200" dirty="0" smtClean="0">
                          <a:solidFill>
                            <a:srgbClr val="00B0F0"/>
                          </a:solidFill>
                          <a:latin typeface="Courier" pitchFamily="49" charset="0"/>
                          <a:ea typeface="+mn-ea"/>
                          <a:cs typeface="+mn-cs"/>
                        </a:rPr>
                        <a:t>==1, print("yes!"), print("no!"))</a:t>
                      </a:r>
                      <a:endParaRPr lang="es-E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flow control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Flow</a:t>
                      </a:r>
                      <a:r>
                        <a:rPr lang="en-US" b="0" baseline="0" dirty="0" smtClean="0">
                          <a:solidFill>
                            <a:srgbClr val="FF0000"/>
                          </a:solidFill>
                        </a:rPr>
                        <a:t> Control</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n-US" sz="1800" b="0" kern="1200" dirty="0" smtClean="0">
                          <a:solidFill>
                            <a:srgbClr val="00B0F0"/>
                          </a:solidFill>
                          <a:latin typeface="Courier" pitchFamily="49" charset="0"/>
                          <a:ea typeface="+mn-ea"/>
                          <a:cs typeface="+mn-cs"/>
                        </a:rPr>
                        <a:t>x &lt;- 1:12</a:t>
                      </a:r>
                    </a:p>
                    <a:p>
                      <a:r>
                        <a:rPr lang="en-US" sz="1800" b="0" kern="1200" dirty="0" smtClean="0">
                          <a:solidFill>
                            <a:srgbClr val="00B0F0"/>
                          </a:solidFill>
                          <a:latin typeface="Courier" pitchFamily="49" charset="0"/>
                          <a:ea typeface="+mn-ea"/>
                          <a:cs typeface="+mn-cs"/>
                        </a:rPr>
                        <a:t>x[3]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B0F0"/>
                          </a:solidFill>
                          <a:latin typeface="Courier" pitchFamily="49" charset="0"/>
                          <a:ea typeface="+mn-ea"/>
                          <a:cs typeface="+mn-cs"/>
                        </a:rPr>
                        <a:t>`[`(x, 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a:t>
                      </a:r>
                      <a:r>
                        <a:rPr lang="en-US" b="0" baseline="0" dirty="0" err="1" smtClean="0">
                          <a:solidFill>
                            <a:schemeClr val="tx1"/>
                          </a:solidFill>
                          <a:latin typeface="+mn-lt"/>
                        </a:rPr>
                        <a:t>subsetting</a:t>
                      </a:r>
                      <a:r>
                        <a:rPr lang="en-US" b="0" baseline="0" dirty="0" smtClean="0">
                          <a:solidFill>
                            <a:schemeClr val="tx1"/>
                          </a:solidFill>
                          <a:latin typeface="+mn-lt"/>
                        </a:rPr>
                        <a:t>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err="1" smtClean="0">
                          <a:solidFill>
                            <a:srgbClr val="FF0000"/>
                          </a:solidFill>
                        </a:rPr>
                        <a:t>Subsetters</a:t>
                      </a:r>
                      <a:r>
                        <a:rPr lang="en-US" b="0" dirty="0" smtClean="0">
                          <a:solidFill>
                            <a:srgbClr val="FF0000"/>
                          </a:solidFill>
                        </a:rPr>
                        <a:t> and slicers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fr-FR" sz="1800" b="0" kern="1200" dirty="0" smtClean="0">
                          <a:solidFill>
                            <a:srgbClr val="00B0F0"/>
                          </a:solidFill>
                          <a:latin typeface="Courier" pitchFamily="49" charset="0"/>
                          <a:ea typeface="+mn-ea"/>
                          <a:cs typeface="+mn-cs"/>
                        </a:rPr>
                        <a:t>{</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(1);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(7);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(9)}</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kern="1200" dirty="0" smtClean="0">
                          <a:solidFill>
                            <a:srgbClr val="00B0F0"/>
                          </a:solidFill>
                          <a:latin typeface="Courier" pitchFamily="49" charset="0"/>
                          <a:ea typeface="+mn-ea"/>
                          <a:cs typeface="+mn-cs"/>
                        </a:rPr>
                        <a:t>`{`(</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(1);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(7);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(9))</a:t>
                      </a:r>
                      <a:endParaRPr lang="en-U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The curly braces also represent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custom function with the corresponding operator.</a:t>
                      </a:r>
                    </a:p>
                    <a:p>
                      <a:r>
                        <a:rPr lang="en-US" sz="1800" b="0" kern="1200" dirty="0" smtClean="0">
                          <a:solidFill>
                            <a:srgbClr val="00B0F0"/>
                          </a:solidFill>
                          <a:latin typeface="Courier" pitchFamily="49" charset="0"/>
                          <a:ea typeface="+mn-ea"/>
                          <a:cs typeface="+mn-cs"/>
                        </a:rPr>
                        <a:t>add &lt;- function(x, y) {</a:t>
                      </a:r>
                    </a:p>
                    <a:p>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x+y</a:t>
                      </a:r>
                      <a:endParaRPr lang="en-US" sz="1800" b="0" kern="1200" dirty="0" smtClean="0">
                        <a:solidFill>
                          <a:srgbClr val="00B0F0"/>
                        </a:solidFill>
                        <a:latin typeface="Courier" pitchFamily="49" charset="0"/>
                        <a:ea typeface="+mn-ea"/>
                        <a:cs typeface="+mn-cs"/>
                      </a:endParaRP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sapply</a:t>
                      </a:r>
                      <a:r>
                        <a:rPr lang="en-US" sz="1800" b="0" kern="1200" dirty="0" smtClean="0">
                          <a:solidFill>
                            <a:srgbClr val="00B0F0"/>
                          </a:solidFill>
                          <a:latin typeface="Courier" pitchFamily="49" charset="0"/>
                          <a:ea typeface="+mn-ea"/>
                          <a:cs typeface="+mn-cs"/>
                        </a:rPr>
                        <a:t>(1:12, add, 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sapply</a:t>
                      </a:r>
                      <a:r>
                        <a:rPr lang="en-US" sz="1800" b="0" kern="1200" dirty="0" smtClean="0">
                          <a:solidFill>
                            <a:srgbClr val="00B0F0"/>
                          </a:solidFill>
                          <a:latin typeface="Courier" pitchFamily="49" charset="0"/>
                          <a:ea typeface="+mn-ea"/>
                          <a:cs typeface="+mn-cs"/>
                        </a:rPr>
                        <a:t>(1:12, `+`, 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a:t>
                      </a:r>
                      <a:r>
                        <a:rPr lang="en-US" b="0" baseline="0" dirty="0" err="1" smtClean="0">
                          <a:solidFill>
                            <a:schemeClr val="tx1"/>
                          </a:solidFill>
                          <a:latin typeface="+mn-lt"/>
                        </a:rPr>
                        <a:t>backticks</a:t>
                      </a:r>
                      <a:r>
                        <a:rPr lang="en-US" b="0" baseline="0" dirty="0" smtClean="0">
                          <a:solidFill>
                            <a:schemeClr val="tx1"/>
                          </a:solidFill>
                          <a:latin typeface="+mn-lt"/>
                        </a:rPr>
                        <a:t> to invoke an operator in the manner of a function call.</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How to obtain the components</a:t>
                      </a:r>
                      <a:r>
                        <a:rPr lang="en-US" b="0" baseline="0" dirty="0" smtClean="0">
                          <a:solidFill>
                            <a:schemeClr val="tx1"/>
                          </a:solidFill>
                        </a:rPr>
                        <a:t> of a function?</a:t>
                      </a:r>
                      <a:endParaRPr lang="en-US" b="0" dirty="0" smtClean="0">
                        <a:solidFill>
                          <a:schemeClr val="tx1"/>
                        </a:solidFill>
                      </a:endParaRPr>
                    </a:p>
                    <a:p>
                      <a:r>
                        <a:rPr lang="en-US" b="0" dirty="0" smtClean="0">
                          <a:solidFill>
                            <a:srgbClr val="00B0F0"/>
                          </a:solidFill>
                          <a:latin typeface="Courier" pitchFamily="49" charset="0"/>
                        </a:rPr>
                        <a:t>f &lt;- function(x) x^2</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Obtain</a:t>
                      </a:r>
                      <a:r>
                        <a:rPr lang="en-US" b="0" baseline="0" dirty="0" smtClean="0">
                          <a:solidFill>
                            <a:schemeClr val="tx1"/>
                          </a:solidFill>
                        </a:rPr>
                        <a:t> the body, the list of arguments and the environment as follows:</a:t>
                      </a:r>
                    </a:p>
                    <a:p>
                      <a:r>
                        <a:rPr lang="en-US" b="0" baseline="0" dirty="0" err="1" smtClean="0">
                          <a:solidFill>
                            <a:srgbClr val="00B0F0"/>
                          </a:solidFill>
                          <a:latin typeface="Courier" pitchFamily="49" charset="0"/>
                        </a:rPr>
                        <a:t>str</a:t>
                      </a:r>
                      <a:r>
                        <a:rPr lang="en-US" b="0" dirty="0" smtClean="0">
                          <a:solidFill>
                            <a:srgbClr val="00B0F0"/>
                          </a:solidFill>
                          <a:latin typeface="Courier" pitchFamily="49" charset="0"/>
                        </a:rPr>
                        <a:t>(f);</a:t>
                      </a:r>
                      <a:r>
                        <a:rPr lang="en-US" b="0" baseline="0" dirty="0" smtClean="0">
                          <a:solidFill>
                            <a:srgbClr val="00B0F0"/>
                          </a:solidFill>
                          <a:latin typeface="Courier" pitchFamily="49" charset="0"/>
                        </a:rPr>
                        <a:t> formals(f); environment(f);</a:t>
                      </a:r>
                      <a:endParaRPr lang="en-US" b="0" dirty="0" smtClean="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252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A</a:t>
                      </a:r>
                      <a:r>
                        <a:rPr lang="en-US" b="0" baseline="0" dirty="0" smtClean="0">
                          <a:solidFill>
                            <a:schemeClr val="tx1"/>
                          </a:solidFill>
                        </a:rPr>
                        <a:t> function is a reusable parcel of code. The behavior (how) is implemented in code in its body. It consumes data passed as a list of arguments (what). It is assigned a temporary execution environment in which to go about its business. The location of a function’s definition (where) provides a starting point for looking up other data.</a:t>
                      </a:r>
                      <a:endParaRPr lang="en-US" b="0" dirty="0">
                        <a:solidFill>
                          <a:schemeClr val="tx1"/>
                        </a:solidFill>
                      </a:endParaRPr>
                    </a:p>
                  </a:txBody>
                  <a:tcPr>
                    <a:lnL w="76200" cap="flat" cmpd="sng" algn="ctr">
                      <a:solidFill>
                        <a:schemeClr val="tx1">
                          <a:lumMod val="75000"/>
                          <a:lumOff val="25000"/>
                        </a:schemeClr>
                      </a:solidFill>
                      <a:prstDash val="solid"/>
                      <a:round/>
                      <a:headEnd type="none" w="med" len="med"/>
                      <a:tailEnd type="none" w="med" len="med"/>
                    </a:lnL>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2578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410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MATCHING A LIST OF ARGUMENTS WITH THE FUNCTION INTERFACE</a:t>
            </a:r>
            <a:endParaRPr lang="en-US" b="1" dirty="0">
              <a:solidFill>
                <a:schemeClr val="bg1"/>
              </a:solidFill>
            </a:endParaRPr>
          </a:p>
        </p:txBody>
      </p:sp>
      <p:sp>
        <p:nvSpPr>
          <p:cNvPr id="3" name="TextBox 2"/>
          <p:cNvSpPr txBox="1"/>
          <p:nvPr/>
        </p:nvSpPr>
        <p:spPr>
          <a:xfrm>
            <a:off x="381001" y="685800"/>
            <a:ext cx="8534400" cy="2585323"/>
          </a:xfrm>
          <a:prstGeom prst="rect">
            <a:avLst/>
          </a:prstGeom>
          <a:noFill/>
        </p:spPr>
        <p:txBody>
          <a:bodyPr wrap="square" rtlCol="0">
            <a:spAutoFit/>
          </a:bodyPr>
          <a:lstStyle/>
          <a:p>
            <a:r>
              <a:rPr lang="en-US" dirty="0" smtClean="0"/>
              <a:t>A function may have a long list of arguments. How are these matched with the function’s interface? Matching occurs by</a:t>
            </a:r>
          </a:p>
          <a:p>
            <a:pPr marL="463550" indent="-174625">
              <a:buFont typeface="Arial" pitchFamily="34" charset="0"/>
              <a:buChar char="•"/>
            </a:pPr>
            <a:r>
              <a:rPr lang="en-US" dirty="0" smtClean="0"/>
              <a:t>Exact name,</a:t>
            </a:r>
          </a:p>
          <a:p>
            <a:pPr marL="463550" indent="-174625">
              <a:buFont typeface="Arial" pitchFamily="34" charset="0"/>
              <a:buChar char="•"/>
            </a:pPr>
            <a:r>
              <a:rPr lang="en-US" dirty="0" smtClean="0"/>
              <a:t>Prefix, and</a:t>
            </a:r>
          </a:p>
          <a:p>
            <a:pPr marL="463550" indent="-174625">
              <a:buFont typeface="Arial" pitchFamily="34" charset="0"/>
              <a:buChar char="•"/>
            </a:pPr>
            <a:r>
              <a:rPr lang="en-US" dirty="0" smtClean="0"/>
              <a:t>Position</a:t>
            </a:r>
          </a:p>
          <a:p>
            <a:pPr marL="174625" indent="-174625"/>
            <a:r>
              <a:rPr lang="en-US" dirty="0"/>
              <a:t>i</a:t>
            </a:r>
            <a:r>
              <a:rPr lang="en-US" dirty="0" smtClean="0"/>
              <a:t>n that order.</a:t>
            </a:r>
          </a:p>
          <a:p>
            <a:pPr marL="463550" indent="-174625">
              <a:buFont typeface="Arial" pitchFamily="34" charset="0"/>
              <a:buChar char="•"/>
            </a:pPr>
            <a:endParaRPr lang="en-US" dirty="0" smtClean="0"/>
          </a:p>
          <a:p>
            <a:pPr marL="800100" lvl="1" indent="-342900"/>
            <a:endParaRPr lang="en-US" dirty="0" smtClean="0"/>
          </a:p>
          <a:p>
            <a:endParaRPr lang="en-US" dirty="0" smtClean="0"/>
          </a:p>
        </p:txBody>
      </p:sp>
      <p:sp>
        <p:nvSpPr>
          <p:cNvPr id="4" name="TextBox 3"/>
          <p:cNvSpPr txBox="1"/>
          <p:nvPr/>
        </p:nvSpPr>
        <p:spPr>
          <a:xfrm>
            <a:off x="685800" y="5181600"/>
            <a:ext cx="1231427" cy="369332"/>
          </a:xfrm>
          <a:prstGeom prst="rect">
            <a:avLst/>
          </a:prstGeom>
          <a:solidFill>
            <a:srgbClr val="FFC000"/>
          </a:solidFill>
        </p:spPr>
        <p:txBody>
          <a:bodyPr wrap="none" rtlCol="0">
            <a:spAutoFit/>
          </a:bodyPr>
          <a:lstStyle/>
          <a:p>
            <a:r>
              <a:rPr lang="en-US" b="1" dirty="0" smtClean="0"/>
              <a:t>Arguments</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(f(1, 2, 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without names, they are matched to the function’s interface by position.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those with names are matched first to the function’s interface. Exact matches happen first.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a=1))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those with names are matched first to the function’s interface. If an exact match is </a:t>
                      </a:r>
                      <a:r>
                        <a:rPr lang="en-US" b="0" u="sng" baseline="0" dirty="0" smtClean="0">
                          <a:solidFill>
                            <a:schemeClr val="tx1"/>
                          </a:solidFill>
                          <a:latin typeface="+mn-lt"/>
                        </a:rPr>
                        <a:t>not</a:t>
                      </a:r>
                      <a:r>
                        <a:rPr lang="en-US" b="0" baseline="0" dirty="0" smtClean="0">
                          <a:solidFill>
                            <a:schemeClr val="tx1"/>
                          </a:solidFill>
                          <a:latin typeface="+mn-lt"/>
                        </a:rPr>
                        <a:t> found, then it is followed by prefix matching.</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Does the function execute or fail with error?</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b=1))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Fails with error.</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an argument with multiple matches with the function’s interface, the assignment cannot be resolved and results in failure with an error.</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56032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All of the following statements produce the same result Which represent unacceptable usage?</a:t>
                      </a:r>
                    </a:p>
                    <a:p>
                      <a:r>
                        <a:rPr lang="en-US" sz="1800" b="0" kern="1200" dirty="0" smtClean="0">
                          <a:solidFill>
                            <a:srgbClr val="00B0F0"/>
                          </a:solidFill>
                          <a:latin typeface="Courier" pitchFamily="49" charset="0"/>
                          <a:ea typeface="+mn-ea"/>
                          <a:cs typeface="+mn-cs"/>
                        </a:rPr>
                        <a:t>mean(1:10)</a:t>
                      </a:r>
                    </a:p>
                    <a:p>
                      <a:r>
                        <a:rPr lang="en-US" sz="1800" b="0" kern="1200" dirty="0" smtClean="0">
                          <a:solidFill>
                            <a:srgbClr val="00B0F0"/>
                          </a:solidFill>
                          <a:latin typeface="Courier" pitchFamily="49" charset="0"/>
                          <a:ea typeface="+mn-ea"/>
                          <a:cs typeface="+mn-cs"/>
                        </a:rPr>
                        <a:t>mean(1:10, trim=0.05)</a:t>
                      </a:r>
                    </a:p>
                    <a:p>
                      <a:r>
                        <a:rPr lang="en-US" sz="1800" b="0" kern="1200" dirty="0" smtClean="0">
                          <a:solidFill>
                            <a:srgbClr val="00B0F0"/>
                          </a:solidFill>
                          <a:latin typeface="Courier" pitchFamily="49" charset="0"/>
                          <a:ea typeface="+mn-ea"/>
                          <a:cs typeface="+mn-cs"/>
                        </a:rPr>
                        <a:t>mean(x=1:10)</a:t>
                      </a:r>
                    </a:p>
                    <a:p>
                      <a:r>
                        <a:rPr lang="en-US" sz="1800" b="0" kern="1200" dirty="0" smtClean="0">
                          <a:solidFill>
                            <a:srgbClr val="00B0F0"/>
                          </a:solidFill>
                          <a:latin typeface="Courier" pitchFamily="49" charset="0"/>
                          <a:ea typeface="+mn-ea"/>
                          <a:cs typeface="+mn-cs"/>
                        </a:rPr>
                        <a:t>mean(1:10, n=T)</a:t>
                      </a:r>
                    </a:p>
                    <a:p>
                      <a:r>
                        <a:rPr lang="en-US" sz="1800" b="0" kern="1200" dirty="0" smtClean="0">
                          <a:solidFill>
                            <a:srgbClr val="00B0F0"/>
                          </a:solidFill>
                          <a:latin typeface="Courier" pitchFamily="49" charset="0"/>
                          <a:ea typeface="+mn-ea"/>
                          <a:cs typeface="+mn-cs"/>
                        </a:rPr>
                        <a:t>mean(1:10, , FALSE)</a:t>
                      </a:r>
                    </a:p>
                    <a:p>
                      <a:r>
                        <a:rPr lang="en-US" sz="1800" b="0" kern="1200" dirty="0" smtClean="0">
                          <a:solidFill>
                            <a:srgbClr val="00B0F0"/>
                          </a:solidFill>
                          <a:latin typeface="Courier" pitchFamily="49" charset="0"/>
                          <a:ea typeface="+mn-ea"/>
                          <a:cs typeface="+mn-cs"/>
                        </a:rPr>
                        <a:t>mean(1:10, 0.05)</a:t>
                      </a:r>
                    </a:p>
                    <a:p>
                      <a:r>
                        <a:rPr lang="en-US" sz="1800" b="0" kern="1200" dirty="0" smtClean="0">
                          <a:solidFill>
                            <a:srgbClr val="00B0F0"/>
                          </a:solidFill>
                          <a:latin typeface="Courier" pitchFamily="49" charset="0"/>
                          <a:ea typeface="+mn-ea"/>
                          <a:cs typeface="+mn-cs"/>
                        </a:rPr>
                        <a:t>mean(, TRUE, x=c(1:10, NA))</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3154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Nos. 4 through 7 are highly inadvisable.</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448056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positional matching for the most commonly used arguments. These are usually in the first one-two places. Use readable abbreviations for prefix matching.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92836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976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43840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791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How to call mean using a set of arguments in a list as follows?</a:t>
                      </a:r>
                    </a:p>
                    <a:p>
                      <a:r>
                        <a:rPr lang="en-US" sz="1800" b="0" kern="1200" dirty="0" err="1" smtClean="0">
                          <a:solidFill>
                            <a:srgbClr val="00B0F0"/>
                          </a:solidFill>
                          <a:latin typeface="Courier" pitchFamily="49" charset="0"/>
                          <a:ea typeface="+mn-ea"/>
                          <a:cs typeface="+mn-cs"/>
                        </a:rPr>
                        <a:t>args</a:t>
                      </a:r>
                      <a:r>
                        <a:rPr lang="en-US" sz="1800" b="0" kern="1200" dirty="0" smtClean="0">
                          <a:solidFill>
                            <a:srgbClr val="00B0F0"/>
                          </a:solidFill>
                          <a:latin typeface="Courier" pitchFamily="49" charset="0"/>
                          <a:ea typeface="+mn-ea"/>
                          <a:cs typeface="+mn-cs"/>
                        </a:rPr>
                        <a:t> &lt;- list(1:12, na.rm=TRUE)</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do.call</a:t>
                      </a:r>
                      <a:r>
                        <a:rPr lang="en-US" sz="1800" b="0" kern="1200" dirty="0" smtClean="0">
                          <a:solidFill>
                            <a:srgbClr val="00B0F0"/>
                          </a:solidFill>
                          <a:latin typeface="Courier" pitchFamily="49" charset="0"/>
                          <a:ea typeface="+mn-ea"/>
                          <a:cs typeface="+mn-cs"/>
                        </a:rPr>
                        <a:t>(mean, </a:t>
                      </a:r>
                      <a:r>
                        <a:rPr lang="en-US" sz="1800" b="0" kern="1200" dirty="0" err="1" smtClean="0">
                          <a:solidFill>
                            <a:srgbClr val="00B0F0"/>
                          </a:solidFill>
                          <a:latin typeface="Courier" pitchFamily="49" charset="0"/>
                          <a:ea typeface="+mn-ea"/>
                          <a:cs typeface="+mn-cs"/>
                        </a:rPr>
                        <a:t>args</a:t>
                      </a:r>
                      <a:r>
                        <a:rPr lang="en-US" sz="1800" b="0" kern="1200" dirty="0" smtClean="0">
                          <a:solidFill>
                            <a:srgbClr val="00B0F0"/>
                          </a:solidFill>
                          <a:latin typeface="Courier" pitchFamily="49" charset="0"/>
                          <a:ea typeface="+mn-ea"/>
                          <a:cs typeface="+mn-cs"/>
                        </a:rPr>
                        <a:t>)</a:t>
                      </a:r>
                      <a:endParaRPr lang="en-U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This has the same effect as calling mean and passing the list of arguments.</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DEFAULT ARGUMENTS</a:t>
            </a:r>
            <a:endParaRPr lang="en-US" b="1" dirty="0">
              <a:solidFill>
                <a:schemeClr val="bg1"/>
              </a:solidFill>
            </a:endParaRPr>
          </a:p>
        </p:txBody>
      </p:sp>
      <p:sp>
        <p:nvSpPr>
          <p:cNvPr id="3" name="TextBox 2"/>
          <p:cNvSpPr txBox="1"/>
          <p:nvPr/>
        </p:nvSpPr>
        <p:spPr>
          <a:xfrm>
            <a:off x="381001" y="685800"/>
            <a:ext cx="8534400" cy="1200329"/>
          </a:xfrm>
          <a:prstGeom prst="rect">
            <a:avLst/>
          </a:prstGeom>
          <a:noFill/>
        </p:spPr>
        <p:txBody>
          <a:bodyPr wrap="square" rtlCol="0">
            <a:spAutoFit/>
          </a:bodyPr>
          <a:lstStyle/>
          <a:p>
            <a:r>
              <a:rPr lang="en-US" dirty="0" smtClean="0"/>
              <a:t>An argument may have default values.</a:t>
            </a:r>
          </a:p>
          <a:p>
            <a:pPr marL="463550" indent="-174625">
              <a:buFont typeface="Arial" pitchFamily="34" charset="0"/>
              <a:buChar char="•"/>
            </a:pPr>
            <a:endParaRPr lang="en-US" dirty="0" smtClean="0"/>
          </a:p>
          <a:p>
            <a:pPr marL="800100" lvl="1" indent="-342900"/>
            <a:endParaRPr lang="en-US" dirty="0" smtClean="0"/>
          </a:p>
          <a:p>
            <a:endParaRPr lang="en-US" dirty="0" smtClean="0"/>
          </a:p>
        </p:txBody>
      </p:sp>
      <p:sp>
        <p:nvSpPr>
          <p:cNvPr id="4" name="TextBox 3"/>
          <p:cNvSpPr txBox="1"/>
          <p:nvPr/>
        </p:nvSpPr>
        <p:spPr>
          <a:xfrm>
            <a:off x="685800" y="5181600"/>
            <a:ext cx="887807" cy="369332"/>
          </a:xfrm>
          <a:prstGeom prst="rect">
            <a:avLst/>
          </a:prstGeom>
          <a:solidFill>
            <a:srgbClr val="FFC000"/>
          </a:solidFill>
        </p:spPr>
        <p:txBody>
          <a:bodyPr wrap="none" rtlCol="0">
            <a:spAutoFit/>
          </a:bodyPr>
          <a:lstStyle/>
          <a:p>
            <a:r>
              <a:rPr lang="en-US" b="1" dirty="0" smtClean="0"/>
              <a:t>Default</a:t>
            </a: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backup</a:t>
            </a:r>
            <a:endParaRPr lang="en-US" dirty="0">
              <a:solidFill>
                <a:schemeClr val="bg1">
                  <a:lumMod val="95000"/>
                </a:schemeClr>
              </a:solidFill>
            </a:endParaRPr>
          </a:p>
        </p:txBody>
      </p:sp>
      <p:sp>
        <p:nvSpPr>
          <p:cNvPr id="3" name="Text Placeholder 2"/>
          <p:cNvSpPr>
            <a:spLocks noGrp="1"/>
          </p:cNvSpPr>
          <p:nvPr>
            <p:ph type="body" idx="1"/>
          </p:nvPr>
        </p:nvSpPr>
        <p:spPr/>
        <p:txBody>
          <a:bodyPr/>
          <a:lstStyle/>
          <a:p>
            <a:r>
              <a:rPr lang="en-US" dirty="0" smtClean="0"/>
              <a:t>NOT FOR USE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14400" y="46038"/>
            <a:ext cx="8229600" cy="639762"/>
          </a:xfrm>
        </p:spPr>
        <p:txBody>
          <a:bodyPr>
            <a:normAutofit fontScale="90000"/>
          </a:bodyPr>
          <a:lstStyle/>
          <a:p>
            <a:pPr algn="r"/>
            <a:r>
              <a:rPr lang="en-US" dirty="0" smtClean="0">
                <a:solidFill>
                  <a:srgbClr val="FF0000"/>
                </a:solidFill>
              </a:rPr>
              <a:t>Standard Q&amp;A format</a:t>
            </a:r>
            <a:endParaRPr lang="en-US" dirty="0">
              <a:solidFill>
                <a:srgbClr val="FF0000"/>
              </a:solidFill>
            </a:endParaRPr>
          </a:p>
        </p:txBody>
      </p:sp>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83820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bg1">
                        <a:lumMod val="65000"/>
                      </a:schemeClr>
                    </a:solidFill>
                  </a:tcPr>
                </a:tc>
              </a:tr>
              <a:tr h="487680">
                <a:tc>
                  <a:txBody>
                    <a:bodyPr/>
                    <a:lstStyle/>
                    <a:p>
                      <a:r>
                        <a:rPr lang="en-US" dirty="0" smtClean="0"/>
                        <a:t>What does</a:t>
                      </a:r>
                      <a:r>
                        <a:rPr lang="en-US" baseline="0" dirty="0" smtClean="0"/>
                        <a:t> the following code do?</a:t>
                      </a:r>
                      <a:endParaRPr lang="en-US" dirty="0" smtClean="0"/>
                    </a:p>
                    <a:p>
                      <a:r>
                        <a:rPr lang="en-US" dirty="0" smtClean="0">
                          <a:solidFill>
                            <a:srgbClr val="00B0F0"/>
                          </a:solidFill>
                          <a:latin typeface="Courier" pitchFamily="49" charset="0"/>
                        </a:rPr>
                        <a:t>Code</a:t>
                      </a:r>
                    </a:p>
                  </a:txBody>
                  <a:tcPr>
                    <a:solidFill>
                      <a:schemeClr val="bg1"/>
                    </a:solidFill>
                  </a:tcPr>
                </a:tc>
              </a:tr>
              <a:tr h="137160">
                <a:tc>
                  <a:txBody>
                    <a:bodyPr/>
                    <a:lstStyle/>
                    <a:p>
                      <a:endParaRPr lang="en-US" dirty="0"/>
                    </a:p>
                  </a:txBody>
                  <a:tcPr marT="0" marB="0">
                    <a:solidFill>
                      <a:schemeClr val="bg1">
                        <a:lumMod val="65000"/>
                      </a:schemeClr>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24536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50000"/>
                        <a:lumOff val="50000"/>
                      </a:schemeClr>
                    </a:solidFill>
                  </a:tcPr>
                </a:tc>
              </a:tr>
              <a:tr h="487680">
                <a:tc>
                  <a:txBody>
                    <a:bodyPr/>
                    <a:lstStyle/>
                    <a:p>
                      <a:r>
                        <a:rPr lang="en-US" dirty="0" smtClean="0"/>
                        <a:t>Expected outcome</a:t>
                      </a:r>
                    </a:p>
                    <a:p>
                      <a:r>
                        <a:rPr lang="en-US" dirty="0" smtClean="0">
                          <a:solidFill>
                            <a:srgbClr val="00B0F0"/>
                          </a:solidFill>
                          <a:latin typeface="Courier" pitchFamily="49" charset="0"/>
                        </a:rPr>
                        <a:t>Result</a:t>
                      </a:r>
                      <a:endParaRPr lang="en-US" dirty="0">
                        <a:solidFill>
                          <a:srgbClr val="00B0F0"/>
                        </a:solidFill>
                        <a:latin typeface="Courier" pitchFamily="49" charset="0"/>
                      </a:endParaRPr>
                    </a:p>
                  </a:txBody>
                  <a:tcPr>
                    <a:solidFill>
                      <a:schemeClr val="bg1"/>
                    </a:solidFill>
                  </a:tcPr>
                </a:tc>
              </a:tr>
              <a:tr h="137160">
                <a:tc>
                  <a:txBody>
                    <a:bodyPr/>
                    <a:lstStyle/>
                    <a:p>
                      <a:endParaRPr lang="en-US" dirty="0"/>
                    </a:p>
                  </a:txBody>
                  <a:tcPr marT="0" marB="0">
                    <a:solidFill>
                      <a:schemeClr val="tx1">
                        <a:lumMod val="50000"/>
                        <a:lumOff val="50000"/>
                      </a:schemeClr>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252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75000"/>
                        <a:lumOff val="25000"/>
                      </a:schemeClr>
                    </a:solidFill>
                  </a:tcPr>
                </a:tc>
              </a:tr>
              <a:tr h="487680">
                <a:tc>
                  <a:txBody>
                    <a:bodyPr/>
                    <a:lstStyle/>
                    <a:p>
                      <a:r>
                        <a:rPr lang="en-US" dirty="0" smtClean="0"/>
                        <a:t>Underlying</a:t>
                      </a:r>
                      <a:r>
                        <a:rPr lang="en-US" baseline="0" dirty="0" smtClean="0"/>
                        <a:t> concept</a:t>
                      </a:r>
                      <a:endParaRPr lang="en-US" dirty="0" smtClean="0"/>
                    </a:p>
                    <a:p>
                      <a:r>
                        <a:rPr lang="en-US" dirty="0" smtClean="0"/>
                        <a:t>Lesson</a:t>
                      </a:r>
                      <a:endParaRPr lang="en-US" dirty="0"/>
                    </a:p>
                  </a:txBody>
                  <a:tcPr>
                    <a:solidFill>
                      <a:schemeClr val="bg1"/>
                    </a:solidFill>
                  </a:tcPr>
                </a:tc>
              </a:tr>
              <a:tr h="137160">
                <a:tc>
                  <a:txBody>
                    <a:bodyPr/>
                    <a:lstStyle/>
                    <a:p>
                      <a:endParaRPr lang="en-US" dirty="0"/>
                    </a:p>
                  </a:txBody>
                  <a:tcPr marT="0" marB="0">
                    <a:solidFill>
                      <a:schemeClr val="tx1">
                        <a:lumMod val="75000"/>
                        <a:lumOff val="25000"/>
                      </a:schemeClr>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05968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95000"/>
                        <a:lumOff val="5000"/>
                      </a:schemeClr>
                    </a:solidFill>
                  </a:tcPr>
                </a:tc>
              </a:tr>
              <a:tr h="487680">
                <a:tc>
                  <a:txBody>
                    <a:bodyPr/>
                    <a:lstStyle/>
                    <a:p>
                      <a:r>
                        <a:rPr lang="en-US" dirty="0" smtClean="0">
                          <a:solidFill>
                            <a:srgbClr val="FF0000"/>
                          </a:solidFill>
                        </a:rPr>
                        <a:t>Tag</a:t>
                      </a:r>
                      <a:r>
                        <a:rPr lang="en-US" baseline="0" dirty="0" smtClean="0">
                          <a:solidFill>
                            <a:srgbClr val="FF0000"/>
                          </a:solidFill>
                        </a:rPr>
                        <a:t> #1</a:t>
                      </a:r>
                    </a:p>
                    <a:p>
                      <a:r>
                        <a:rPr lang="en-US" baseline="0" dirty="0" smtClean="0">
                          <a:solidFill>
                            <a:srgbClr val="FF0000"/>
                          </a:solidFill>
                        </a:rPr>
                        <a:t>Tag #2</a:t>
                      </a:r>
                      <a:endParaRPr lang="en-US" dirty="0" smtClean="0">
                        <a:solidFill>
                          <a:srgbClr val="FF0000"/>
                        </a:solidFill>
                      </a:endParaRPr>
                    </a:p>
                  </a:txBody>
                  <a:tcPr>
                    <a:solidFill>
                      <a:schemeClr val="bg1"/>
                    </a:solidFill>
                  </a:tcPr>
                </a:tc>
              </a:tr>
              <a:tr h="137160">
                <a:tc>
                  <a:txBody>
                    <a:bodyPr/>
                    <a:lstStyle/>
                    <a:p>
                      <a:endParaRPr lang="en-US" dirty="0"/>
                    </a:p>
                  </a:txBody>
                  <a:tcPr marT="0" marB="0">
                    <a:solidFill>
                      <a:schemeClr val="tx1">
                        <a:lumMod val="95000"/>
                        <a:lumOff val="5000"/>
                      </a:scheme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What do</a:t>
                      </a:r>
                      <a:r>
                        <a:rPr lang="en-US" b="0" baseline="0" dirty="0" smtClean="0">
                          <a:solidFill>
                            <a:schemeClr val="tx1"/>
                          </a:solidFill>
                        </a:rPr>
                        <a:t> these function calls return?</a:t>
                      </a:r>
                      <a:endParaRPr lang="en-US" b="0" dirty="0" smtClean="0">
                        <a:solidFill>
                          <a:schemeClr val="tx1"/>
                        </a:solidFill>
                      </a:endParaRPr>
                    </a:p>
                    <a:p>
                      <a:r>
                        <a:rPr lang="en-US" b="0" dirty="0" smtClean="0">
                          <a:solidFill>
                            <a:srgbClr val="00B0F0"/>
                          </a:solidFill>
                          <a:latin typeface="Courier" pitchFamily="49" charset="0"/>
                        </a:rPr>
                        <a:t>formals(sum); body(sum); environment(sum);</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Returns</a:t>
                      </a:r>
                    </a:p>
                    <a:p>
                      <a:r>
                        <a:rPr lang="en-US" b="0" dirty="0" smtClean="0">
                          <a:solidFill>
                            <a:srgbClr val="00B0F0"/>
                          </a:solidFill>
                          <a:latin typeface="Courier" pitchFamily="49" charset="0"/>
                        </a:rPr>
                        <a:t>NULL</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Some functions are implemented in C code for</a:t>
                      </a:r>
                      <a:r>
                        <a:rPr lang="en-US" b="0" baseline="0" dirty="0" smtClean="0">
                          <a:solidFill>
                            <a:schemeClr val="tx1"/>
                          </a:solidFill>
                        </a:rPr>
                        <a:t> efficiency. They have no R code. Therefore their body, list of arguments and environment are all null.</a:t>
                      </a:r>
                      <a:endParaRPr lang="en-US" b="0" dirty="0">
                        <a:solidFill>
                          <a:schemeClr val="tx1"/>
                        </a:solidFill>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11" name="Table 10"/>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Which function tests whether a function is a primitive function? Lookup and illustrate with this function.</a:t>
                      </a:r>
                      <a:endParaRPr lang="en-US" b="0" dirty="0" smtClean="0">
                        <a:solidFill>
                          <a:schemeClr val="tx1"/>
                        </a:solidFill>
                      </a:endParaRPr>
                    </a:p>
                    <a:p>
                      <a:r>
                        <a:rPr lang="en-US" b="0" dirty="0" smtClean="0">
                          <a:solidFill>
                            <a:srgbClr val="00B0F0"/>
                          </a:solidFill>
                          <a:latin typeface="Courier" pitchFamily="49" charset="0"/>
                        </a:rPr>
                        <a:t>?sum</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a:t>
                      </a:r>
                    </a:p>
                    <a:p>
                      <a:r>
                        <a:rPr lang="en-US" b="0" dirty="0" err="1" smtClean="0">
                          <a:solidFill>
                            <a:srgbClr val="00B0F0"/>
                          </a:solidFill>
                          <a:latin typeface="Courier" pitchFamily="49" charset="0"/>
                        </a:rPr>
                        <a:t>is.primitive</a:t>
                      </a:r>
                      <a:r>
                        <a:rPr lang="en-US" b="0" dirty="0" smtClean="0">
                          <a:solidFill>
                            <a:srgbClr val="00B0F0"/>
                          </a:solidFill>
                          <a:latin typeface="Courier" pitchFamily="49" charset="0"/>
                        </a:rPr>
                        <a:t>(sum)</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0081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The function </a:t>
                      </a:r>
                      <a:r>
                        <a:rPr lang="en-US" b="0" baseline="0" dirty="0" err="1" smtClean="0">
                          <a:solidFill>
                            <a:srgbClr val="00B0F0"/>
                          </a:solidFill>
                          <a:latin typeface="Courier" pitchFamily="49" charset="0"/>
                        </a:rPr>
                        <a:t>is.primitive</a:t>
                      </a:r>
                      <a:r>
                        <a:rPr lang="en-US" b="0" baseline="0" dirty="0" smtClean="0">
                          <a:solidFill>
                            <a:srgbClr val="00B0F0"/>
                          </a:solidFill>
                          <a:latin typeface="Courier" pitchFamily="49" charset="0"/>
                        </a:rPr>
                        <a:t>()</a:t>
                      </a:r>
                      <a:r>
                        <a:rPr lang="en-US" b="0" baseline="0" dirty="0" smtClean="0">
                          <a:solidFill>
                            <a:srgbClr val="00B0F0"/>
                          </a:solidFill>
                        </a:rPr>
                        <a:t> </a:t>
                      </a:r>
                      <a:r>
                        <a:rPr lang="en-US" b="0" baseline="0" dirty="0" smtClean="0">
                          <a:solidFill>
                            <a:schemeClr val="tx1"/>
                          </a:solidFill>
                        </a:rPr>
                        <a:t>tests whether a function is of a primitive type. </a:t>
                      </a:r>
                      <a:endParaRPr lang="en-US" b="0" dirty="0">
                        <a:solidFill>
                          <a:schemeClr val="tx1"/>
                        </a:solidFill>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which function in the base package has the largest-sized list of arguments. Lookup this function.</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?scan</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760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smtClean="0">
                          <a:solidFill>
                            <a:srgbClr val="00B0F0"/>
                          </a:solidFill>
                          <a:latin typeface="Courier" pitchFamily="49" charset="0"/>
                        </a:rPr>
                        <a:t>max(lens)</a:t>
                      </a:r>
                    </a:p>
                    <a:p>
                      <a:r>
                        <a:rPr lang="en-US" b="0" dirty="0" smtClean="0">
                          <a:solidFill>
                            <a:srgbClr val="00B0F0"/>
                          </a:solidFill>
                          <a:latin typeface="Courier" pitchFamily="49" charset="0"/>
                        </a:rPr>
                        <a:t>which(lens == max(lens))</a:t>
                      </a:r>
                    </a:p>
                    <a:p>
                      <a:r>
                        <a:rPr lang="en-US" b="0" dirty="0" smtClean="0">
                          <a:solidFill>
                            <a:srgbClr val="00B0F0"/>
                          </a:solidFill>
                          <a:latin typeface="Courier" pitchFamily="49" charset="0"/>
                        </a:rPr>
                        <a:t>?scan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how many functions in the base package have no arguments.</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Courier" pitchFamily="49" charset="0"/>
                        </a:rPr>
                        <a:t>221</a:t>
                      </a:r>
                      <a:endParaRPr lang="en-US" b="0" dirty="0">
                        <a:solidFill>
                          <a:schemeClr val="tx1"/>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smtClean="0">
                          <a:solidFill>
                            <a:srgbClr val="00B0F0"/>
                          </a:solidFill>
                          <a:latin typeface="Courier" pitchFamily="49" charset="0"/>
                        </a:rPr>
                        <a:t>sum(lens == 0)</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how many functions in the base package are of the primitive type.</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179</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8100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err="1" smtClean="0">
                          <a:solidFill>
                            <a:srgbClr val="00B0F0"/>
                          </a:solidFill>
                          <a:latin typeface="Courier" pitchFamily="49" charset="0"/>
                        </a:rPr>
                        <a:t>prims</a:t>
                      </a:r>
                      <a:r>
                        <a:rPr lang="en-US" b="0" dirty="0" smtClean="0">
                          <a:solidFill>
                            <a:srgbClr val="00B0F0"/>
                          </a:solidFill>
                          <a:latin typeface="Courier" pitchFamily="49" charset="0"/>
                        </a:rPr>
                        <a:t> &lt;- Filter(</a:t>
                      </a:r>
                      <a:r>
                        <a:rPr lang="en-US" b="0" dirty="0" err="1" smtClean="0">
                          <a:solidFill>
                            <a:srgbClr val="00B0F0"/>
                          </a:solidFill>
                          <a:latin typeface="Courier" pitchFamily="49" charset="0"/>
                        </a:rPr>
                        <a:t>is.primitive</a:t>
                      </a:r>
                      <a:r>
                        <a:rPr lang="en-US" b="0" dirty="0" smtClean="0">
                          <a:solidFill>
                            <a:srgbClr val="00B0F0"/>
                          </a:solidFill>
                          <a:latin typeface="Courier" pitchFamily="49" charset="0"/>
                        </a:rPr>
                        <a:t>, funs)</a:t>
                      </a:r>
                    </a:p>
                    <a:p>
                      <a:r>
                        <a:rPr lang="en-US" b="0" dirty="0" smtClean="0">
                          <a:solidFill>
                            <a:srgbClr val="00B0F0"/>
                          </a:solidFill>
                          <a:latin typeface="Courier" pitchFamily="49" charset="0"/>
                        </a:rPr>
                        <a:t>length(</a:t>
                      </a:r>
                      <a:r>
                        <a:rPr lang="en-US" b="0" dirty="0" err="1" smtClean="0">
                          <a:solidFill>
                            <a:srgbClr val="00B0F0"/>
                          </a:solidFill>
                          <a:latin typeface="Courier" pitchFamily="49" charset="0"/>
                        </a:rPr>
                        <a:t>prims</a:t>
                      </a:r>
                      <a:r>
                        <a:rPr lang="en-US" b="0" dirty="0" smtClean="0">
                          <a:solidFill>
                            <a:srgbClr val="00B0F0"/>
                          </a:solidFill>
                          <a:latin typeface="Courier" pitchFamily="49" charset="0"/>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LEXCIAL SCOPING</a:t>
            </a:r>
            <a:endParaRPr lang="en-US" b="1" dirty="0">
              <a:solidFill>
                <a:schemeClr val="bg1"/>
              </a:solidFill>
            </a:endParaRPr>
          </a:p>
        </p:txBody>
      </p:sp>
      <p:sp>
        <p:nvSpPr>
          <p:cNvPr id="3" name="TextBox 2"/>
          <p:cNvSpPr txBox="1"/>
          <p:nvPr/>
        </p:nvSpPr>
        <p:spPr>
          <a:xfrm>
            <a:off x="381000" y="685800"/>
            <a:ext cx="7944034" cy="369332"/>
          </a:xfrm>
          <a:prstGeom prst="rect">
            <a:avLst/>
          </a:prstGeom>
          <a:noFill/>
        </p:spPr>
        <p:txBody>
          <a:bodyPr wrap="none" rtlCol="0">
            <a:spAutoFit/>
          </a:bodyPr>
          <a:lstStyle/>
          <a:p>
            <a:r>
              <a:rPr lang="en-US" dirty="0" smtClean="0"/>
              <a:t>Just as a work-space has all that’s needed for a job to be done, so also functions.  </a:t>
            </a:r>
            <a:endParaRPr lang="en-US" dirty="0">
              <a:solidFill>
                <a:schemeClr val="bg1">
                  <a:lumMod val="75000"/>
                </a:schemeClr>
              </a:solidFill>
            </a:endParaRPr>
          </a:p>
        </p:txBody>
      </p:sp>
      <p:pic>
        <p:nvPicPr>
          <p:cNvPr id="5" name="Picture 4" descr="office. messy cleanjpg.jpg"/>
          <p:cNvPicPr>
            <a:picLocks noChangeAspect="1"/>
          </p:cNvPicPr>
          <p:nvPr/>
        </p:nvPicPr>
        <p:blipFill>
          <a:blip r:embed="rId2" cstate="print"/>
          <a:stretch>
            <a:fillRect/>
          </a:stretch>
        </p:blipFill>
        <p:spPr>
          <a:xfrm>
            <a:off x="127000" y="1047750"/>
            <a:ext cx="8890000" cy="4762500"/>
          </a:xfrm>
          <a:prstGeom prst="rect">
            <a:avLst/>
          </a:prstGeom>
        </p:spPr>
      </p:pic>
      <p:sp>
        <p:nvSpPr>
          <p:cNvPr id="6" name="TextBox 5"/>
          <p:cNvSpPr txBox="1"/>
          <p:nvPr/>
        </p:nvSpPr>
        <p:spPr>
          <a:xfrm>
            <a:off x="304800" y="5867400"/>
            <a:ext cx="8610600" cy="923330"/>
          </a:xfrm>
          <a:prstGeom prst="rect">
            <a:avLst/>
          </a:prstGeom>
          <a:noFill/>
        </p:spPr>
        <p:txBody>
          <a:bodyPr wrap="square" rtlCol="0">
            <a:spAutoFit/>
          </a:bodyPr>
          <a:lstStyle/>
          <a:p>
            <a:r>
              <a:rPr lang="en-US" dirty="0" smtClean="0"/>
              <a:t>A function has scoping rules that apply to looking up data.  This helps keep data in well-organized compartments so computing resources can be used efficiently with predictable results.</a:t>
            </a:r>
          </a:p>
        </p:txBody>
      </p:sp>
      <p:sp>
        <p:nvSpPr>
          <p:cNvPr id="7" name="TextBox 6"/>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8" name="TextBox 7"/>
          <p:cNvSpPr txBox="1"/>
          <p:nvPr/>
        </p:nvSpPr>
        <p:spPr>
          <a:xfrm>
            <a:off x="2590800" y="5181600"/>
            <a:ext cx="820930" cy="369332"/>
          </a:xfrm>
          <a:prstGeom prst="rect">
            <a:avLst/>
          </a:prstGeom>
          <a:solidFill>
            <a:srgbClr val="FFC000"/>
          </a:solidFill>
        </p:spPr>
        <p:txBody>
          <a:bodyPr wrap="none" rtlCol="0">
            <a:spAutoFit/>
          </a:bodyPr>
          <a:lstStyle/>
          <a:p>
            <a:r>
              <a:rPr lang="en-US" b="1" dirty="0" smtClean="0"/>
              <a:t>Lexical</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2961</TotalTime>
  <Words>2527</Words>
  <Application>Microsoft Office PowerPoint</Application>
  <PresentationFormat>On-screen Show (4:3)</PresentationFormat>
  <Paragraphs>487</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LearnR Lessons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backup</vt:lpstr>
      <vt:lpstr>Standard Q&amp;A format</vt:lpstr>
    </vt:vector>
  </TitlesOfParts>
  <Company>Monsanto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LearnR Lessons</dc:title>
  <dc:creator>ssbhat3</dc:creator>
  <cp:lastModifiedBy>ssbhat3</cp:lastModifiedBy>
  <cp:revision>85</cp:revision>
  <dcterms:created xsi:type="dcterms:W3CDTF">2015-12-21T05:05:39Z</dcterms:created>
  <dcterms:modified xsi:type="dcterms:W3CDTF">2015-12-23T06:27:15Z</dcterms:modified>
</cp:coreProperties>
</file>