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5" autoAdjust="0"/>
  </p:normalViewPr>
  <p:slideViewPr>
    <p:cSldViewPr>
      <p:cViewPr varScale="1">
        <p:scale>
          <a:sx n="60" d="100"/>
          <a:sy n="60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485B-DB0C-4DD5-A5FB-EDD03978D552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AE29-0046-492D-A4E4-8964A5B45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AE29-0046-492D-A4E4-8964A5B455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AE29-0046-492D-A4E4-8964A5B455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AE29-0046-492D-A4E4-8964A5B455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 in:</a:t>
            </a:r>
          </a:p>
          <a:p>
            <a:r>
              <a:rPr lang="en-US" dirty="0" err="1" smtClean="0"/>
              <a:t>Hadoop</a:t>
            </a:r>
            <a:r>
              <a:rPr lang="en-US" baseline="0" dirty="0" smtClean="0"/>
              <a:t> – Training, Development</a:t>
            </a:r>
          </a:p>
          <a:p>
            <a:r>
              <a:rPr lang="en-US" baseline="0" dirty="0" smtClean="0"/>
              <a:t>Amazon AWS – Rental</a:t>
            </a:r>
          </a:p>
          <a:p>
            <a:r>
              <a:rPr lang="en-US" baseline="0" dirty="0" smtClean="0"/>
              <a:t>Maps – Development</a:t>
            </a:r>
          </a:p>
          <a:p>
            <a:r>
              <a:rPr lang="en-US" baseline="0" dirty="0" err="1" smtClean="0"/>
              <a:t>Facebook</a:t>
            </a:r>
            <a:r>
              <a:rPr lang="en-US" baseline="0" dirty="0" smtClean="0"/>
              <a:t> –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AE29-0046-492D-A4E4-8964A5B455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3C62-9D93-40B4-82D8-D05BA62DEEF1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68A9-08CF-4DA2-9A65-A27F94609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</a:rPr>
              <a:t>SENTI</a:t>
            </a:r>
            <a:r>
              <a:rPr lang="en-US" sz="9600" b="1" dirty="0" smtClean="0"/>
              <a:t>METER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6538" indent="-236538" algn="l">
              <a:buFont typeface="Arial" pitchFamily="34" charset="0"/>
              <a:buChar char="•"/>
            </a:pPr>
            <a:r>
              <a:rPr lang="en-US" b="1" dirty="0" smtClean="0"/>
              <a:t>ASSESS</a:t>
            </a:r>
            <a:r>
              <a:rPr lang="en-US" dirty="0" smtClean="0"/>
              <a:t> SENTIMENT</a:t>
            </a:r>
          </a:p>
          <a:p>
            <a:pPr marL="236538" indent="-236538" algn="l">
              <a:buFont typeface="Arial" pitchFamily="34" charset="0"/>
              <a:buChar char="•"/>
            </a:pPr>
            <a:r>
              <a:rPr lang="en-US" b="1" dirty="0" smtClean="0"/>
              <a:t>ANALYZE</a:t>
            </a:r>
            <a:r>
              <a:rPr lang="en-US" dirty="0" smtClean="0"/>
              <a:t> ROOT-CASE</a:t>
            </a:r>
          </a:p>
          <a:p>
            <a:pPr marL="236538" indent="-236538" algn="l">
              <a:buFont typeface="Arial" pitchFamily="34" charset="0"/>
              <a:buChar char="•"/>
            </a:pPr>
            <a:r>
              <a:rPr lang="en-US" b="1" dirty="0" smtClean="0"/>
              <a:t>APPLY </a:t>
            </a:r>
            <a:r>
              <a:rPr lang="en-US" dirty="0" smtClean="0"/>
              <a:t>RECOMMENDATION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tiW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286000" y="304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WHY</a:t>
            </a:r>
            <a:endParaRPr lang="en-US" b="1" dirty="0" smtClean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SENTIMENT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31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ACTUAL</a:t>
            </a:r>
            <a:r>
              <a:rPr lang="en-US" b="1" dirty="0" smtClean="0">
                <a:solidFill>
                  <a:srgbClr val="00B0F0"/>
                </a:solidFill>
              </a:rPr>
              <a:t> TWITTER DATA, DEC-14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tiLoc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543050"/>
            <a:ext cx="6858000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8600" y="6248400"/>
            <a:ext cx="326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REPRESENTATIVE</a:t>
            </a:r>
            <a:r>
              <a:rPr lang="en-US" b="1" dirty="0" smtClean="0">
                <a:solidFill>
                  <a:srgbClr val="00B0F0"/>
                </a:solidFill>
              </a:rPr>
              <a:t> TWITTER DATA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04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WHERE</a:t>
            </a:r>
            <a:endParaRPr lang="en-US" b="1" dirty="0" smtClean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SENTIMENT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072" y="762000"/>
            <a:ext cx="2852928" cy="2895600"/>
          </a:xfrm>
          <a:prstGeom prst="roundRect">
            <a:avLst/>
          </a:prstGeom>
          <a:blipFill dpi="0" rotWithShape="1">
            <a:blip r:embed="rId3" cstate="print"/>
            <a:srcRect/>
            <a:tile tx="0" ty="0" sx="75000" sy="75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HOW</a:t>
            </a:r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66872" y="762000"/>
            <a:ext cx="2852928" cy="2895600"/>
          </a:xfrm>
          <a:prstGeom prst="roundRect">
            <a:avLst/>
          </a:prstGeom>
          <a:blipFill dpi="0" rotWithShape="1">
            <a:blip r:embed="rId4" cstate="print"/>
            <a:srcRect/>
            <a:tile tx="0" ty="0" sx="40000" sy="4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WHY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0" y="762000"/>
            <a:ext cx="2852928" cy="2895600"/>
          </a:xfrm>
          <a:prstGeom prst="roundRect">
            <a:avLst/>
          </a:prstGeom>
          <a:blipFill dpi="0" rotWithShape="1">
            <a:blip r:embed="rId5" cstate="print"/>
            <a:srcRect/>
            <a:tile tx="0" ty="0" sx="70000" sy="70000" flip="none" algn="b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WHERE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it is trending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86200"/>
            <a:ext cx="8610600" cy="2590800"/>
          </a:xfrm>
          <a:prstGeom prst="rect">
            <a:avLst/>
          </a:prstGeom>
          <a:blipFill dpi="0" rotWithShape="1">
            <a:blip r:embed="rId6" cstate="print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0811" y="76200"/>
            <a:ext cx="541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SENTIMENT @ MONSANTO</a:t>
            </a:r>
            <a:endParaRPr lang="en-US" sz="3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1752" y="609600"/>
            <a:ext cx="8613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9624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9867070">
            <a:off x="309386" y="2862808"/>
            <a:ext cx="8471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PROTOTYPE</a:t>
            </a:r>
            <a:endParaRPr lang="en-US" sz="9600" b="1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072" y="762000"/>
            <a:ext cx="2852928" cy="2895600"/>
          </a:xfrm>
          <a:prstGeom prst="roundRect">
            <a:avLst/>
          </a:prstGeom>
          <a:blipFill dpi="0" rotWithShape="1">
            <a:blip r:embed="rId3" cstate="print"/>
            <a:srcRect/>
            <a:tile tx="0" ty="0" sx="75000" sy="75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HOW</a:t>
            </a:r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66872" y="762000"/>
            <a:ext cx="2852928" cy="2895600"/>
          </a:xfrm>
          <a:prstGeom prst="roundRect">
            <a:avLst/>
          </a:prstGeom>
          <a:blipFill dpi="0" rotWithShape="1">
            <a:blip r:embed="rId4" cstate="print"/>
            <a:srcRect/>
            <a:tile tx="0" ty="0" sx="40000" sy="4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WHY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0" y="762000"/>
            <a:ext cx="2852928" cy="2895600"/>
          </a:xfrm>
          <a:prstGeom prst="roundRect">
            <a:avLst/>
          </a:prstGeom>
          <a:blipFill dpi="0" rotWithShape="1">
            <a:blip r:embed="rId5" cstate="print"/>
            <a:srcRect/>
            <a:tile tx="0" ty="0" sx="70000" sy="70000" flip="none" algn="b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WHERE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it is trending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811" y="76200"/>
            <a:ext cx="541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SENTIMENT @ MONSANTO</a:t>
            </a:r>
            <a:endParaRPr lang="en-US" sz="3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1752" y="609600"/>
            <a:ext cx="8613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9624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3886200"/>
            <a:ext cx="8610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1000" y="4419600"/>
            <a:ext cx="2209800" cy="2209800"/>
          </a:xfrm>
          <a:prstGeom prst="roundRect">
            <a:avLst/>
          </a:prstGeom>
          <a:blipFill dpi="0" rotWithShape="1">
            <a:blip r:embed="rId6" cstate="print"/>
            <a:srcRect/>
            <a:tile tx="0" ty="0" sx="50000" sy="50000" flip="none" algn="ctr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1800" y="4419600"/>
            <a:ext cx="5867400" cy="2209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072" y="762000"/>
            <a:ext cx="2852928" cy="2895600"/>
          </a:xfrm>
          <a:prstGeom prst="roundRect">
            <a:avLst/>
          </a:prstGeom>
          <a:blipFill dpi="0" rotWithShape="1">
            <a:blip r:embed="rId2" cstate="print"/>
            <a:srcRect/>
            <a:tile tx="0" ty="0" sx="50000" sy="5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HOW</a:t>
            </a:r>
            <a:r>
              <a:rPr lang="en-US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66872" y="762000"/>
            <a:ext cx="2852928" cy="2895600"/>
          </a:xfrm>
          <a:prstGeom prst="roundRect">
            <a:avLst/>
          </a:prstGeom>
          <a:blipFill dpi="0" rotWithShape="1">
            <a:blip r:embed="rId3" cstate="print"/>
            <a:srcRect/>
            <a:tile tx="0" ty="0" sx="49000" sy="49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 is trending</a:t>
            </a:r>
            <a:endParaRPr lang="en-US" b="1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0" y="762000"/>
            <a:ext cx="2852928" cy="2895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WHERE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 is trending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86200"/>
            <a:ext cx="8610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811" y="76200"/>
            <a:ext cx="541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SENTIMENT @ MONSANTO</a:t>
            </a:r>
            <a:endParaRPr lang="en-US" sz="3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1752" y="609600"/>
            <a:ext cx="8613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9624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" y="4419600"/>
            <a:ext cx="2209800" cy="2209800"/>
          </a:xfrm>
          <a:prstGeom prst="roundRect">
            <a:avLst/>
          </a:prstGeom>
          <a:blipFill dpi="0" rotWithShape="1">
            <a:blip r:embed="rId4" cstate="print"/>
            <a:srcRect/>
            <a:tile tx="0" ty="0" sx="50000" sy="50000" flip="none" algn="ctr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4419600"/>
            <a:ext cx="5867400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867070">
            <a:off x="1681558" y="2862808"/>
            <a:ext cx="5727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ACTUAL</a:t>
            </a:r>
            <a:endParaRPr lang="en-US" sz="9600" b="1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 sentiment off Social Media including Twitter and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HootSuite</a:t>
            </a:r>
            <a:r>
              <a:rPr lang="en-US" dirty="0" smtClean="0"/>
              <a:t> to blast appropriate messages via social media</a:t>
            </a:r>
          </a:p>
          <a:p>
            <a:r>
              <a:rPr lang="en-US" dirty="0" smtClean="0"/>
              <a:t>Use Cloud infrastructure for acceleration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 more tweets </a:t>
            </a:r>
            <a:r>
              <a:rPr lang="en-US" b="1" dirty="0" smtClean="0"/>
              <a:t>SOLVED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Use streaming API </a:t>
            </a:r>
            <a:r>
              <a:rPr lang="en-US" b="1" dirty="0" err="1" smtClean="0">
                <a:solidFill>
                  <a:srgbClr val="FF0000"/>
                </a:solidFill>
              </a:rPr>
              <a:t>streamR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Render tweets by trending terms </a:t>
            </a:r>
            <a:r>
              <a:rPr lang="en-US" b="1" dirty="0" smtClean="0"/>
              <a:t>SOLVED</a:t>
            </a:r>
          </a:p>
          <a:p>
            <a:r>
              <a:rPr lang="en-US" dirty="0" smtClean="0"/>
              <a:t>Put source on </a:t>
            </a:r>
            <a:r>
              <a:rPr lang="en-US" dirty="0" err="1" smtClean="0"/>
              <a:t>Github</a:t>
            </a:r>
            <a:r>
              <a:rPr lang="en-US" dirty="0" smtClean="0"/>
              <a:t> for version-control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Hadoop</a:t>
            </a:r>
            <a:r>
              <a:rPr lang="en-US" dirty="0" smtClean="0"/>
              <a:t> and Map-Reduce with streaming API</a:t>
            </a:r>
          </a:p>
          <a:p>
            <a:r>
              <a:rPr lang="en-US" dirty="0" smtClean="0"/>
              <a:t>Use Amazon AWS to host </a:t>
            </a:r>
          </a:p>
          <a:p>
            <a:r>
              <a:rPr lang="en-US" dirty="0" smtClean="0"/>
              <a:t>Overlay on maps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Facebook</a:t>
            </a:r>
            <a:r>
              <a:rPr lang="en-US" dirty="0" smtClean="0"/>
              <a:t> Graph API to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tiHow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86000" y="304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HOW</a:t>
            </a:r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SENTIMENT IS TRENDING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2209800" cy="646331"/>
          </a:xfrm>
          <a:prstGeom prst="wedgeRectCallout">
            <a:avLst>
              <a:gd name="adj1" fmla="val 51389"/>
              <a:gd name="adj2" fmla="val 1100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PROPORTION OF NEGATIVE TWEETS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810000"/>
            <a:ext cx="2209800" cy="646331"/>
          </a:xfrm>
          <a:prstGeom prst="wedgeRectCallout">
            <a:avLst>
              <a:gd name="adj1" fmla="val 54956"/>
              <a:gd name="adj2" fmla="val -1070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PROPORTION OF POSITIVE TWEETS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248400"/>
            <a:ext cx="37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ACTUAL</a:t>
            </a:r>
            <a:r>
              <a:rPr lang="en-US" b="1" dirty="0" smtClean="0">
                <a:solidFill>
                  <a:srgbClr val="00B0F0"/>
                </a:solidFill>
              </a:rPr>
              <a:t> TWITTER DATA, UPTO DEC-14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ntiMak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86000" y="304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HOW</a:t>
            </a:r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SENTIMENT IS TRENDING (SNAPSHOT)</a:t>
            </a:r>
            <a:endParaRPr lang="en-US" b="1" dirty="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1143000" cy="369332"/>
          </a:xfrm>
          <a:prstGeom prst="wedgeRectCallout">
            <a:avLst>
              <a:gd name="adj1" fmla="val 66372"/>
              <a:gd name="adj2" fmla="val 242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NEUTRAL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143000"/>
            <a:ext cx="1143000" cy="369332"/>
          </a:xfrm>
          <a:prstGeom prst="wedgeRectCallout">
            <a:avLst>
              <a:gd name="adj1" fmla="val -104662"/>
              <a:gd name="adj2" fmla="val 250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828800"/>
            <a:ext cx="1524000" cy="646331"/>
          </a:xfrm>
          <a:prstGeom prst="wedgeRectCallout">
            <a:avLst>
              <a:gd name="adj1" fmla="val -91496"/>
              <a:gd name="adj2" fmla="val 1240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MODERATELY NEGATIVE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819400"/>
            <a:ext cx="1524000" cy="646331"/>
          </a:xfrm>
          <a:prstGeom prst="wedgeRectCallout">
            <a:avLst>
              <a:gd name="adj1" fmla="val -116324"/>
              <a:gd name="adj2" fmla="val 216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EXTREMELY NEGATIVE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5029200"/>
            <a:ext cx="1143000" cy="369332"/>
          </a:xfrm>
          <a:prstGeom prst="wedgeRectCallout">
            <a:avLst>
              <a:gd name="adj1" fmla="val -104662"/>
              <a:gd name="adj2" fmla="val -167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191000"/>
            <a:ext cx="1600200" cy="646331"/>
          </a:xfrm>
          <a:prstGeom prst="wedgeRectCallout">
            <a:avLst>
              <a:gd name="adj1" fmla="val -83972"/>
              <a:gd name="adj2" fmla="val -1186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MODERATELY POSITIVE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6248400"/>
            <a:ext cx="37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ACTUAL</a:t>
            </a:r>
            <a:r>
              <a:rPr lang="en-US" b="1" dirty="0" smtClean="0">
                <a:solidFill>
                  <a:srgbClr val="00B0F0"/>
                </a:solidFill>
              </a:rPr>
              <a:t> TWITTER DATA, UPTO DEC-14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207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SENTIMETER</vt:lpstr>
      <vt:lpstr>Slide 2</vt:lpstr>
      <vt:lpstr>Slide 3</vt:lpstr>
      <vt:lpstr>Slide 4</vt:lpstr>
      <vt:lpstr>NEEDS INVESTMENT</vt:lpstr>
      <vt:lpstr>TWEAKS</vt:lpstr>
      <vt:lpstr>APPENDIX I</vt:lpstr>
      <vt:lpstr>Slide 8</vt:lpstr>
      <vt:lpstr>Slide 9</vt:lpstr>
      <vt:lpstr>Slide 10</vt:lpstr>
      <vt:lpstr>Slide 11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ssbhat3</dc:creator>
  <cp:lastModifiedBy>ssbhat3</cp:lastModifiedBy>
  <cp:revision>49</cp:revision>
  <dcterms:created xsi:type="dcterms:W3CDTF">2013-12-11T09:19:22Z</dcterms:created>
  <dcterms:modified xsi:type="dcterms:W3CDTF">2014-01-04T17:00:30Z</dcterms:modified>
</cp:coreProperties>
</file>