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409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6" r:id="rId14"/>
    <p:sldId id="447" r:id="rId15"/>
    <p:sldId id="448" r:id="rId16"/>
    <p:sldId id="449" r:id="rId17"/>
    <p:sldId id="450" r:id="rId18"/>
    <p:sldId id="451" r:id="rId20"/>
    <p:sldId id="456" r:id="rId21"/>
    <p:sldId id="457" r:id="rId22"/>
    <p:sldId id="453" r:id="rId23"/>
    <p:sldId id="458" r:id="rId24"/>
    <p:sldId id="461" r:id="rId25"/>
    <p:sldId id="462" r:id="rId26"/>
    <p:sldId id="468" r:id="rId27"/>
    <p:sldId id="463" r:id="rId28"/>
    <p:sldId id="464" r:id="rId29"/>
    <p:sldId id="444" r:id="rId30"/>
    <p:sldId id="445" r:id="rId31"/>
    <p:sldId id="43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9D3"/>
    <a:srgbClr val="5E75BA"/>
    <a:srgbClr val="1B2352"/>
    <a:srgbClr val="1D2666"/>
    <a:srgbClr val="0455DC"/>
    <a:srgbClr val="0D2767"/>
    <a:srgbClr val="FFFFFF"/>
    <a:srgbClr val="032C83"/>
    <a:srgbClr val="0E118D"/>
    <a:srgbClr val="042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86460" y="608330"/>
            <a:ext cx="10690860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300" normalizeH="0" baseline="0" noProof="1" dirty="0">
                <a:solidFill>
                  <a:srgbClr val="1B235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594995" y="771525"/>
            <a:ext cx="75565" cy="344170"/>
          </a:xfrm>
          <a:prstGeom prst="roundRect">
            <a:avLst>
              <a:gd name="adj" fmla="val 310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1.png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16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1.png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1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3.xml"/><Relationship Id="rId2" Type="http://schemas.openxmlformats.org/officeDocument/2006/relationships/image" Target="../media/image1.png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2.jpeg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商业计划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 flipH="1" flipV="1">
            <a:off x="8773160" y="622935"/>
            <a:ext cx="1931035" cy="1644650"/>
            <a:chOff x="9183" y="2620"/>
            <a:chExt cx="4726" cy="4024"/>
          </a:xfrm>
        </p:grpSpPr>
        <p:cxnSp>
          <p:nvCxnSpPr>
            <p:cNvPr id="16" name="直接连接符 15"/>
            <p:cNvCxnSpPr/>
            <p:nvPr/>
          </p:nvCxnSpPr>
          <p:spPr>
            <a:xfrm flipH="1" flipV="1">
              <a:off x="10447" y="2620"/>
              <a:ext cx="0" cy="4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9183" y="5739"/>
              <a:ext cx="472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 165"/>
          <p:cNvSpPr/>
          <p:nvPr/>
        </p:nvSpPr>
        <p:spPr>
          <a:xfrm>
            <a:off x="-34290" y="2116455"/>
            <a:ext cx="12232005" cy="262445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知识分享</a:t>
            </a:r>
            <a:endParaRPr lang="zh-CN" altLang="en-US" sz="5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30275" y="3580765"/>
            <a:ext cx="3001010" cy="2555240"/>
            <a:chOff x="1902" y="5420"/>
            <a:chExt cx="4726" cy="4024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2461" y="5420"/>
              <a:ext cx="0" cy="4024"/>
            </a:xfrm>
            <a:prstGeom prst="line">
              <a:avLst/>
            </a:prstGeom>
            <a:ln w="15875">
              <a:solidFill>
                <a:srgbClr val="0D01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902" y="8809"/>
              <a:ext cx="4726" cy="0"/>
            </a:xfrm>
            <a:prstGeom prst="line">
              <a:avLst/>
            </a:prstGeom>
            <a:ln w="15875">
              <a:solidFill>
                <a:srgbClr val="0D01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 11"/>
          <p:cNvSpPr/>
          <p:nvPr/>
        </p:nvSpPr>
        <p:spPr>
          <a:xfrm>
            <a:off x="1285240" y="1491615"/>
            <a:ext cx="1308100" cy="127825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 12"/>
          <p:cNvSpPr/>
          <p:nvPr/>
        </p:nvSpPr>
        <p:spPr>
          <a:xfrm>
            <a:off x="7289165" y="4354195"/>
            <a:ext cx="4060190" cy="812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北冥星眸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孙彬</a:t>
            </a: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3" name="图片 2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382905"/>
            <a:ext cx="1275080" cy="609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具体场景简单介绍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b="1"/>
              <a:t>listener(component)</a:t>
            </a:r>
            <a:endParaRPr lang="en-US" altLang="zh-CN" b="1"/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监听器，解决state改变后，如何通知页面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/>
          </a:p>
          <a:p>
            <a:pPr marL="0" indent="0">
              <a:buNone/>
            </a:pPr>
            <a:r>
              <a:rPr lang="zh-CN" altLang="en-US"/>
              <a:t>store.subscribe(listener);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23" name="图片 22" descr="log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5831205"/>
            <a:ext cx="1275080" cy="609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三大原则</a:t>
            </a:r>
            <a:endParaRPr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单一数据源</a:t>
            </a:r>
            <a:endParaRPr lang="zh-CN" altLang="en-US"/>
          </a:p>
          <a:p>
            <a:pPr marL="0" indent="0">
              <a:buNone/>
            </a:pPr>
            <a:r>
              <a:rPr lang="zh-CN" altLang="en-US" sz="1600"/>
              <a:t>整个应用的 state 被储存在一棵 object tree 中，并且这个 object tree 只存在于唯一一个 store 中。单一的 state tree ，使“撤销/重做”这类功能也变得容易实现。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r>
              <a:rPr lang="zh-CN" altLang="en-US"/>
              <a:t>State 是只读的</a:t>
            </a:r>
            <a:endParaRPr lang="zh-CN" altLang="en-US"/>
          </a:p>
          <a:p>
            <a:pPr marL="0" indent="0">
              <a:buNone/>
            </a:pPr>
            <a:r>
              <a:rPr lang="zh-CN" altLang="en-US" sz="1600"/>
              <a:t>唯一改变 state 的方法就是触发 action，action 是一个用于描述已发生事件的普通对象。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 Action 就是普通对象而已，因此它们可以被日志打印、序列化、储存、后期调试或测试时回放出来。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r>
              <a:rPr lang="en-US" altLang="zh-CN"/>
              <a:t>Reducer</a:t>
            </a:r>
            <a:r>
              <a:t>必须为</a:t>
            </a:r>
            <a:r>
              <a:rPr lang="zh-CN" altLang="en-US"/>
              <a:t>纯函数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同样的输入，必定得到同样的输出。可以一个也可以多个。</a:t>
            </a:r>
            <a:endParaRPr lang="zh-CN" altLang="en-US"/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Redux</a:t>
            </a:r>
            <a:r>
              <a:t>是如何工作的？</a:t>
            </a: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 sz="2400"/>
              <a:t>外部流程图</a:t>
            </a:r>
            <a:endParaRPr lang="zh-CN" altLang="en-US" sz="2400"/>
          </a:p>
          <a:p>
            <a:r>
              <a:rPr lang="zh-CN" altLang="en-US" sz="2400"/>
              <a:t>内部结构图</a:t>
            </a:r>
            <a:endParaRPr lang="zh-CN" altLang="en-US" sz="2400"/>
          </a:p>
          <a:p>
            <a:r>
              <a:rPr lang="zh-CN" altLang="en-US" sz="2400"/>
              <a:t>内部流程图</a:t>
            </a:r>
            <a:endParaRPr lang="zh-CN" altLang="en-US" sz="2400"/>
          </a:p>
          <a:p>
            <a:r>
              <a:rPr lang="zh-CN" altLang="en-US" sz="2400"/>
              <a:t>主要代码阅读</a:t>
            </a:r>
            <a:endParaRPr lang="zh-CN" altLang="en-US" sz="2400"/>
          </a:p>
        </p:txBody>
      </p:sp>
      <p:pic>
        <p:nvPicPr>
          <p:cNvPr id="23" name="图片 22" descr="log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5831205"/>
            <a:ext cx="1275080" cy="609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外部流程图</a:t>
            </a:r>
            <a:endParaRPr altLang="zh-CN"/>
          </a:p>
        </p:txBody>
      </p:sp>
      <p:pic>
        <p:nvPicPr>
          <p:cNvPr id="4" name="图片 3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4580" y="1141730"/>
            <a:ext cx="6689725" cy="50228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内部结构图</a:t>
            </a:r>
            <a:endParaRPr altLang="zh-CN"/>
          </a:p>
        </p:txBody>
      </p:sp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3580" y="1236980"/>
            <a:ext cx="8516620" cy="5216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内部流程图</a:t>
            </a:r>
            <a:endParaRPr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8760" y="1496060"/>
            <a:ext cx="5275580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90790" y="1496060"/>
            <a:ext cx="406336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浅比较（对象地址比较）：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)Reducers执行的过程中，每个reducer生成的子state也只和原state进行对象本身是否改变的比较，不关心对象内部的值。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)Listener监听函数只比较执行reducers后的state是否和原来是同一个对象，不关心对象内部的值是否改变，所有reducer函数中，必须返回新的对象，不能修改原对象内部的值。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 rot="2520000">
            <a:off x="3915410" y="3407410"/>
            <a:ext cx="238760" cy="337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2520000">
            <a:off x="6464300" y="4178935"/>
            <a:ext cx="238760" cy="337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 animBg="1"/>
      <p:bldP spid="3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主要代码阅读</a:t>
            </a:r>
            <a:endParaRPr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Store</a:t>
            </a:r>
            <a:endParaRPr lang="zh-CN" altLang="en-US"/>
          </a:p>
          <a:p>
            <a:r>
              <a:rPr lang="zh-CN" altLang="en-US"/>
              <a:t>Reducer</a:t>
            </a:r>
            <a:endParaRPr lang="zh-CN" altLang="en-US"/>
          </a:p>
          <a:p>
            <a:r>
              <a:rPr lang="zh-CN" altLang="en-US"/>
              <a:t>Component</a:t>
            </a:r>
            <a:endParaRPr lang="zh-CN" altLang="en-US"/>
          </a:p>
          <a:p>
            <a:r>
              <a:rPr lang="zh-CN" altLang="en-US"/>
              <a:t>Action</a:t>
            </a:r>
            <a:endParaRPr lang="zh-CN" altLang="en-US"/>
          </a:p>
          <a:p>
            <a:r>
              <a:rPr lang="zh-CN" altLang="en-US"/>
              <a:t>Listener</a:t>
            </a:r>
            <a:endParaRPr lang="zh-CN" altLang="en-US"/>
          </a:p>
        </p:txBody>
      </p:sp>
      <p:pic>
        <p:nvPicPr>
          <p:cNvPr id="23" name="图片 22" descr="log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5831205"/>
            <a:ext cx="1275080" cy="609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主要代码阅读</a:t>
            </a:r>
            <a:r>
              <a:rPr lang="en-US" altLang="zh-CN" sz="2000"/>
              <a:t>—Store</a:t>
            </a:r>
            <a:endParaRPr lang="en-US" altLang="zh-CN" sz="2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4360" y="1313815"/>
            <a:ext cx="6797675" cy="515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5831205"/>
            <a:ext cx="1275080" cy="609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主要代码阅读</a:t>
            </a:r>
            <a:r>
              <a:rPr lang="en-US" altLang="zh-CN" sz="2000"/>
              <a:t>—Store</a:t>
            </a:r>
            <a:endParaRPr lang="en-US" altLang="zh-CN" sz="2000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0755" y="1313815"/>
            <a:ext cx="4387850" cy="52952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612890" y="1444625"/>
            <a:ext cx="413067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0000"/>
                </a:solidFill>
              </a:rPr>
              <a:t>store对象主要包含以下内容:</a:t>
            </a:r>
            <a:endParaRPr lang="en-US" altLang="zh-CN" sz="200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subscribe: store的订阅函数，用于component组件的注册监控函数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getState:获取store中的state树</a:t>
            </a:r>
            <a:r>
              <a:rPr lang="zh-CN" altLang="zh-CN"/>
              <a:t>的根对象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dispatch:触发action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主要代码阅读</a:t>
            </a:r>
            <a:r>
              <a:rPr lang="en-US" altLang="zh-CN" sz="2000"/>
              <a:t>—</a:t>
            </a:r>
            <a:r>
              <a:rPr sz="2000">
                <a:sym typeface="+mn-ea"/>
              </a:rPr>
              <a:t>Reducer</a:t>
            </a:r>
            <a:endParaRPr lang="en-US" altLang="zh-CN" sz="200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6460" y="1444625"/>
            <a:ext cx="5415915" cy="4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80" y="1444625"/>
            <a:ext cx="4984115" cy="468566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章节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Redux</a:t>
            </a:r>
            <a:r>
              <a:rPr sz="2400"/>
              <a:t>简单介绍</a:t>
            </a:r>
            <a:endParaRPr sz="2400"/>
          </a:p>
          <a:p>
            <a:r>
              <a:rPr lang="en-US" altLang="zh-CN" sz="2400"/>
              <a:t>Redux</a:t>
            </a:r>
            <a:r>
              <a:rPr sz="2400"/>
              <a:t>是如何工作的</a:t>
            </a:r>
            <a:endParaRPr sz="2400"/>
          </a:p>
          <a:p>
            <a:r>
              <a:rPr sz="2400"/>
              <a:t>相关中间件</a:t>
            </a:r>
            <a:endParaRPr sz="2400"/>
          </a:p>
          <a:p>
            <a:endParaRPr sz="2400"/>
          </a:p>
        </p:txBody>
      </p:sp>
      <p:pic>
        <p:nvPicPr>
          <p:cNvPr id="23" name="图片 22" descr="log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5831205"/>
            <a:ext cx="1275080" cy="609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000">
                <a:sym typeface="+mn-ea"/>
              </a:rPr>
              <a:t>主要代码阅读</a:t>
            </a:r>
            <a:r>
              <a:rPr lang="en-US" altLang="zh-CN" sz="2000">
                <a:sym typeface="+mn-ea"/>
              </a:rPr>
              <a:t>—</a:t>
            </a:r>
            <a:r>
              <a:rPr sz="2000">
                <a:sym typeface="+mn-ea"/>
              </a:rPr>
              <a:t>Reducer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45" y="1499870"/>
            <a:ext cx="4623435" cy="4759325"/>
          </a:xfrm>
        </p:spPr>
        <p:txBody>
          <a:bodyPr>
            <a:normAutofit lnSpcReduction="20000"/>
          </a:bodyPr>
          <a:p>
            <a:r>
              <a:rPr lang="en-US" altLang="zh-CN" b="1"/>
              <a:t>1)根据业务功能或页面模块</a:t>
            </a:r>
            <a:r>
              <a:rPr b="1"/>
              <a:t>可以</a:t>
            </a:r>
            <a:r>
              <a:rPr lang="en-US" altLang="zh-CN" b="1"/>
              <a:t>定义多个reducer方法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2)使用combineReducers函数生成一个汇总的reducers函数对象</a:t>
            </a:r>
            <a:endParaRPr lang="en-US" altLang="zh-CN" b="1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640070" y="1313815"/>
            <a:ext cx="4623435" cy="47593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315" y="267335"/>
            <a:ext cx="5182235" cy="622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" y="5810885"/>
            <a:ext cx="1275080" cy="609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000">
                <a:sym typeface="+mn-ea"/>
              </a:rPr>
              <a:t>主要代码阅读</a:t>
            </a:r>
            <a:r>
              <a:rPr lang="en-US" altLang="zh-CN" sz="2000">
                <a:sym typeface="+mn-ea"/>
              </a:rPr>
              <a:t>—</a:t>
            </a:r>
            <a:r>
              <a:rPr sz="2000">
                <a:sym typeface="+mn-ea"/>
              </a:rPr>
              <a:t>Component</a:t>
            </a:r>
            <a:endParaRPr lang="zh-CN" altLang="en-US" sz="20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727065" y="1451610"/>
            <a:ext cx="4796790" cy="47593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777365"/>
            <a:ext cx="4796790" cy="418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710" y="1777048"/>
            <a:ext cx="5269230" cy="259143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5727065" y="4472622"/>
            <a:ext cx="5080000" cy="1430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@connect(...)class Home extends Component {...}</a:t>
            </a:r>
            <a:endParaRPr lang="en-US" sz="1050" b="1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zh-CN" sz="105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上面是简单写法</a:t>
            </a:r>
            <a:r>
              <a:rPr lang="en-US" sz="1200" b="1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</a:rPr>
              <a:t>connect(mapStateToProps,mapDispatchToProps)(App)</a:t>
            </a:r>
            <a:r>
              <a:rPr lang="zh-CN" sz="1200" b="1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</a:rPr>
              <a:t>返回了一个根据原始组件，生成的一个新组件，这个组件可以使用</a:t>
            </a:r>
            <a:r>
              <a:rPr lang="en-US" sz="1200" b="1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redux</a:t>
            </a:r>
            <a:r>
              <a:rPr lang="zh-CN" sz="1200" b="1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</a:rPr>
              <a:t>的特性</a:t>
            </a:r>
            <a:endParaRPr lang="zh-CN" altLang="en-US" sz="1200" b="1">
              <a:solidFill>
                <a:srgbClr val="FF00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2000">
                <a:sym typeface="+mn-ea"/>
              </a:rPr>
              <a:t>主要代码阅读</a:t>
            </a:r>
            <a:r>
              <a:rPr lang="en-US" altLang="zh-CN" sz="2000">
                <a:sym typeface="+mn-ea"/>
              </a:rPr>
              <a:t>—</a:t>
            </a:r>
            <a:r>
              <a:rPr sz="2000">
                <a:sym typeface="+mn-ea"/>
              </a:rPr>
              <a:t>Component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45" y="1499870"/>
            <a:ext cx="4623435" cy="4759325"/>
          </a:xfrm>
        </p:spPr>
        <p:txBody>
          <a:bodyPr>
            <a:normAutofit lnSpcReduction="20000"/>
          </a:bodyPr>
          <a:p>
            <a:r>
              <a:rPr lang="en-US" altLang="zh-CN" sz="1600" b="1"/>
              <a:t>Connect的作用</a:t>
            </a:r>
            <a:endParaRPr lang="en-US" altLang="zh-CN" sz="1600" b="1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/>
              <a:t>本身是一个函数，返回值也是一个函数</a:t>
            </a:r>
            <a:endParaRPr lang="en-US" altLang="zh-CN" sz="1400" b="1"/>
          </a:p>
          <a:p>
            <a:pPr marL="342900" indent="-342900">
              <a:buAutoNum type="arabicPeriod"/>
            </a:pPr>
            <a:r>
              <a:rPr lang="en-US" altLang="zh-CN" sz="1400" b="1"/>
              <a:t>返回的函数可以传入一个组件作为</a:t>
            </a:r>
            <a:r>
              <a:rPr sz="1400" b="1"/>
              <a:t>参数</a:t>
            </a:r>
            <a:r>
              <a:rPr lang="en-US" altLang="zh-CN" sz="1400" b="1"/>
              <a:t>，调用后生成一个新的组件</a:t>
            </a:r>
            <a:endParaRPr lang="en-US" altLang="zh-CN" sz="1400" b="1"/>
          </a:p>
          <a:p>
            <a:pPr marL="0" indent="0">
              <a:buNone/>
            </a:pPr>
            <a:r>
              <a:rPr lang="en-US" sz="1400" b="1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export default connect(mapStateToProps,mapDispatchToProps)(App)</a:t>
            </a:r>
            <a:endParaRPr lang="en-US" altLang="zh-CN" sz="1400" b="1"/>
          </a:p>
          <a:p>
            <a:pPr marL="0" indent="0">
              <a:buNone/>
            </a:pPr>
            <a:endParaRPr lang="en-US" altLang="zh-CN" sz="1600" b="1"/>
          </a:p>
          <a:p>
            <a:r>
              <a:rPr lang="en-US" altLang="zh-CN" sz="1600" b="1"/>
              <a:t>具体主要流程：</a:t>
            </a:r>
            <a:endParaRPr lang="en-US" altLang="zh-CN" sz="1600" b="1"/>
          </a:p>
          <a:p>
            <a:pPr marL="342900" indent="-342900">
              <a:buAutoNum type="arabicPeriod"/>
            </a:pPr>
            <a:r>
              <a:rPr lang="en-US" altLang="zh-CN" sz="1400" b="1"/>
              <a:t>生成监听函数stateListener</a:t>
            </a:r>
            <a:endParaRPr lang="en-US" altLang="zh-CN" sz="1400" b="1"/>
          </a:p>
          <a:p>
            <a:pPr marL="342900" indent="-342900">
              <a:buAutoNum type="arabicPeriod"/>
            </a:pPr>
            <a:r>
              <a:rPr lang="en-US" altLang="zh-CN" sz="1400" b="1"/>
              <a:t>生成一个新的组件类，在新的组建类的构造函数中调用store的订阅</a:t>
            </a:r>
            <a:r>
              <a:rPr sz="1400" b="1"/>
              <a:t>监听</a:t>
            </a:r>
            <a:r>
              <a:rPr lang="en-US" altLang="zh-CN" sz="1400" b="1"/>
              <a:t>函数的方法，传入刚生成的监听函数stateListener</a:t>
            </a:r>
            <a:endParaRPr lang="en-US" altLang="zh-CN" sz="1400" b="1"/>
          </a:p>
          <a:p>
            <a:pPr marL="0" indent="0"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store.subscribe(stateListener.bind(this))</a:t>
            </a:r>
            <a:endParaRPr lang="en-US" altLang="zh-CN" sz="14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640070" y="1313815"/>
            <a:ext cx="4623435" cy="47593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4535" y="775335"/>
            <a:ext cx="5941060" cy="54838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2000">
                <a:sym typeface="+mn-ea"/>
              </a:rPr>
              <a:t>主要代码阅读</a:t>
            </a:r>
            <a:r>
              <a:rPr lang="en-US" altLang="zh-CN" sz="2000">
                <a:sym typeface="+mn-ea"/>
              </a:rPr>
              <a:t>—Action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45" y="1499870"/>
            <a:ext cx="4623435" cy="4759325"/>
          </a:xfrm>
        </p:spPr>
        <p:txBody>
          <a:bodyPr>
            <a:normAutofit lnSpcReduction="20000"/>
          </a:bodyPr>
          <a:p>
            <a:r>
              <a:rPr lang="en-US" altLang="zh-CN" sz="1600" b="1"/>
              <a:t>store.dispatch(action)</a:t>
            </a:r>
            <a:endParaRPr lang="en-US" altLang="zh-CN" sz="1600" b="1"/>
          </a:p>
          <a:p>
            <a:endParaRPr lang="en-US" altLang="zh-CN" sz="1600" b="1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/>
              <a:t>执行所有reducer函数，生成新的state状态树</a:t>
            </a:r>
            <a:endParaRPr lang="en-US" altLang="zh-CN" sz="1400" b="1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/>
              <a:t>执行所有（组件的）监听函数</a:t>
            </a:r>
            <a:endParaRPr lang="en-US" altLang="zh-CN" sz="1400" b="1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640070" y="1313815"/>
            <a:ext cx="4623435" cy="47593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2" descr="1603182293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0070" y="819785"/>
            <a:ext cx="5777865" cy="5502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" y="5177155"/>
            <a:ext cx="4855845" cy="1127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" y="3511550"/>
            <a:ext cx="4832985" cy="12782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000">
                <a:sym typeface="+mn-ea"/>
              </a:rPr>
              <a:t>主要代码阅读</a:t>
            </a:r>
            <a:r>
              <a:rPr lang="en-US" altLang="zh-CN" sz="2000">
                <a:sym typeface="+mn-ea"/>
              </a:rPr>
              <a:t>—</a:t>
            </a:r>
            <a:r>
              <a:rPr sz="2000">
                <a:sym typeface="+mn-ea"/>
              </a:rPr>
              <a:t>Reducer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45" y="1499870"/>
            <a:ext cx="4623435" cy="4759325"/>
          </a:xfrm>
        </p:spPr>
        <p:txBody>
          <a:bodyPr>
            <a:normAutofit lnSpcReduction="20000"/>
          </a:bodyPr>
          <a:p>
            <a:pPr marL="342900" indent="-342900">
              <a:buFont typeface="+mj-lt"/>
              <a:buAutoNum type="arabicPeriod"/>
            </a:pPr>
            <a:r>
              <a:rPr b="1"/>
              <a:t>遍历</a:t>
            </a:r>
            <a:r>
              <a:rPr lang="en-US" altLang="zh-CN" b="1"/>
              <a:t>Reducer</a:t>
            </a:r>
            <a:r>
              <a:rPr b="1"/>
              <a:t>数组，并执行</a:t>
            </a:r>
            <a:endParaRPr b="1"/>
          </a:p>
          <a:p>
            <a:pPr marL="342900" indent="-342900">
              <a:buFont typeface="+mj-lt"/>
              <a:buAutoNum type="arabicPeriod"/>
            </a:pPr>
            <a:r>
              <a:rPr b="1"/>
              <a:t>创建或更新子</a:t>
            </a:r>
            <a:r>
              <a:rPr lang="en-US" altLang="zh-CN" b="1"/>
              <a:t>State</a:t>
            </a:r>
            <a:endParaRPr lang="en-US" altLang="zh-CN" b="1"/>
          </a:p>
          <a:p>
            <a:pPr marL="342900" indent="-342900">
              <a:buFont typeface="+mj-lt"/>
              <a:buAutoNum type="arabicPeriod"/>
            </a:pPr>
            <a:r>
              <a:rPr b="1"/>
              <a:t>返回最新的完整</a:t>
            </a:r>
            <a:r>
              <a:rPr lang="en-US" altLang="zh-CN" b="1"/>
              <a:t>State</a:t>
            </a:r>
            <a:r>
              <a:rPr b="1"/>
              <a:t>树</a:t>
            </a:r>
            <a:endParaRPr lang="en-US" altLang="zh-CN" b="1"/>
          </a:p>
          <a:p>
            <a:endParaRPr lang="en-US" altLang="zh-CN" b="1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思考： 如何划分reducer?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640070" y="1313815"/>
            <a:ext cx="4623435" cy="47593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315" y="267335"/>
            <a:ext cx="5182235" cy="622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962275"/>
            <a:ext cx="5310505" cy="2564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2000">
                <a:sym typeface="+mn-ea"/>
              </a:rPr>
              <a:t>主要代码阅读</a:t>
            </a:r>
            <a:r>
              <a:rPr lang="en-US" altLang="zh-CN" sz="2000">
                <a:sym typeface="+mn-ea"/>
              </a:rPr>
              <a:t>—Listener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45" y="1499870"/>
            <a:ext cx="4623435" cy="4759325"/>
          </a:xfrm>
        </p:spPr>
        <p:txBody>
          <a:bodyPr>
            <a:normAutofit lnSpcReduction="20000"/>
          </a:bodyPr>
          <a:p>
            <a:endParaRPr lang="en-US" altLang="zh-CN" sz="1600" b="1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/>
              <a:t>获取并过滤store中的state树，只需要当前组件关心的state</a:t>
            </a:r>
            <a:endParaRPr lang="en-US" altLang="zh-CN" sz="1400" b="1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/>
              <a:t>逐个判断state树中，当前组件关心的所有子state的对象是否改变，只比较对象是否改变，不关心对象内的值是否改变</a:t>
            </a:r>
            <a:endParaRPr lang="en-US" altLang="zh-CN" sz="1400" b="1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/>
              <a:t>如果有改变，通知当前组件重新渲染，调用setState</a:t>
            </a:r>
            <a:endParaRPr lang="en-US" altLang="zh-CN" sz="1400" b="1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640070" y="1313815"/>
            <a:ext cx="4623435" cy="47593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7325" y="1111885"/>
            <a:ext cx="6309995" cy="4882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5831205"/>
            <a:ext cx="1275080" cy="609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2000">
                <a:sym typeface="+mn-ea"/>
              </a:rPr>
              <a:t>主要代码阅读</a:t>
            </a:r>
            <a:r>
              <a:rPr lang="en-US" altLang="zh-CN" sz="2000">
                <a:sym typeface="+mn-ea"/>
              </a:rPr>
              <a:t>—Listener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45" y="1499870"/>
            <a:ext cx="4623435" cy="4759325"/>
          </a:xfrm>
        </p:spPr>
        <p:txBody>
          <a:bodyPr>
            <a:normAutofit lnSpcReduction="20000"/>
          </a:bodyPr>
          <a:p>
            <a:endParaRPr lang="en-US" altLang="zh-CN" sz="1600" b="1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/>
              <a:t>获取并过滤store中的state树，只需要当前组件关心的state</a:t>
            </a:r>
            <a:endParaRPr lang="en-US" altLang="zh-CN" sz="1400" b="1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/>
              <a:t>逐个判断state树中，当前组件关心的所有子state的对象是否改变，只比较对象是否改变，不关心对象内的值是否改变</a:t>
            </a:r>
            <a:endParaRPr lang="en-US" altLang="zh-CN" sz="1400" b="1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/>
              <a:t>如果有改变，通知当前组件重新渲染，调用setState</a:t>
            </a:r>
            <a:endParaRPr lang="en-US" altLang="zh-CN" sz="1400" b="1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640070" y="1313815"/>
            <a:ext cx="4623435" cy="47593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pic>
        <p:nvPicPr>
          <p:cNvPr id="1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8155" y="1004570"/>
            <a:ext cx="5921375" cy="52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5831205"/>
            <a:ext cx="1275080" cy="609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相关中间件</a:t>
            </a:r>
            <a:endParaRPr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1200" b="1">
                <a:solidFill>
                  <a:srgbClr val="2169D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redux-thunk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— 用最简单的方式搭建异步 action 构造器</a:t>
            </a:r>
            <a:endParaRPr lang="zh-CN" altLang="en-US" sz="12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200" b="1">
                <a:solidFill>
                  <a:srgbClr val="2169D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redux-promise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— 遵从 FSA 标准的 promise 中间件</a:t>
            </a:r>
            <a:endParaRPr lang="zh-CN" altLang="en-US" sz="12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200" b="1">
                <a:solidFill>
                  <a:srgbClr val="2169D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redux-axios-middleware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— 使用 axios HTTP 客户端获取数据的 Redux 中间件</a:t>
            </a:r>
            <a:endParaRPr lang="zh-CN" altLang="en-US" sz="12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200" b="1">
                <a:solidFill>
                  <a:srgbClr val="2169D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redux-observable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— Redux 的 RxJS 中间件</a:t>
            </a:r>
            <a:endParaRPr lang="zh-CN" altLang="en-US" sz="12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200" b="1">
                <a:solidFill>
                  <a:srgbClr val="2169D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redux-rx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— 给 Redux 用的 RxJS 工具，包括观察变量的中间件</a:t>
            </a:r>
            <a:endParaRPr lang="zh-CN" altLang="en-US" sz="12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200" b="1">
                <a:solidFill>
                  <a:srgbClr val="2169D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redux-logger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— 记录所有 Redux action 和下一次 state 的日志</a:t>
            </a:r>
            <a:endParaRPr lang="zh-CN" altLang="en-US" sz="12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200" b="1">
                <a:solidFill>
                  <a:srgbClr val="2169D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redux-immutable-state-invariant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— 开发中的状态变更提醒</a:t>
            </a:r>
            <a:endParaRPr lang="zh-CN" altLang="en-US" sz="12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200" b="1">
                <a:solidFill>
                  <a:srgbClr val="2169D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redux-unhandled-action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— 开发过程中，若 Action 未使 State 发生变化则发出警告</a:t>
            </a:r>
            <a:endParaRPr lang="zh-CN" altLang="en-US" sz="12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200" b="1">
                <a:solidFill>
                  <a:srgbClr val="2169D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redux-analytics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— Redux middleware 分析</a:t>
            </a:r>
            <a:endParaRPr lang="zh-CN" altLang="en-US" sz="12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200" b="1">
                <a:solidFill>
                  <a:srgbClr val="2169D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redux-gen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— Redux middleware 生成器</a:t>
            </a:r>
            <a:endParaRPr lang="zh-CN" altLang="en-US" sz="12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200" b="1">
                <a:solidFill>
                  <a:srgbClr val="2169D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redux-saga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— Redux 应用的另一种副作用 model</a:t>
            </a:r>
            <a:endParaRPr lang="zh-CN" altLang="en-US" sz="12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redux-saga 采用了另外一种思路，它没有把异步操作放在 action creator 中，也没有去处理 reductor，而是把所有的异步操作看成“线程”，可以通过普通的action去触发它，当操作完成时也会触发action作为输出。saga 的意思本来就是一连串的事件。</a:t>
            </a:r>
            <a:endParaRPr lang="zh-CN" altLang="en-US" sz="12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200" b="1">
                <a:solidFill>
                  <a:srgbClr val="2169D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redux-action-tree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— Redux 的可组合性 Cerebral-style 信号</a:t>
            </a:r>
            <a:endParaRPr lang="zh-CN" altLang="en-US" sz="12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200" b="1">
                <a:solidFill>
                  <a:srgbClr val="2169D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apollo-client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— 针对 GraphQL 服务器及基于 Redux 的 UI 框架的缓存客户端</a:t>
            </a:r>
            <a:endParaRPr lang="zh-CN" altLang="en-US" sz="12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相关中间件</a:t>
            </a:r>
            <a:endParaRPr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600" b="1">
                <a:solidFill>
                  <a:srgbClr val="2169D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Dva</a:t>
            </a:r>
            <a:endParaRPr lang="zh-CN" altLang="en-US" sz="1600" b="1">
              <a:solidFill>
                <a:srgbClr val="2169D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endParaRPr lang="zh-CN" altLang="en-US" sz="1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4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dva 首先是一个基于 redux 和 redux-saga 的数据流方案，</a:t>
            </a:r>
            <a:endParaRPr lang="zh-CN" altLang="en-US" sz="14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4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然后为了简化开发体验，dva 还额外内置了 react-router 和 fetch，所以也可以理解为一个轻量级的应用框架。</a:t>
            </a:r>
            <a:endParaRPr lang="zh-CN" altLang="en-US" sz="14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endParaRPr lang="zh-CN" altLang="en-US" sz="14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简单理解，就是让使用 react-redux 和 redux-saga 编写的代码组织起来更合理，维护起来更方便。</a:t>
            </a:r>
            <a:endParaRPr lang="zh-CN" altLang="en-US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endParaRPr lang="zh-CN" altLang="en-US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Vuex、Flux、Redux、Redux-saga、Dva、MobX</a:t>
            </a:r>
            <a:endParaRPr lang="zh-CN" altLang="en-US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https://segmentfault.com/a/1190000017420120</a:t>
            </a:r>
            <a:endParaRPr lang="zh-CN" altLang="en-US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3" name="图片 22" descr="log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5781675"/>
            <a:ext cx="1275080" cy="609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商业计划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 flipH="1" flipV="1">
            <a:off x="8773160" y="622935"/>
            <a:ext cx="1931035" cy="1644650"/>
            <a:chOff x="9183" y="2620"/>
            <a:chExt cx="4726" cy="4024"/>
          </a:xfrm>
        </p:grpSpPr>
        <p:cxnSp>
          <p:nvCxnSpPr>
            <p:cNvPr id="16" name="直接连接符 15"/>
            <p:cNvCxnSpPr/>
            <p:nvPr/>
          </p:nvCxnSpPr>
          <p:spPr>
            <a:xfrm flipH="1" flipV="1">
              <a:off x="10447" y="2620"/>
              <a:ext cx="0" cy="4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9183" y="5739"/>
              <a:ext cx="472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 165"/>
          <p:cNvSpPr/>
          <p:nvPr/>
        </p:nvSpPr>
        <p:spPr>
          <a:xfrm>
            <a:off x="-34290" y="2116455"/>
            <a:ext cx="12232005" cy="262445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THANKS</a:t>
            </a:r>
            <a:endParaRPr sz="5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30275" y="3580765"/>
            <a:ext cx="3001010" cy="2555240"/>
            <a:chOff x="1902" y="5420"/>
            <a:chExt cx="4726" cy="4024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2461" y="5420"/>
              <a:ext cx="0" cy="4024"/>
            </a:xfrm>
            <a:prstGeom prst="line">
              <a:avLst/>
            </a:prstGeom>
            <a:ln w="15875">
              <a:solidFill>
                <a:srgbClr val="0D01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902" y="8809"/>
              <a:ext cx="4726" cy="0"/>
            </a:xfrm>
            <a:prstGeom prst="line">
              <a:avLst/>
            </a:prstGeom>
            <a:ln w="15875">
              <a:solidFill>
                <a:srgbClr val="0D01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 11"/>
          <p:cNvSpPr/>
          <p:nvPr/>
        </p:nvSpPr>
        <p:spPr>
          <a:xfrm>
            <a:off x="1285240" y="1491615"/>
            <a:ext cx="1308100" cy="127825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 12"/>
          <p:cNvSpPr/>
          <p:nvPr/>
        </p:nvSpPr>
        <p:spPr>
          <a:xfrm>
            <a:off x="7289165" y="4354195"/>
            <a:ext cx="4060190" cy="812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北冥星眸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382905"/>
            <a:ext cx="1275080" cy="609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Redux</a:t>
            </a:r>
            <a:r>
              <a:t>简单介绍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主要解决什么问题</a:t>
            </a:r>
            <a:endParaRPr lang="zh-CN" altLang="en-US" sz="2400"/>
          </a:p>
          <a:p>
            <a:r>
              <a:rPr sz="2400"/>
              <a:t>四大核心概念</a:t>
            </a:r>
            <a:endParaRPr sz="2400"/>
          </a:p>
          <a:p>
            <a:r>
              <a:rPr sz="2400"/>
              <a:t>三大原则</a:t>
            </a:r>
            <a:endParaRPr sz="2400"/>
          </a:p>
        </p:txBody>
      </p:sp>
      <p:pic>
        <p:nvPicPr>
          <p:cNvPr id="23" name="图片 22" descr="log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5831205"/>
            <a:ext cx="1275080" cy="609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主要解决什么问题</a:t>
            </a:r>
            <a:r>
              <a:rPr lang="en-US" altLang="zh-CN"/>
              <a:t>-</a:t>
            </a:r>
            <a:r>
              <a:t>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前端单页应用日趋复杂，需要管理较多的状态和数据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多个</a:t>
            </a:r>
            <a:r>
              <a:rPr lang="en-US" altLang="zh-CN"/>
              <a:t>model</a:t>
            </a:r>
            <a:r>
              <a:t>和多个</a:t>
            </a:r>
            <a:r>
              <a:rPr lang="en-US" altLang="zh-CN"/>
              <a:t>view</a:t>
            </a:r>
            <a:r>
              <a:t>的变化可能相互影响，难以管理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限制变化，让</a:t>
            </a:r>
            <a:r>
              <a:rPr lang="en-US" altLang="zh-CN"/>
              <a:t>State</a:t>
            </a:r>
            <a:r>
              <a:t>的变化可管理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四大核心概念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/>
              <a:t>Store-</a:t>
            </a:r>
            <a:r>
              <a:rPr sz="2400"/>
              <a:t>核心类</a:t>
            </a:r>
            <a:endParaRPr lang="en-US" altLang="zh-CN" sz="2400"/>
          </a:p>
          <a:p>
            <a:r>
              <a:rPr lang="en-US" altLang="zh-CN" sz="2400"/>
              <a:t>Action-</a:t>
            </a:r>
            <a:r>
              <a:rPr sz="2400"/>
              <a:t>行为</a:t>
            </a:r>
            <a:r>
              <a:rPr lang="en-US" altLang="zh-CN" sz="2400"/>
              <a:t>+</a:t>
            </a:r>
            <a:r>
              <a:rPr sz="2400"/>
              <a:t>数据</a:t>
            </a:r>
            <a:endParaRPr sz="2400"/>
          </a:p>
          <a:p>
            <a:r>
              <a:rPr lang="en-US" altLang="zh-CN" sz="2400"/>
              <a:t>Reducer-</a:t>
            </a:r>
            <a:r>
              <a:rPr sz="2400"/>
              <a:t>处理函数</a:t>
            </a:r>
            <a:endParaRPr sz="2400"/>
          </a:p>
          <a:p>
            <a:r>
              <a:rPr lang="en-US" altLang="zh-CN" sz="2400"/>
              <a:t>State</a:t>
            </a:r>
            <a:r>
              <a:rPr sz="2400"/>
              <a:t>树</a:t>
            </a:r>
            <a:r>
              <a:rPr lang="en-US" altLang="zh-CN" sz="2400"/>
              <a:t>-</a:t>
            </a:r>
            <a:r>
              <a:rPr sz="2400"/>
              <a:t>状态树</a:t>
            </a:r>
            <a:endParaRPr sz="2400"/>
          </a:p>
          <a:p>
            <a:r>
              <a:rPr lang="en-US" altLang="zh-CN" sz="2400">
                <a:sym typeface="+mn-ea"/>
              </a:rPr>
              <a:t>Component-</a:t>
            </a:r>
            <a:r>
              <a:rPr sz="2400">
                <a:sym typeface="+mn-ea"/>
              </a:rPr>
              <a:t>组件</a:t>
            </a:r>
            <a:endParaRPr sz="2400"/>
          </a:p>
          <a:p>
            <a:pPr marL="0" indent="0">
              <a:buNone/>
            </a:pPr>
            <a:endParaRPr sz="2400"/>
          </a:p>
        </p:txBody>
      </p:sp>
      <p:pic>
        <p:nvPicPr>
          <p:cNvPr id="6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4795" y="724853"/>
            <a:ext cx="6107430" cy="45853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图片 2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5831205"/>
            <a:ext cx="1275080" cy="609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92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1)用户发出Action</a:t>
            </a:r>
            <a:endParaRPr lang="zh-CN" altLang="en-US" sz="92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0" indent="0">
              <a:buNone/>
            </a:pPr>
            <a:r>
              <a:rPr lang="zh-CN" altLang="en-US" sz="92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store.dispatch(action);</a:t>
            </a:r>
            <a:endParaRPr lang="zh-CN" altLang="en-US" sz="92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endParaRPr lang="zh-CN" altLang="en-US" sz="92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0" indent="0">
              <a:buNone/>
            </a:pPr>
            <a:r>
              <a:rPr lang="zh-CN" altLang="en-US" sz="92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2)Store自动调用Reducer，并且传入两个参数：当前 State和收到的Action。Reducer会返回新的State。</a:t>
            </a:r>
            <a:endParaRPr lang="zh-CN" altLang="en-US" sz="92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0" indent="0">
              <a:buNone/>
            </a:pPr>
            <a:r>
              <a:rPr lang="zh-CN" altLang="en-US" sz="92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//todoApp为具体的reducer方法</a:t>
            </a:r>
            <a:endParaRPr lang="zh-CN" altLang="en-US" sz="92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0" indent="0">
              <a:buNone/>
            </a:pPr>
            <a:r>
              <a:rPr lang="zh-CN" altLang="en-US" sz="92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let nextState = todoApp(previousState, action);</a:t>
            </a:r>
            <a:endParaRPr lang="zh-CN" altLang="en-US" sz="92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0" indent="0">
              <a:buNone/>
            </a:pPr>
            <a:endParaRPr lang="zh-CN" altLang="en-US" sz="92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0" indent="0">
              <a:buNone/>
            </a:pPr>
            <a:r>
              <a:rPr lang="zh-CN" altLang="en-US" sz="92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3)State 一旦有变化，Store 就会调用监听函数。</a:t>
            </a:r>
            <a:endParaRPr lang="zh-CN" altLang="en-US" sz="92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0" indent="0">
              <a:buNone/>
            </a:pPr>
            <a:r>
              <a:rPr lang="zh-CN" altLang="en-US" sz="92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//设置监听函数</a:t>
            </a:r>
            <a:endParaRPr lang="zh-CN" altLang="en-US" sz="92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0" indent="0">
              <a:buNone/>
            </a:pPr>
            <a:r>
              <a:rPr lang="zh-CN" altLang="en-US" sz="92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store.subscribe(listener);</a:t>
            </a:r>
            <a:endParaRPr lang="zh-CN" altLang="en-US" sz="92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0" indent="0">
              <a:buNone/>
            </a:pPr>
            <a:endParaRPr lang="zh-CN" altLang="en-US" sz="92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0" indent="0">
              <a:buNone/>
            </a:pPr>
            <a:r>
              <a:rPr lang="zh-CN" altLang="en-US" sz="92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4)listener可以通过store.getState()得到当前状态。如果使用的是React，这时可以触发重新渲染View。</a:t>
            </a:r>
            <a:endParaRPr lang="zh-CN" altLang="en-US" sz="92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0" indent="0">
              <a:buNone/>
            </a:pPr>
            <a:r>
              <a:rPr lang="zh-CN" altLang="en-US" sz="92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function listerner() {</a:t>
            </a:r>
            <a:endParaRPr lang="zh-CN" altLang="en-US" sz="92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0" indent="0">
              <a:buNone/>
            </a:pPr>
            <a:r>
              <a:rPr lang="zh-CN" altLang="en-US" sz="92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  let newState = store.getState();</a:t>
            </a:r>
            <a:endParaRPr lang="zh-CN" altLang="en-US" sz="92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0" indent="0">
              <a:buNone/>
            </a:pPr>
            <a:r>
              <a:rPr lang="zh-CN" altLang="en-US" sz="92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  component.setState(newState);   </a:t>
            </a:r>
            <a:endParaRPr lang="zh-CN" altLang="en-US" sz="92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0" indent="0">
              <a:buNone/>
            </a:pPr>
            <a:r>
              <a:rPr lang="zh-CN" altLang="en-US" sz="92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}</a:t>
            </a:r>
            <a:endParaRPr lang="zh-CN" altLang="en-US" sz="92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pic>
        <p:nvPicPr>
          <p:cNvPr id="6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55" y="1328420"/>
            <a:ext cx="5296535" cy="3977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86460" y="499428"/>
            <a:ext cx="10690860" cy="923290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000" b="1" spc="300" dirty="0">
                <a:solidFill>
                  <a:srgbClr val="1B235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工作流程</a:t>
            </a:r>
            <a:endParaRPr lang="zh-CN" altLang="en-US" sz="2000" b="1" spc="300">
              <a:solidFill>
                <a:srgbClr val="1B2352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1781175" y="2100580"/>
            <a:ext cx="247650" cy="32829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761490" y="3332480"/>
            <a:ext cx="247650" cy="32829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781175" y="4578350"/>
            <a:ext cx="247650" cy="32829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7415530" y="1971675"/>
            <a:ext cx="347345" cy="509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1153140" y="1971675"/>
            <a:ext cx="317500" cy="514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9096375" y="2192655"/>
            <a:ext cx="317500" cy="534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rot="5400000">
            <a:off x="10263505" y="3933190"/>
            <a:ext cx="317500" cy="534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5" grpId="0"/>
      <p:bldP spid="5" grpId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14" grpId="0" bldLvl="0" animBg="1"/>
      <p:bldP spid="14" grpId="1" animBg="1"/>
      <p:bldP spid="15" grpId="0" bldLvl="0" animBg="1"/>
      <p:bldP spid="15" grpId="1" animBg="1"/>
      <p:bldP spid="14" grpId="2" bldLvl="0" animBg="1"/>
      <p:bldP spid="15" grpId="2" bldLvl="0" animBg="1"/>
      <p:bldP spid="4" grpId="0" bldLvl="0" animBg="1"/>
      <p:bldP spid="4" grpId="1" animBg="1"/>
      <p:bldP spid="4" grpId="2" bldLvl="0" animBg="1"/>
      <p:bldP spid="7" grpId="0" bldLvl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具体场景简单介绍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 b="1"/>
              <a:t>state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没有修改器的</a:t>
            </a:r>
            <a:r>
              <a:rPr lang="en-US" altLang="zh-CN" b="1">
                <a:solidFill>
                  <a:srgbClr val="FF0000"/>
                </a:solidFill>
              </a:rPr>
              <a:t>Model,限制更新的方式，使变化可控</a:t>
            </a:r>
            <a:endParaRPr lang="en-US" altLang="zh-CN" b="1"/>
          </a:p>
          <a:p>
            <a:pPr marL="0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todos: [{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text: 'Eat food',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completed: true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},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text: 'Exercise',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completed: false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}],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visibilityFilter: 'SHOW_COMPLETED'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具体场景简单介绍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b="1"/>
              <a:t>action</a:t>
            </a:r>
            <a:endParaRPr lang="en-US" altLang="zh-CN" b="1"/>
          </a:p>
          <a:p>
            <a:pPr marL="0" indent="0">
              <a:buNone/>
            </a:pPr>
            <a:r>
              <a:rPr b="1">
                <a:solidFill>
                  <a:srgbClr val="FF0000"/>
                </a:solidFill>
                <a:sym typeface="+mn-ea"/>
              </a:rPr>
              <a:t>普通对象，描述一个行为事件，携带事件名称和参数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/>
          </a:p>
          <a:p>
            <a:pPr marL="0" indent="0">
              <a:buNone/>
            </a:pPr>
            <a:r>
              <a:rPr lang="zh-CN" altLang="en-US"/>
              <a:t>{ type: 'ADD_TODO', text: 'Go to swimming pool'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{ type: 'DEL_TODO', index: 1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{ type: 'SET_VISIBILITY_FILTER', filter: 'SHOW_ALL'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23" name="图片 22" descr="log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5831205"/>
            <a:ext cx="1275080" cy="609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具体场景简单介绍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r>
              <a:rPr lang="en-US" altLang="zh-CN" sz="6000" b="1"/>
              <a:t>reducer</a:t>
            </a:r>
            <a:endParaRPr lang="en-US" altLang="zh-CN" sz="6000" b="1"/>
          </a:p>
          <a:p>
            <a:pPr marL="0" indent="0">
              <a:buNone/>
            </a:pPr>
            <a:r>
              <a:rPr sz="6000" b="1">
                <a:solidFill>
                  <a:srgbClr val="FF0000"/>
                </a:solidFill>
                <a:sym typeface="+mn-ea"/>
              </a:rPr>
              <a:t>只是一个接收 state 和 action，并返回新的 state 的函数</a:t>
            </a:r>
            <a:endParaRPr sz="6000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4800"/>
              <a:t>function todos(state = [], action) {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  switch (action.type) {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  case 'ADD_TODO':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    return {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      ...state,  //保留原来的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      todos: state.concat([{ text: action.text, completed: false }]) //改变的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    };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  case ''SET_VISIBILITY_FILTER'':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    </a:t>
            </a:r>
            <a:r>
              <a:rPr lang="en-US" altLang="zh-CN" sz="4800"/>
              <a:t>return ...;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  default: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    return state;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  }}</a:t>
            </a:r>
            <a:endParaRPr lang="zh-CN" altLang="en-US" sz="4800"/>
          </a:p>
          <a:p>
            <a:pPr marL="0" indent="0">
              <a:buNone/>
            </a:pPr>
            <a:endParaRPr lang="zh-CN" altLang="en-US" sz="4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3341796170_1_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3895</Words>
  <Application>WPS 演示</Application>
  <PresentationFormat>宽屏</PresentationFormat>
  <Paragraphs>267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Wingdings</vt:lpstr>
      <vt:lpstr>新宋体</vt:lpstr>
      <vt:lpstr>Arial Unicode MS</vt:lpstr>
      <vt:lpstr>Calibri</vt:lpstr>
      <vt:lpstr>Times New Roman</vt:lpstr>
      <vt:lpstr>Consolas</vt:lpstr>
      <vt:lpstr>仿宋</vt:lpstr>
      <vt:lpstr>Office 主题​​</vt:lpstr>
      <vt:lpstr>PowerPoint 演示文稿</vt:lpstr>
      <vt:lpstr>章节</vt:lpstr>
      <vt:lpstr>Redux简单介绍</vt:lpstr>
      <vt:lpstr>主要解决什么问题-动机</vt:lpstr>
      <vt:lpstr>四大核心概念</vt:lpstr>
      <vt:lpstr>PowerPoint 演示文稿</vt:lpstr>
      <vt:lpstr>具体场景简单介绍</vt:lpstr>
      <vt:lpstr>具体场景简单介绍</vt:lpstr>
      <vt:lpstr>具体场景简单介绍</vt:lpstr>
      <vt:lpstr>具体场景简单介绍</vt:lpstr>
      <vt:lpstr>三大原则</vt:lpstr>
      <vt:lpstr>Redux是如何工作的？</vt:lpstr>
      <vt:lpstr>外部流程图</vt:lpstr>
      <vt:lpstr>内部结构图</vt:lpstr>
      <vt:lpstr>内部流程图</vt:lpstr>
      <vt:lpstr>主要代码阅读</vt:lpstr>
      <vt:lpstr>主要代码阅读—Store</vt:lpstr>
      <vt:lpstr>主要代码阅读—Store</vt:lpstr>
      <vt:lpstr>主要代码阅读—Reducer</vt:lpstr>
      <vt:lpstr>主要代码阅读—Reducer</vt:lpstr>
      <vt:lpstr>主要代码阅读—Component</vt:lpstr>
      <vt:lpstr>主要代码阅读—Component</vt:lpstr>
      <vt:lpstr>主要代码阅读—Action</vt:lpstr>
      <vt:lpstr>主要代码阅读—Reducer</vt:lpstr>
      <vt:lpstr>主要代码阅读—Listener</vt:lpstr>
      <vt:lpstr>主要代码阅读—Listener</vt:lpstr>
      <vt:lpstr>相关中间件</vt:lpstr>
      <vt:lpstr>相关中间件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heartrain</cp:lastModifiedBy>
  <cp:revision>259</cp:revision>
  <dcterms:created xsi:type="dcterms:W3CDTF">2019-06-19T02:08:00Z</dcterms:created>
  <dcterms:modified xsi:type="dcterms:W3CDTF">2020-10-28T09:28:22Z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