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279" r:id="rId5"/>
    <p:sldId id="280" r:id="rId6"/>
    <p:sldId id="281" r:id="rId7"/>
    <p:sldId id="282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81B36-0D53-4EE4-A898-BAFCD8403684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9D3F-B738-49FF-B6A8-9DC82FF39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75192" y="2078885"/>
            <a:ext cx="63979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Home-Work-for-BDIF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37701" y="3126573"/>
            <a:ext cx="10516598" cy="707886"/>
            <a:chOff x="837701" y="3075056"/>
            <a:chExt cx="10516598" cy="707886"/>
          </a:xfrm>
        </p:grpSpPr>
        <p:grpSp>
          <p:nvGrpSpPr>
            <p:cNvPr id="9" name="组合 8"/>
            <p:cNvGrpSpPr/>
            <p:nvPr/>
          </p:nvGrpSpPr>
          <p:grpSpPr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10" name="椭圆 9"/>
              <p:cNvSpPr/>
              <p:nvPr/>
            </p:nvSpPr>
            <p:spPr>
              <a:xfrm rot="10800000">
                <a:off x="2551641" y="3295381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1913518" y="3328786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10800000">
                <a:off x="1342205" y="3362190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rot="10800000">
                <a:off x="837701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373122" y="3295382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078054" y="3328787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716176" y="3362191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7490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459173" y="3075056"/>
              <a:ext cx="327365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rPr>
                <a:t>Homework 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430593" y="399303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Bingren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30408495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8" y="334580"/>
            <a:ext cx="98937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8" y="1333829"/>
            <a:ext cx="4884325" cy="45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rjson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json_file</a:t>
            </a:r>
            <a:r>
              <a:rPr lang="en-US" altLang="zh-CN" dirty="0">
                <a:solidFill>
                  <a:schemeClr val="bg1"/>
                </a:solidFill>
              </a:rPr>
              <a:t> = "http://crix.hu-berlin.de/data/</a:t>
            </a:r>
            <a:r>
              <a:rPr lang="en-US" altLang="zh-CN" dirty="0" err="1">
                <a:solidFill>
                  <a:schemeClr val="bg1"/>
                </a:solidFill>
              </a:rPr>
              <a:t>crix.json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json_data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fromJSON</a:t>
            </a:r>
            <a:r>
              <a:rPr lang="en-US" altLang="zh-CN" dirty="0">
                <a:solidFill>
                  <a:schemeClr val="bg1"/>
                </a:solidFill>
              </a:rPr>
              <a:t>(file=</a:t>
            </a:r>
            <a:r>
              <a:rPr lang="en-US" altLang="zh-CN" dirty="0" err="1">
                <a:solidFill>
                  <a:schemeClr val="bg1"/>
                </a:solidFill>
              </a:rPr>
              <a:t>json_file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crix_data_frame</a:t>
            </a:r>
            <a:r>
              <a:rPr lang="en-US" altLang="zh-CN" dirty="0">
                <a:solidFill>
                  <a:schemeClr val="bg1"/>
                </a:solidFill>
              </a:rPr>
              <a:t> &lt;- </a:t>
            </a:r>
            <a:r>
              <a:rPr lang="en-US" altLang="zh-CN" dirty="0" err="1">
                <a:solidFill>
                  <a:schemeClr val="bg1"/>
                </a:solidFill>
              </a:rPr>
              <a:t>as.data.frame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json_data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w=</a:t>
            </a:r>
            <a:r>
              <a:rPr lang="en-US" altLang="zh-CN" dirty="0" err="1">
                <a:solidFill>
                  <a:schemeClr val="bg1"/>
                </a:solidFill>
              </a:rPr>
              <a:t>crix_data_frame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dim(w)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n=dim(w)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a=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en-US" altLang="zh-CN" dirty="0">
                <a:solidFill>
                  <a:schemeClr val="bg1"/>
                </a:solidFill>
              </a:rPr>
              <a:t>(1,n[2],2)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b=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en-US" altLang="zh-CN" dirty="0">
                <a:solidFill>
                  <a:schemeClr val="bg1"/>
                </a:solidFill>
              </a:rPr>
              <a:t>(2,n[2],2)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data=t(w[1,a])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price=t(w[1,b])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#figure3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ts.plot</a:t>
            </a:r>
            <a:r>
              <a:rPr lang="en-US" altLang="zh-CN" dirty="0">
                <a:solidFill>
                  <a:schemeClr val="bg1"/>
                </a:solidFill>
              </a:rPr>
              <a:t>(price)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#figure4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ret=diff(log(price))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ts.plot</a:t>
            </a:r>
            <a:r>
              <a:rPr lang="en-US" altLang="zh-CN" dirty="0">
                <a:solidFill>
                  <a:schemeClr val="bg1"/>
                </a:solidFill>
              </a:rPr>
              <a:t>(ret)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568847"/>
            <a:ext cx="54272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#figure5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hist</a:t>
            </a:r>
            <a:r>
              <a:rPr lang="en-US" altLang="zh-CN" dirty="0">
                <a:solidFill>
                  <a:schemeClr val="bg1"/>
                </a:solidFill>
              </a:rPr>
              <a:t>(ret, col = "grey", breaks = 40,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 = FALSE)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lines(density(ret),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par(</a:t>
            </a:r>
            <a:r>
              <a:rPr lang="en-US" altLang="zh-CN" dirty="0" err="1">
                <a:solidFill>
                  <a:schemeClr val="bg1"/>
                </a:solidFill>
              </a:rPr>
              <a:t>mfrow</a:t>
            </a:r>
            <a:r>
              <a:rPr lang="en-US" altLang="zh-CN" dirty="0">
                <a:solidFill>
                  <a:schemeClr val="bg1"/>
                </a:solidFill>
              </a:rPr>
              <a:t> = c(1, 2))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histogram of returns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hist</a:t>
            </a:r>
            <a:r>
              <a:rPr lang="en-US" altLang="zh-CN" dirty="0">
                <a:solidFill>
                  <a:schemeClr val="bg1"/>
                </a:solidFill>
              </a:rPr>
              <a:t>(ret, col = "grey", breaks = 20,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 = FALSE, </a:t>
            </a:r>
            <a:r>
              <a:rPr lang="en-US" altLang="zh-CN" dirty="0" err="1">
                <a:solidFill>
                  <a:schemeClr val="bg1"/>
                </a:solidFill>
              </a:rPr>
              <a:t>ylim</a:t>
            </a:r>
            <a:r>
              <a:rPr lang="en-US" altLang="zh-CN" dirty="0">
                <a:solidFill>
                  <a:schemeClr val="bg1"/>
                </a:solidFill>
              </a:rPr>
              <a:t> = c(0, 25), </a:t>
            </a:r>
            <a:r>
              <a:rPr lang="en-US" altLang="zh-CN" dirty="0" err="1">
                <a:solidFill>
                  <a:schemeClr val="bg1"/>
                </a:solidFill>
              </a:rPr>
              <a:t>xlab</a:t>
            </a:r>
            <a:r>
              <a:rPr lang="en-US" altLang="zh-CN" dirty="0">
                <a:solidFill>
                  <a:schemeClr val="bg1"/>
                </a:solidFill>
              </a:rPr>
              <a:t> = NA)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lines(density(ret),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mu = mean(ret)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 = </a:t>
            </a:r>
            <a:r>
              <a:rPr lang="en-US" altLang="zh-CN" dirty="0" err="1">
                <a:solidFill>
                  <a:schemeClr val="bg1"/>
                </a:solidFill>
              </a:rPr>
              <a:t>sd</a:t>
            </a:r>
            <a:r>
              <a:rPr lang="en-US" altLang="zh-CN" dirty="0">
                <a:solidFill>
                  <a:schemeClr val="bg1"/>
                </a:solidFill>
              </a:rPr>
              <a:t>(ret)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x = 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en-US" altLang="zh-CN" dirty="0">
                <a:solidFill>
                  <a:schemeClr val="bg1"/>
                </a:solidFill>
              </a:rPr>
              <a:t>(-4, 4, length = 100)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curve(</a:t>
            </a:r>
            <a:r>
              <a:rPr lang="en-US" altLang="zh-CN" dirty="0" err="1">
                <a:solidFill>
                  <a:schemeClr val="bg1"/>
                </a:solidFill>
              </a:rPr>
              <a:t>dnorm</a:t>
            </a:r>
            <a:r>
              <a:rPr lang="en-US" altLang="zh-CN" dirty="0">
                <a:solidFill>
                  <a:schemeClr val="bg1"/>
                </a:solidFill>
              </a:rPr>
              <a:t>(x, mean = mean(ret), </a:t>
            </a:r>
            <a:r>
              <a:rPr lang="en-US" altLang="zh-CN" dirty="0" err="1">
                <a:solidFill>
                  <a:schemeClr val="bg1"/>
                </a:solidFill>
              </a:rPr>
              <a:t>sd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sd</a:t>
            </a:r>
            <a:r>
              <a:rPr lang="en-US" altLang="zh-CN" dirty="0">
                <a:solidFill>
                  <a:schemeClr val="bg1"/>
                </a:solidFill>
              </a:rPr>
              <a:t>(ret)), add = TRUE, col = "red",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en-US" altLang="zh-CN" dirty="0" err="1">
                <a:solidFill>
                  <a:schemeClr val="bg1"/>
                </a:solidFill>
              </a:rPr>
              <a:t>qq</a:t>
            </a:r>
            <a:r>
              <a:rPr lang="en-US" altLang="zh-CN" dirty="0">
                <a:solidFill>
                  <a:schemeClr val="bg1"/>
                </a:solidFill>
              </a:rPr>
              <a:t>-plot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qqnorm</a:t>
            </a:r>
            <a:r>
              <a:rPr lang="en-US" altLang="zh-CN" dirty="0">
                <a:solidFill>
                  <a:schemeClr val="bg1"/>
                </a:solidFill>
              </a:rPr>
              <a:t>(ret)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qqline</a:t>
            </a:r>
            <a:r>
              <a:rPr lang="en-US" altLang="zh-CN" dirty="0">
                <a:solidFill>
                  <a:schemeClr val="bg1"/>
                </a:solidFill>
              </a:rPr>
              <a:t>(ret, col = "blue",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3)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#figure6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library(forecast)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tseries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Acf</a:t>
            </a:r>
            <a:r>
              <a:rPr lang="en-US" altLang="zh-CN" dirty="0">
                <a:solidFill>
                  <a:schemeClr val="bg1"/>
                </a:solidFill>
              </a:rPr>
              <a:t>(ret)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720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48718" y="252502"/>
            <a:ext cx="3042821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Q1-Figures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1"/>
            <a:ext cx="2599730" cy="2782360"/>
            <a:chOff x="1111832" y="2615227"/>
            <a:chExt cx="2077878" cy="2223848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54936" y="2161861"/>
            <a:ext cx="2599730" cy="2782360"/>
            <a:chOff x="1111832" y="2615227"/>
            <a:chExt cx="2077878" cy="2223848"/>
          </a:xfrm>
        </p:grpSpPr>
        <p:sp>
          <p:nvSpPr>
            <p:cNvPr id="54" name="文本框 53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227972" y="2161861"/>
            <a:ext cx="2599730" cy="2782360"/>
            <a:chOff x="1111832" y="2615227"/>
            <a:chExt cx="2077878" cy="2223848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5549532" y="5804600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3A579-22BD-4BBE-8198-43410E6C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0" y="1624614"/>
            <a:ext cx="5380862" cy="3111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CE5F34-C6F9-4C09-96A2-AC56BD503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4614"/>
            <a:ext cx="5809624" cy="3402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66F5AB-C922-4F27-9BFD-7688B0C2A30E}"/>
              </a:ext>
            </a:extLst>
          </p:cNvPr>
          <p:cNvSpPr txBox="1"/>
          <p:nvPr/>
        </p:nvSpPr>
        <p:spPr>
          <a:xfrm>
            <a:off x="8441583" y="523214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393711" y="521067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930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48718" y="252502"/>
            <a:ext cx="3042821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Q1-Figures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1"/>
            <a:ext cx="2599730" cy="2782360"/>
            <a:chOff x="1111832" y="2615227"/>
            <a:chExt cx="2077878" cy="2223848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54936" y="2161861"/>
            <a:ext cx="2599730" cy="2782360"/>
            <a:chOff x="1111832" y="2615227"/>
            <a:chExt cx="2077878" cy="2223848"/>
          </a:xfrm>
        </p:grpSpPr>
        <p:sp>
          <p:nvSpPr>
            <p:cNvPr id="54" name="文本框 53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227972" y="2161861"/>
            <a:ext cx="2599730" cy="2782360"/>
            <a:chOff x="1111832" y="2615227"/>
            <a:chExt cx="2077878" cy="2223848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5549532" y="5804600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6F5AB-C922-4F27-9BFD-7688B0C2A30E}"/>
              </a:ext>
            </a:extLst>
          </p:cNvPr>
          <p:cNvSpPr txBox="1"/>
          <p:nvPr/>
        </p:nvSpPr>
        <p:spPr>
          <a:xfrm>
            <a:off x="9484709" y="526182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3795378" y="5281817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EFB4A-2467-4ADB-AC71-5539EEF9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" y="1519498"/>
            <a:ext cx="3186436" cy="3557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92C789-8FF9-4F9F-B027-D53EC75A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99" y="1335120"/>
            <a:ext cx="3273519" cy="3926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C8C9F6-FB76-4ACF-990F-7662595CF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98" y="1525741"/>
            <a:ext cx="3259484" cy="36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7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7" y="334580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7" y="1286565"/>
            <a:ext cx="4884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install and load packages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libraries = c("zoo", "</a:t>
            </a:r>
            <a:r>
              <a:rPr lang="en-US" altLang="zh-CN" dirty="0" err="1">
                <a:solidFill>
                  <a:schemeClr val="bg1"/>
                </a:solidFill>
              </a:rPr>
              <a:t>tseries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(libraries, function(x) if (!(x %in% </a:t>
            </a:r>
            <a:r>
              <a:rPr lang="en-US" altLang="zh-CN" dirty="0" err="1">
                <a:solidFill>
                  <a:schemeClr val="bg1"/>
                </a:solidFill>
              </a:rPr>
              <a:t>installed.packages</a:t>
            </a:r>
            <a:r>
              <a:rPr lang="en-US" altLang="zh-CN" dirty="0">
                <a:solidFill>
                  <a:schemeClr val="bg1"/>
                </a:solidFill>
              </a:rPr>
              <a:t>()))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(libraries, library, quietly = TRUE, </a:t>
            </a:r>
            <a:r>
              <a:rPr lang="en-US" altLang="zh-CN" dirty="0" err="1">
                <a:solidFill>
                  <a:schemeClr val="bg1"/>
                </a:solidFill>
              </a:rPr>
              <a:t>character.only</a:t>
            </a:r>
            <a:r>
              <a:rPr lang="en-US" altLang="zh-CN" dirty="0">
                <a:solidFill>
                  <a:schemeClr val="bg1"/>
                </a:solidFill>
              </a:rPr>
              <a:t> = TRUE)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d order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(ret, type = "</a:t>
            </a:r>
            <a:r>
              <a:rPr lang="en-US" altLang="zh-CN" dirty="0" err="1">
                <a:solidFill>
                  <a:schemeClr val="bg1"/>
                </a:solidFill>
              </a:rPr>
              <a:t>Ljung</a:t>
            </a:r>
            <a:r>
              <a:rPr lang="en-US" altLang="zh-CN" dirty="0">
                <a:solidFill>
                  <a:schemeClr val="bg1"/>
                </a:solidFill>
              </a:rPr>
              <a:t>-Box", lag = 20)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stationary test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adf.test</a:t>
            </a:r>
            <a:r>
              <a:rPr lang="en-US" altLang="zh-CN" dirty="0">
                <a:solidFill>
                  <a:schemeClr val="bg1"/>
                </a:solidFill>
              </a:rPr>
              <a:t>(ret, alternative = "stationary")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kpss.test</a:t>
            </a:r>
            <a:r>
              <a:rPr lang="en-US" altLang="zh-CN" dirty="0">
                <a:solidFill>
                  <a:schemeClr val="bg1"/>
                </a:solidFill>
              </a:rPr>
              <a:t>(ret, null = "Trend")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par(</a:t>
            </a:r>
            <a:r>
              <a:rPr lang="en-US" altLang="zh-CN" dirty="0" err="1">
                <a:solidFill>
                  <a:schemeClr val="bg1"/>
                </a:solidFill>
              </a:rPr>
              <a:t>mfrow</a:t>
            </a:r>
            <a:r>
              <a:rPr lang="en-US" altLang="zh-CN" dirty="0">
                <a:solidFill>
                  <a:schemeClr val="bg1"/>
                </a:solidFill>
              </a:rPr>
              <a:t> = c(1, 2))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1167060"/>
            <a:ext cx="5427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en-US" altLang="zh-CN" dirty="0" err="1">
                <a:solidFill>
                  <a:schemeClr val="bg1"/>
                </a:solidFill>
              </a:rPr>
              <a:t>acf</a:t>
            </a:r>
            <a:r>
              <a:rPr lang="en-US" altLang="zh-CN" dirty="0">
                <a:solidFill>
                  <a:schemeClr val="bg1"/>
                </a:solidFill>
              </a:rPr>
              <a:t> plot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autocorr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acf</a:t>
            </a:r>
            <a:r>
              <a:rPr lang="en-US" altLang="zh-CN" dirty="0">
                <a:solidFill>
                  <a:schemeClr val="bg1"/>
                </a:solidFill>
              </a:rPr>
              <a:t>(ret, </a:t>
            </a:r>
            <a:r>
              <a:rPr lang="en-US" altLang="zh-CN" dirty="0" err="1">
                <a:solidFill>
                  <a:schemeClr val="bg1"/>
                </a:solidFill>
              </a:rPr>
              <a:t>lag.max</a:t>
            </a:r>
            <a:r>
              <a:rPr lang="en-US" altLang="zh-CN" dirty="0">
                <a:solidFill>
                  <a:schemeClr val="bg1"/>
                </a:solidFill>
              </a:rPr>
              <a:t> = 20, </a:t>
            </a:r>
            <a:r>
              <a:rPr lang="en-US" altLang="zh-CN" dirty="0" err="1">
                <a:solidFill>
                  <a:schemeClr val="bg1"/>
                </a:solidFill>
              </a:rPr>
              <a:t>ylab</a:t>
            </a:r>
            <a:r>
              <a:rPr lang="en-US" altLang="zh-CN" dirty="0">
                <a:solidFill>
                  <a:schemeClr val="bg1"/>
                </a:solidFill>
              </a:rPr>
              <a:t> = "Sample Autocorrelation", main = NA,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2, </a:t>
            </a:r>
            <a:r>
              <a:rPr lang="en-US" altLang="zh-CN" dirty="0" err="1">
                <a:solidFill>
                  <a:schemeClr val="bg1"/>
                </a:solidFill>
              </a:rPr>
              <a:t>ylim</a:t>
            </a:r>
            <a:r>
              <a:rPr lang="en-US" altLang="zh-CN" dirty="0">
                <a:solidFill>
                  <a:schemeClr val="bg1"/>
                </a:solidFill>
              </a:rPr>
              <a:t> = c(-0.3, 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LB test of linear dependence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cbind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autocorr$lag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autocorr$acf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(ret, type = "</a:t>
            </a:r>
            <a:r>
              <a:rPr lang="en-US" altLang="zh-CN" dirty="0" err="1">
                <a:solidFill>
                  <a:schemeClr val="bg1"/>
                </a:solidFill>
              </a:rPr>
              <a:t>Ljung</a:t>
            </a:r>
            <a:r>
              <a:rPr lang="en-US" altLang="zh-CN" dirty="0">
                <a:solidFill>
                  <a:schemeClr val="bg1"/>
                </a:solidFill>
              </a:rPr>
              <a:t>-Box", lag = 1, </a:t>
            </a:r>
            <a:r>
              <a:rPr lang="en-US" altLang="zh-CN" dirty="0" err="1">
                <a:solidFill>
                  <a:schemeClr val="bg1"/>
                </a:solidFill>
              </a:rPr>
              <a:t>fitdf</a:t>
            </a:r>
            <a:r>
              <a:rPr lang="en-US" altLang="zh-CN" dirty="0">
                <a:solidFill>
                  <a:schemeClr val="bg1"/>
                </a:solidFill>
              </a:rPr>
              <a:t> = 0)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autocorr$acf</a:t>
            </a:r>
            <a:r>
              <a:rPr lang="en-US" altLang="zh-CN" dirty="0">
                <a:solidFill>
                  <a:schemeClr val="bg1"/>
                </a:solidFill>
              </a:rPr>
              <a:t>, type = "</a:t>
            </a:r>
            <a:r>
              <a:rPr lang="en-US" altLang="zh-CN" dirty="0" err="1">
                <a:solidFill>
                  <a:schemeClr val="bg1"/>
                </a:solidFill>
              </a:rPr>
              <a:t>Ljung</a:t>
            </a:r>
            <a:r>
              <a:rPr lang="en-US" altLang="zh-CN" dirty="0">
                <a:solidFill>
                  <a:schemeClr val="bg1"/>
                </a:solidFill>
              </a:rPr>
              <a:t>-Box")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plot of </a:t>
            </a:r>
            <a:r>
              <a:rPr lang="en-US" altLang="zh-CN" dirty="0" err="1">
                <a:solidFill>
                  <a:schemeClr val="bg1"/>
                </a:solidFill>
              </a:rPr>
              <a:t>pacf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autopcorr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pacf</a:t>
            </a:r>
            <a:r>
              <a:rPr lang="en-US" altLang="zh-CN" dirty="0">
                <a:solidFill>
                  <a:schemeClr val="bg1"/>
                </a:solidFill>
              </a:rPr>
              <a:t>(ret, </a:t>
            </a:r>
            <a:r>
              <a:rPr lang="en-US" altLang="zh-CN" dirty="0" err="1">
                <a:solidFill>
                  <a:schemeClr val="bg1"/>
                </a:solidFill>
              </a:rPr>
              <a:t>lag.max</a:t>
            </a:r>
            <a:r>
              <a:rPr lang="en-US" altLang="zh-CN" dirty="0">
                <a:solidFill>
                  <a:schemeClr val="bg1"/>
                </a:solidFill>
              </a:rPr>
              <a:t> = 20, </a:t>
            </a:r>
            <a:r>
              <a:rPr lang="en-US" altLang="zh-CN" dirty="0" err="1">
                <a:solidFill>
                  <a:schemeClr val="bg1"/>
                </a:solidFill>
              </a:rPr>
              <a:t>ylab</a:t>
            </a:r>
            <a:r>
              <a:rPr lang="en-US" altLang="zh-CN" dirty="0">
                <a:solidFill>
                  <a:schemeClr val="bg1"/>
                </a:solidFill>
              </a:rPr>
              <a:t> = "Sample Partial Autocorrelation",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main = NA, </a:t>
            </a:r>
            <a:r>
              <a:rPr lang="en-US" altLang="zh-CN" dirty="0" err="1">
                <a:solidFill>
                  <a:schemeClr val="bg1"/>
                </a:solidFill>
              </a:rPr>
              <a:t>ylim</a:t>
            </a:r>
            <a:r>
              <a:rPr lang="en-US" altLang="zh-CN" dirty="0">
                <a:solidFill>
                  <a:schemeClr val="bg1"/>
                </a:solidFill>
              </a:rPr>
              <a:t> = c(-0.3, 0.3),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cbind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autopcorr$lag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autopcorr$acf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018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7" y="334580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7" y="1286565"/>
            <a:ext cx="4884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 model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par(</a:t>
            </a:r>
            <a:r>
              <a:rPr lang="en-US" altLang="zh-CN" dirty="0" err="1">
                <a:solidFill>
                  <a:schemeClr val="bg1"/>
                </a:solidFill>
              </a:rPr>
              <a:t>mfrow</a:t>
            </a:r>
            <a:r>
              <a:rPr lang="en-US" altLang="zh-CN" dirty="0">
                <a:solidFill>
                  <a:schemeClr val="bg1"/>
                </a:solidFill>
              </a:rPr>
              <a:t> = c(1, 1))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auto.arima</a:t>
            </a:r>
            <a:r>
              <a:rPr lang="en-US" altLang="zh-CN" dirty="0">
                <a:solidFill>
                  <a:schemeClr val="bg1"/>
                </a:solidFill>
              </a:rPr>
              <a:t>(ret)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fit1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c(1, 0, 1))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(fit1)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(fit1$residuals, lag = 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en-US" altLang="zh-CN" dirty="0" err="1">
                <a:solidFill>
                  <a:schemeClr val="bg1"/>
                </a:solidFill>
              </a:rPr>
              <a:t>aic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aic</a:t>
            </a:r>
            <a:r>
              <a:rPr lang="en-US" altLang="zh-CN" dirty="0">
                <a:solidFill>
                  <a:schemeClr val="bg1"/>
                </a:solidFill>
              </a:rPr>
              <a:t> = matrix(NA, 6, 6)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for (p in 0:4)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for (q in 0:3)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a.p.q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c(p, 0, q))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aic.p.q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a.p.q$aic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aic</a:t>
            </a:r>
            <a:r>
              <a:rPr lang="en-US" altLang="zh-CN" dirty="0">
                <a:solidFill>
                  <a:schemeClr val="bg1"/>
                </a:solidFill>
              </a:rPr>
              <a:t>[p + 1, q + 1] = </a:t>
            </a:r>
            <a:r>
              <a:rPr lang="en-US" altLang="zh-CN" dirty="0" err="1">
                <a:solidFill>
                  <a:schemeClr val="bg1"/>
                </a:solidFill>
              </a:rPr>
              <a:t>aic.p.q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aic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1167060"/>
            <a:ext cx="54272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en-US" altLang="zh-CN" dirty="0" err="1">
                <a:solidFill>
                  <a:schemeClr val="bg1"/>
                </a:solidFill>
              </a:rPr>
              <a:t>bic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bic</a:t>
            </a:r>
            <a:r>
              <a:rPr lang="en-US" altLang="zh-CN" dirty="0">
                <a:solidFill>
                  <a:schemeClr val="bg1"/>
                </a:solidFill>
              </a:rPr>
              <a:t> = matrix(NA, 6, 6)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for (p in 0:4)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for (q in 0:3)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b.p.q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c(p, 0, q))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bic.p.q</a:t>
            </a:r>
            <a:r>
              <a:rPr lang="en-US" altLang="zh-CN" dirty="0">
                <a:solidFill>
                  <a:schemeClr val="bg1"/>
                </a:solidFill>
              </a:rPr>
              <a:t> = AIC(</a:t>
            </a:r>
            <a:r>
              <a:rPr lang="en-US" altLang="zh-CN" dirty="0" err="1">
                <a:solidFill>
                  <a:schemeClr val="bg1"/>
                </a:solidFill>
              </a:rPr>
              <a:t>b.p.q</a:t>
            </a:r>
            <a:r>
              <a:rPr lang="en-US" altLang="zh-CN" dirty="0">
                <a:solidFill>
                  <a:schemeClr val="bg1"/>
                </a:solidFill>
              </a:rPr>
              <a:t>, k = log(length(ret)))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bic</a:t>
            </a:r>
            <a:r>
              <a:rPr lang="en-US" altLang="zh-CN" dirty="0">
                <a:solidFill>
                  <a:schemeClr val="bg1"/>
                </a:solidFill>
              </a:rPr>
              <a:t>[p + 1, q + 1] = </a:t>
            </a:r>
            <a:r>
              <a:rPr lang="en-US" altLang="zh-CN" dirty="0" err="1">
                <a:solidFill>
                  <a:schemeClr val="bg1"/>
                </a:solidFill>
              </a:rPr>
              <a:t>bic.p.q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bic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 select p and q order of ARIMA model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fit4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c(2, 0, 3))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(fit4)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(fit4$residuals, lag = 1)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fitr4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c(2, 1, 3))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(fitr4)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Box.test</a:t>
            </a:r>
            <a:r>
              <a:rPr lang="en-US" altLang="zh-CN" dirty="0">
                <a:solidFill>
                  <a:schemeClr val="bg1"/>
                </a:solidFill>
              </a:rPr>
              <a:t>(fitr4$residuals, lag = 1)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543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7" y="334580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628707" y="1580043"/>
            <a:ext cx="4884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to conclude, 202 is better than 213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fit202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c(2, 0, 2))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(fit202)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(fit4)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tsdiag</a:t>
            </a:r>
            <a:r>
              <a:rPr lang="en-US" altLang="zh-CN" dirty="0">
                <a:solidFill>
                  <a:schemeClr val="bg1"/>
                </a:solidFill>
              </a:rPr>
              <a:t>(fitr4)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AIC(fit202, k = log(length(ret)))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AIC(fit4, k = log(length(ret)))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AIC(fitr4, k = log(length(ret)))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fit202$aic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fit4$aic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fitr4$aic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1167060"/>
            <a:ext cx="5427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 arima202 predict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fit202 = </a:t>
            </a:r>
            <a:r>
              <a:rPr lang="en-US" altLang="zh-CN" dirty="0" err="1">
                <a:solidFill>
                  <a:schemeClr val="bg1"/>
                </a:solidFill>
              </a:rPr>
              <a:t>arima</a:t>
            </a:r>
            <a:r>
              <a:rPr lang="en-US" altLang="zh-CN" dirty="0">
                <a:solidFill>
                  <a:schemeClr val="bg1"/>
                </a:solidFill>
              </a:rPr>
              <a:t>(ret, order = c(2, 0, 2))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crpre</a:t>
            </a:r>
            <a:r>
              <a:rPr lang="en-US" altLang="zh-CN" dirty="0">
                <a:solidFill>
                  <a:schemeClr val="bg1"/>
                </a:solidFill>
              </a:rPr>
              <a:t> = predict(fit202, </a:t>
            </a:r>
            <a:r>
              <a:rPr lang="en-US" altLang="zh-CN" dirty="0" err="1">
                <a:solidFill>
                  <a:schemeClr val="bg1"/>
                </a:solidFill>
              </a:rPr>
              <a:t>n.ahead</a:t>
            </a:r>
            <a:r>
              <a:rPr lang="en-US" altLang="zh-CN" dirty="0">
                <a:solidFill>
                  <a:schemeClr val="bg1"/>
                </a:solidFill>
              </a:rPr>
              <a:t> = 30)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dates = 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as.Date</a:t>
            </a:r>
            <a:r>
              <a:rPr lang="en-US" altLang="zh-CN" dirty="0">
                <a:solidFill>
                  <a:schemeClr val="bg1"/>
                </a:solidFill>
              </a:rPr>
              <a:t>("02/08/2014", format = "%d/%m/%Y"), by = "days", length = length(ret))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plot(ret, type = "l", </a:t>
            </a:r>
            <a:r>
              <a:rPr lang="en-US" altLang="zh-CN" dirty="0" err="1">
                <a:solidFill>
                  <a:schemeClr val="bg1"/>
                </a:solidFill>
              </a:rPr>
              <a:t>xlim</a:t>
            </a:r>
            <a:r>
              <a:rPr lang="en-US" altLang="zh-CN" dirty="0">
                <a:solidFill>
                  <a:schemeClr val="bg1"/>
                </a:solidFill>
              </a:rPr>
              <a:t> = c(0, 1200), </a:t>
            </a:r>
            <a:r>
              <a:rPr lang="en-US" altLang="zh-CN" dirty="0" err="1">
                <a:solidFill>
                  <a:schemeClr val="bg1"/>
                </a:solidFill>
              </a:rPr>
              <a:t>ylab</a:t>
            </a:r>
            <a:r>
              <a:rPr lang="en-US" altLang="zh-CN" dirty="0">
                <a:solidFill>
                  <a:schemeClr val="bg1"/>
                </a:solidFill>
              </a:rPr>
              <a:t> = "log return", </a:t>
            </a:r>
            <a:r>
              <a:rPr lang="en-US" altLang="zh-CN" dirty="0" err="1">
                <a:solidFill>
                  <a:schemeClr val="bg1"/>
                </a:solidFill>
              </a:rPr>
              <a:t>xlab</a:t>
            </a:r>
            <a:r>
              <a:rPr lang="en-US" altLang="zh-CN" dirty="0">
                <a:solidFill>
                  <a:schemeClr val="bg1"/>
                </a:solidFill>
              </a:rPr>
              <a:t> = "days",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1.5)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lines(</a:t>
            </a:r>
            <a:r>
              <a:rPr lang="en-US" altLang="zh-CN" dirty="0" err="1">
                <a:solidFill>
                  <a:schemeClr val="bg1"/>
                </a:solidFill>
              </a:rPr>
              <a:t>crpre$pred</a:t>
            </a:r>
            <a:r>
              <a:rPr lang="en-US" altLang="zh-CN" dirty="0">
                <a:solidFill>
                  <a:schemeClr val="bg1"/>
                </a:solidFill>
              </a:rPr>
              <a:t>, col = "red",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3)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lines(</a:t>
            </a:r>
            <a:r>
              <a:rPr lang="en-US" altLang="zh-CN" dirty="0" err="1">
                <a:solidFill>
                  <a:schemeClr val="bg1"/>
                </a:solidFill>
              </a:rPr>
              <a:t>crpre$pred</a:t>
            </a:r>
            <a:r>
              <a:rPr lang="en-US" altLang="zh-CN" dirty="0">
                <a:solidFill>
                  <a:schemeClr val="bg1"/>
                </a:solidFill>
              </a:rPr>
              <a:t> + 2 * </a:t>
            </a:r>
            <a:r>
              <a:rPr lang="en-US" altLang="zh-CN" dirty="0" err="1">
                <a:solidFill>
                  <a:schemeClr val="bg1"/>
                </a:solidFill>
              </a:rPr>
              <a:t>crpre$se</a:t>
            </a:r>
            <a:r>
              <a:rPr lang="en-US" altLang="zh-CN" dirty="0">
                <a:solidFill>
                  <a:schemeClr val="bg1"/>
                </a:solidFill>
              </a:rPr>
              <a:t>, col = "red", </a:t>
            </a:r>
            <a:r>
              <a:rPr lang="en-US" altLang="zh-CN" dirty="0" err="1">
                <a:solidFill>
                  <a:schemeClr val="bg1"/>
                </a:solidFill>
              </a:rPr>
              <a:t>lty</a:t>
            </a:r>
            <a:r>
              <a:rPr lang="en-US" altLang="zh-CN" dirty="0">
                <a:solidFill>
                  <a:schemeClr val="bg1"/>
                </a:solidFill>
              </a:rPr>
              <a:t> = 3,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3)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lines(</a:t>
            </a:r>
            <a:r>
              <a:rPr lang="en-US" altLang="zh-CN" dirty="0" err="1">
                <a:solidFill>
                  <a:schemeClr val="bg1"/>
                </a:solidFill>
              </a:rPr>
              <a:t>crpre$pred</a:t>
            </a:r>
            <a:r>
              <a:rPr lang="en-US" altLang="zh-CN" dirty="0">
                <a:solidFill>
                  <a:schemeClr val="bg1"/>
                </a:solidFill>
              </a:rPr>
              <a:t> - 2 * </a:t>
            </a:r>
            <a:r>
              <a:rPr lang="en-US" altLang="zh-CN" dirty="0" err="1">
                <a:solidFill>
                  <a:schemeClr val="bg1"/>
                </a:solidFill>
              </a:rPr>
              <a:t>crpre$se</a:t>
            </a:r>
            <a:r>
              <a:rPr lang="en-US" altLang="zh-CN" dirty="0">
                <a:solidFill>
                  <a:schemeClr val="bg1"/>
                </a:solidFill>
              </a:rPr>
              <a:t>, col = "red", </a:t>
            </a:r>
            <a:r>
              <a:rPr lang="en-US" altLang="zh-CN" dirty="0" err="1">
                <a:solidFill>
                  <a:schemeClr val="bg1"/>
                </a:solidFill>
              </a:rPr>
              <a:t>lty</a:t>
            </a:r>
            <a:r>
              <a:rPr lang="en-US" altLang="zh-CN" dirty="0">
                <a:solidFill>
                  <a:schemeClr val="bg1"/>
                </a:solidFill>
              </a:rPr>
              <a:t> = 3, </a:t>
            </a:r>
            <a:r>
              <a:rPr lang="en-US" altLang="zh-CN" dirty="0" err="1">
                <a:solidFill>
                  <a:schemeClr val="bg1"/>
                </a:solidFill>
              </a:rPr>
              <a:t>lwd</a:t>
            </a:r>
            <a:r>
              <a:rPr lang="en-US" altLang="zh-CN" dirty="0">
                <a:solidFill>
                  <a:schemeClr val="bg1"/>
                </a:solidFill>
              </a:rPr>
              <a:t> = 3)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64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195755" y="281866"/>
            <a:ext cx="18004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Q2-figure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F6F6F0-1584-4D78-9C34-16DC942D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46" y="948569"/>
            <a:ext cx="8296275" cy="467677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4FDA0C4-53DD-4BC8-87C5-BA232B7AB460}"/>
              </a:ext>
            </a:extLst>
          </p:cNvPr>
          <p:cNvSpPr txBox="1"/>
          <p:nvPr/>
        </p:nvSpPr>
        <p:spPr>
          <a:xfrm>
            <a:off x="3872869" y="5768827"/>
            <a:ext cx="41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2973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37701" y="1850027"/>
            <a:ext cx="10516598" cy="2000229"/>
            <a:chOff x="837701" y="1782714"/>
            <a:chExt cx="10516598" cy="2000229"/>
          </a:xfrm>
        </p:grpSpPr>
        <p:sp>
          <p:nvSpPr>
            <p:cNvPr id="31" name="任意多边形 30"/>
            <p:cNvSpPr/>
            <p:nvPr/>
          </p:nvSpPr>
          <p:spPr>
            <a:xfrm rot="900000">
              <a:off x="5461139" y="1782714"/>
              <a:ext cx="1269722" cy="877899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7701" y="3075057"/>
              <a:ext cx="10516598" cy="707886"/>
              <a:chOff x="837701" y="3075056"/>
              <a:chExt cx="10516598" cy="70788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0800000">
                  <a:off x="2551641" y="3295381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rot="10800000">
                  <a:off x="1913518" y="3328786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0800000">
                  <a:off x="1342205" y="3362190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0800000">
                  <a:off x="837701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373122" y="3295382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078054" y="3328787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716176" y="3362191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1287490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3029294" y="3075056"/>
                <a:ext cx="613341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Segoe UI Light" panose="020B0502040204020203" pitchFamily="34" charset="0"/>
                  </a:rPr>
                  <a:t>THANKS FOR WATCHING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5852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1218</Words>
  <Application>Microsoft Office PowerPoint</Application>
  <PresentationFormat>宽屏</PresentationFormat>
  <Paragraphs>150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华文细黑</vt:lpstr>
      <vt:lpstr>宋体</vt:lpstr>
      <vt:lpstr>微软雅黑</vt:lpstr>
      <vt:lpstr>Arial</vt:lpstr>
      <vt:lpstr>Calibri</vt:lpstr>
      <vt:lpstr>Calibri Light</vt:lpstr>
      <vt:lpstr>Segoe UI Black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sunbren@163.com</cp:lastModifiedBy>
  <cp:revision>21</cp:revision>
  <dcterms:created xsi:type="dcterms:W3CDTF">2015-05-12T15:24:33Z</dcterms:created>
  <dcterms:modified xsi:type="dcterms:W3CDTF">2017-10-20T16:45:24Z</dcterms:modified>
</cp:coreProperties>
</file>