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61" r:id="rId4"/>
    <p:sldId id="283" r:id="rId5"/>
    <p:sldId id="268" r:id="rId6"/>
    <p:sldId id="280" r:id="rId7"/>
    <p:sldId id="276" r:id="rId8"/>
    <p:sldId id="269" r:id="rId9"/>
    <p:sldId id="270" r:id="rId10"/>
    <p:sldId id="278" r:id="rId11"/>
    <p:sldId id="285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 Hu" initials="JH" lastIdx="1" clrIdx="0">
    <p:extLst>
      <p:ext uri="{19B8F6BF-5375-455C-9EA6-DF929625EA0E}">
        <p15:presenceInfo xmlns:p15="http://schemas.microsoft.com/office/powerpoint/2012/main" userId="S::jhu@lattice-engines.com::f108fc4b-c435-4dff-b429-79ed24b816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7"/>
  </p:normalViewPr>
  <p:slideViewPr>
    <p:cSldViewPr snapToGrid="0" snapToObjects="1">
      <p:cViewPr>
        <p:scale>
          <a:sx n="86" d="100"/>
          <a:sy n="86" d="100"/>
        </p:scale>
        <p:origin x="3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Message</a:t>
            </a:r>
            <a:r>
              <a:rPr lang="en-US" baseline="0"/>
              <a:t> Counts by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Sheet2!$A$1:$A$7</c:f>
              <c:strCache>
                <c:ptCount val="7"/>
                <c:pt idx="0">
                  <c:v>bank_service</c:v>
                </c:pt>
                <c:pt idx="1">
                  <c:v>credit_card</c:v>
                </c:pt>
                <c:pt idx="2">
                  <c:v>credit_reporting</c:v>
                </c:pt>
                <c:pt idx="3">
                  <c:v>debt_collection</c:v>
                </c:pt>
                <c:pt idx="4">
                  <c:v>loan</c:v>
                </c:pt>
                <c:pt idx="5">
                  <c:v>money_transfers</c:v>
                </c:pt>
                <c:pt idx="6">
                  <c:v>mortgage</c:v>
                </c:pt>
              </c:strCache>
            </c:strRef>
          </c:cat>
          <c:val>
            <c:numRef>
              <c:f>Sheet2!$B$1:$B$7</c:f>
              <c:numCache>
                <c:formatCode>General</c:formatCode>
                <c:ptCount val="7"/>
                <c:pt idx="0">
                  <c:v>20071</c:v>
                </c:pt>
                <c:pt idx="1">
                  <c:v>29550</c:v>
                </c:pt>
                <c:pt idx="2">
                  <c:v>81229</c:v>
                </c:pt>
                <c:pt idx="3">
                  <c:v>61472</c:v>
                </c:pt>
                <c:pt idx="4">
                  <c:v>31036</c:v>
                </c:pt>
                <c:pt idx="5">
                  <c:v>4734</c:v>
                </c:pt>
                <c:pt idx="6">
                  <c:v>40269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F-0B47-9330-2A6434ABC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76545024"/>
        <c:axId val="313545856"/>
      </c:barChart>
      <c:catAx>
        <c:axId val="276545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545856"/>
        <c:crosses val="autoZero"/>
        <c:auto val="1"/>
        <c:lblAlgn val="ctr"/>
        <c:lblOffset val="100"/>
        <c:noMultiLvlLbl val="0"/>
      </c:catAx>
      <c:valAx>
        <c:axId val="31354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54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95B1-1BA6-9640-BA50-9E468C45D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EBE1A-22E6-594B-808C-453CA525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5864-69AD-7144-836F-3906937C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6F1A-710E-A940-A05E-4E8FE76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7389-3647-484B-B166-FD639B07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00A5-DC4D-CC49-8044-2F4E3BC1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1FE8C-6D5C-8742-A1AA-9CBE2517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7045-19CC-2546-9FEE-12B589E3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D4A1-5CF4-1A46-94E4-B6DBB8DF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049F-FF14-3147-A4DE-1C46C2F4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056B1-852D-9248-9E67-19AFCC33C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87B99-5F9B-614E-85A1-F92E6AAC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C174-3D58-B648-B11C-EC9774A0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E92B-40D9-0044-9FD8-4E433A7E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A7AD-9E13-5041-9C63-B2E61BC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74B1-1649-764F-B89D-37FB99FA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C8CA-B097-164A-8255-18FD18F4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0FD1-393E-F149-9BB7-D1A9538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8A74-32BE-424C-A866-1D138006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D703-3EDC-784F-91E4-668C51E1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4329-815B-7444-B4F3-3282BD5A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DB693-CBF5-A04F-8B03-831534A3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8E59-4D01-CF4C-B645-C44D6581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2B30-BA99-B042-8177-936B953C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65A96-7064-F644-B338-1A544907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D499-F7C5-1E42-9ECB-C91A8A69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23EC-1F74-A048-8ACA-5FDE7AC3F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D93D1-B418-D146-BBAC-0A0C99F58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B8A0-0632-E244-B55D-11EAC4C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CD87-2EA4-EE4B-8A68-BF0C993F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D2B1-1DD5-C645-809B-BB387885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D486-935E-6D48-98C8-BF150151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C97E-DB04-CE41-A402-BCF42844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1B602-B78C-C94F-8595-45BC7DB5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EA8BF-2AB5-2442-BBAD-0E1E2FFD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EC1F7-3311-1642-9202-0ACF6E30D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2884D-28BE-DC4B-AE47-408EFABB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FD44A-7CDF-AC4D-8506-D84D986D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478DD-2915-584E-A485-29597FEC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0B50-5AE0-4744-B8A1-005C7749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0916C-B97A-C74B-8A08-7A979594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C5E91-04D6-A74A-97B7-FFC3F96D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3813-2DA0-8B47-B357-2437DA1A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BE814-3875-8D4F-9CF3-D24FEAEC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FB42B-C6AC-B347-8A82-80898020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143BF-E48A-464B-B263-C080EE3D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7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4012-DEF2-6E41-954A-A1528455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E621-F50E-F64E-989D-21829EB2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0FE21-F423-D541-939D-7788C982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22A3-068E-B847-BD51-C3080BAE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BE957-3725-4E44-88A3-76181508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E9C06-901D-FF4D-96E2-B7BE3126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4097-BDBD-AD44-983A-878E3DC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97375-DD42-4447-96E8-72CE4CD76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E4A8C-8BA7-EE45-A37C-999784A42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3675-6417-E744-B702-5E251D1F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FAF3D-D0E2-9D45-A0E9-D048A2FC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E8FF-C7F6-7345-8EDB-799568D2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9569-86A6-E645-AD9B-FD51E2A4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9371-6BEB-844B-83AB-6B023C80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A9AB-78C7-584D-A32A-051F9DC66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AA14-241F-7F43-A3E9-20D545526E73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B982-5334-C84E-8A84-EC01EF2DC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8E79-9EB7-464F-9066-113AEF92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55EA-256C-AF44-9A1A-7E964741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h.github.io/posts/2015-08-Understanding-LSTM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6A88-8E4B-3343-A6BD-5CBADF373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Classification </a:t>
            </a:r>
            <a:br>
              <a:rPr lang="en-US" dirty="0"/>
            </a:br>
            <a:r>
              <a:rPr lang="en-US" dirty="0"/>
              <a:t>on </a:t>
            </a:r>
            <a:br>
              <a:rPr lang="en-US" dirty="0"/>
            </a:br>
            <a:r>
              <a:rPr lang="en-US" dirty="0"/>
              <a:t>Customer Complaint Messages</a:t>
            </a:r>
          </a:p>
        </p:txBody>
      </p:sp>
    </p:spTree>
    <p:extLst>
      <p:ext uri="{BB962C8B-B14F-4D97-AF65-F5344CB8AC3E}">
        <p14:creationId xmlns:p14="http://schemas.microsoft.com/office/powerpoint/2010/main" val="401045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B656-5456-0548-8477-4FC492C2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DB483-069F-044D-8D95-32404BFA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81" y="1395162"/>
            <a:ext cx="3111500" cy="33909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736462-7F73-D443-AB3F-03CBCEC8E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941875"/>
            <a:ext cx="4213485" cy="247936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5FCB7B-13B6-4445-AB52-AE597E1301E8}"/>
              </a:ext>
            </a:extLst>
          </p:cNvPr>
          <p:cNvSpPr txBox="1"/>
          <p:nvPr/>
        </p:nvSpPr>
        <p:spPr>
          <a:xfrm>
            <a:off x="838199" y="5263448"/>
            <a:ext cx="44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can learn historical data.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BECA4-33DB-8048-933C-2995E184C8A5}"/>
              </a:ext>
            </a:extLst>
          </p:cNvPr>
          <p:cNvSpPr txBox="1"/>
          <p:nvPr/>
        </p:nvSpPr>
        <p:spPr>
          <a:xfrm>
            <a:off x="6473981" y="5263447"/>
            <a:ext cx="44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LSTM can better handle long term dependency issue.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D4A62-2AEA-064F-B562-4824AC4498D1}"/>
              </a:ext>
            </a:extLst>
          </p:cNvPr>
          <p:cNvSpPr txBox="1"/>
          <p:nvPr/>
        </p:nvSpPr>
        <p:spPr>
          <a:xfrm>
            <a:off x="6700603" y="6340839"/>
            <a:ext cx="536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images are from Chris </a:t>
            </a:r>
            <a:r>
              <a:rPr lang="en-US" dirty="0" err="1"/>
              <a:t>Olah’s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5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398-A876-1341-94D1-F1948C40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of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7BCE-535B-2A4C-8E08-57C16BAA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7246"/>
            <a:ext cx="10515600" cy="1979716"/>
          </a:xfrm>
        </p:spPr>
        <p:txBody>
          <a:bodyPr/>
          <a:lstStyle/>
          <a:p>
            <a:pPr marL="285750" indent="-285750"/>
            <a:r>
              <a:rPr lang="en-US" dirty="0"/>
              <a:t>LSTM performance is better in virtually every case</a:t>
            </a:r>
          </a:p>
          <a:p>
            <a:pPr marL="742950" lvl="1" indent="-285750"/>
            <a:r>
              <a:rPr lang="en-US" dirty="0"/>
              <a:t>Particularly in ‘money_transfers’</a:t>
            </a:r>
          </a:p>
          <a:p>
            <a:pPr marL="285750" indent="-285750"/>
            <a:r>
              <a:rPr lang="en-US" dirty="0"/>
              <a:t>LSTM model much smaller in size than Naïve Bayes (30MB vs 600MB)</a:t>
            </a:r>
          </a:p>
          <a:p>
            <a:pPr marL="285750" indent="-285750"/>
            <a:r>
              <a:rPr lang="en-US" dirty="0"/>
              <a:t>Naïve Bayes much faster to train (~5min vs 2 hours)</a:t>
            </a:r>
          </a:p>
          <a:p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CCA6B95F-073E-A143-8A5E-B28291A9A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149342"/>
              </p:ext>
            </p:extLst>
          </p:nvPr>
        </p:nvGraphicFramePr>
        <p:xfrm>
          <a:off x="3582361" y="1690688"/>
          <a:ext cx="5027277" cy="2293497"/>
        </p:xfrm>
        <a:graphic>
          <a:graphicData uri="http://schemas.openxmlformats.org/drawingml/2006/table">
            <a:tbl>
              <a:tblPr/>
              <a:tblGrid>
                <a:gridCol w="1382501">
                  <a:extLst>
                    <a:ext uri="{9D8B030D-6E8A-4147-A177-3AD203B41FA5}">
                      <a16:colId xmlns:a16="http://schemas.microsoft.com/office/drawing/2014/main" val="3001972521"/>
                    </a:ext>
                  </a:extLst>
                </a:gridCol>
                <a:gridCol w="911194">
                  <a:extLst>
                    <a:ext uri="{9D8B030D-6E8A-4147-A177-3AD203B41FA5}">
                      <a16:colId xmlns:a16="http://schemas.microsoft.com/office/drawing/2014/main" val="2116623619"/>
                    </a:ext>
                  </a:extLst>
                </a:gridCol>
                <a:gridCol w="911194">
                  <a:extLst>
                    <a:ext uri="{9D8B030D-6E8A-4147-A177-3AD203B41FA5}">
                      <a16:colId xmlns:a16="http://schemas.microsoft.com/office/drawing/2014/main" val="3855119338"/>
                    </a:ext>
                  </a:extLst>
                </a:gridCol>
                <a:gridCol w="911194">
                  <a:extLst>
                    <a:ext uri="{9D8B030D-6E8A-4147-A177-3AD203B41FA5}">
                      <a16:colId xmlns:a16="http://schemas.microsoft.com/office/drawing/2014/main" val="3200521331"/>
                    </a:ext>
                  </a:extLst>
                </a:gridCol>
                <a:gridCol w="911194">
                  <a:extLst>
                    <a:ext uri="{9D8B030D-6E8A-4147-A177-3AD203B41FA5}">
                      <a16:colId xmlns:a16="http://schemas.microsoft.com/office/drawing/2014/main" val="1119110251"/>
                    </a:ext>
                  </a:extLst>
                </a:gridCol>
              </a:tblGrid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23799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bank_service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575593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293452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credit_reporting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75854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debt_collection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83302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9844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money_transfers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84365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68061"/>
                  </a:ext>
                </a:extLst>
              </a:tr>
              <a:tr h="254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avg/total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37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45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4CC6-A579-3C43-97A6-0DE8101B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7CD6-A9C8-E54B-B403-A69E2257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Improved tokenization and text-preprocessing</a:t>
            </a:r>
          </a:p>
          <a:p>
            <a:pPr lvl="1"/>
            <a:r>
              <a:rPr lang="en-US" dirty="0"/>
              <a:t>Regular Expression Filtering</a:t>
            </a:r>
          </a:p>
          <a:p>
            <a:pPr lvl="1"/>
            <a:r>
              <a:rPr lang="en-US" dirty="0"/>
              <a:t>Lemmatizing / Stemming</a:t>
            </a:r>
          </a:p>
          <a:p>
            <a:pPr lvl="1"/>
            <a:r>
              <a:rPr lang="en-US" dirty="0"/>
              <a:t>Increased number tokenizing</a:t>
            </a:r>
          </a:p>
          <a:p>
            <a:r>
              <a:rPr lang="en-US" dirty="0"/>
              <a:t>Hyper-parameter search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Alpha level (word count smoothing)</a:t>
            </a:r>
          </a:p>
          <a:p>
            <a:pPr lvl="1"/>
            <a:r>
              <a:rPr lang="en-US" dirty="0"/>
              <a:t>LSTM</a:t>
            </a:r>
          </a:p>
          <a:p>
            <a:pPr lvl="2"/>
            <a:r>
              <a:rPr lang="en-US" dirty="0"/>
              <a:t>Embedding Dimensionality</a:t>
            </a:r>
          </a:p>
          <a:p>
            <a:pPr lvl="2"/>
            <a:r>
              <a:rPr lang="en-US" dirty="0"/>
              <a:t>Regularization (Dropout, L2)</a:t>
            </a:r>
          </a:p>
          <a:p>
            <a:pPr lvl="2"/>
            <a:r>
              <a:rPr lang="en-US" dirty="0"/>
              <a:t>Architecture Search</a:t>
            </a:r>
          </a:p>
          <a:p>
            <a:r>
              <a:rPr lang="en-US" dirty="0"/>
              <a:t>Data set enrichment/class balancing</a:t>
            </a:r>
          </a:p>
          <a:p>
            <a:pPr lvl="1"/>
            <a:r>
              <a:rPr lang="en-US" dirty="0"/>
              <a:t>Synthetically enrich minority (money transfer) class</a:t>
            </a:r>
          </a:p>
          <a:p>
            <a:pPr lvl="1"/>
            <a:r>
              <a:rPr lang="en-US" dirty="0"/>
              <a:t>Weighted loss functions</a:t>
            </a:r>
          </a:p>
          <a:p>
            <a:r>
              <a:rPr lang="en-US" dirty="0"/>
              <a:t>Alternative deep learning architectures: </a:t>
            </a:r>
          </a:p>
          <a:p>
            <a:pPr lvl="1"/>
            <a:r>
              <a:rPr lang="en-US" dirty="0"/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319523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374C-6CED-7440-9EEF-56D74994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13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A22-3408-DC47-A0C3-AE830F95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0538-51C6-8C48-8F82-B18D66B0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Major Bank wants to use Natural Language Processing to increase efficiency in its customer service process</a:t>
            </a:r>
          </a:p>
          <a:p>
            <a:r>
              <a:rPr lang="en-US" dirty="0"/>
              <a:t>Text based messages sent from customers need to be classified into 7 categories for automatic routing:</a:t>
            </a:r>
          </a:p>
          <a:p>
            <a:pPr lvl="1"/>
            <a:r>
              <a:rPr lang="en-US" dirty="0"/>
              <a:t>Bank Service</a:t>
            </a:r>
          </a:p>
          <a:p>
            <a:pPr lvl="1"/>
            <a:r>
              <a:rPr lang="en-US" dirty="0"/>
              <a:t>Credit Card</a:t>
            </a:r>
          </a:p>
          <a:p>
            <a:pPr lvl="1"/>
            <a:r>
              <a:rPr lang="en-US" dirty="0"/>
              <a:t>Credit Reporting</a:t>
            </a:r>
          </a:p>
          <a:p>
            <a:pPr lvl="1"/>
            <a:r>
              <a:rPr lang="en-US" dirty="0"/>
              <a:t>Debt Collection</a:t>
            </a:r>
          </a:p>
          <a:p>
            <a:pPr lvl="1"/>
            <a:r>
              <a:rPr lang="en-US" dirty="0"/>
              <a:t>Loan</a:t>
            </a:r>
          </a:p>
          <a:p>
            <a:pPr lvl="1"/>
            <a:r>
              <a:rPr lang="en-US" dirty="0"/>
              <a:t>Money Transfers</a:t>
            </a:r>
          </a:p>
          <a:p>
            <a:pPr lvl="1"/>
            <a:r>
              <a:rPr lang="en-US" dirty="0"/>
              <a:t>Mortgage</a:t>
            </a:r>
          </a:p>
        </p:txBody>
      </p:sp>
    </p:spTree>
    <p:extLst>
      <p:ext uri="{BB962C8B-B14F-4D97-AF65-F5344CB8AC3E}">
        <p14:creationId xmlns:p14="http://schemas.microsoft.com/office/powerpoint/2010/main" val="32856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3AECE1F-E5C2-F54D-B90D-9A650DA99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736976"/>
              </p:ext>
            </p:extLst>
          </p:nvPr>
        </p:nvGraphicFramePr>
        <p:xfrm>
          <a:off x="6155959" y="1454046"/>
          <a:ext cx="5516251" cy="328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72BE-DA82-0047-B3AD-332E90DE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7148" cy="4351338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Features: Text of customer messages</a:t>
            </a:r>
          </a:p>
          <a:p>
            <a:pPr lvl="1"/>
            <a:r>
              <a:rPr lang="en-US" dirty="0"/>
              <a:t>Labels: Departments   </a:t>
            </a:r>
          </a:p>
          <a:p>
            <a:r>
              <a:rPr lang="en-US" dirty="0"/>
              <a:t>Outputs</a:t>
            </a:r>
          </a:p>
          <a:p>
            <a:pPr lvl="2"/>
            <a:r>
              <a:rPr lang="en-US" dirty="0"/>
              <a:t>Probabilities for each label</a:t>
            </a:r>
          </a:p>
          <a:p>
            <a:r>
              <a:rPr lang="en-US" dirty="0"/>
              <a:t>Example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163C9-57F3-F54D-87D3-AFFBA17B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9F213-56E1-684E-A49D-57CB27696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52" y="4735413"/>
            <a:ext cx="10257147" cy="16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1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C015-755C-EC44-BDBA-58BC9D30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7BA5-D365-CF45-9015-A11BBAD8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Messages contain punctuation in various and inconsistent ways</a:t>
            </a:r>
          </a:p>
          <a:p>
            <a:pPr lvl="1"/>
            <a:r>
              <a:rPr lang="en-US" dirty="0"/>
              <a:t>Presents challenge when using words as features</a:t>
            </a:r>
          </a:p>
          <a:p>
            <a:pPr lvl="1"/>
            <a:r>
              <a:rPr lang="en-US" dirty="0"/>
              <a:t>Solution: Strip punctuation, remove contractions</a:t>
            </a:r>
          </a:p>
          <a:p>
            <a:r>
              <a:rPr lang="en-US" dirty="0"/>
              <a:t>Sensitive information has been censored to ‘XX…X’</a:t>
            </a:r>
          </a:p>
          <a:p>
            <a:pPr lvl="1"/>
            <a:r>
              <a:rPr lang="en-US" dirty="0"/>
              <a:t>Various information is all represented identically losing useful information</a:t>
            </a:r>
          </a:p>
          <a:p>
            <a:pPr lvl="1"/>
            <a:r>
              <a:rPr lang="en-US" dirty="0"/>
              <a:t>Solution: </a:t>
            </a:r>
          </a:p>
          <a:p>
            <a:pPr lvl="2"/>
            <a:r>
              <a:rPr lang="en-US" dirty="0"/>
              <a:t>XX/XX/XXXX 	-&gt;	‘date’</a:t>
            </a:r>
          </a:p>
          <a:p>
            <a:pPr lvl="2"/>
            <a:r>
              <a:rPr lang="en-US" dirty="0"/>
              <a:t>$ XX		-&gt;	‘dollar’</a:t>
            </a:r>
          </a:p>
          <a:p>
            <a:pPr lvl="2"/>
            <a:r>
              <a:rPr lang="en-US" dirty="0"/>
              <a:t>% XX		-&gt; 	‘percentage’</a:t>
            </a:r>
          </a:p>
          <a:p>
            <a:pPr lvl="2"/>
            <a:r>
              <a:rPr lang="en-US" dirty="0"/>
              <a:t>XX Bank	-&gt;	‘bank’</a:t>
            </a:r>
          </a:p>
        </p:txBody>
      </p:sp>
    </p:spTree>
    <p:extLst>
      <p:ext uri="{BB962C8B-B14F-4D97-AF65-F5344CB8AC3E}">
        <p14:creationId xmlns:p14="http://schemas.microsoft.com/office/powerpoint/2010/main" val="34976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2EC4-1950-CA44-A141-63C142DC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Text: </a:t>
            </a:r>
            <a:br>
              <a:rPr lang="en-US" dirty="0"/>
            </a:br>
            <a:r>
              <a:rPr lang="en-US" dirty="0"/>
              <a:t>One-Hot-Vectors &amp; Bags-of-Words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F4B5-E940-894B-8936-79CA6ED81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48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Example: “My loan is due”, “My dog ate my mortgage records” </a:t>
            </a:r>
          </a:p>
          <a:p>
            <a:r>
              <a:rPr lang="en-US" dirty="0"/>
              <a:t>Word Representation (One-Hot)</a:t>
            </a:r>
          </a:p>
          <a:p>
            <a:pPr lvl="1"/>
            <a:r>
              <a:rPr lang="en-US" dirty="0"/>
              <a:t>Words -&gt; Categorical Variables</a:t>
            </a:r>
          </a:p>
          <a:p>
            <a:pPr lvl="1"/>
            <a:r>
              <a:rPr lang="en-US" dirty="0"/>
              <a:t>Vector of size |V|</a:t>
            </a:r>
          </a:p>
          <a:p>
            <a:pPr lvl="1"/>
            <a:r>
              <a:rPr lang="en-US" dirty="0"/>
              <a:t>One dimension is ‘hot’ (set to 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Document Representation (Bag-of-Words)</a:t>
            </a:r>
          </a:p>
          <a:p>
            <a:pPr lvl="1"/>
            <a:r>
              <a:rPr lang="en-US" dirty="0"/>
              <a:t>Vector of size |V|</a:t>
            </a:r>
          </a:p>
          <a:p>
            <a:pPr lvl="1"/>
            <a:r>
              <a:rPr lang="en-US" dirty="0"/>
              <a:t>Combination of One-Hot vectors of words in the passage</a:t>
            </a:r>
          </a:p>
          <a:p>
            <a:pPr lvl="1"/>
            <a:r>
              <a:rPr lang="en-US" dirty="0"/>
              <a:t>Values denote presence/count of words in document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57FF6F3-3614-1A4D-B240-00DCE79E0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4310"/>
              </p:ext>
            </p:extLst>
          </p:nvPr>
        </p:nvGraphicFramePr>
        <p:xfrm>
          <a:off x="5561350" y="2083633"/>
          <a:ext cx="6071013" cy="2106602"/>
        </p:xfrm>
        <a:graphic>
          <a:graphicData uri="http://schemas.openxmlformats.org/drawingml/2006/table">
            <a:tbl>
              <a:tblPr firstRow="1" bandRow="1"/>
              <a:tblGrid>
                <a:gridCol w="674557">
                  <a:extLst>
                    <a:ext uri="{9D8B030D-6E8A-4147-A177-3AD203B41FA5}">
                      <a16:colId xmlns:a16="http://schemas.microsoft.com/office/drawing/2014/main" val="2460555402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938617470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7508651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327041838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593183057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2576348970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939828796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167590748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3079079384"/>
                    </a:ext>
                  </a:extLst>
                </a:gridCol>
              </a:tblGrid>
              <a:tr h="20525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03284"/>
                  </a:ext>
                </a:extLst>
              </a:tr>
              <a:tr h="2160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399937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36422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180913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460005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914863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388597"/>
                  </a:ext>
                </a:extLst>
              </a:tr>
              <a:tr h="216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289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7185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10990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A3C24A-61A1-F948-A64A-9A33B8434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859"/>
              </p:ext>
            </p:extLst>
          </p:nvPr>
        </p:nvGraphicFramePr>
        <p:xfrm>
          <a:off x="2259350" y="5775145"/>
          <a:ext cx="6604000" cy="6604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92503144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139327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8665693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4524713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284373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529275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903457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0306657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395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61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55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30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B88E-F856-9B46-AA0D-681754C0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CCCBEA-892D-104B-AA35-B1FDA99BB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000" y="2001185"/>
            <a:ext cx="6288000" cy="3440243"/>
          </a:xfrm>
        </p:spPr>
      </p:pic>
    </p:spTree>
    <p:extLst>
      <p:ext uri="{BB962C8B-B14F-4D97-AF65-F5344CB8AC3E}">
        <p14:creationId xmlns:p14="http://schemas.microsoft.com/office/powerpoint/2010/main" val="89485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88C0E-0910-A04F-AB1D-98B354CD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516" y="1086787"/>
            <a:ext cx="2467969" cy="4684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1D73B-4D61-D543-8410-7B593F7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637B-6589-E840-A85C-BC6AEDD8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return probabilities of classification labels</a:t>
            </a:r>
          </a:p>
          <a:p>
            <a:r>
              <a:rPr lang="en-US" dirty="0"/>
              <a:t>Internal teams determine threshold probabilities</a:t>
            </a:r>
          </a:p>
          <a:p>
            <a:pPr lvl="1"/>
            <a:r>
              <a:rPr lang="en-US" dirty="0"/>
              <a:t>Business impact of misclassification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Availability of moderator resources</a:t>
            </a:r>
          </a:p>
          <a:p>
            <a:pPr lvl="1"/>
            <a:endParaRPr lang="en-US" dirty="0"/>
          </a:p>
          <a:p>
            <a:r>
              <a:rPr lang="en-US" dirty="0"/>
              <a:t>Single Value Model Evaluation Metric</a:t>
            </a:r>
          </a:p>
          <a:p>
            <a:pPr lvl="1"/>
            <a:r>
              <a:rPr lang="en-US" dirty="0"/>
              <a:t>F-score</a:t>
            </a:r>
          </a:p>
          <a:p>
            <a:pPr lvl="2"/>
            <a:r>
              <a:rPr lang="en-US" dirty="0"/>
              <a:t>Harmonic mean of precision and recall</a:t>
            </a:r>
          </a:p>
          <a:p>
            <a:pPr lvl="2"/>
            <a:r>
              <a:rPr lang="en-US" dirty="0"/>
              <a:t>Imbalanced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17450-5F45-E04C-A6D8-5034579E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23" y="4833666"/>
            <a:ext cx="3735935" cy="36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7596E-8F4E-5F4C-92CD-3ADA5BC9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29" y="4864852"/>
            <a:ext cx="2431436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3B5F61-0E02-1B40-BA2A-BA6FCC1AAB98}"/>
              </a:ext>
            </a:extLst>
          </p:cNvPr>
          <p:cNvSpPr txBox="1"/>
          <p:nvPr/>
        </p:nvSpPr>
        <p:spPr>
          <a:xfrm>
            <a:off x="5004117" y="4837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F7C33D-8201-4A4F-8382-F78E28821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215" y="3146321"/>
            <a:ext cx="1604474" cy="425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E24003-9881-3849-A9B5-6D07173F7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215" y="4023616"/>
            <a:ext cx="1391830" cy="4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4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BBCE-07E3-D946-A482-C5768DFE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Performance of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EE3A-17DC-644C-B37B-558C70B4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945304" cy="27479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One-Hot-Encodings:</a:t>
            </a:r>
          </a:p>
          <a:p>
            <a:pPr lvl="2"/>
            <a:r>
              <a:rPr lang="en-US" dirty="0"/>
              <a:t>Encodings do not capture any semantic or syntactic information about the words they represent</a:t>
            </a:r>
          </a:p>
          <a:p>
            <a:pPr lvl="3"/>
            <a:r>
              <a:rPr lang="en-US" dirty="0"/>
              <a:t>“my </a:t>
            </a:r>
            <a:r>
              <a:rPr lang="en-US" dirty="0">
                <a:solidFill>
                  <a:srgbClr val="FF0000"/>
                </a:solidFill>
              </a:rPr>
              <a:t>loan</a:t>
            </a:r>
            <a:r>
              <a:rPr lang="en-US" dirty="0"/>
              <a:t> is due“ vs. “my </a:t>
            </a:r>
            <a:r>
              <a:rPr lang="en-US" dirty="0">
                <a:solidFill>
                  <a:srgbClr val="FF0000"/>
                </a:solidFill>
              </a:rPr>
              <a:t>mortgage</a:t>
            </a:r>
            <a:r>
              <a:rPr lang="en-US" dirty="0"/>
              <a:t> is due”</a:t>
            </a:r>
          </a:p>
          <a:p>
            <a:pPr lvl="4"/>
            <a:r>
              <a:rPr lang="en-US" dirty="0"/>
              <a:t>sim(‘loan’, ‘mortgage’) = sim(‘loan’, ‘dog’) = 0</a:t>
            </a:r>
          </a:p>
          <a:p>
            <a:pPr lvl="3"/>
            <a:r>
              <a:rPr lang="en-US" dirty="0"/>
              <a:t>Model cannot generalize contexts</a:t>
            </a:r>
          </a:p>
          <a:p>
            <a:pPr lvl="1"/>
            <a:r>
              <a:rPr lang="en-US" dirty="0"/>
              <a:t>Bag-Of-Words:</a:t>
            </a:r>
          </a:p>
          <a:p>
            <a:pPr lvl="2"/>
            <a:r>
              <a:rPr lang="en-US" dirty="0"/>
              <a:t>Ordering information is lost</a:t>
            </a:r>
          </a:p>
          <a:p>
            <a:pPr lvl="3"/>
            <a:r>
              <a:rPr lang="en-US" dirty="0"/>
              <a:t>“I am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able to log in. The system is bad” vs. “I am able to log in.  The system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bad”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E27195-FE65-EF45-A073-8A6CB7443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87055"/>
              </p:ext>
            </p:extLst>
          </p:nvPr>
        </p:nvGraphicFramePr>
        <p:xfrm>
          <a:off x="3465224" y="1482947"/>
          <a:ext cx="5094160" cy="2159667"/>
        </p:xfrm>
        <a:graphic>
          <a:graphicData uri="http://schemas.openxmlformats.org/drawingml/2006/table">
            <a:tbl>
              <a:tblPr/>
              <a:tblGrid>
                <a:gridCol w="1411124">
                  <a:extLst>
                    <a:ext uri="{9D8B030D-6E8A-4147-A177-3AD203B41FA5}">
                      <a16:colId xmlns:a16="http://schemas.microsoft.com/office/drawing/2014/main" val="2818375281"/>
                    </a:ext>
                  </a:extLst>
                </a:gridCol>
                <a:gridCol w="920759">
                  <a:extLst>
                    <a:ext uri="{9D8B030D-6E8A-4147-A177-3AD203B41FA5}">
                      <a16:colId xmlns:a16="http://schemas.microsoft.com/office/drawing/2014/main" val="838615731"/>
                    </a:ext>
                  </a:extLst>
                </a:gridCol>
                <a:gridCol w="920759">
                  <a:extLst>
                    <a:ext uri="{9D8B030D-6E8A-4147-A177-3AD203B41FA5}">
                      <a16:colId xmlns:a16="http://schemas.microsoft.com/office/drawing/2014/main" val="2173878552"/>
                    </a:ext>
                  </a:extLst>
                </a:gridCol>
                <a:gridCol w="920759">
                  <a:extLst>
                    <a:ext uri="{9D8B030D-6E8A-4147-A177-3AD203B41FA5}">
                      <a16:colId xmlns:a16="http://schemas.microsoft.com/office/drawing/2014/main" val="652053267"/>
                    </a:ext>
                  </a:extLst>
                </a:gridCol>
                <a:gridCol w="920759">
                  <a:extLst>
                    <a:ext uri="{9D8B030D-6E8A-4147-A177-3AD203B41FA5}">
                      <a16:colId xmlns:a16="http://schemas.microsoft.com/office/drawing/2014/main" val="2551808859"/>
                    </a:ext>
                  </a:extLst>
                </a:gridCol>
              </a:tblGrid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66407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bank_service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27418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041927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credit_reporting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13317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debt_collection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813586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482063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money_transfers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52086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mortgage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44829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avg/total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1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10617-870A-DC4A-9D93-4A88863F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71" y="1193694"/>
            <a:ext cx="4444029" cy="5087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7F277-A16D-724D-8264-CD08D2AB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3F43-B1AE-FF42-BBFA-4AE6743E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7343"/>
            <a:ext cx="7091597" cy="4483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Words are represented as real-valued vectors of user defined dimensionality</a:t>
            </a:r>
          </a:p>
          <a:p>
            <a:pPr lvl="1"/>
            <a:r>
              <a:rPr lang="en-US" dirty="0" err="1"/>
              <a:t>v</a:t>
            </a:r>
            <a:r>
              <a:rPr lang="en-US" i="1" baseline="-25000" dirty="0" err="1"/>
              <a:t>loan</a:t>
            </a:r>
            <a:r>
              <a:rPr lang="en-US" dirty="0"/>
              <a:t> = [0.59,0.58,0.05,0.56]</a:t>
            </a:r>
          </a:p>
          <a:p>
            <a:pPr lvl="1"/>
            <a:r>
              <a:rPr lang="en-US" dirty="0" err="1"/>
              <a:t>v</a:t>
            </a:r>
            <a:r>
              <a:rPr lang="en-US" i="1" baseline="-25000" dirty="0" err="1"/>
              <a:t>mortgage</a:t>
            </a:r>
            <a:r>
              <a:rPr lang="en-US" dirty="0"/>
              <a:t> =   [0.58,0.59,0.1,0.53]</a:t>
            </a:r>
          </a:p>
          <a:p>
            <a:pPr lvl="1"/>
            <a:r>
              <a:rPr lang="en-US" dirty="0" err="1"/>
              <a:t>v</a:t>
            </a:r>
            <a:r>
              <a:rPr lang="en-US" i="1" baseline="-25000" dirty="0" err="1"/>
              <a:t>dog</a:t>
            </a:r>
            <a:r>
              <a:rPr lang="en-US" dirty="0"/>
              <a:t> =     [0.15,0.25,0.93,0.21]</a:t>
            </a:r>
          </a:p>
          <a:p>
            <a:r>
              <a:rPr lang="en-US" dirty="0"/>
              <a:t>Similar words have similar vector representations</a:t>
            </a:r>
          </a:p>
          <a:p>
            <a:pPr lvl="1"/>
            <a:r>
              <a:rPr lang="en-US" dirty="0"/>
              <a:t>sim(‘loan’, ‘mortgage’) &gt;&gt; sim(‘loan’, ‘dog’)</a:t>
            </a:r>
          </a:p>
          <a:p>
            <a:pPr lvl="1"/>
            <a:r>
              <a:rPr lang="en-US" dirty="0"/>
              <a:t>Allows generalizability</a:t>
            </a:r>
          </a:p>
          <a:p>
            <a:r>
              <a:rPr lang="en-US" dirty="0"/>
              <a:t>Embedding Creation Methods</a:t>
            </a:r>
          </a:p>
          <a:p>
            <a:pPr lvl="1"/>
            <a:r>
              <a:rPr lang="en-US" dirty="0"/>
              <a:t>Predict word pairs that occur in close proximity in text</a:t>
            </a:r>
          </a:p>
          <a:p>
            <a:pPr lvl="2"/>
            <a:r>
              <a:rPr lang="en-US" dirty="0"/>
              <a:t>Word2Vec</a:t>
            </a:r>
          </a:p>
          <a:p>
            <a:pPr lvl="2"/>
            <a:r>
              <a:rPr lang="en-US" dirty="0" err="1"/>
              <a:t>GloVe</a:t>
            </a:r>
            <a:endParaRPr lang="en-US" dirty="0"/>
          </a:p>
          <a:p>
            <a:pPr lvl="1"/>
            <a:r>
              <a:rPr lang="en-US" dirty="0"/>
              <a:t>Learned as part of LSTM network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9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768</Words>
  <Application>Microsoft Macintosh PowerPoint</Application>
  <PresentationFormat>Widescreen</PresentationFormat>
  <Paragraphs>313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Text Classification  on  Customer Complaint Messages</vt:lpstr>
      <vt:lpstr>Business Problem</vt:lpstr>
      <vt:lpstr>Our Data</vt:lpstr>
      <vt:lpstr>Text Pre-Processing</vt:lpstr>
      <vt:lpstr>Features from Text:  One-Hot-Vectors &amp; Bags-of-Words</vt:lpstr>
      <vt:lpstr>Naïve Bayes</vt:lpstr>
      <vt:lpstr>Model Evaluation Metrics</vt:lpstr>
      <vt:lpstr>Model Performance of Naïve Bayes</vt:lpstr>
      <vt:lpstr>Distributed Word Embeddings</vt:lpstr>
      <vt:lpstr>LSTM</vt:lpstr>
      <vt:lpstr>Model Performance of LSTM</vt:lpstr>
      <vt:lpstr>Areas of Future Improvement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Hu</dc:creator>
  <cp:lastModifiedBy>Jing Hu</cp:lastModifiedBy>
  <cp:revision>38</cp:revision>
  <dcterms:created xsi:type="dcterms:W3CDTF">2019-04-27T22:15:49Z</dcterms:created>
  <dcterms:modified xsi:type="dcterms:W3CDTF">2019-04-29T05:44:38Z</dcterms:modified>
</cp:coreProperties>
</file>