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Barlow Light" panose="00000400000000000000" pitchFamily="2" charset="0"/>
      <p:regular r:id="rId11"/>
    </p:embeddedFont>
    <p:embeddedFont>
      <p:font typeface="Barlow Light Bold" panose="020B0604020202020204" charset="0"/>
      <p:regular r:id="rId12"/>
    </p:embeddedFont>
    <p:embeddedFont>
      <p:font typeface="Barlow Medium" panose="00000600000000000000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Semi-Bold Bold" panose="020B0604020202020204" charset="0"/>
      <p:regular r:id="rId18"/>
    </p:embeddedFont>
    <p:embeddedFont>
      <p:font typeface="Open Sans Bold" panose="020B0604020202020204" charset="0"/>
      <p:regular r:id="rId19"/>
    </p:embeddedFont>
    <p:embeddedFont>
      <p:font typeface="Parisienne" panose="020B0604020202020204" charset="0"/>
      <p:regular r:id="rId20"/>
    </p:embeddedFont>
    <p:embeddedFont>
      <p:font typeface="Poppins Light Bold" panose="020B0604020202020204" charset="0"/>
      <p:regular r:id="rId21"/>
    </p:embeddedFont>
    <p:embeddedFont>
      <p:font typeface="Poppins Medium" panose="00000600000000000000" pitchFamily="2" charset="0"/>
      <p:regular r:id="rId22"/>
    </p:embeddedFont>
    <p:embeddedFont>
      <p:font typeface="Poppins Medium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2302136" y="3485530"/>
            <a:ext cx="13683728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316282" y="3451101"/>
            <a:ext cx="13655436" cy="2297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97"/>
              </a:lnSpc>
            </a:pPr>
            <a:r>
              <a:rPr lang="en-US" sz="13426" spc="953">
                <a:solidFill>
                  <a:srgbClr val="FFFFFF"/>
                </a:solidFill>
                <a:latin typeface="Montserrat Semi-Bold Bold"/>
              </a:rPr>
              <a:t>SUN CERRAE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1988" y="5488369"/>
            <a:ext cx="10446517" cy="1327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15"/>
              </a:lnSpc>
            </a:pPr>
            <a:r>
              <a:rPr lang="en-US" sz="7725" spc="-46">
                <a:solidFill>
                  <a:srgbClr val="FFE591"/>
                </a:solidFill>
                <a:latin typeface="Parisienne"/>
              </a:rPr>
              <a:t>Software Project Manager</a:t>
            </a:r>
          </a:p>
        </p:txBody>
      </p:sp>
      <p:sp>
        <p:nvSpPr>
          <p:cNvPr id="6" name="AutoShape 6"/>
          <p:cNvSpPr/>
          <p:nvPr/>
        </p:nvSpPr>
        <p:spPr>
          <a:xfrm>
            <a:off x="855727" y="6228460"/>
            <a:ext cx="2810513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4717240" y="6180835"/>
            <a:ext cx="3107181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93405" y="933450"/>
            <a:ext cx="5145670" cy="104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2"/>
              </a:lnSpc>
            </a:pPr>
            <a:r>
              <a:rPr lang="en-US" sz="2001" spc="360">
                <a:solidFill>
                  <a:srgbClr val="FFFFFF"/>
                </a:solidFill>
                <a:latin typeface="Barlow Bold"/>
              </a:rPr>
              <a:t>TASTE OF HEAVEN RESTURANT</a:t>
            </a:r>
          </a:p>
          <a:p>
            <a:pPr>
              <a:lnSpc>
                <a:spcPts val="2802"/>
              </a:lnSpc>
            </a:pPr>
            <a:r>
              <a:rPr lang="en-US" sz="2001" spc="360">
                <a:solidFill>
                  <a:srgbClr val="FFFFFF"/>
                </a:solidFill>
                <a:latin typeface="Barlow Bold"/>
              </a:rPr>
              <a:t>BRYAN UNIVERSITY</a:t>
            </a:r>
          </a:p>
          <a:p>
            <a:pPr>
              <a:lnSpc>
                <a:spcPts val="2802"/>
              </a:lnSpc>
            </a:pPr>
            <a:endParaRPr lang="en-US" sz="2001" spc="360">
              <a:solidFill>
                <a:srgbClr val="FFFFFF"/>
              </a:solidFill>
              <a:latin typeface="Barlow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8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36723" y="7826780"/>
            <a:ext cx="1161576" cy="126430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9552495" y="2164969"/>
            <a:ext cx="7258223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691188" y="7550057"/>
            <a:ext cx="7258223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435" r="435"/>
          <a:stretch>
            <a:fillRect/>
          </a:stretch>
        </p:blipFill>
        <p:spPr>
          <a:xfrm>
            <a:off x="1450459" y="4581991"/>
            <a:ext cx="15808841" cy="98677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218740" y="4546093"/>
            <a:ext cx="565167" cy="1041721"/>
            <a:chOff x="0" y="0"/>
            <a:chExt cx="753556" cy="1388961"/>
          </a:xfrm>
        </p:grpSpPr>
        <p:sp>
          <p:nvSpPr>
            <p:cNvPr id="7" name="AutoShape 7"/>
            <p:cNvSpPr/>
            <p:nvPr/>
          </p:nvSpPr>
          <p:spPr>
            <a:xfrm rot="2563524">
              <a:off x="-100926" y="314004"/>
              <a:ext cx="955408" cy="0"/>
            </a:xfrm>
            <a:prstGeom prst="line">
              <a:avLst/>
            </a:prstGeom>
            <a:ln w="762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2891432">
              <a:off x="-103862" y="960408"/>
              <a:ext cx="979529" cy="0"/>
            </a:xfrm>
            <a:prstGeom prst="line">
              <a:avLst/>
            </a:prstGeom>
            <a:ln w="762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9144000" y="4546093"/>
            <a:ext cx="565167" cy="1041721"/>
            <a:chOff x="0" y="0"/>
            <a:chExt cx="753556" cy="1388961"/>
          </a:xfrm>
        </p:grpSpPr>
        <p:sp>
          <p:nvSpPr>
            <p:cNvPr id="10" name="AutoShape 10"/>
            <p:cNvSpPr/>
            <p:nvPr/>
          </p:nvSpPr>
          <p:spPr>
            <a:xfrm rot="2563524">
              <a:off x="-100926" y="314004"/>
              <a:ext cx="955408" cy="0"/>
            </a:xfrm>
            <a:prstGeom prst="line">
              <a:avLst/>
            </a:prstGeom>
            <a:ln w="762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 rot="-2891432">
              <a:off x="-103862" y="960408"/>
              <a:ext cx="979529" cy="0"/>
            </a:xfrm>
            <a:prstGeom prst="line">
              <a:avLst/>
            </a:prstGeom>
            <a:ln w="762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2899023" y="4546093"/>
            <a:ext cx="565167" cy="1041721"/>
            <a:chOff x="0" y="0"/>
            <a:chExt cx="753556" cy="1388961"/>
          </a:xfrm>
        </p:grpSpPr>
        <p:sp>
          <p:nvSpPr>
            <p:cNvPr id="13" name="AutoShape 13"/>
            <p:cNvSpPr/>
            <p:nvPr/>
          </p:nvSpPr>
          <p:spPr>
            <a:xfrm rot="2563524">
              <a:off x="-100926" y="314004"/>
              <a:ext cx="955408" cy="0"/>
            </a:xfrm>
            <a:prstGeom prst="line">
              <a:avLst/>
            </a:prstGeom>
            <a:ln w="762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rot="-2891432">
              <a:off x="-103862" y="960408"/>
              <a:ext cx="979529" cy="0"/>
            </a:xfrm>
            <a:prstGeom prst="line">
              <a:avLst/>
            </a:prstGeom>
            <a:ln w="762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1342280" y="1047750"/>
            <a:ext cx="6740063" cy="113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2"/>
              </a:lnSpc>
            </a:pPr>
            <a:r>
              <a:rPr lang="en-US" sz="7600" spc="608">
                <a:solidFill>
                  <a:srgbClr val="FFFFFF"/>
                </a:solidFill>
                <a:latin typeface="Poppins Bold Bold"/>
              </a:rPr>
              <a:t>TIMELINE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4242" y="2390174"/>
            <a:ext cx="5937553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en-US" sz="3500" spc="245">
                <a:solidFill>
                  <a:srgbClr val="E7AFE1"/>
                </a:solidFill>
                <a:latin typeface="Barlow Light Bold"/>
              </a:rPr>
              <a:t>Overview of the project</a:t>
            </a:r>
          </a:p>
          <a:p>
            <a:pPr>
              <a:lnSpc>
                <a:spcPts val="4094"/>
              </a:lnSpc>
            </a:pPr>
            <a:r>
              <a:rPr lang="en-US" sz="3500" spc="245">
                <a:solidFill>
                  <a:srgbClr val="E7AFE1"/>
                </a:solidFill>
                <a:latin typeface="Barlow Light Bold"/>
              </a:rPr>
              <a:t>from start to finish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34455" y="7937841"/>
            <a:ext cx="5330708" cy="1022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3400" spc="238">
                <a:solidFill>
                  <a:srgbClr val="E7AFE1"/>
                </a:solidFill>
                <a:latin typeface="Barlow Light Bold"/>
              </a:rPr>
              <a:t>timeframe of each key milestone.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46188" y="6425140"/>
            <a:ext cx="3066124" cy="32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74"/>
              </a:lnSpc>
            </a:pPr>
            <a:r>
              <a:rPr lang="en-US" sz="2200" spc="140">
                <a:solidFill>
                  <a:srgbClr val="E7AFE1"/>
                </a:solidFill>
                <a:latin typeface="Barlow Light Bold"/>
              </a:rPr>
              <a:t>STEP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46188" y="6787725"/>
            <a:ext cx="3066124" cy="508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4"/>
              </a:lnSpc>
            </a:pPr>
            <a:r>
              <a:rPr lang="en-US" sz="3500" spc="245">
                <a:solidFill>
                  <a:srgbClr val="FFFFFF"/>
                </a:solidFill>
                <a:latin typeface="Barlow Medium"/>
              </a:rPr>
              <a:t>Brainstorm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94178" y="6787725"/>
            <a:ext cx="3255232" cy="508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4"/>
              </a:lnSpc>
            </a:pPr>
            <a:r>
              <a:rPr lang="en-US" sz="3500" spc="245">
                <a:solidFill>
                  <a:srgbClr val="FFFFFF"/>
                </a:solidFill>
                <a:latin typeface="Barlow Medium"/>
              </a:rPr>
              <a:t>Planning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24231" y="1409382"/>
            <a:ext cx="2967510" cy="508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4"/>
              </a:lnSpc>
            </a:pPr>
            <a:r>
              <a:rPr lang="en-US" sz="3500" spc="245">
                <a:solidFill>
                  <a:srgbClr val="FFFFFF"/>
                </a:solidFill>
                <a:latin typeface="Barlow Medium"/>
              </a:rPr>
              <a:t>Prototype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33013" y="1428432"/>
            <a:ext cx="2967510" cy="508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4"/>
              </a:lnSpc>
            </a:pPr>
            <a:r>
              <a:rPr lang="en-US" sz="3500" spc="245">
                <a:solidFill>
                  <a:srgbClr val="FFFFFF"/>
                </a:solidFill>
                <a:latin typeface="Barlow Medium"/>
              </a:rPr>
              <a:t>Launching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694178" y="6425140"/>
            <a:ext cx="3255232" cy="32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74"/>
              </a:lnSpc>
            </a:pPr>
            <a:r>
              <a:rPr lang="en-US" sz="2200" spc="140">
                <a:solidFill>
                  <a:srgbClr val="E7AFE1"/>
                </a:solidFill>
                <a:latin typeface="Barlow Light Bold"/>
              </a:rPr>
              <a:t>STEP 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24231" y="1046797"/>
            <a:ext cx="2967510" cy="32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74"/>
              </a:lnSpc>
            </a:pPr>
            <a:r>
              <a:rPr lang="en-US" sz="2200" spc="140">
                <a:solidFill>
                  <a:srgbClr val="E7AFE1"/>
                </a:solidFill>
                <a:latin typeface="Barlow Light Bold"/>
              </a:rPr>
              <a:t>STEP 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533013" y="1065847"/>
            <a:ext cx="2967510" cy="32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74"/>
              </a:lnSpc>
            </a:pPr>
            <a:r>
              <a:rPr lang="en-US" sz="2200" spc="140">
                <a:solidFill>
                  <a:srgbClr val="E7AFE1"/>
                </a:solidFill>
                <a:latin typeface="Barlow Light Bold"/>
              </a:rPr>
              <a:t>STEP 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46188" y="7779155"/>
            <a:ext cx="3280832" cy="28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5"/>
              </a:lnSpc>
            </a:pPr>
            <a:r>
              <a:rPr lang="en-US" sz="1799" spc="111">
                <a:solidFill>
                  <a:srgbClr val="FFFFFF"/>
                </a:solidFill>
                <a:latin typeface="Barlow Light"/>
              </a:rPr>
              <a:t>Restaurant ( Taste of Heaven)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94178" y="7779155"/>
            <a:ext cx="2967510" cy="108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5"/>
              </a:lnSpc>
            </a:pPr>
            <a:r>
              <a:rPr lang="en-US" sz="1799" spc="111">
                <a:solidFill>
                  <a:srgbClr val="FFFFFF"/>
                </a:solidFill>
                <a:latin typeface="Barlow Light"/>
              </a:rPr>
              <a:t>came up with a timeline and decide on how many pages will be needed for the site.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26584" y="2380649"/>
            <a:ext cx="3657376" cy="29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9"/>
              </a:lnSpc>
            </a:pPr>
            <a:r>
              <a:rPr lang="en-US" sz="2007" spc="124">
                <a:solidFill>
                  <a:srgbClr val="FFFFFF"/>
                </a:solidFill>
                <a:latin typeface="Barlow Light"/>
              </a:rPr>
              <a:t>Week 4 the site was created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33013" y="2400812"/>
            <a:ext cx="2967510" cy="54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5"/>
              </a:lnSpc>
            </a:pPr>
            <a:r>
              <a:rPr lang="en-US" sz="1799" spc="111">
                <a:solidFill>
                  <a:srgbClr val="FFFFFF"/>
                </a:solidFill>
                <a:latin typeface="Barlow Light"/>
              </a:rPr>
              <a:t>Week 7 finish and present website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143500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48974" y="4447434"/>
            <a:ext cx="1085718" cy="14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>
                <a:solidFill>
                  <a:srgbClr val="FFFFFF"/>
                </a:solidFill>
                <a:latin typeface="Poppins Medium"/>
              </a:rPr>
              <a:t>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11763" y="4364282"/>
            <a:ext cx="1590987" cy="15909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EE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594723" y="4348006"/>
            <a:ext cx="1590987" cy="159098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6B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626767" y="4348006"/>
            <a:ext cx="1590987" cy="159098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EE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541171" y="4348006"/>
            <a:ext cx="1590987" cy="159098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6BA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699419" y="1295336"/>
            <a:ext cx="6825891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5"/>
              </a:lnSpc>
            </a:pPr>
            <a:r>
              <a:rPr lang="en-US" sz="6500" spc="520">
                <a:solidFill>
                  <a:srgbClr val="705EB1"/>
                </a:solidFill>
                <a:latin typeface="Poppins Bold Bold"/>
              </a:rPr>
              <a:t>PROCESS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48974" y="4447434"/>
            <a:ext cx="1085718" cy="14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>
                <a:solidFill>
                  <a:srgbClr val="FFFFFF"/>
                </a:solidFill>
                <a:latin typeface="Poppins Medium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28308" y="4428384"/>
            <a:ext cx="1085718" cy="14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>
                <a:solidFill>
                  <a:srgbClr val="FFFFFF"/>
                </a:solidFill>
                <a:latin typeface="Poppins Medium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79402" y="4428384"/>
            <a:ext cx="1085718" cy="14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>
                <a:solidFill>
                  <a:srgbClr val="FFFFFF"/>
                </a:solidFill>
                <a:latin typeface="Poppins Medium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27131" y="4398411"/>
            <a:ext cx="1085718" cy="14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>
                <a:solidFill>
                  <a:srgbClr val="FFFFFF"/>
                </a:solidFill>
                <a:latin typeface="Poppins Medium"/>
              </a:rPr>
              <a:t>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28221" y="7359438"/>
            <a:ext cx="6665025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en-US" sz="3500" spc="245">
                <a:solidFill>
                  <a:srgbClr val="FFFFFF"/>
                </a:solidFill>
                <a:latin typeface="Barlow Light Bold"/>
              </a:rPr>
              <a:t>A business process is </a:t>
            </a:r>
          </a:p>
          <a:p>
            <a:pPr>
              <a:lnSpc>
                <a:spcPts val="4095"/>
              </a:lnSpc>
            </a:pPr>
            <a:r>
              <a:rPr lang="en-US" sz="3500" spc="245">
                <a:solidFill>
                  <a:srgbClr val="FFFFFF"/>
                </a:solidFill>
                <a:latin typeface="Barlow Light Bold"/>
              </a:rPr>
              <a:t>a series of steps designed</a:t>
            </a:r>
          </a:p>
          <a:p>
            <a:pPr>
              <a:lnSpc>
                <a:spcPts val="4095"/>
              </a:lnSpc>
            </a:pPr>
            <a:r>
              <a:rPr lang="en-US" sz="3500" spc="245">
                <a:solidFill>
                  <a:srgbClr val="FFFFFF"/>
                </a:solidFill>
                <a:latin typeface="Barlow Light Bold"/>
              </a:rPr>
              <a:t>to produce a product.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74392" y="2387031"/>
            <a:ext cx="3471903" cy="25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5"/>
              </a:lnSpc>
            </a:pPr>
            <a:r>
              <a:rPr lang="en-US" sz="1799" spc="111">
                <a:solidFill>
                  <a:srgbClr val="736BAA"/>
                </a:solidFill>
                <a:latin typeface="Barlow Light"/>
              </a:rPr>
              <a:t>Weeks 4&amp;5,6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11763" y="8041809"/>
            <a:ext cx="3249943" cy="524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30"/>
              </a:lnSpc>
            </a:pPr>
            <a:r>
              <a:rPr lang="en-US" sz="1898" spc="117">
                <a:solidFill>
                  <a:srgbClr val="FFFFFF"/>
                </a:solidFill>
                <a:latin typeface="Barlow Light"/>
              </a:rPr>
              <a:t>Python, Django, Apache &amp; Docker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86274" y="7888901"/>
            <a:ext cx="3319626" cy="25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6"/>
              </a:lnSpc>
            </a:pPr>
            <a:r>
              <a:rPr lang="en-US" sz="1800" spc="111">
                <a:solidFill>
                  <a:srgbClr val="FFFFFF"/>
                </a:solidFill>
                <a:latin typeface="Barlow Light"/>
              </a:rPr>
              <a:t>7 weeks to create site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22381" y="2387031"/>
            <a:ext cx="3319626" cy="25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6"/>
              </a:lnSpc>
            </a:pPr>
            <a:r>
              <a:rPr lang="en-US" sz="1800" spc="111">
                <a:solidFill>
                  <a:srgbClr val="736BAA"/>
                </a:solidFill>
                <a:latin typeface="Barlow Light"/>
              </a:rPr>
              <a:t>Week 7 (Capstone)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50567" y="923925"/>
            <a:ext cx="3443451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9"/>
              </a:lnSpc>
            </a:pPr>
            <a:r>
              <a:rPr lang="en-US" sz="5300" spc="53">
                <a:solidFill>
                  <a:srgbClr val="705EB1"/>
                </a:solidFill>
                <a:latin typeface="Parisienne"/>
              </a:rPr>
              <a:t>Create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11763" y="6427258"/>
            <a:ext cx="3443451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9"/>
              </a:lnSpc>
            </a:pPr>
            <a:r>
              <a:rPr lang="en-US" sz="5300" spc="53">
                <a:solidFill>
                  <a:srgbClr val="FFFFFF"/>
                </a:solidFill>
                <a:latin typeface="Parisienne"/>
              </a:rPr>
              <a:t>Prepare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62449" y="6427258"/>
            <a:ext cx="3443451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9"/>
              </a:lnSpc>
            </a:pPr>
            <a:r>
              <a:rPr lang="en-US" sz="5300" spc="53">
                <a:solidFill>
                  <a:srgbClr val="FFFFFF"/>
                </a:solidFill>
                <a:latin typeface="Parisienne"/>
              </a:rPr>
              <a:t>Start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98556" y="923925"/>
            <a:ext cx="3443451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9"/>
              </a:lnSpc>
            </a:pPr>
            <a:r>
              <a:rPr lang="en-US" sz="5300" spc="53">
                <a:solidFill>
                  <a:srgbClr val="705EB1"/>
                </a:solidFill>
                <a:latin typeface="Parisienne"/>
              </a:rPr>
              <a:t>Observe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655342" y="1937385"/>
            <a:ext cx="349095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 spc="578">
                <a:solidFill>
                  <a:srgbClr val="FFC000"/>
                </a:solidFill>
                <a:latin typeface="Poppins Light Bold"/>
              </a:rPr>
              <a:t>FIRST PROTOTYPE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771986" y="7443701"/>
            <a:ext cx="3367251" cy="36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 spc="578">
                <a:solidFill>
                  <a:srgbClr val="FFF27E"/>
                </a:solidFill>
                <a:latin typeface="Poppins Light Bold"/>
              </a:rPr>
              <a:t>PLANNING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99419" y="7453226"/>
            <a:ext cx="3037450" cy="505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84"/>
              </a:lnSpc>
            </a:pPr>
            <a:r>
              <a:rPr lang="en-US" sz="1488" spc="391">
                <a:solidFill>
                  <a:srgbClr val="FFF27E"/>
                </a:solidFill>
                <a:latin typeface="Poppins Light Bold"/>
              </a:rPr>
              <a:t>WEB INFRASTRUCTURE &amp; SERVER DEPLOYMENT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803331" y="1937385"/>
            <a:ext cx="3589915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 spc="578">
                <a:solidFill>
                  <a:srgbClr val="FFC000"/>
                </a:solidFill>
                <a:latin typeface="Poppins Light Bold"/>
              </a:rPr>
              <a:t>THE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78" t="73" r="378"/>
          <a:stretch>
            <a:fillRect/>
          </a:stretch>
        </p:blipFill>
        <p:spPr>
          <a:xfrm>
            <a:off x="0" y="6650234"/>
            <a:ext cx="18288000" cy="36367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644987"/>
            <a:ext cx="7225737" cy="89970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836447">
            <a:off x="9762209" y="141558"/>
            <a:ext cx="1261725" cy="7081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52509" y="8433918"/>
            <a:ext cx="631327" cy="92333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8481" y="1047750"/>
            <a:ext cx="573872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0"/>
              </a:lnSpc>
            </a:pPr>
            <a:r>
              <a:rPr lang="en-US" sz="6000" spc="480">
                <a:solidFill>
                  <a:srgbClr val="736BAA"/>
                </a:solidFill>
                <a:latin typeface="Poppins Bold Bold"/>
              </a:rPr>
              <a:t>HOMEPAGE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7811" y="8407400"/>
            <a:ext cx="4313742" cy="88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5176">
                <a:solidFill>
                  <a:srgbClr val="736BAA"/>
                </a:solidFill>
                <a:latin typeface="Parisienne"/>
              </a:rPr>
              <a:t>Taste of Heaven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549" y="2375644"/>
            <a:ext cx="6342305" cy="248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405">
                <a:solidFill>
                  <a:srgbClr val="736BAA"/>
                </a:solidFill>
                <a:latin typeface="Barlow Medium"/>
              </a:rPr>
              <a:t>Greeted by Welcome Page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405">
                <a:solidFill>
                  <a:srgbClr val="736BAA"/>
                </a:solidFill>
                <a:latin typeface="Barlow Medium"/>
              </a:rPr>
              <a:t>Services (Catering)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405">
                <a:solidFill>
                  <a:srgbClr val="736BAA"/>
                </a:solidFill>
                <a:latin typeface="Barlow Medium"/>
              </a:rPr>
              <a:t>Footer (Email, Address &amp; links to other pages)</a:t>
            </a:r>
          </a:p>
          <a:p>
            <a:pPr>
              <a:lnSpc>
                <a:spcPts val="3900"/>
              </a:lnSpc>
            </a:pPr>
            <a:endParaRPr lang="en-US" sz="3000" spc="405">
              <a:solidFill>
                <a:srgbClr val="736BAA"/>
              </a:solidFill>
              <a:latin typeface="Barlow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03855" y="315375"/>
            <a:ext cx="1145874" cy="37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</a:pPr>
            <a:r>
              <a:rPr lang="en-US" sz="2269">
                <a:solidFill>
                  <a:srgbClr val="736BAA"/>
                </a:solidFill>
                <a:latin typeface="Open Sans Bold"/>
              </a:rPr>
              <a:t>Nav Bar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78" t="73" r="378"/>
          <a:stretch>
            <a:fillRect/>
          </a:stretch>
        </p:blipFill>
        <p:spPr>
          <a:xfrm>
            <a:off x="0" y="6650234"/>
            <a:ext cx="18288000" cy="36367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36447">
            <a:off x="9413683" y="141558"/>
            <a:ext cx="1261725" cy="7081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52509" y="8433918"/>
            <a:ext cx="631327" cy="92333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044545" y="866126"/>
            <a:ext cx="6909087" cy="735987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8481" y="1047750"/>
            <a:ext cx="573872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0"/>
              </a:lnSpc>
            </a:pPr>
            <a:r>
              <a:rPr lang="en-US" sz="6000" spc="480">
                <a:solidFill>
                  <a:srgbClr val="736BAA"/>
                </a:solidFill>
                <a:latin typeface="Poppins Bold Bold"/>
              </a:rPr>
              <a:t>MENU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7811" y="8407400"/>
            <a:ext cx="4313742" cy="88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5176">
                <a:solidFill>
                  <a:srgbClr val="736BAA"/>
                </a:solidFill>
                <a:latin typeface="Parisienne"/>
              </a:rPr>
              <a:t>Taste of Heaven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549" y="2375644"/>
            <a:ext cx="6532805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405">
                <a:solidFill>
                  <a:srgbClr val="736BAA"/>
                </a:solidFill>
                <a:latin typeface="Barlow Medium"/>
              </a:rPr>
              <a:t>Breakdown of food and sides to order from</a:t>
            </a:r>
          </a:p>
          <a:p>
            <a:pPr>
              <a:lnSpc>
                <a:spcPts val="3900"/>
              </a:lnSpc>
            </a:pPr>
            <a:endParaRPr lang="en-US" sz="3000" spc="405">
              <a:solidFill>
                <a:srgbClr val="736BAA"/>
              </a:solidFill>
              <a:latin typeface="Barlow Medium"/>
            </a:endParaRPr>
          </a:p>
          <a:p>
            <a:pPr>
              <a:lnSpc>
                <a:spcPts val="3900"/>
              </a:lnSpc>
            </a:pPr>
            <a:endParaRPr lang="en-US" sz="3000" spc="405">
              <a:solidFill>
                <a:srgbClr val="736BAA"/>
              </a:solidFill>
              <a:latin typeface="Barlow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54792" y="457529"/>
            <a:ext cx="1705455" cy="37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</a:pPr>
            <a:r>
              <a:rPr lang="en-US" sz="2269">
                <a:solidFill>
                  <a:srgbClr val="736BAA"/>
                </a:solidFill>
                <a:latin typeface="Open Sans Bold"/>
              </a:rPr>
              <a:t>Menu items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78" t="52860" r="378"/>
          <a:stretch>
            <a:fillRect/>
          </a:stretch>
        </p:blipFill>
        <p:spPr>
          <a:xfrm>
            <a:off x="0" y="8571383"/>
            <a:ext cx="18288000" cy="17156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3036" y="8796635"/>
            <a:ext cx="631327" cy="9233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1965" y="1191444"/>
            <a:ext cx="6936699" cy="47776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 b="6878"/>
          <a:stretch>
            <a:fillRect/>
          </a:stretch>
        </p:blipFill>
        <p:spPr>
          <a:xfrm>
            <a:off x="10480719" y="1191444"/>
            <a:ext cx="6778581" cy="477765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03418" y="154643"/>
            <a:ext cx="15106655" cy="103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39"/>
              </a:lnSpc>
            </a:pPr>
            <a:r>
              <a:rPr lang="en-US" sz="6990" spc="559">
                <a:solidFill>
                  <a:srgbClr val="736BAA"/>
                </a:solidFill>
                <a:latin typeface="Poppins Bold Bold"/>
              </a:rPr>
              <a:t>CATERING &amp; ORDER PAGES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3444" y="8838850"/>
            <a:ext cx="4313742" cy="88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5176">
                <a:solidFill>
                  <a:srgbClr val="736BAA"/>
                </a:solidFill>
                <a:latin typeface="Parisienne"/>
              </a:rPr>
              <a:t>Taste of Heaven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9692" y="6228796"/>
            <a:ext cx="17767523" cy="224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284" lvl="1" indent="-371642">
              <a:lnSpc>
                <a:spcPts val="4475"/>
              </a:lnSpc>
              <a:buFont typeface="Arial"/>
              <a:buChar char="•"/>
            </a:pPr>
            <a:r>
              <a:rPr lang="en-US" sz="3442" spc="464">
                <a:solidFill>
                  <a:srgbClr val="736BAA"/>
                </a:solidFill>
                <a:latin typeface="Barlow Medium"/>
              </a:rPr>
              <a:t>Catering page details about the business (wedding, corporate event, social, or special occasion)</a:t>
            </a:r>
          </a:p>
          <a:p>
            <a:pPr marL="743284" lvl="1" indent="-371642">
              <a:lnSpc>
                <a:spcPts val="4475"/>
              </a:lnSpc>
              <a:buFont typeface="Arial"/>
              <a:buChar char="•"/>
            </a:pPr>
            <a:r>
              <a:rPr lang="en-US" sz="3442" spc="464">
                <a:solidFill>
                  <a:srgbClr val="736BAA"/>
                </a:solidFill>
                <a:latin typeface="Barlow Medium"/>
              </a:rPr>
              <a:t> Ordering online is used for catering and individual ordering</a:t>
            </a:r>
          </a:p>
          <a:p>
            <a:pPr>
              <a:lnSpc>
                <a:spcPts val="4475"/>
              </a:lnSpc>
            </a:pPr>
            <a:endParaRPr lang="en-US" sz="3442" spc="464">
              <a:solidFill>
                <a:srgbClr val="736BAA"/>
              </a:solidFill>
              <a:latin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78" t="52860" r="378"/>
          <a:stretch>
            <a:fillRect/>
          </a:stretch>
        </p:blipFill>
        <p:spPr>
          <a:xfrm>
            <a:off x="0" y="8571383"/>
            <a:ext cx="18288000" cy="17156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31712" y="8796635"/>
            <a:ext cx="631327" cy="9233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776" y="1243154"/>
            <a:ext cx="6261870" cy="39175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 b="4870"/>
          <a:stretch>
            <a:fillRect/>
          </a:stretch>
        </p:blipFill>
        <p:spPr>
          <a:xfrm>
            <a:off x="6497895" y="1225918"/>
            <a:ext cx="5292209" cy="39520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 l="216" r="216"/>
          <a:stretch>
            <a:fillRect/>
          </a:stretch>
        </p:blipFill>
        <p:spPr>
          <a:xfrm>
            <a:off x="12014226" y="1225918"/>
            <a:ext cx="6082989" cy="395205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418538" y="189117"/>
            <a:ext cx="15106655" cy="103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39"/>
              </a:lnSpc>
            </a:pPr>
            <a:r>
              <a:rPr lang="en-US" sz="6990" spc="559">
                <a:solidFill>
                  <a:srgbClr val="736BAA"/>
                </a:solidFill>
                <a:latin typeface="Poppins Bold Bold"/>
              </a:rPr>
              <a:t>ABOUT,CONTACT &amp; CART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85100" y="8838850"/>
            <a:ext cx="4313742" cy="88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5176">
                <a:solidFill>
                  <a:srgbClr val="736BAA"/>
                </a:solidFill>
                <a:latin typeface="Parisienne"/>
              </a:rPr>
              <a:t>Taste of Heaven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9692" y="6228796"/>
            <a:ext cx="17767523" cy="168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284" lvl="1" indent="-371642">
              <a:lnSpc>
                <a:spcPts val="4475"/>
              </a:lnSpc>
              <a:buFont typeface="Arial"/>
              <a:buChar char="•"/>
            </a:pPr>
            <a:r>
              <a:rPr lang="en-US" sz="3442" spc="464">
                <a:solidFill>
                  <a:srgbClr val="736BAA"/>
                </a:solidFill>
                <a:latin typeface="Barlow Medium"/>
              </a:rPr>
              <a:t>About Company (Taste of Heaven)</a:t>
            </a:r>
          </a:p>
          <a:p>
            <a:pPr marL="743284" lvl="1" indent="-371642">
              <a:lnSpc>
                <a:spcPts val="4475"/>
              </a:lnSpc>
              <a:buFont typeface="Arial"/>
              <a:buChar char="•"/>
            </a:pPr>
            <a:r>
              <a:rPr lang="en-US" sz="3442" spc="464">
                <a:solidFill>
                  <a:srgbClr val="736BAA"/>
                </a:solidFill>
                <a:latin typeface="Barlow Medium"/>
              </a:rPr>
              <a:t>Contact Us (fill out form)</a:t>
            </a:r>
          </a:p>
          <a:p>
            <a:pPr marL="743284" lvl="1" indent="-371642">
              <a:lnSpc>
                <a:spcPts val="4475"/>
              </a:lnSpc>
              <a:buFont typeface="Arial"/>
              <a:buChar char="•"/>
            </a:pPr>
            <a:r>
              <a:rPr lang="en-US" sz="3442" spc="464">
                <a:solidFill>
                  <a:srgbClr val="736BAA"/>
                </a:solidFill>
                <a:latin typeface="Barlow Medium"/>
              </a:rPr>
              <a:t>Cart (find your order by putting in your name/business)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8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0"/>
            <a:ext cx="9144000" cy="102886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462" y="3616643"/>
            <a:ext cx="15459075" cy="2463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 spc="-172">
                <a:solidFill>
                  <a:srgbClr val="FFFFFF"/>
                </a:solidFill>
                <a:latin typeface="Poppins Medium 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21497" y="5605992"/>
            <a:ext cx="12845006" cy="103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3"/>
              </a:lnSpc>
            </a:pPr>
            <a:r>
              <a:rPr lang="en-US" sz="6081" spc="-36">
                <a:solidFill>
                  <a:srgbClr val="FFE591"/>
                </a:solidFill>
                <a:latin typeface="Parisienne"/>
              </a:rPr>
              <a:t>for your attention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242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Parisienne</vt:lpstr>
      <vt:lpstr>Barlow Medium</vt:lpstr>
      <vt:lpstr>Arial</vt:lpstr>
      <vt:lpstr>Barlow Light</vt:lpstr>
      <vt:lpstr>Barlow Light Bold</vt:lpstr>
      <vt:lpstr>Poppins Medium Bold</vt:lpstr>
      <vt:lpstr>Calibri</vt:lpstr>
      <vt:lpstr>Poppins Light Bold</vt:lpstr>
      <vt:lpstr>Poppins Bold Bold</vt:lpstr>
      <vt:lpstr>Barlow Bold</vt:lpstr>
      <vt:lpstr>Montserrat Semi-Bold Bold</vt:lpstr>
      <vt:lpstr>Open Sans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Homepage</dc:title>
  <dc:creator>sun robinson</dc:creator>
  <cp:lastModifiedBy>sun robinson</cp:lastModifiedBy>
  <cp:revision>1</cp:revision>
  <dcterms:created xsi:type="dcterms:W3CDTF">2006-08-16T00:00:00Z</dcterms:created>
  <dcterms:modified xsi:type="dcterms:W3CDTF">2022-02-10T03:00:16Z</dcterms:modified>
  <dc:identifier>DAE305emBeA</dc:identifier>
</cp:coreProperties>
</file>