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259" r:id="rId6"/>
    <p:sldId id="262" r:id="rId7"/>
    <p:sldId id="272" r:id="rId8"/>
    <p:sldId id="271" r:id="rId9"/>
    <p:sldId id="273" r:id="rId10"/>
    <p:sldId id="275" r:id="rId11"/>
    <p:sldId id="274" r:id="rId12"/>
    <p:sldId id="276" r:id="rId13"/>
    <p:sldId id="277" r:id="rId14"/>
    <p:sldId id="278" r:id="rId15"/>
    <p:sldId id="280" r:id="rId16"/>
    <p:sldId id="27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F5F5F"/>
    <a:srgbClr val="2E2E1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488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1941550"/>
            <a:ext cx="8139178" cy="67449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2675088"/>
            <a:ext cx="8139178" cy="713363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714506"/>
            <a:ext cx="8139178" cy="37806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1941550"/>
            <a:ext cx="8139178" cy="674493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57"/>
            <a:ext cx="8139178" cy="48608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72170"/>
            <a:ext cx="8139178" cy="3781678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2857047"/>
            <a:ext cx="8139178" cy="468716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3384348"/>
            <a:ext cx="8139178" cy="808630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57"/>
            <a:ext cx="8139178" cy="48608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72170"/>
            <a:ext cx="3962432" cy="3780661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72170"/>
            <a:ext cx="3962432" cy="3780661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57"/>
            <a:ext cx="8139178" cy="48608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72170"/>
            <a:ext cx="3962432" cy="28580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342017"/>
            <a:ext cx="3962400" cy="3414773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72170"/>
            <a:ext cx="3962432" cy="28580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42017"/>
            <a:ext cx="3962432" cy="3414773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72170"/>
            <a:ext cx="3962432" cy="3780661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72170"/>
            <a:ext cx="3962432" cy="3780661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714506"/>
            <a:ext cx="713238" cy="404238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714500"/>
            <a:ext cx="7371076" cy="404238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324057"/>
            <a:ext cx="8139178" cy="48608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972170"/>
            <a:ext cx="8139178" cy="378066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320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3208"/>
            <a:ext cx="2970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320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207770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43455" y="1988185"/>
            <a:ext cx="4657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一个简单的图书登记系统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543513" y="2653393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组员：孙超</a:t>
            </a:r>
            <a:r>
              <a:rPr kumimoji="1" lang="en-US" altLang="zh-CN" dirty="0"/>
              <a:t>\</a:t>
            </a:r>
            <a:r>
              <a:rPr kumimoji="1" lang="zh-CN" altLang="en-US" dirty="0"/>
              <a:t>秦枫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手机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403860"/>
            <a:ext cx="4695190" cy="4197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1070" y="96923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Book</a:t>
            </a:r>
            <a:r>
              <a:rPr lang="zh-CN" altLang="en-US" dirty="0">
                <a:solidFill>
                  <a:srgbClr val="FF0000"/>
                </a:solidFill>
              </a:rPr>
              <a:t>类的设计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4808" y="1096010"/>
            <a:ext cx="3564307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左边创建的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Book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类继承自</a:t>
            </a:r>
            <a:r>
              <a:rPr kumimoji="1"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db.Model</a:t>
            </a:r>
            <a:r>
              <a:rPr kumimoji="1" lang="zh-CN" altLang="en-GB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它是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Flask-</a:t>
            </a:r>
            <a:r>
              <a:rPr kumimoji="1"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SQLAlchemy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中所有模型的基类。</a:t>
            </a:r>
            <a:endParaRPr kumimoji="1"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这个类将表的字段定义为类属性，字段被创建为</a:t>
            </a:r>
            <a:r>
              <a:rPr kumimoji="1"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db.Column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类的实例，它传入字段类型以及其他可选参数</a:t>
            </a:r>
            <a:endParaRPr kumimoji="1"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649009"/>
            <a:ext cx="2731922" cy="1429155"/>
          </a:xfrm>
          <a:prstGeom prst="rect">
            <a:avLst/>
          </a:prstGeom>
        </p:spPr>
      </p:pic>
      <p:pic>
        <p:nvPicPr>
          <p:cNvPr id="6" name="图片 5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37" y="528223"/>
            <a:ext cx="5326846" cy="309988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0" y="258444"/>
            <a:ext cx="3674559" cy="4027251"/>
          </a:xfrm>
          <a:prstGeom prst="rect">
            <a:avLst/>
          </a:prstGeom>
        </p:spPr>
      </p:pic>
      <p:pic>
        <p:nvPicPr>
          <p:cNvPr id="5" name="图片 4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10" y="258444"/>
            <a:ext cx="3843727" cy="187392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" y="91440"/>
            <a:ext cx="4712554" cy="46717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40585" y="2110740"/>
            <a:ext cx="4862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方正粗黑宋简体" panose="02000000000000000000" charset="-122"/>
                <a:ea typeface="方正粗黑宋简体" panose="02000000000000000000" charset="-122"/>
              </a:rPr>
              <a:t>Thanks</a:t>
            </a:r>
            <a:r>
              <a:rPr lang="zh-CN" altLang="en-US" sz="5400" dirty="0">
                <a:latin typeface="方正粗黑宋简体" panose="02000000000000000000" charset="-122"/>
                <a:ea typeface="方正粗黑宋简体" panose="02000000000000000000" charset="-122"/>
              </a:rPr>
              <a:t>！</a:t>
            </a:r>
            <a:endParaRPr lang="en-US" altLang="zh-CN" sz="5400" dirty="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6205" y="2354580"/>
            <a:ext cx="8321675" cy="1708150"/>
            <a:chOff x="124" y="5299"/>
            <a:chExt cx="13105" cy="2690"/>
          </a:xfrm>
        </p:grpSpPr>
        <p:sp>
          <p:nvSpPr>
            <p:cNvPr id="17" name="文本框 16"/>
            <p:cNvSpPr txBox="1"/>
            <p:nvPr/>
          </p:nvSpPr>
          <p:spPr>
            <a:xfrm>
              <a:off x="124" y="5430"/>
              <a:ext cx="76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>
                  <a:latin typeface="黑体" panose="02010609060101010101" charset="-122"/>
                  <a:ea typeface="黑体" panose="02010609060101010101" charset="-122"/>
                </a:rPr>
                <a:t>1</a:t>
              </a:r>
              <a:r>
                <a:rPr lang="en-US" altLang="zh-CN" sz="1600">
                  <a:latin typeface="黑体" panose="02010609060101010101" charset="-122"/>
                  <a:ea typeface="黑体" panose="02010609060101010101" charset="-122"/>
                </a:rPr>
                <a:t>.</a:t>
              </a:r>
              <a:r>
                <a:rPr lang="zh-CN" altLang="en-US" sz="1600">
                  <a:latin typeface="黑体" panose="02010609060101010101" charset="-122"/>
                  <a:ea typeface="黑体" panose="02010609060101010101" charset="-122"/>
                </a:rPr>
                <a:t>功能</a:t>
              </a:r>
              <a:endParaRPr lang="zh-CN" altLang="en-US" sz="16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79" y="5299"/>
              <a:ext cx="76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黑体" panose="02010609060101010101" charset="-122"/>
                  <a:ea typeface="黑体" panose="02010609060101010101" charset="-122"/>
                </a:rPr>
                <a:t>2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</a:rPr>
                <a:t>.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库的调用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73" y="7458"/>
              <a:ext cx="76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黑体" panose="02010609060101010101" charset="-122"/>
                  <a:ea typeface="黑体" panose="02010609060101010101" charset="-122"/>
                </a:rPr>
                <a:t>3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</a:rPr>
                <a:t>.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主要程序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75" y="7456"/>
              <a:ext cx="76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黑体" panose="02010609060101010101" charset="-122"/>
                  <a:ea typeface="黑体" panose="02010609060101010101" charset="-122"/>
                </a:rPr>
                <a:t>4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</a:rPr>
                <a:t>.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演示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264535" y="1017270"/>
            <a:ext cx="2614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</a:rPr>
              <a:t>CONTENTS</a:t>
            </a:r>
            <a:endParaRPr lang="en-US" altLang="zh-CN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99210" y="2241550"/>
            <a:ext cx="102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方正粗黑宋简体" panose="02000000000000000000" charset="-122"/>
                <a:ea typeface="方正粗黑宋简体" panose="02000000000000000000" charset="-122"/>
              </a:rPr>
              <a:t>功能：</a:t>
            </a:r>
            <a:endParaRPr lang="zh-CN" altLang="en-US" sz="28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6650" y="1903095"/>
            <a:ext cx="5450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通过网页显示一个对图书登记界面</a:t>
            </a:r>
            <a:endParaRPr lang="zh-CN" altLang="en-US"/>
          </a:p>
          <a:p>
            <a:r>
              <a:rPr lang="zh-CN" altLang="en-US"/>
              <a:t>管理员用来登记图书的信息</a:t>
            </a:r>
            <a:endParaRPr lang="zh-CN" altLang="en-US"/>
          </a:p>
          <a:p>
            <a:r>
              <a:rPr lang="zh-CN" altLang="en-US"/>
              <a:t>实现对登记图书的增删改查的功能</a:t>
            </a:r>
            <a:endParaRPr lang="zh-CN" altLang="en-US"/>
          </a:p>
          <a:p>
            <a:r>
              <a:rPr lang="zh-CN" altLang="en-US"/>
              <a:t>可以更改图书的名称、借阅人、借阅日期，其他信息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40585" y="2110740"/>
            <a:ext cx="4862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库的调用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10" y="183515"/>
            <a:ext cx="95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Flask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665480"/>
            <a:ext cx="2665095" cy="462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05100" y="551815"/>
            <a:ext cx="64001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 是一个 web 框架，可为你提供工具，库和技术来允许你构建一个 web应用程序。这个 wdb 应用程序可以使一些 web 页面、博客、wiki、基于 web 的日历应用或商业网站。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Flask 属于微框架（micro-framework）这一类别，微架构通常是很小的不依赖于外部库的框架。这既有优点也有缺点，优点是框架很轻量，更新时依赖少，并且专注安全方面的 bug，缺点是，你不得不自己做更多的工作，或通过添加插件增加自己的依赖列表。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 的依赖如下：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Werkzeug 一个 WSGI 工具包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·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jinja2 模板引擎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2232660"/>
            <a:ext cx="2213610" cy="2672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04465" y="3409315"/>
            <a:ext cx="4970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templates 文件夹是存放模板的地方，static 文件夹存放 web 应用所需的静态文件（images, css, javascript）。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10" y="192405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Flask_JSGlue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703580"/>
            <a:ext cx="3262630" cy="236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3465" y="1232535"/>
            <a:ext cx="5293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做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web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开发，不可避免的会遇到在</a:t>
            </a:r>
            <a:r>
              <a:rPr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中处理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URL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falsk_jsglue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连接Flask和JavaScript的桥梁。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427186"/>
            <a:ext cx="7137400" cy="1651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10" y="192405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flask_sqlalchemy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615315"/>
            <a:ext cx="3349625" cy="285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410" y="1276350"/>
            <a:ext cx="84728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SQLAlchemy的是Python的SQL工具包和对象关系映射器，让应用程序开发人员可以使用上SQL的强大功能和灵活性。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SQLAlchemy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函数，将刚刚创建的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框架，与工程所需要使用的数据库绑定到一起，以便实现工程与数据库连接，实现数据操作。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SQLAlchemy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Python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编程语言下的一款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ORM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框架，该框架建立在数据库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API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之上，使用关系对象映射进行数据库操作，简言之便是：将对象转换成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</a:t>
            </a:r>
            <a:r>
              <a:rPr lang="zh-CN" altLang="en-GB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然后使用数据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API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并获取执行结果。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" y="3214935"/>
            <a:ext cx="6697345" cy="294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840" y="3689985"/>
            <a:ext cx="87560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SQLALCHEMY_DATABASE_URL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是连接数据库的路径,这个路径也就是database_urls包含了使用的数据库驱动以及数据库的连接信息等。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一般格式：dialect+driver://username:password@host:port/database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10" y="192405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flask_restful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" y="1089025"/>
            <a:ext cx="83756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Flask-RESTful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是一个用于快速创建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RESTful API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接口的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扩展。使用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Flask-RESTful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可以很快速方便地创建一个</a:t>
            </a:r>
            <a:r>
              <a:rPr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RESTful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风格的接口应用程序。</a:t>
            </a:r>
            <a:b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647700"/>
            <a:ext cx="6363335" cy="203200"/>
          </a:xfrm>
          <a:prstGeom prst="rect">
            <a:avLst/>
          </a:prstGeom>
        </p:spPr>
      </p:pic>
      <p:pic>
        <p:nvPicPr>
          <p:cNvPr id="9" name="图片 8" descr="图片包含 物体, 游戏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" y="2203132"/>
            <a:ext cx="2006600" cy="444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485" y="2741295"/>
            <a:ext cx="8949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app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的实例，功能就是接受来自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web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服务器的请求</a:t>
            </a:r>
            <a:r>
              <a:rPr kumimoji="1"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所有的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都必须创建程序实例，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web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服务器使用</a:t>
            </a:r>
            <a:r>
              <a:rPr kumimoji="1"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wsgi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协议，把客户端所有的请求都转发给这个程序实例。</a:t>
            </a:r>
            <a:endParaRPr kumimoji="1"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程序实例是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的对象，一般情况下用如下方法实例化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Flask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类只有一个必须指定的参数，即程序主模块或者包的名字，</a:t>
            </a:r>
            <a:r>
              <a:rPr kumimoji="1"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</a:t>
            </a:r>
            <a:r>
              <a:rPr kumimoji="1" lang="en-GB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name__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是系统变量，该变量指的是本</a:t>
            </a:r>
            <a:r>
              <a:rPr kumimoji="1" lang="en-GB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py</a:t>
            </a:r>
            <a:r>
              <a:rPr kumimoji="1"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文件的文件名。</a:t>
            </a:r>
            <a:endParaRPr kumimoji="1"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40585" y="2110740"/>
            <a:ext cx="4862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主要程序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WPS 演示</Application>
  <PresentationFormat>全屏显示(16:9)</PresentationFormat>
  <Paragraphs>65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汉仪旗黑KW</vt:lpstr>
      <vt:lpstr>黑体</vt:lpstr>
      <vt:lpstr>方正粗黑宋简体</vt:lpstr>
      <vt:lpstr>冬青黑体简体中文</vt:lpstr>
      <vt:lpstr>楷体</vt:lpstr>
      <vt:lpstr>宋体</vt:lpstr>
      <vt:lpstr>Arial Unicode MS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sunchao</cp:lastModifiedBy>
  <cp:revision>57</cp:revision>
  <dcterms:created xsi:type="dcterms:W3CDTF">2019-12-19T00:26:39Z</dcterms:created>
  <dcterms:modified xsi:type="dcterms:W3CDTF">2019-12-19T00:26:39Z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