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71" r:id="rId5"/>
    <p:sldId id="269" r:id="rId6"/>
    <p:sldId id="270" r:id="rId7"/>
    <p:sldId id="272" r:id="rId8"/>
    <p:sldId id="273" r:id="rId9"/>
    <p:sldId id="274" r:id="rId10"/>
    <p:sldId id="263" r:id="rId11"/>
    <p:sldId id="264" r:id="rId12"/>
    <p:sldId id="266" r:id="rId13"/>
    <p:sldId id="275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/>
    <p:restoredTop sz="66225"/>
  </p:normalViewPr>
  <p:slideViewPr>
    <p:cSldViewPr snapToGrid="0" snapToObjects="1">
      <p:cViewPr varScale="1">
        <p:scale>
          <a:sx n="77" d="100"/>
          <a:sy n="77" d="100"/>
        </p:scale>
        <p:origin x="110" y="3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subconscious/p/410735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机器学习初识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01318" y="4984376"/>
            <a:ext cx="2707341" cy="45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From: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孙晨光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476998"/>
            <a:ext cx="5393531" cy="5000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7365" y="2758509"/>
            <a:ext cx="4939553" cy="10525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该决策树用来预测贷款用户是否具有偿还贷款的能力。</a:t>
            </a:r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5" y="146322"/>
            <a:ext cx="4978656" cy="39118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18" y="146322"/>
            <a:ext cx="4203916" cy="4661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0988" y="4912659"/>
            <a:ext cx="6239436" cy="85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通过性别和年龄这两个特征来进行分类，预测人们会下载哪款应用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4764" y="2405270"/>
            <a:ext cx="10992679" cy="8125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参考： 从机器学习谈起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hlinkClick r:id="rId2"/>
              </a:rPr>
              <a:t>://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www.cnblogs.com/subconscious/p/4107357.html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machine_learning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https://github.com/junku901/machine_learning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 </a:t>
            </a:r>
            <a:r>
              <a:rPr kumimoji="1" lang="en-US" altLang="zh-CN" dirty="0" smtClean="0"/>
              <a:t>YOU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503788" y="2730816"/>
            <a:ext cx="4097412" cy="524937"/>
          </a:xfrm>
        </p:spPr>
        <p:txBody>
          <a:bodyPr/>
          <a:lstStyle/>
          <a:p>
            <a:r>
              <a:rPr kumimoji="1" lang="en-US" altLang="zh-CN" sz="2800" b="1" dirty="0"/>
              <a:t>01</a:t>
            </a:r>
            <a:r>
              <a:rPr kumimoji="1" lang="zh-CN" altLang="en-US" sz="2800" dirty="0"/>
              <a:t>   </a:t>
            </a:r>
            <a:r>
              <a:rPr kumimoji="1" lang="zh-CN" altLang="en-US" sz="2800" dirty="0" smtClean="0"/>
              <a:t>什么是机器学习</a:t>
            </a:r>
            <a:endParaRPr kumimoji="1"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503788" y="3546357"/>
            <a:ext cx="3138030" cy="732453"/>
          </a:xfrm>
        </p:spPr>
        <p:txBody>
          <a:bodyPr/>
          <a:lstStyle/>
          <a:p>
            <a:r>
              <a:rPr kumimoji="1" lang="en-US" altLang="zh-CN" sz="2800" b="1" dirty="0" smtClean="0"/>
              <a:t>02</a:t>
            </a:r>
            <a:r>
              <a:rPr kumimoji="1" lang="zh-CN" altLang="en-US" sz="2800" dirty="0" smtClean="0"/>
              <a:t>   </a:t>
            </a:r>
            <a:r>
              <a:rPr kumimoji="1" lang="en-US" altLang="zh-CN" sz="2800" dirty="0" smtClean="0"/>
              <a:t>KNN</a:t>
            </a:r>
            <a:r>
              <a:rPr kumimoji="1" lang="zh-CN" altLang="en-US" sz="2800" dirty="0" smtClean="0"/>
              <a:t>算法</a:t>
            </a:r>
            <a:endParaRPr kumimoji="1"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503788" y="4322693"/>
            <a:ext cx="3138030" cy="627376"/>
          </a:xfrm>
        </p:spPr>
        <p:txBody>
          <a:bodyPr/>
          <a:lstStyle/>
          <a:p>
            <a:r>
              <a:rPr kumimoji="1" lang="en-US" altLang="zh-CN" sz="2800" b="1" dirty="0" smtClean="0"/>
              <a:t>03</a:t>
            </a:r>
            <a:r>
              <a:rPr kumimoji="1" lang="zh-CN" altLang="en-US" sz="2800" dirty="0" smtClean="0"/>
              <a:t>   决策树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01. </a:t>
            </a:r>
            <a:r>
              <a:rPr lang="zh-CN" altLang="en-US" sz="2400" dirty="0" smtClean="0"/>
              <a:t>什么是机器学习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36494" y="1237129"/>
            <a:ext cx="9574306" cy="1532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利</a:t>
            </a:r>
            <a:r>
              <a:rPr lang="zh-CN" altLang="en-US" sz="2400" dirty="0" smtClean="0"/>
              <a:t>用计算机从</a:t>
            </a:r>
            <a:r>
              <a:rPr lang="zh-CN" altLang="en-US" sz="2400" dirty="0" smtClean="0">
                <a:solidFill>
                  <a:srgbClr val="FF0000"/>
                </a:solidFill>
              </a:rPr>
              <a:t>历史数据中找出规律</a:t>
            </a:r>
            <a:r>
              <a:rPr lang="zh-CN" altLang="en-US" sz="2400" dirty="0" smtClean="0"/>
              <a:t>，并把这些规律用到对未来不确定场景的决策</a:t>
            </a:r>
            <a:endParaRPr lang="en-US" altLang="zh-CN" sz="24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6494" y="3532968"/>
            <a:ext cx="6096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源动力：</a:t>
            </a:r>
            <a:endParaRPr lang="en-US" altLang="zh-CN" sz="2400" b="1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用数据代替专家</a:t>
            </a:r>
            <a:endParaRPr lang="en-US" altLang="zh-CN" sz="24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经济驱动，数据变现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42" y="1879128"/>
            <a:ext cx="9279772" cy="4468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28" y="826464"/>
            <a:ext cx="10058400" cy="57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0306" y="627529"/>
            <a:ext cx="7476565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/>
              <a:t>监督学习：</a:t>
            </a:r>
            <a:r>
              <a:rPr lang="zh-CN" altLang="en-US" sz="2000" dirty="0"/>
              <a:t>利用一组已知类别的样本调整分类器的参数，使其达到所要求性能的过</a:t>
            </a:r>
            <a:r>
              <a:rPr lang="zh-CN" altLang="en-US" sz="2000" dirty="0" smtClean="0"/>
              <a:t>程。</a:t>
            </a:r>
            <a:r>
              <a:rPr lang="zh-CN" altLang="en-US" sz="2000" dirty="0"/>
              <a:t>这类算法必须知道预测什么，即目标变量的分类信息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zh-CN" altLang="en-US" sz="2000" b="1" dirty="0" smtClean="0"/>
              <a:t>无监督学习： </a:t>
            </a:r>
            <a:r>
              <a:rPr lang="zh-CN" altLang="en-US" sz="2000" dirty="0" smtClean="0"/>
              <a:t>未知类别样本，按照性质自动分成很多组。</a:t>
            </a:r>
            <a:r>
              <a:rPr lang="zh-CN" altLang="en-US" sz="2000" dirty="0"/>
              <a:t>此时数据没有类别信息，也不会给定目标值。</a:t>
            </a:r>
            <a:endParaRPr lang="zh-CN" altLang="en-US" sz="2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0306" y="3594846"/>
            <a:ext cx="7055224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监督学习的应用方向：</a:t>
            </a:r>
            <a:endParaRPr lang="en-US" altLang="zh-CN" sz="2000" b="1" dirty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</a:rPr>
              <a:t>分类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它的主要任务是将实例数据划分到合适的分类中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/>
              <a:t>回归（</a:t>
            </a:r>
            <a:r>
              <a:rPr lang="zh-CN" altLang="en-US" sz="2000" dirty="0"/>
              <a:t>主要用于预测数值型数据，数据拟合曲线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280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常用算法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65294" y="1120588"/>
            <a:ext cx="5522259" cy="4143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KNN 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最近邻分类算法）</a:t>
            </a:r>
            <a:r>
              <a:rPr lang="en-US" altLang="zh-CN" dirty="0"/>
              <a:t>k-</a:t>
            </a:r>
            <a:r>
              <a:rPr lang="en-US" altLang="zh-CN" dirty="0" err="1"/>
              <a:t>NearestNeighbor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160" y="1900518"/>
            <a:ext cx="9403977" cy="7769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从训练样本集中选择</a:t>
            </a:r>
            <a:r>
              <a:rPr lang="en-US" altLang="zh-CN" dirty="0"/>
              <a:t>k</a:t>
            </a:r>
            <a:r>
              <a:rPr lang="zh-CN" altLang="en-US" dirty="0"/>
              <a:t>个与测试样本“距离”最近的样本，这</a:t>
            </a:r>
            <a:r>
              <a:rPr lang="en-US" altLang="zh-CN" dirty="0"/>
              <a:t>k</a:t>
            </a:r>
            <a:r>
              <a:rPr lang="zh-CN" altLang="en-US" dirty="0"/>
              <a:t>个样本中出现频率最高的类别即作为测试样本的类别。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160" y="3684495"/>
            <a:ext cx="3464487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应用：</a:t>
            </a:r>
            <a:endParaRPr lang="en-US" altLang="zh-CN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鸟类识别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房屋价格预估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手</a:t>
            </a:r>
            <a:r>
              <a:rPr lang="zh-CN" altLang="en-US" sz="2000" dirty="0" smtClean="0"/>
              <a:t>写识别系统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99648" y="3505200"/>
            <a:ext cx="8175812" cy="2893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算法：</a:t>
            </a:r>
            <a:endParaRPr lang="en-US" altLang="zh-CN" sz="2000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对未知类别属性的数据集中的每个点依次执行以下操作：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/>
              <a:t>计算已知类别数据集中的点与当前点之间的距离（常用欧式距离）；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/>
              <a:t>按</a:t>
            </a:r>
            <a:r>
              <a:rPr lang="zh-CN" altLang="en-US" sz="2000" dirty="0" smtClean="0"/>
              <a:t>照距离递增次序排序；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取与当前点距离最小的 </a:t>
            </a:r>
            <a:r>
              <a:rPr lang="en-US" altLang="zh-CN" sz="2000" dirty="0" smtClean="0"/>
              <a:t>k </a:t>
            </a:r>
            <a:r>
              <a:rPr lang="zh-CN" altLang="en-US" sz="2000" dirty="0" smtClean="0"/>
              <a:t>个点；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2000" dirty="0" smtClean="0"/>
              <a:t>返回前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个点出现频率最高的类别作为当前点的预测分类；</a:t>
            </a:r>
            <a:endParaRPr lang="en-US" altLang="zh-CN" sz="2000" dirty="0" smtClean="0"/>
          </a:p>
          <a:p>
            <a:pPr marL="228600" indent="-228600">
              <a:lnSpc>
                <a:spcPct val="130000"/>
              </a:lnSpc>
              <a:buAutoNum type="arabicPeriod"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37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19165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7972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5559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1662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969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打斗镜头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搞笑镜头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夏洛特烦恼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3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煎饼侠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港囧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极限特工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生化危机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速度与激情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0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5106" y="537882"/>
            <a:ext cx="6490447" cy="16927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三要素：</a:t>
            </a:r>
            <a:endParaRPr lang="en-US" altLang="zh-CN" sz="2000" b="1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/>
              <a:t>k</a:t>
            </a:r>
            <a:r>
              <a:rPr lang="zh-CN" altLang="en-US" sz="2000" dirty="0"/>
              <a:t>值的选</a:t>
            </a:r>
            <a:r>
              <a:rPr lang="zh-CN" altLang="en-US" sz="2000" dirty="0" smtClean="0"/>
              <a:t>择</a:t>
            </a:r>
            <a:endParaRPr lang="en-US" altLang="zh-CN" sz="2000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距</a:t>
            </a:r>
            <a:r>
              <a:rPr lang="zh-CN" altLang="en-US" sz="2000" dirty="0"/>
              <a:t>离的度</a:t>
            </a:r>
            <a:r>
              <a:rPr lang="zh-CN" altLang="en-US" sz="2000" dirty="0" smtClean="0"/>
              <a:t>量</a:t>
            </a:r>
            <a:endParaRPr lang="en-US" altLang="zh-CN" sz="2000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分</a:t>
            </a:r>
            <a:r>
              <a:rPr lang="zh-CN" altLang="en-US" sz="2000" dirty="0"/>
              <a:t>类决策规则（多数表决规则）</a:t>
            </a:r>
            <a:endParaRPr lang="zh-CN" altLang="en-US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36494" y="2707342"/>
            <a:ext cx="9843247" cy="333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b="1" dirty="0" smtClean="0"/>
              <a:t>K</a:t>
            </a:r>
            <a:r>
              <a:rPr lang="zh-CN" altLang="en-US" b="1" dirty="0" smtClean="0"/>
              <a:t>值的选择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k</a:t>
            </a:r>
            <a:r>
              <a:rPr lang="zh-CN" altLang="en-US" dirty="0"/>
              <a:t>值越小表明模型越复杂，更加容易过拟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但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值越大，模型越简单，如果</a:t>
            </a:r>
            <a:r>
              <a:rPr lang="en-US" altLang="zh-CN" dirty="0"/>
              <a:t>k=N</a:t>
            </a:r>
            <a:r>
              <a:rPr lang="zh-CN" altLang="en-US" dirty="0"/>
              <a:t>的时候就表明无论什么点都是训练集中类别最多的那个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距离的度量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常</a:t>
            </a:r>
            <a:r>
              <a:rPr lang="zh-CN" altLang="en-US" dirty="0" smtClean="0"/>
              <a:t>用欧式距离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KNN</a:t>
            </a:r>
            <a:r>
              <a:rPr lang="zh-CN" altLang="en-US" b="1" dirty="0" smtClean="0"/>
              <a:t>的回归 ？？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在找到最近的</a:t>
            </a:r>
            <a:r>
              <a:rPr lang="en-US" altLang="zh-CN" dirty="0"/>
              <a:t>k</a:t>
            </a:r>
            <a:r>
              <a:rPr lang="zh-CN" altLang="en-US" dirty="0"/>
              <a:t>个实例之后，可以计算这</a:t>
            </a:r>
            <a:r>
              <a:rPr lang="en-US" altLang="zh-CN" dirty="0"/>
              <a:t>k</a:t>
            </a:r>
            <a:r>
              <a:rPr lang="zh-CN" altLang="en-US" dirty="0"/>
              <a:t>个实例的平均值作为预测值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或</a:t>
            </a:r>
            <a:r>
              <a:rPr lang="zh-CN" altLang="en-US" dirty="0"/>
              <a:t>者还可以给这</a:t>
            </a:r>
            <a:r>
              <a:rPr lang="en-US" altLang="zh-CN" dirty="0"/>
              <a:t>k</a:t>
            </a:r>
            <a:r>
              <a:rPr lang="zh-CN" altLang="en-US" dirty="0"/>
              <a:t>个实例添加一个权重再求平均值，这个权重与度量距离成反比（越近权重越大）。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0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1341" y="636494"/>
            <a:ext cx="9448800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/>
              <a:t>优</a:t>
            </a:r>
            <a:r>
              <a:rPr lang="zh-CN" altLang="en-US" sz="2000" b="1" dirty="0" smtClean="0"/>
              <a:t>点：</a:t>
            </a:r>
            <a:endParaRPr lang="en-US" altLang="zh-CN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思想简单，理论成熟，既可以用来做分类也可以用来做回归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/>
              <a:t>缺点：</a:t>
            </a:r>
            <a:endParaRPr lang="en-US" altLang="zh-CN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计算量大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样</a:t>
            </a:r>
            <a:r>
              <a:rPr lang="zh-CN" altLang="en-US" sz="2000" dirty="0"/>
              <a:t>本不平衡问题（即有些类别的样本数量很多，而其它样本的数量很少）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无法给出数据的基础结构信息；</a:t>
            </a:r>
          </a:p>
        </p:txBody>
      </p:sp>
    </p:spTree>
    <p:extLst>
      <p:ext uri="{BB962C8B-B14F-4D97-AF65-F5344CB8AC3E}">
        <p14:creationId xmlns:p14="http://schemas.microsoft.com/office/powerpoint/2010/main" val="3295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 </a:t>
            </a:r>
            <a:r>
              <a:rPr kumimoji="1" lang="zh-CN" altLang="en-US" dirty="0" smtClean="0"/>
              <a:t>决策树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952" y="1290918"/>
            <a:ext cx="8525435" cy="21328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分类决策树模型是一种描述对实例进行分类的树形结构。决策树由结点和有向边组成。结点有两种类型：内部结点和叶结点。内部结点表示一个特征或属性，叶结点表示一个类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本质</a:t>
            </a:r>
            <a:r>
              <a:rPr lang="zh-CN" altLang="en-US" dirty="0"/>
              <a:t>上是从训练数据集中归纳出一组分类规则，也可以说是</a:t>
            </a:r>
            <a:r>
              <a:rPr lang="zh-CN" altLang="en-US" b="1" dirty="0"/>
              <a:t>由训练数据集估计条件概率模型</a:t>
            </a:r>
            <a:r>
              <a:rPr lang="zh-CN" altLang="en-US" dirty="0"/>
              <a:t>。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991</Words>
  <Application>Microsoft Office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Century Gothic</vt:lpstr>
      <vt:lpstr>微软雅黑</vt:lpstr>
      <vt:lpstr>Arial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孙晨光</cp:lastModifiedBy>
  <cp:revision>102</cp:revision>
  <dcterms:created xsi:type="dcterms:W3CDTF">2015-08-18T02:51:41Z</dcterms:created>
  <dcterms:modified xsi:type="dcterms:W3CDTF">2017-03-14T15:30:45Z</dcterms:modified>
  <cp:category/>
</cp:coreProperties>
</file>