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9" r:id="rId4"/>
    <p:sldId id="280" r:id="rId5"/>
    <p:sldId id="277" r:id="rId6"/>
    <p:sldId id="282" r:id="rId7"/>
    <p:sldId id="291" r:id="rId8"/>
    <p:sldId id="258" r:id="rId9"/>
    <p:sldId id="259" r:id="rId10"/>
    <p:sldId id="261" r:id="rId11"/>
    <p:sldId id="257" r:id="rId12"/>
    <p:sldId id="262" r:id="rId13"/>
    <p:sldId id="266" r:id="rId14"/>
    <p:sldId id="263" r:id="rId15"/>
    <p:sldId id="267" r:id="rId16"/>
    <p:sldId id="311" r:id="rId17"/>
    <p:sldId id="304" r:id="rId18"/>
    <p:sldId id="305" r:id="rId19"/>
    <p:sldId id="303" r:id="rId20"/>
    <p:sldId id="308" r:id="rId21"/>
    <p:sldId id="302" r:id="rId22"/>
    <p:sldId id="310" r:id="rId23"/>
    <p:sldId id="300" r:id="rId24"/>
    <p:sldId id="299" r:id="rId25"/>
    <p:sldId id="306" r:id="rId26"/>
    <p:sldId id="309" r:id="rId27"/>
    <p:sldId id="315" r:id="rId28"/>
    <p:sldId id="314" r:id="rId29"/>
    <p:sldId id="313" r:id="rId30"/>
    <p:sldId id="30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71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A5325-62CE-42AA-9BA9-D0F0EE4E4C9A}" type="doc">
      <dgm:prSet loTypeId="urn:microsoft.com/office/officeart/2005/8/layout/pyramid2" loCatId="list" qsTypeId="urn:microsoft.com/office/officeart/2005/8/quickstyle/simple1" qsCatId="simple" csTypeId="urn:microsoft.com/office/officeart/2005/8/colors/accent1_2" csCatId="accent1" phldr="1"/>
      <dgm:spPr/>
    </dgm:pt>
    <dgm:pt modelId="{CECA3513-E448-495F-B2BB-DE6CB1A373C9}">
      <dgm:prSet phldrT="[Text]"/>
      <dgm:spPr/>
      <dgm:t>
        <a:bodyPr/>
        <a:lstStyle/>
        <a:p>
          <a:r>
            <a:rPr lang="en-US" dirty="0" smtClean="0"/>
            <a:t>Gold</a:t>
          </a:r>
          <a:endParaRPr lang="en-US" dirty="0"/>
        </a:p>
      </dgm:t>
    </dgm:pt>
    <dgm:pt modelId="{2C7325AF-EAE8-453D-A41C-EDD06DBC17FD}" type="parTrans" cxnId="{B082C4C1-F43B-4669-94D6-71121F0F0CAB}">
      <dgm:prSet/>
      <dgm:spPr/>
      <dgm:t>
        <a:bodyPr/>
        <a:lstStyle/>
        <a:p>
          <a:endParaRPr lang="en-US"/>
        </a:p>
      </dgm:t>
    </dgm:pt>
    <dgm:pt modelId="{4B211179-7106-416B-AEE3-22C628D9DF03}" type="sibTrans" cxnId="{B082C4C1-F43B-4669-94D6-71121F0F0CAB}">
      <dgm:prSet/>
      <dgm:spPr/>
      <dgm:t>
        <a:bodyPr/>
        <a:lstStyle/>
        <a:p>
          <a:endParaRPr lang="en-US"/>
        </a:p>
      </dgm:t>
    </dgm:pt>
    <dgm:pt modelId="{E483B3DE-0EE7-4271-B1EA-EB1AD642C92F}">
      <dgm:prSet phldrT="[Text]"/>
      <dgm:spPr/>
      <dgm:t>
        <a:bodyPr/>
        <a:lstStyle/>
        <a:p>
          <a:r>
            <a:rPr lang="en-US" dirty="0" smtClean="0"/>
            <a:t>Currency</a:t>
          </a:r>
          <a:endParaRPr lang="en-US" dirty="0"/>
        </a:p>
      </dgm:t>
    </dgm:pt>
    <dgm:pt modelId="{FE712093-C9E2-4EC3-A081-44CDA552E95A}" type="parTrans" cxnId="{A972852C-B0A3-499B-8A18-6BD866E41135}">
      <dgm:prSet/>
      <dgm:spPr/>
      <dgm:t>
        <a:bodyPr/>
        <a:lstStyle/>
        <a:p>
          <a:endParaRPr lang="en-US"/>
        </a:p>
      </dgm:t>
    </dgm:pt>
    <dgm:pt modelId="{68C845D7-2FAD-4D47-A81D-CEAF8A7FB21A}" type="sibTrans" cxnId="{A972852C-B0A3-499B-8A18-6BD866E41135}">
      <dgm:prSet/>
      <dgm:spPr/>
      <dgm:t>
        <a:bodyPr/>
        <a:lstStyle/>
        <a:p>
          <a:endParaRPr lang="en-US"/>
        </a:p>
      </dgm:t>
    </dgm:pt>
    <dgm:pt modelId="{5D8728B8-B44D-4DA2-A0CF-803A534F9836}">
      <dgm:prSet phldrT="[Text]"/>
      <dgm:spPr/>
      <dgm:t>
        <a:bodyPr/>
        <a:lstStyle/>
        <a:p>
          <a:r>
            <a:rPr lang="en-US" dirty="0" smtClean="0"/>
            <a:t>Deposits</a:t>
          </a:r>
          <a:endParaRPr lang="en-US" dirty="0"/>
        </a:p>
      </dgm:t>
    </dgm:pt>
    <dgm:pt modelId="{6219795B-3E0D-4EC9-B91C-CB2A6F116164}" type="parTrans" cxnId="{74085EC6-B99A-4689-A43A-A9875A2688A5}">
      <dgm:prSet/>
      <dgm:spPr/>
      <dgm:t>
        <a:bodyPr/>
        <a:lstStyle/>
        <a:p>
          <a:endParaRPr lang="en-US"/>
        </a:p>
      </dgm:t>
    </dgm:pt>
    <dgm:pt modelId="{6E2B1210-F3D9-4C16-806B-F52510C3C2F7}" type="sibTrans" cxnId="{74085EC6-B99A-4689-A43A-A9875A2688A5}">
      <dgm:prSet/>
      <dgm:spPr/>
      <dgm:t>
        <a:bodyPr/>
        <a:lstStyle/>
        <a:p>
          <a:endParaRPr lang="en-US"/>
        </a:p>
      </dgm:t>
    </dgm:pt>
    <dgm:pt modelId="{4A0BB7ED-04EF-4FCE-AB4F-A859CB292792}">
      <dgm:prSet phldrT="[Text]"/>
      <dgm:spPr/>
      <dgm:t>
        <a:bodyPr/>
        <a:lstStyle/>
        <a:p>
          <a:r>
            <a:rPr lang="en-US" dirty="0" smtClean="0"/>
            <a:t>Securities</a:t>
          </a:r>
          <a:endParaRPr lang="en-US" dirty="0"/>
        </a:p>
      </dgm:t>
    </dgm:pt>
    <dgm:pt modelId="{96456AC1-4FE2-49D1-8F1A-1F342A35D832}" type="parTrans" cxnId="{C3C0DB46-AF6A-4C93-A99E-35C959CACEB4}">
      <dgm:prSet/>
      <dgm:spPr/>
      <dgm:t>
        <a:bodyPr/>
        <a:lstStyle/>
        <a:p>
          <a:endParaRPr lang="en-US"/>
        </a:p>
      </dgm:t>
    </dgm:pt>
    <dgm:pt modelId="{B04C2977-9ADF-4050-80ED-5EDFF66F4D74}" type="sibTrans" cxnId="{C3C0DB46-AF6A-4C93-A99E-35C959CACEB4}">
      <dgm:prSet/>
      <dgm:spPr/>
      <dgm:t>
        <a:bodyPr/>
        <a:lstStyle/>
        <a:p>
          <a:endParaRPr lang="en-US"/>
        </a:p>
      </dgm:t>
    </dgm:pt>
    <dgm:pt modelId="{20D4E1C0-36BB-45EA-927E-B6E5DC0CFBCE}" type="pres">
      <dgm:prSet presAssocID="{434A5325-62CE-42AA-9BA9-D0F0EE4E4C9A}" presName="compositeShape" presStyleCnt="0">
        <dgm:presLayoutVars>
          <dgm:dir/>
          <dgm:resizeHandles/>
        </dgm:presLayoutVars>
      </dgm:prSet>
      <dgm:spPr/>
    </dgm:pt>
    <dgm:pt modelId="{4BC91064-C463-428D-AE57-EDA8425B5EE4}" type="pres">
      <dgm:prSet presAssocID="{434A5325-62CE-42AA-9BA9-D0F0EE4E4C9A}" presName="pyramid" presStyleLbl="node1" presStyleIdx="0" presStyleCnt="1"/>
      <dgm:spPr/>
    </dgm:pt>
    <dgm:pt modelId="{243FD93A-3A26-4370-A4EF-A2EDCFB13F82}" type="pres">
      <dgm:prSet presAssocID="{434A5325-62CE-42AA-9BA9-D0F0EE4E4C9A}" presName="theList" presStyleCnt="0"/>
      <dgm:spPr/>
    </dgm:pt>
    <dgm:pt modelId="{D254D0CC-1417-480C-B70E-ECE49ACA597B}" type="pres">
      <dgm:prSet presAssocID="{CECA3513-E448-495F-B2BB-DE6CB1A373C9}" presName="aNode" presStyleLbl="fgAcc1" presStyleIdx="0" presStyleCnt="4">
        <dgm:presLayoutVars>
          <dgm:bulletEnabled val="1"/>
        </dgm:presLayoutVars>
      </dgm:prSet>
      <dgm:spPr/>
      <dgm:t>
        <a:bodyPr/>
        <a:lstStyle/>
        <a:p>
          <a:endParaRPr lang="en-US"/>
        </a:p>
      </dgm:t>
    </dgm:pt>
    <dgm:pt modelId="{C9F42611-1F5A-442A-836D-05264F7A7E1B}" type="pres">
      <dgm:prSet presAssocID="{CECA3513-E448-495F-B2BB-DE6CB1A373C9}" presName="aSpace" presStyleCnt="0"/>
      <dgm:spPr/>
    </dgm:pt>
    <dgm:pt modelId="{89F61091-856F-4D80-8C3A-94C9FBF319E9}" type="pres">
      <dgm:prSet presAssocID="{E483B3DE-0EE7-4271-B1EA-EB1AD642C92F}" presName="aNode" presStyleLbl="fgAcc1" presStyleIdx="1" presStyleCnt="4">
        <dgm:presLayoutVars>
          <dgm:bulletEnabled val="1"/>
        </dgm:presLayoutVars>
      </dgm:prSet>
      <dgm:spPr/>
      <dgm:t>
        <a:bodyPr/>
        <a:lstStyle/>
        <a:p>
          <a:endParaRPr lang="en-US"/>
        </a:p>
      </dgm:t>
    </dgm:pt>
    <dgm:pt modelId="{E2C16D3F-8C76-429D-BF9D-851F7002CB4F}" type="pres">
      <dgm:prSet presAssocID="{E483B3DE-0EE7-4271-B1EA-EB1AD642C92F}" presName="aSpace" presStyleCnt="0"/>
      <dgm:spPr/>
    </dgm:pt>
    <dgm:pt modelId="{956D02C9-B4D1-45D1-BB54-E828FFF157E8}" type="pres">
      <dgm:prSet presAssocID="{5D8728B8-B44D-4DA2-A0CF-803A534F9836}" presName="aNode" presStyleLbl="fgAcc1" presStyleIdx="2" presStyleCnt="4">
        <dgm:presLayoutVars>
          <dgm:bulletEnabled val="1"/>
        </dgm:presLayoutVars>
      </dgm:prSet>
      <dgm:spPr/>
      <dgm:t>
        <a:bodyPr/>
        <a:lstStyle/>
        <a:p>
          <a:endParaRPr lang="en-US"/>
        </a:p>
      </dgm:t>
    </dgm:pt>
    <dgm:pt modelId="{58AEA7F4-8AD3-4A15-9F27-CA400C9DBDB8}" type="pres">
      <dgm:prSet presAssocID="{5D8728B8-B44D-4DA2-A0CF-803A534F9836}" presName="aSpace" presStyleCnt="0"/>
      <dgm:spPr/>
    </dgm:pt>
    <dgm:pt modelId="{47273925-204F-4A81-A13A-E26692C3A6B0}" type="pres">
      <dgm:prSet presAssocID="{4A0BB7ED-04EF-4FCE-AB4F-A859CB292792}" presName="aNode" presStyleLbl="fgAcc1" presStyleIdx="3" presStyleCnt="4">
        <dgm:presLayoutVars>
          <dgm:bulletEnabled val="1"/>
        </dgm:presLayoutVars>
      </dgm:prSet>
      <dgm:spPr/>
      <dgm:t>
        <a:bodyPr/>
        <a:lstStyle/>
        <a:p>
          <a:endParaRPr lang="en-US"/>
        </a:p>
      </dgm:t>
    </dgm:pt>
    <dgm:pt modelId="{BDFC5E34-0B35-4005-B483-3EBF129C7F97}" type="pres">
      <dgm:prSet presAssocID="{4A0BB7ED-04EF-4FCE-AB4F-A859CB292792}" presName="aSpace" presStyleCnt="0"/>
      <dgm:spPr/>
    </dgm:pt>
  </dgm:ptLst>
  <dgm:cxnLst>
    <dgm:cxn modelId="{A972852C-B0A3-499B-8A18-6BD866E41135}" srcId="{434A5325-62CE-42AA-9BA9-D0F0EE4E4C9A}" destId="{E483B3DE-0EE7-4271-B1EA-EB1AD642C92F}" srcOrd="1" destOrd="0" parTransId="{FE712093-C9E2-4EC3-A081-44CDA552E95A}" sibTransId="{68C845D7-2FAD-4D47-A81D-CEAF8A7FB21A}"/>
    <dgm:cxn modelId="{C3C0DB46-AF6A-4C93-A99E-35C959CACEB4}" srcId="{434A5325-62CE-42AA-9BA9-D0F0EE4E4C9A}" destId="{4A0BB7ED-04EF-4FCE-AB4F-A859CB292792}" srcOrd="3" destOrd="0" parTransId="{96456AC1-4FE2-49D1-8F1A-1F342A35D832}" sibTransId="{B04C2977-9ADF-4050-80ED-5EDFF66F4D74}"/>
    <dgm:cxn modelId="{DE57721B-98C8-4DC0-A3D8-DA308947233A}" type="presOf" srcId="{434A5325-62CE-42AA-9BA9-D0F0EE4E4C9A}" destId="{20D4E1C0-36BB-45EA-927E-B6E5DC0CFBCE}" srcOrd="0" destOrd="0" presId="urn:microsoft.com/office/officeart/2005/8/layout/pyramid2"/>
    <dgm:cxn modelId="{D102D2C8-7582-423F-9648-017A36F99FF6}" type="presOf" srcId="{4A0BB7ED-04EF-4FCE-AB4F-A859CB292792}" destId="{47273925-204F-4A81-A13A-E26692C3A6B0}" srcOrd="0" destOrd="0" presId="urn:microsoft.com/office/officeart/2005/8/layout/pyramid2"/>
    <dgm:cxn modelId="{74085EC6-B99A-4689-A43A-A9875A2688A5}" srcId="{434A5325-62CE-42AA-9BA9-D0F0EE4E4C9A}" destId="{5D8728B8-B44D-4DA2-A0CF-803A534F9836}" srcOrd="2" destOrd="0" parTransId="{6219795B-3E0D-4EC9-B91C-CB2A6F116164}" sibTransId="{6E2B1210-F3D9-4C16-806B-F52510C3C2F7}"/>
    <dgm:cxn modelId="{8FC4BA13-CCEA-4703-8B0A-561ACED2A2F3}" type="presOf" srcId="{5D8728B8-B44D-4DA2-A0CF-803A534F9836}" destId="{956D02C9-B4D1-45D1-BB54-E828FFF157E8}" srcOrd="0" destOrd="0" presId="urn:microsoft.com/office/officeart/2005/8/layout/pyramid2"/>
    <dgm:cxn modelId="{4A7C1723-0366-4599-9549-C7301816008C}" type="presOf" srcId="{CECA3513-E448-495F-B2BB-DE6CB1A373C9}" destId="{D254D0CC-1417-480C-B70E-ECE49ACA597B}" srcOrd="0" destOrd="0" presId="urn:microsoft.com/office/officeart/2005/8/layout/pyramid2"/>
    <dgm:cxn modelId="{B082C4C1-F43B-4669-94D6-71121F0F0CAB}" srcId="{434A5325-62CE-42AA-9BA9-D0F0EE4E4C9A}" destId="{CECA3513-E448-495F-B2BB-DE6CB1A373C9}" srcOrd="0" destOrd="0" parTransId="{2C7325AF-EAE8-453D-A41C-EDD06DBC17FD}" sibTransId="{4B211179-7106-416B-AEE3-22C628D9DF03}"/>
    <dgm:cxn modelId="{BA87972C-98B9-47EA-B7CC-449D21BB5B82}" type="presOf" srcId="{E483B3DE-0EE7-4271-B1EA-EB1AD642C92F}" destId="{89F61091-856F-4D80-8C3A-94C9FBF319E9}" srcOrd="0" destOrd="0" presId="urn:microsoft.com/office/officeart/2005/8/layout/pyramid2"/>
    <dgm:cxn modelId="{A912A195-5F67-4D6B-8A98-104BEA91365A}" type="presParOf" srcId="{20D4E1C0-36BB-45EA-927E-B6E5DC0CFBCE}" destId="{4BC91064-C463-428D-AE57-EDA8425B5EE4}" srcOrd="0" destOrd="0" presId="urn:microsoft.com/office/officeart/2005/8/layout/pyramid2"/>
    <dgm:cxn modelId="{EEC57E0C-3616-452C-BE3D-D7C408AD602B}" type="presParOf" srcId="{20D4E1C0-36BB-45EA-927E-B6E5DC0CFBCE}" destId="{243FD93A-3A26-4370-A4EF-A2EDCFB13F82}" srcOrd="1" destOrd="0" presId="urn:microsoft.com/office/officeart/2005/8/layout/pyramid2"/>
    <dgm:cxn modelId="{E4F748F5-FA26-4AE4-9995-38811F4AD0C5}" type="presParOf" srcId="{243FD93A-3A26-4370-A4EF-A2EDCFB13F82}" destId="{D254D0CC-1417-480C-B70E-ECE49ACA597B}" srcOrd="0" destOrd="0" presId="urn:microsoft.com/office/officeart/2005/8/layout/pyramid2"/>
    <dgm:cxn modelId="{295822BF-4354-478A-86C0-A8044AF6B982}" type="presParOf" srcId="{243FD93A-3A26-4370-A4EF-A2EDCFB13F82}" destId="{C9F42611-1F5A-442A-836D-05264F7A7E1B}" srcOrd="1" destOrd="0" presId="urn:microsoft.com/office/officeart/2005/8/layout/pyramid2"/>
    <dgm:cxn modelId="{BAECBB43-4FDE-47E4-8C7E-3B387C145B55}" type="presParOf" srcId="{243FD93A-3A26-4370-A4EF-A2EDCFB13F82}" destId="{89F61091-856F-4D80-8C3A-94C9FBF319E9}" srcOrd="2" destOrd="0" presId="urn:microsoft.com/office/officeart/2005/8/layout/pyramid2"/>
    <dgm:cxn modelId="{ADEB7D9F-406F-4C9E-9278-6F4699203BAC}" type="presParOf" srcId="{243FD93A-3A26-4370-A4EF-A2EDCFB13F82}" destId="{E2C16D3F-8C76-429D-BF9D-851F7002CB4F}" srcOrd="3" destOrd="0" presId="urn:microsoft.com/office/officeart/2005/8/layout/pyramid2"/>
    <dgm:cxn modelId="{A1B91ACF-ECD0-45E4-ABF7-26C07D3351F9}" type="presParOf" srcId="{243FD93A-3A26-4370-A4EF-A2EDCFB13F82}" destId="{956D02C9-B4D1-45D1-BB54-E828FFF157E8}" srcOrd="4" destOrd="0" presId="urn:microsoft.com/office/officeart/2005/8/layout/pyramid2"/>
    <dgm:cxn modelId="{4449B4E4-A4E3-46E8-B4B7-A3E8A92A433F}" type="presParOf" srcId="{243FD93A-3A26-4370-A4EF-A2EDCFB13F82}" destId="{58AEA7F4-8AD3-4A15-9F27-CA400C9DBDB8}" srcOrd="5" destOrd="0" presId="urn:microsoft.com/office/officeart/2005/8/layout/pyramid2"/>
    <dgm:cxn modelId="{F7AF0F4A-8D16-4C46-BC27-3905CD32677B}" type="presParOf" srcId="{243FD93A-3A26-4370-A4EF-A2EDCFB13F82}" destId="{47273925-204F-4A81-A13A-E26692C3A6B0}" srcOrd="6" destOrd="0" presId="urn:microsoft.com/office/officeart/2005/8/layout/pyramid2"/>
    <dgm:cxn modelId="{1278EE5C-0DDD-4EA6-8099-AAADB80EAE9F}" type="presParOf" srcId="{243FD93A-3A26-4370-A4EF-A2EDCFB13F82}" destId="{BDFC5E34-0B35-4005-B483-3EBF129C7F97}"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91064-C463-428D-AE57-EDA8425B5EE4}">
      <dsp:nvSpPr>
        <dsp:cNvPr id="0" name=""/>
        <dsp:cNvSpPr/>
      </dsp:nvSpPr>
      <dsp:spPr>
        <a:xfrm>
          <a:off x="1512371" y="0"/>
          <a:ext cx="4525963" cy="452596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54D0CC-1417-480C-B70E-ECE49ACA597B}">
      <dsp:nvSpPr>
        <dsp:cNvPr id="0" name=""/>
        <dsp:cNvSpPr/>
      </dsp:nvSpPr>
      <dsp:spPr>
        <a:xfrm>
          <a:off x="3775352" y="453038"/>
          <a:ext cx="2941875" cy="80441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Gold</a:t>
          </a:r>
          <a:endParaRPr lang="en-US" sz="3300" kern="1200" dirty="0"/>
        </a:p>
      </dsp:txBody>
      <dsp:txXfrm>
        <a:off x="3814620" y="492306"/>
        <a:ext cx="2863339" cy="725883"/>
      </dsp:txXfrm>
    </dsp:sp>
    <dsp:sp modelId="{89F61091-856F-4D80-8C3A-94C9FBF319E9}">
      <dsp:nvSpPr>
        <dsp:cNvPr id="0" name=""/>
        <dsp:cNvSpPr/>
      </dsp:nvSpPr>
      <dsp:spPr>
        <a:xfrm>
          <a:off x="3775352" y="1358009"/>
          <a:ext cx="2941875" cy="80441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Currency</a:t>
          </a:r>
          <a:endParaRPr lang="en-US" sz="3300" kern="1200" dirty="0"/>
        </a:p>
      </dsp:txBody>
      <dsp:txXfrm>
        <a:off x="3814620" y="1397277"/>
        <a:ext cx="2863339" cy="725883"/>
      </dsp:txXfrm>
    </dsp:sp>
    <dsp:sp modelId="{956D02C9-B4D1-45D1-BB54-E828FFF157E8}">
      <dsp:nvSpPr>
        <dsp:cNvPr id="0" name=""/>
        <dsp:cNvSpPr/>
      </dsp:nvSpPr>
      <dsp:spPr>
        <a:xfrm>
          <a:off x="3775352" y="2262981"/>
          <a:ext cx="2941875" cy="80441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Deposits</a:t>
          </a:r>
          <a:endParaRPr lang="en-US" sz="3300" kern="1200" dirty="0"/>
        </a:p>
      </dsp:txBody>
      <dsp:txXfrm>
        <a:off x="3814620" y="2302249"/>
        <a:ext cx="2863339" cy="725883"/>
      </dsp:txXfrm>
    </dsp:sp>
    <dsp:sp modelId="{47273925-204F-4A81-A13A-E26692C3A6B0}">
      <dsp:nvSpPr>
        <dsp:cNvPr id="0" name=""/>
        <dsp:cNvSpPr/>
      </dsp:nvSpPr>
      <dsp:spPr>
        <a:xfrm>
          <a:off x="3775352" y="3167953"/>
          <a:ext cx="2941875" cy="80441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Securities</a:t>
          </a:r>
          <a:endParaRPr lang="en-US" sz="3300" kern="1200" dirty="0"/>
        </a:p>
      </dsp:txBody>
      <dsp:txXfrm>
        <a:off x="3814620" y="3207221"/>
        <a:ext cx="2863339" cy="72588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9568CF-D092-476A-9853-751AF2AC5402}"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6971-5849-497C-BD18-F1D28D4F5579}" type="slidenum">
              <a:rPr lang="en-US" smtClean="0"/>
              <a:t>‹#›</a:t>
            </a:fld>
            <a:endParaRPr lang="en-US"/>
          </a:p>
        </p:txBody>
      </p:sp>
    </p:spTree>
    <p:extLst>
      <p:ext uri="{BB962C8B-B14F-4D97-AF65-F5344CB8AC3E}">
        <p14:creationId xmlns:p14="http://schemas.microsoft.com/office/powerpoint/2010/main" val="3107128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9568CF-D092-476A-9853-751AF2AC5402}"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6971-5849-497C-BD18-F1D28D4F5579}" type="slidenum">
              <a:rPr lang="en-US" smtClean="0"/>
              <a:t>‹#›</a:t>
            </a:fld>
            <a:endParaRPr lang="en-US"/>
          </a:p>
        </p:txBody>
      </p:sp>
    </p:spTree>
    <p:extLst>
      <p:ext uri="{BB962C8B-B14F-4D97-AF65-F5344CB8AC3E}">
        <p14:creationId xmlns:p14="http://schemas.microsoft.com/office/powerpoint/2010/main" val="307692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9568CF-D092-476A-9853-751AF2AC5402}"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6971-5849-497C-BD18-F1D28D4F5579}" type="slidenum">
              <a:rPr lang="en-US" smtClean="0"/>
              <a:t>‹#›</a:t>
            </a:fld>
            <a:endParaRPr lang="en-US"/>
          </a:p>
        </p:txBody>
      </p:sp>
    </p:spTree>
    <p:extLst>
      <p:ext uri="{BB962C8B-B14F-4D97-AF65-F5344CB8AC3E}">
        <p14:creationId xmlns:p14="http://schemas.microsoft.com/office/powerpoint/2010/main" val="186251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9568CF-D092-476A-9853-751AF2AC5402}"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6971-5849-497C-BD18-F1D28D4F5579}" type="slidenum">
              <a:rPr lang="en-US" smtClean="0"/>
              <a:t>‹#›</a:t>
            </a:fld>
            <a:endParaRPr lang="en-US"/>
          </a:p>
        </p:txBody>
      </p:sp>
    </p:spTree>
    <p:extLst>
      <p:ext uri="{BB962C8B-B14F-4D97-AF65-F5344CB8AC3E}">
        <p14:creationId xmlns:p14="http://schemas.microsoft.com/office/powerpoint/2010/main" val="227438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9568CF-D092-476A-9853-751AF2AC5402}"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6971-5849-497C-BD18-F1D28D4F5579}" type="slidenum">
              <a:rPr lang="en-US" smtClean="0"/>
              <a:t>‹#›</a:t>
            </a:fld>
            <a:endParaRPr lang="en-US"/>
          </a:p>
        </p:txBody>
      </p:sp>
    </p:spTree>
    <p:extLst>
      <p:ext uri="{BB962C8B-B14F-4D97-AF65-F5344CB8AC3E}">
        <p14:creationId xmlns:p14="http://schemas.microsoft.com/office/powerpoint/2010/main" val="84714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9568CF-D092-476A-9853-751AF2AC5402}"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6971-5849-497C-BD18-F1D28D4F5579}" type="slidenum">
              <a:rPr lang="en-US" smtClean="0"/>
              <a:t>‹#›</a:t>
            </a:fld>
            <a:endParaRPr lang="en-US"/>
          </a:p>
        </p:txBody>
      </p:sp>
    </p:spTree>
    <p:extLst>
      <p:ext uri="{BB962C8B-B14F-4D97-AF65-F5344CB8AC3E}">
        <p14:creationId xmlns:p14="http://schemas.microsoft.com/office/powerpoint/2010/main" val="172130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9568CF-D092-476A-9853-751AF2AC5402}"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96971-5849-497C-BD18-F1D28D4F5579}" type="slidenum">
              <a:rPr lang="en-US" smtClean="0"/>
              <a:t>‹#›</a:t>
            </a:fld>
            <a:endParaRPr lang="en-US"/>
          </a:p>
        </p:txBody>
      </p:sp>
    </p:spTree>
    <p:extLst>
      <p:ext uri="{BB962C8B-B14F-4D97-AF65-F5344CB8AC3E}">
        <p14:creationId xmlns:p14="http://schemas.microsoft.com/office/powerpoint/2010/main" val="19341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9568CF-D092-476A-9853-751AF2AC5402}" type="datetimeFigureOut">
              <a:rPr lang="en-US" smtClean="0"/>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96971-5849-497C-BD18-F1D28D4F5579}" type="slidenum">
              <a:rPr lang="en-US" smtClean="0"/>
              <a:t>‹#›</a:t>
            </a:fld>
            <a:endParaRPr lang="en-US"/>
          </a:p>
        </p:txBody>
      </p:sp>
    </p:spTree>
    <p:extLst>
      <p:ext uri="{BB962C8B-B14F-4D97-AF65-F5344CB8AC3E}">
        <p14:creationId xmlns:p14="http://schemas.microsoft.com/office/powerpoint/2010/main" val="1028099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568CF-D092-476A-9853-751AF2AC5402}" type="datetimeFigureOut">
              <a:rPr lang="en-US" smtClean="0"/>
              <a:t>10/2/2017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96971-5849-497C-BD18-F1D28D4F5579}" type="slidenum">
              <a:rPr lang="en-US" smtClean="0"/>
              <a:t>‹#›</a:t>
            </a:fld>
            <a:endParaRPr lang="en-US"/>
          </a:p>
        </p:txBody>
      </p:sp>
    </p:spTree>
    <p:extLst>
      <p:ext uri="{BB962C8B-B14F-4D97-AF65-F5344CB8AC3E}">
        <p14:creationId xmlns:p14="http://schemas.microsoft.com/office/powerpoint/2010/main" val="285218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9568CF-D092-476A-9853-751AF2AC5402}"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6971-5849-497C-BD18-F1D28D4F5579}" type="slidenum">
              <a:rPr lang="en-US" smtClean="0"/>
              <a:t>‹#›</a:t>
            </a:fld>
            <a:endParaRPr lang="en-US"/>
          </a:p>
        </p:txBody>
      </p:sp>
    </p:spTree>
    <p:extLst>
      <p:ext uri="{BB962C8B-B14F-4D97-AF65-F5344CB8AC3E}">
        <p14:creationId xmlns:p14="http://schemas.microsoft.com/office/powerpoint/2010/main" val="922213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9568CF-D092-476A-9853-751AF2AC5402}"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6971-5849-497C-BD18-F1D28D4F5579}" type="slidenum">
              <a:rPr lang="en-US" smtClean="0"/>
              <a:t>‹#›</a:t>
            </a:fld>
            <a:endParaRPr lang="en-US"/>
          </a:p>
        </p:txBody>
      </p:sp>
    </p:spTree>
    <p:extLst>
      <p:ext uri="{BB962C8B-B14F-4D97-AF65-F5344CB8AC3E}">
        <p14:creationId xmlns:p14="http://schemas.microsoft.com/office/powerpoint/2010/main" val="139365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568CF-D092-476A-9853-751AF2AC5402}" type="datetimeFigureOut">
              <a:rPr lang="en-US" smtClean="0"/>
              <a:t>10/2/2017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96971-5849-497C-BD18-F1D28D4F5579}" type="slidenum">
              <a:rPr lang="en-US" smtClean="0"/>
              <a:t>‹#›</a:t>
            </a:fld>
            <a:endParaRPr lang="en-US"/>
          </a:p>
        </p:txBody>
      </p:sp>
    </p:spTree>
    <p:extLst>
      <p:ext uri="{BB962C8B-B14F-4D97-AF65-F5344CB8AC3E}">
        <p14:creationId xmlns:p14="http://schemas.microsoft.com/office/powerpoint/2010/main" val="4243757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a:t>
            </a:r>
            <a:br>
              <a:rPr lang="en-US" dirty="0" smtClean="0"/>
            </a:br>
            <a:r>
              <a:rPr lang="en-US" dirty="0" smtClean="0"/>
              <a:t>Why is money difficult?</a:t>
            </a:r>
            <a:endParaRPr lang="en-US" dirty="0"/>
          </a:p>
        </p:txBody>
      </p:sp>
      <p:sp>
        <p:nvSpPr>
          <p:cNvPr id="3" name="Subtitle 2"/>
          <p:cNvSpPr>
            <a:spLocks noGrp="1"/>
          </p:cNvSpPr>
          <p:nvPr>
            <p:ph type="subTitle" idx="1"/>
          </p:nvPr>
        </p:nvSpPr>
        <p:spPr/>
        <p:txBody>
          <a:bodyPr>
            <a:normAutofit/>
          </a:bodyPr>
          <a:lstStyle/>
          <a:p>
            <a:r>
              <a:rPr lang="en-US" dirty="0" smtClean="0"/>
              <a:t>Perry Mehrling</a:t>
            </a:r>
          </a:p>
          <a:p>
            <a:r>
              <a:rPr lang="en-US" dirty="0" smtClean="0"/>
              <a:t>Warsaw School of Economics</a:t>
            </a:r>
          </a:p>
          <a:p>
            <a:r>
              <a:rPr lang="en-US" dirty="0" smtClean="0"/>
              <a:t>October 11, 2017</a:t>
            </a:r>
            <a:endParaRPr lang="en-US" dirty="0"/>
          </a:p>
        </p:txBody>
      </p:sp>
    </p:spTree>
    <p:extLst>
      <p:ext uri="{BB962C8B-B14F-4D97-AF65-F5344CB8AC3E}">
        <p14:creationId xmlns:p14="http://schemas.microsoft.com/office/powerpoint/2010/main" val="771263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  Hybridity</a:t>
            </a:r>
            <a:endParaRPr lang="en-US" b="1" dirty="0"/>
          </a:p>
        </p:txBody>
      </p:sp>
      <p:sp>
        <p:nvSpPr>
          <p:cNvPr id="3" name="Content Placeholder 2"/>
          <p:cNvSpPr>
            <a:spLocks noGrp="1"/>
          </p:cNvSpPr>
          <p:nvPr>
            <p:ph idx="1"/>
          </p:nvPr>
        </p:nvSpPr>
        <p:spPr/>
        <p:txBody>
          <a:bodyPr>
            <a:normAutofit/>
          </a:bodyPr>
          <a:lstStyle/>
          <a:p>
            <a:r>
              <a:rPr lang="en-US" dirty="0" smtClean="0"/>
              <a:t>Money Supply, Public and Private</a:t>
            </a:r>
          </a:p>
          <a:p>
            <a:pPr marL="0" indent="0">
              <a:buNone/>
            </a:pPr>
            <a:r>
              <a:rPr lang="en-US" dirty="0"/>
              <a:t>	</a:t>
            </a:r>
            <a:r>
              <a:rPr lang="en-US" dirty="0" smtClean="0"/>
              <a:t>Central Bank			Bank</a:t>
            </a:r>
          </a:p>
          <a:p>
            <a:pPr marL="0" indent="0">
              <a:buNone/>
            </a:pPr>
            <a:endParaRPr lang="en-US" dirty="0" smtClean="0"/>
          </a:p>
          <a:p>
            <a:endParaRPr lang="en-US" dirty="0" smtClean="0"/>
          </a:p>
          <a:p>
            <a:r>
              <a:rPr lang="en-US" dirty="0" smtClean="0"/>
              <a:t>Central Bank, Government Bank and Bankers’ Bank</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160950467"/>
              </p:ext>
            </p:extLst>
          </p:nvPr>
        </p:nvGraphicFramePr>
        <p:xfrm>
          <a:off x="914400" y="2819400"/>
          <a:ext cx="7467600" cy="741680"/>
        </p:xfrm>
        <a:graphic>
          <a:graphicData uri="http://schemas.openxmlformats.org/drawingml/2006/table">
            <a:tbl>
              <a:tblPr firstRow="1" bandRow="1">
                <a:tableStyleId>{5C22544A-7EE6-4342-B048-85BDC9FD1C3A}</a:tableStyleId>
              </a:tblPr>
              <a:tblGrid>
                <a:gridCol w="1866900"/>
                <a:gridCol w="1866900"/>
                <a:gridCol w="1866900"/>
                <a:gridCol w="1866900"/>
              </a:tblGrid>
              <a:tr h="370840">
                <a:tc>
                  <a:txBody>
                    <a:bodyPr/>
                    <a:lstStyle/>
                    <a:p>
                      <a:r>
                        <a:rPr lang="en-US" dirty="0" smtClean="0"/>
                        <a:t>Assets</a:t>
                      </a:r>
                      <a:endParaRPr lang="en-US" dirty="0"/>
                    </a:p>
                  </a:txBody>
                  <a:tcPr/>
                </a:tc>
                <a:tc>
                  <a:txBody>
                    <a:bodyPr/>
                    <a:lstStyle/>
                    <a:p>
                      <a:r>
                        <a:rPr lang="en-US" dirty="0" smtClean="0"/>
                        <a:t>Liabilities</a:t>
                      </a:r>
                      <a:endParaRPr lang="en-US" dirty="0"/>
                    </a:p>
                  </a:txBody>
                  <a:tcPr/>
                </a:tc>
                <a:tc>
                  <a:txBody>
                    <a:bodyPr/>
                    <a:lstStyle/>
                    <a:p>
                      <a:r>
                        <a:rPr lang="en-US" dirty="0" smtClean="0"/>
                        <a:t>Assets</a:t>
                      </a:r>
                      <a:endParaRPr lang="en-US" dirty="0"/>
                    </a:p>
                  </a:txBody>
                  <a:tcPr/>
                </a:tc>
                <a:tc>
                  <a:txBody>
                    <a:bodyPr/>
                    <a:lstStyle/>
                    <a:p>
                      <a:r>
                        <a:rPr lang="en-US" dirty="0" smtClean="0"/>
                        <a:t>Liabilities</a:t>
                      </a:r>
                      <a:endParaRPr lang="en-US" dirty="0"/>
                    </a:p>
                  </a:txBody>
                  <a:tcPr/>
                </a:tc>
              </a:tr>
              <a:tr h="370840">
                <a:tc>
                  <a:txBody>
                    <a:bodyPr/>
                    <a:lstStyle/>
                    <a:p>
                      <a:endParaRPr lang="en-US"/>
                    </a:p>
                  </a:txBody>
                  <a:tcPr/>
                </a:tc>
                <a:tc>
                  <a:txBody>
                    <a:bodyPr/>
                    <a:lstStyle/>
                    <a:p>
                      <a:r>
                        <a:rPr lang="en-US" dirty="0" smtClean="0"/>
                        <a:t>Currency</a:t>
                      </a:r>
                      <a:endParaRPr lang="en-US" dirty="0"/>
                    </a:p>
                  </a:txBody>
                  <a:tcPr/>
                </a:tc>
                <a:tc>
                  <a:txBody>
                    <a:bodyPr/>
                    <a:lstStyle/>
                    <a:p>
                      <a:endParaRPr lang="en-US" dirty="0"/>
                    </a:p>
                  </a:txBody>
                  <a:tcPr/>
                </a:tc>
                <a:tc>
                  <a:txBody>
                    <a:bodyPr/>
                    <a:lstStyle/>
                    <a:p>
                      <a:r>
                        <a:rPr lang="en-US" dirty="0" smtClean="0"/>
                        <a:t>Deposits</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04349518"/>
              </p:ext>
            </p:extLst>
          </p:nvPr>
        </p:nvGraphicFramePr>
        <p:xfrm>
          <a:off x="1600200" y="5029200"/>
          <a:ext cx="6096000" cy="10109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Assets</a:t>
                      </a:r>
                      <a:endParaRPr lang="en-US" dirty="0"/>
                    </a:p>
                  </a:txBody>
                  <a:tcPr/>
                </a:tc>
                <a:tc>
                  <a:txBody>
                    <a:bodyPr/>
                    <a:lstStyle/>
                    <a:p>
                      <a:r>
                        <a:rPr lang="en-US" dirty="0" smtClean="0"/>
                        <a:t>Liabilities</a:t>
                      </a:r>
                      <a:endParaRPr lang="en-US" dirty="0"/>
                    </a:p>
                  </a:txBody>
                  <a:tcPr/>
                </a:tc>
              </a:tr>
              <a:tr h="370840">
                <a:tc>
                  <a:txBody>
                    <a:bodyPr/>
                    <a:lstStyle/>
                    <a:p>
                      <a:r>
                        <a:rPr lang="en-US" dirty="0" smtClean="0"/>
                        <a:t>Treasury Securities</a:t>
                      </a:r>
                    </a:p>
                    <a:p>
                      <a:r>
                        <a:rPr lang="en-US" dirty="0" smtClean="0"/>
                        <a:t>Discounts</a:t>
                      </a:r>
                      <a:endParaRPr lang="en-US" dirty="0"/>
                    </a:p>
                  </a:txBody>
                  <a:tcPr/>
                </a:tc>
                <a:tc>
                  <a:txBody>
                    <a:bodyPr/>
                    <a:lstStyle/>
                    <a:p>
                      <a:r>
                        <a:rPr lang="en-US" dirty="0" smtClean="0"/>
                        <a:t>Treasury</a:t>
                      </a:r>
                      <a:r>
                        <a:rPr lang="en-US" baseline="0" dirty="0" smtClean="0"/>
                        <a:t> account</a:t>
                      </a:r>
                    </a:p>
                    <a:p>
                      <a:r>
                        <a:rPr lang="en-US" baseline="0" dirty="0" smtClean="0"/>
                        <a:t>Reserves</a:t>
                      </a:r>
                      <a:endParaRPr lang="en-US" dirty="0"/>
                    </a:p>
                  </a:txBody>
                  <a:tcPr/>
                </a:tc>
              </a:tr>
            </a:tbl>
          </a:graphicData>
        </a:graphic>
      </p:graphicFrame>
    </p:spTree>
    <p:extLst>
      <p:ext uri="{BB962C8B-B14F-4D97-AF65-F5344CB8AC3E}">
        <p14:creationId xmlns:p14="http://schemas.microsoft.com/office/powerpoint/2010/main" val="489738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Political Barrier</a:t>
            </a:r>
            <a:endParaRPr lang="en-US" dirty="0"/>
          </a:p>
        </p:txBody>
      </p:sp>
      <p:sp>
        <p:nvSpPr>
          <p:cNvPr id="3" name="Content Placeholder 2"/>
          <p:cNvSpPr>
            <a:spLocks noGrp="1"/>
          </p:cNvSpPr>
          <p:nvPr>
            <p:ph idx="1"/>
          </p:nvPr>
        </p:nvSpPr>
        <p:spPr/>
        <p:txBody>
          <a:bodyPr/>
          <a:lstStyle/>
          <a:p>
            <a:r>
              <a:rPr lang="en-US" dirty="0" smtClean="0"/>
              <a:t>Left:  </a:t>
            </a:r>
            <a:r>
              <a:rPr lang="en-US" dirty="0" err="1" smtClean="0"/>
              <a:t>Chartalism</a:t>
            </a:r>
            <a:r>
              <a:rPr lang="en-US" dirty="0" smtClean="0"/>
              <a:t>, Knapp, MMT</a:t>
            </a:r>
          </a:p>
          <a:p>
            <a:pPr lvl="1"/>
            <a:r>
              <a:rPr lang="en-US" dirty="0" smtClean="0"/>
              <a:t>Money as creation of the state, “authority”</a:t>
            </a:r>
          </a:p>
          <a:p>
            <a:r>
              <a:rPr lang="en-US" dirty="0" smtClean="0"/>
              <a:t>Right:  </a:t>
            </a:r>
            <a:r>
              <a:rPr lang="en-US" dirty="0" err="1" smtClean="0"/>
              <a:t>Metallism</a:t>
            </a:r>
            <a:r>
              <a:rPr lang="en-US" dirty="0" smtClean="0"/>
              <a:t>, </a:t>
            </a:r>
            <a:r>
              <a:rPr lang="en-US" dirty="0" err="1" smtClean="0"/>
              <a:t>Menger</a:t>
            </a:r>
            <a:r>
              <a:rPr lang="en-US" dirty="0" smtClean="0"/>
              <a:t>, Austrian</a:t>
            </a:r>
          </a:p>
          <a:p>
            <a:pPr lvl="1"/>
            <a:r>
              <a:rPr lang="en-US" dirty="0" smtClean="0"/>
              <a:t>Money as creation of the marketplace, “trust”</a:t>
            </a:r>
          </a:p>
          <a:p>
            <a:r>
              <a:rPr lang="en-US" dirty="0" smtClean="0">
                <a:solidFill>
                  <a:srgbClr val="FF0000"/>
                </a:solidFill>
              </a:rPr>
              <a:t>Symbiosis: as lichen, algae + fungi</a:t>
            </a:r>
            <a:endParaRPr lang="en-US" dirty="0">
              <a:solidFill>
                <a:srgbClr val="FF0000"/>
              </a:solidFill>
            </a:endParaRPr>
          </a:p>
          <a:p>
            <a:pPr marL="457200" lvl="1" indent="0">
              <a:buNone/>
            </a:pPr>
            <a:endParaRPr lang="en-US" dirty="0" smtClean="0"/>
          </a:p>
        </p:txBody>
      </p:sp>
      <p:sp>
        <p:nvSpPr>
          <p:cNvPr id="4" name="AutoShape 2" descr="Image result for lichen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lichen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2895600" y="4495800"/>
            <a:ext cx="3006823" cy="2011680"/>
          </a:xfrm>
          <a:prstGeom prst="rect">
            <a:avLst/>
          </a:prstGeom>
        </p:spPr>
      </p:pic>
    </p:spTree>
    <p:extLst>
      <p:ext uri="{BB962C8B-B14F-4D97-AF65-F5344CB8AC3E}">
        <p14:creationId xmlns:p14="http://schemas.microsoft.com/office/powerpoint/2010/main" val="2203019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III. </a:t>
            </a:r>
            <a:r>
              <a:rPr lang="en-US" b="1" dirty="0"/>
              <a:t>H</a:t>
            </a:r>
            <a:r>
              <a:rPr lang="en-US" b="1" dirty="0" smtClean="0"/>
              <a:t>ierarchy</a:t>
            </a:r>
            <a:endParaRPr lang="en-US" b="1"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127411533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4490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Ideological Barrier</a:t>
            </a:r>
            <a:endParaRPr lang="en-US" dirty="0"/>
          </a:p>
        </p:txBody>
      </p:sp>
      <p:sp>
        <p:nvSpPr>
          <p:cNvPr id="3" name="Content Placeholder 2"/>
          <p:cNvSpPr>
            <a:spLocks noGrp="1"/>
          </p:cNvSpPr>
          <p:nvPr>
            <p:ph idx="1"/>
          </p:nvPr>
        </p:nvSpPr>
        <p:spPr/>
        <p:txBody>
          <a:bodyPr/>
          <a:lstStyle/>
          <a:p>
            <a:r>
              <a:rPr lang="en-US" dirty="0" smtClean="0"/>
              <a:t>Economic ideology:  men are equal, but liabilities of </a:t>
            </a:r>
            <a:r>
              <a:rPr lang="en-US" dirty="0"/>
              <a:t>men </a:t>
            </a:r>
            <a:r>
              <a:rPr lang="en-US" dirty="0" smtClean="0"/>
              <a:t>unequal</a:t>
            </a:r>
          </a:p>
          <a:p>
            <a:r>
              <a:rPr lang="en-US" dirty="0" smtClean="0"/>
              <a:t>Westphalian </a:t>
            </a:r>
            <a:r>
              <a:rPr lang="en-US" dirty="0"/>
              <a:t>ideology:  </a:t>
            </a:r>
            <a:r>
              <a:rPr lang="en-US" dirty="0" smtClean="0"/>
              <a:t>sovereigns are </a:t>
            </a:r>
            <a:r>
              <a:rPr lang="en-US" dirty="0"/>
              <a:t>equal, but liabilities of sovereigns </a:t>
            </a:r>
            <a:r>
              <a:rPr lang="en-US" dirty="0" smtClean="0"/>
              <a:t>unequal</a:t>
            </a:r>
          </a:p>
          <a:p>
            <a:r>
              <a:rPr lang="en-US" dirty="0" smtClean="0">
                <a:solidFill>
                  <a:srgbClr val="FF0000"/>
                </a:solidFill>
              </a:rPr>
              <a:t>Credit as promise to pay money; money as the highest form of credit</a:t>
            </a:r>
            <a:endParaRPr lang="en-US" dirty="0">
              <a:solidFill>
                <a:srgbClr val="FF0000"/>
              </a:solidFill>
            </a:endParaRPr>
          </a:p>
        </p:txBody>
      </p:sp>
    </p:spTree>
    <p:extLst>
      <p:ext uri="{BB962C8B-B14F-4D97-AF65-F5344CB8AC3E}">
        <p14:creationId xmlns:p14="http://schemas.microsoft.com/office/powerpoint/2010/main" val="71527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IV. Instability</a:t>
            </a:r>
            <a:endParaRPr lang="en-US" b="1" dirty="0"/>
          </a:p>
        </p:txBody>
      </p:sp>
      <p:sp>
        <p:nvSpPr>
          <p:cNvPr id="3" name="Content Placeholder 2"/>
          <p:cNvSpPr>
            <a:spLocks noGrp="1"/>
          </p:cNvSpPr>
          <p:nvPr>
            <p:ph idx="1"/>
          </p:nvPr>
        </p:nvSpPr>
        <p:spPr/>
        <p:txBody>
          <a:bodyPr>
            <a:normAutofit/>
          </a:bodyPr>
          <a:lstStyle/>
          <a:p>
            <a:pPr marL="0" indent="0">
              <a:buNone/>
            </a:pPr>
            <a:endParaRPr lang="en-US" dirty="0" smtClean="0"/>
          </a:p>
        </p:txBody>
      </p:sp>
      <p:pic>
        <p:nvPicPr>
          <p:cNvPr id="4" name="Picture 3"/>
          <p:cNvPicPr>
            <a:picLocks noChangeAspect="1"/>
          </p:cNvPicPr>
          <p:nvPr/>
        </p:nvPicPr>
        <p:blipFill>
          <a:blip r:embed="rId2"/>
          <a:stretch>
            <a:fillRect/>
          </a:stretch>
        </p:blipFill>
        <p:spPr>
          <a:xfrm>
            <a:off x="1600200" y="1627632"/>
            <a:ext cx="5535648" cy="4023709"/>
          </a:xfrm>
          <a:prstGeom prst="rect">
            <a:avLst/>
          </a:prstGeom>
        </p:spPr>
      </p:pic>
    </p:spTree>
    <p:extLst>
      <p:ext uri="{BB962C8B-B14F-4D97-AF65-F5344CB8AC3E}">
        <p14:creationId xmlns:p14="http://schemas.microsoft.com/office/powerpoint/2010/main" val="4133319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Equilibrium Barrier</a:t>
            </a:r>
            <a:endParaRPr lang="en-US" dirty="0"/>
          </a:p>
        </p:txBody>
      </p:sp>
      <p:sp>
        <p:nvSpPr>
          <p:cNvPr id="3" name="Content Placeholder 2"/>
          <p:cNvSpPr>
            <a:spLocks noGrp="1"/>
          </p:cNvSpPr>
          <p:nvPr>
            <p:ph idx="1"/>
          </p:nvPr>
        </p:nvSpPr>
        <p:spPr/>
        <p:txBody>
          <a:bodyPr/>
          <a:lstStyle/>
          <a:p>
            <a:r>
              <a:rPr lang="en-US" dirty="0" smtClean="0"/>
              <a:t>Prices “clear” markets, and time is just an additional dimension of commodity space</a:t>
            </a:r>
          </a:p>
          <a:p>
            <a:r>
              <a:rPr lang="en-US" dirty="0" smtClean="0"/>
              <a:t>Instability comes from outside, exogenous shocks absorbed through price flexibility</a:t>
            </a:r>
          </a:p>
          <a:p>
            <a:r>
              <a:rPr lang="en-US" dirty="0" smtClean="0">
                <a:solidFill>
                  <a:srgbClr val="FF0000"/>
                </a:solidFill>
              </a:rPr>
              <a:t>Incipient incoherence between cash flows and cash commitments absorbed by balance sheet expansion higher up in the hierarchy</a:t>
            </a: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505565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a:t>
            </a:r>
            <a:r>
              <a:rPr lang="en-US" dirty="0" err="1" smtClean="0"/>
              <a:t>Moneyflow</a:t>
            </a:r>
            <a:r>
              <a:rPr lang="en-US" dirty="0" smtClean="0"/>
              <a:t> economy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70877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Settlement as Coherence</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marL="0" indent="0">
              <a:buNone/>
            </a:pPr>
            <a:r>
              <a:rPr lang="en-US" dirty="0" smtClean="0"/>
              <a:t>“The web of interlocking debt commitments, each one a more or less rash promise about an uncertain future, is </a:t>
            </a:r>
            <a:r>
              <a:rPr lang="en-US" dirty="0"/>
              <a:t>like a bridge </a:t>
            </a:r>
            <a:r>
              <a:rPr lang="en-US" dirty="0" smtClean="0"/>
              <a:t>that we collectively spin </a:t>
            </a:r>
            <a:r>
              <a:rPr lang="en-US" dirty="0"/>
              <a:t>out into the unknown future toward shores not yet </a:t>
            </a:r>
            <a:r>
              <a:rPr lang="en-US" dirty="0" smtClean="0"/>
              <a:t>visible.  It </a:t>
            </a:r>
            <a:r>
              <a:rPr lang="en-US" dirty="0"/>
              <a:t>is in the daily operation of the money market that the coherence of the credit system, that vast web of promises to pay, is tested and resolved as cash flows meet cash commitments</a:t>
            </a:r>
            <a:r>
              <a:rPr lang="en-US" dirty="0" smtClean="0"/>
              <a:t>.”                         				(</a:t>
            </a:r>
            <a:r>
              <a:rPr lang="en-US" u="sng" dirty="0" smtClean="0"/>
              <a:t>New Lombard Street</a:t>
            </a:r>
            <a:r>
              <a:rPr lang="en-US" dirty="0" smtClean="0"/>
              <a:t>, p. 3)</a:t>
            </a:r>
          </a:p>
        </p:txBody>
      </p:sp>
    </p:spTree>
    <p:extLst>
      <p:ext uri="{BB962C8B-B14F-4D97-AF65-F5344CB8AC3E}">
        <p14:creationId xmlns:p14="http://schemas.microsoft.com/office/powerpoint/2010/main" val="1457193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a bridge we spin…”</a:t>
            </a:r>
            <a:endParaRPr lang="en-US" dirty="0"/>
          </a:p>
        </p:txBody>
      </p:sp>
      <p:pic>
        <p:nvPicPr>
          <p:cNvPr id="2050" name="Picture 2" descr="Golden Gate Bridge Catwal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8903" y="2209800"/>
            <a:ext cx="4646193" cy="356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137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Hierarchy of Dealers, </a:t>
            </a:r>
            <a:br>
              <a:rPr lang="en-US" dirty="0" smtClean="0">
                <a:solidFill>
                  <a:srgbClr val="FF0000"/>
                </a:solidFill>
              </a:rPr>
            </a:br>
            <a:r>
              <a:rPr lang="en-US" dirty="0" smtClean="0">
                <a:solidFill>
                  <a:srgbClr val="FF0000"/>
                </a:solidFill>
              </a:rPr>
              <a:t>Prices of Money</a:t>
            </a:r>
            <a:endParaRPr lang="en-US" dirty="0">
              <a:solidFill>
                <a:srgbClr val="FF0000"/>
              </a:solidFill>
            </a:endParaRPr>
          </a:p>
        </p:txBody>
      </p:sp>
      <p:pic>
        <p:nvPicPr>
          <p:cNvPr id="4"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9592" t="20218" r="14305" b="10923"/>
          <a:stretch/>
        </p:blipFill>
        <p:spPr bwMode="auto">
          <a:xfrm>
            <a:off x="2309516" y="2293663"/>
            <a:ext cx="4524968" cy="313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934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dirty="0" smtClean="0"/>
              <a:t>Many Faces of the GFC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Crisis of risk management system</a:t>
            </a:r>
          </a:p>
          <a:p>
            <a:pPr lvl="1"/>
            <a:r>
              <a:rPr lang="en-US" dirty="0" smtClean="0"/>
              <a:t>Private:  </a:t>
            </a:r>
            <a:r>
              <a:rPr lang="en-US" dirty="0" err="1" smtClean="0"/>
              <a:t>Microprudential</a:t>
            </a:r>
            <a:r>
              <a:rPr lang="en-US" dirty="0" smtClean="0"/>
              <a:t>, Value At Risk, Basel</a:t>
            </a:r>
          </a:p>
          <a:p>
            <a:pPr lvl="1"/>
            <a:r>
              <a:rPr lang="en-US" dirty="0" smtClean="0"/>
              <a:t>Public:  Macroeconomic Stabilization, inflation target</a:t>
            </a:r>
          </a:p>
          <a:p>
            <a:r>
              <a:rPr lang="en-US" dirty="0" smtClean="0"/>
              <a:t>Crisis of political economy</a:t>
            </a:r>
          </a:p>
          <a:p>
            <a:pPr lvl="1"/>
            <a:r>
              <a:rPr lang="en-US" dirty="0"/>
              <a:t>Central Bank and Wall </a:t>
            </a:r>
            <a:r>
              <a:rPr lang="en-US" dirty="0" smtClean="0"/>
              <a:t>Street (US)</a:t>
            </a:r>
            <a:endParaRPr lang="en-US" dirty="0"/>
          </a:p>
          <a:p>
            <a:pPr lvl="1"/>
            <a:r>
              <a:rPr lang="en-US" dirty="0" smtClean="0"/>
              <a:t>Central Bank and State Treasury (Europe)</a:t>
            </a:r>
          </a:p>
          <a:p>
            <a:pPr lvl="1"/>
            <a:r>
              <a:rPr lang="en-US" dirty="0" smtClean="0"/>
              <a:t>Central Bank Cooperation (Global)</a:t>
            </a:r>
          </a:p>
          <a:p>
            <a:r>
              <a:rPr lang="en-US" dirty="0" smtClean="0"/>
              <a:t>Crisis of global </a:t>
            </a:r>
            <a:r>
              <a:rPr lang="en-US" b="1" dirty="0" smtClean="0">
                <a:solidFill>
                  <a:srgbClr val="FF0000"/>
                </a:solidFill>
              </a:rPr>
              <a:t>liquidity</a:t>
            </a:r>
            <a:r>
              <a:rPr lang="en-US" dirty="0" smtClean="0"/>
              <a:t> system</a:t>
            </a:r>
          </a:p>
          <a:p>
            <a:pPr lvl="1"/>
            <a:r>
              <a:rPr lang="en-US" dirty="0" smtClean="0"/>
              <a:t>Funding Liquidity—Lender of Last Resort</a:t>
            </a:r>
          </a:p>
          <a:p>
            <a:pPr lvl="1"/>
            <a:r>
              <a:rPr lang="en-US" dirty="0" smtClean="0"/>
              <a:t>Market Liquidity—Dealer of Last Resort</a:t>
            </a:r>
            <a:endParaRPr lang="en-US" dirty="0"/>
          </a:p>
        </p:txBody>
      </p:sp>
    </p:spTree>
    <p:extLst>
      <p:ext uri="{BB962C8B-B14F-4D97-AF65-F5344CB8AC3E}">
        <p14:creationId xmlns:p14="http://schemas.microsoft.com/office/powerpoint/2010/main" val="3061744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Financial Globalization and Shadow Banking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3205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Hierarchy of Money</a:t>
            </a:r>
            <a:endParaRPr lang="en-US" dirty="0"/>
          </a:p>
        </p:txBody>
      </p:sp>
      <p:pic>
        <p:nvPicPr>
          <p:cNvPr id="4" name="Content Placeholder 3"/>
          <p:cNvPicPr>
            <a:picLocks noGrp="1" noChangeAspect="1"/>
          </p:cNvPicPr>
          <p:nvPr>
            <p:ph idx="1"/>
          </p:nvPr>
        </p:nvPicPr>
        <p:blipFill>
          <a:blip r:embed="rId2"/>
          <a:stretch>
            <a:fillRect/>
          </a:stretch>
        </p:blipFill>
        <p:spPr>
          <a:xfrm>
            <a:off x="304800" y="1752600"/>
            <a:ext cx="8190415" cy="4525963"/>
          </a:xfrm>
          <a:prstGeom prst="rect">
            <a:avLst/>
          </a:prstGeom>
        </p:spPr>
      </p:pic>
    </p:spTree>
    <p:extLst>
      <p:ext uri="{BB962C8B-B14F-4D97-AF65-F5344CB8AC3E}">
        <p14:creationId xmlns:p14="http://schemas.microsoft.com/office/powerpoint/2010/main" val="596272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“Breaking Free of the Triple Coincidence”  (BIS #524)</a:t>
            </a:r>
            <a:endParaRPr lang="en-US" dirty="0"/>
          </a:p>
        </p:txBody>
      </p:sp>
      <p:pic>
        <p:nvPicPr>
          <p:cNvPr id="4" name="Content Placeholder 3"/>
          <p:cNvPicPr>
            <a:picLocks noGrp="1" noChangeAspect="1"/>
          </p:cNvPicPr>
          <p:nvPr>
            <p:ph sz="half" idx="1"/>
          </p:nvPr>
        </p:nvPicPr>
        <p:blipFill>
          <a:blip r:embed="rId2"/>
          <a:stretch>
            <a:fillRect/>
          </a:stretch>
        </p:blipFill>
        <p:spPr>
          <a:xfrm>
            <a:off x="1295400" y="1600200"/>
            <a:ext cx="2615587" cy="4663440"/>
          </a:xfrm>
          <a:prstGeom prst="rect">
            <a:avLst/>
          </a:prstGeom>
        </p:spPr>
      </p:pic>
      <p:sp>
        <p:nvSpPr>
          <p:cNvPr id="5" name="Content Placeholder 4"/>
          <p:cNvSpPr>
            <a:spLocks noGrp="1"/>
          </p:cNvSpPr>
          <p:nvPr>
            <p:ph sz="half" idx="2"/>
          </p:nvPr>
        </p:nvSpPr>
        <p:spPr/>
        <p:txBody>
          <a:bodyPr/>
          <a:lstStyle/>
          <a:p>
            <a:r>
              <a:rPr lang="en-US" dirty="0" smtClean="0"/>
              <a:t>Pure offshore transactions</a:t>
            </a:r>
          </a:p>
          <a:p>
            <a:endParaRPr lang="en-US" dirty="0" smtClean="0"/>
          </a:p>
          <a:p>
            <a:r>
              <a:rPr lang="en-US" dirty="0" smtClean="0"/>
              <a:t>Roundtrip transactions</a:t>
            </a:r>
          </a:p>
          <a:p>
            <a:endParaRPr lang="en-US" dirty="0" smtClean="0"/>
          </a:p>
          <a:p>
            <a:r>
              <a:rPr lang="en-US" dirty="0" smtClean="0"/>
              <a:t>Outflow</a:t>
            </a:r>
          </a:p>
          <a:p>
            <a:endParaRPr lang="en-US" dirty="0" smtClean="0"/>
          </a:p>
          <a:p>
            <a:r>
              <a:rPr lang="en-US" dirty="0" smtClean="0"/>
              <a:t>Inflow</a:t>
            </a:r>
            <a:endParaRPr lang="en-US" dirty="0"/>
          </a:p>
        </p:txBody>
      </p:sp>
    </p:spTree>
    <p:extLst>
      <p:ext uri="{BB962C8B-B14F-4D97-AF65-F5344CB8AC3E}">
        <p14:creationId xmlns:p14="http://schemas.microsoft.com/office/powerpoint/2010/main" val="3221433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Hierarchy of Alchemy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Bank				Me</a:t>
            </a:r>
          </a:p>
          <a:p>
            <a:pPr marL="0" indent="0">
              <a:buNone/>
            </a:pPr>
            <a:endParaRPr lang="en-US" dirty="0"/>
          </a:p>
          <a:p>
            <a:pPr marL="0" indent="0">
              <a:buNone/>
            </a:pPr>
            <a:endParaRPr lang="en-US" dirty="0" smtClean="0"/>
          </a:p>
          <a:p>
            <a:pPr marL="0" indent="0">
              <a:buNone/>
            </a:pPr>
            <a:r>
              <a:rPr lang="en-US" dirty="0" smtClean="0"/>
              <a:t>	Central Bank			 Bank</a:t>
            </a:r>
          </a:p>
          <a:p>
            <a:pPr marL="0" indent="0">
              <a:buNone/>
            </a:pPr>
            <a:endParaRPr lang="en-US" dirty="0"/>
          </a:p>
          <a:p>
            <a:pPr marL="0" indent="0">
              <a:buNone/>
            </a:pPr>
            <a:endParaRPr lang="en-US" dirty="0" smtClean="0"/>
          </a:p>
          <a:p>
            <a:pPr marL="0" indent="0">
              <a:buNone/>
            </a:pPr>
            <a:r>
              <a:rPr lang="en-US" dirty="0" smtClean="0"/>
              <a:t>		Fed				ECB</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nvPr>
        </p:nvGraphicFramePr>
        <p:xfrm>
          <a:off x="457200" y="2133600"/>
          <a:ext cx="8077200" cy="741680"/>
        </p:xfrm>
        <a:graphic>
          <a:graphicData uri="http://schemas.openxmlformats.org/drawingml/2006/table">
            <a:tbl>
              <a:tblPr firstRow="1" bandRow="1">
                <a:tableStyleId>{5C22544A-7EE6-4342-B048-85BDC9FD1C3A}</a:tableStyleId>
              </a:tblPr>
              <a:tblGrid>
                <a:gridCol w="2019300"/>
                <a:gridCol w="2019300"/>
                <a:gridCol w="2019300"/>
                <a:gridCol w="2019300"/>
              </a:tblGrid>
              <a:tr h="370840">
                <a:tc>
                  <a:txBody>
                    <a:bodyPr/>
                    <a:lstStyle/>
                    <a:p>
                      <a:r>
                        <a:rPr lang="en-US" dirty="0" smtClean="0"/>
                        <a:t>Assets</a:t>
                      </a:r>
                      <a:endParaRPr lang="en-US" dirty="0"/>
                    </a:p>
                  </a:txBody>
                  <a:tcPr/>
                </a:tc>
                <a:tc>
                  <a:txBody>
                    <a:bodyPr/>
                    <a:lstStyle/>
                    <a:p>
                      <a:r>
                        <a:rPr lang="en-US" dirty="0" smtClean="0"/>
                        <a:t>Liabilities</a:t>
                      </a:r>
                      <a:endParaRPr lang="en-US" dirty="0"/>
                    </a:p>
                  </a:txBody>
                  <a:tcPr/>
                </a:tc>
                <a:tc>
                  <a:txBody>
                    <a:bodyPr/>
                    <a:lstStyle/>
                    <a:p>
                      <a:r>
                        <a:rPr lang="en-US" dirty="0" smtClean="0"/>
                        <a:t>Assets</a:t>
                      </a:r>
                      <a:endParaRPr lang="en-US" dirty="0"/>
                    </a:p>
                  </a:txBody>
                  <a:tcPr/>
                </a:tc>
                <a:tc>
                  <a:txBody>
                    <a:bodyPr/>
                    <a:lstStyle/>
                    <a:p>
                      <a:r>
                        <a:rPr lang="en-US" dirty="0" smtClean="0"/>
                        <a:t>Liabilities</a:t>
                      </a:r>
                      <a:endParaRPr lang="en-US" dirty="0"/>
                    </a:p>
                  </a:txBody>
                  <a:tcPr/>
                </a:tc>
              </a:tr>
              <a:tr h="370840">
                <a:tc>
                  <a:txBody>
                    <a:bodyPr/>
                    <a:lstStyle/>
                    <a:p>
                      <a:r>
                        <a:rPr lang="en-US" dirty="0" smtClean="0"/>
                        <a:t>+loan</a:t>
                      </a:r>
                      <a:endParaRPr lang="en-US" dirty="0"/>
                    </a:p>
                  </a:txBody>
                  <a:tcPr/>
                </a:tc>
                <a:tc>
                  <a:txBody>
                    <a:bodyPr/>
                    <a:lstStyle/>
                    <a:p>
                      <a:r>
                        <a:rPr lang="en-US" dirty="0" smtClean="0"/>
                        <a:t>+deposit</a:t>
                      </a:r>
                      <a:endParaRPr lang="en-US" dirty="0"/>
                    </a:p>
                  </a:txBody>
                  <a:tcPr/>
                </a:tc>
                <a:tc>
                  <a:txBody>
                    <a:bodyPr/>
                    <a:lstStyle/>
                    <a:p>
                      <a:r>
                        <a:rPr lang="en-US" dirty="0" smtClean="0"/>
                        <a:t>+deposit</a:t>
                      </a:r>
                      <a:endParaRPr lang="en-US" dirty="0"/>
                    </a:p>
                  </a:txBody>
                  <a:tcPr/>
                </a:tc>
                <a:tc>
                  <a:txBody>
                    <a:bodyPr/>
                    <a:lstStyle/>
                    <a:p>
                      <a:r>
                        <a:rPr lang="en-US" dirty="0" smtClean="0"/>
                        <a:t>+loan</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09795207"/>
              </p:ext>
            </p:extLst>
          </p:nvPr>
        </p:nvGraphicFramePr>
        <p:xfrm>
          <a:off x="457200" y="3962400"/>
          <a:ext cx="8077200" cy="741680"/>
        </p:xfrm>
        <a:graphic>
          <a:graphicData uri="http://schemas.openxmlformats.org/drawingml/2006/table">
            <a:tbl>
              <a:tblPr firstRow="1" bandRow="1">
                <a:tableStyleId>{5C22544A-7EE6-4342-B048-85BDC9FD1C3A}</a:tableStyleId>
              </a:tblPr>
              <a:tblGrid>
                <a:gridCol w="2019300"/>
                <a:gridCol w="2019300"/>
                <a:gridCol w="2019300"/>
                <a:gridCol w="2019300"/>
              </a:tblGrid>
              <a:tr h="370840">
                <a:tc>
                  <a:txBody>
                    <a:bodyPr/>
                    <a:lstStyle/>
                    <a:p>
                      <a:r>
                        <a:rPr lang="en-US" dirty="0" smtClean="0"/>
                        <a:t>Assets</a:t>
                      </a:r>
                      <a:endParaRPr lang="en-US" dirty="0"/>
                    </a:p>
                  </a:txBody>
                  <a:tcPr/>
                </a:tc>
                <a:tc>
                  <a:txBody>
                    <a:bodyPr/>
                    <a:lstStyle/>
                    <a:p>
                      <a:r>
                        <a:rPr lang="en-US" dirty="0" smtClean="0"/>
                        <a:t>Liabilities</a:t>
                      </a:r>
                      <a:endParaRPr lang="en-US" dirty="0"/>
                    </a:p>
                  </a:txBody>
                  <a:tcPr/>
                </a:tc>
                <a:tc>
                  <a:txBody>
                    <a:bodyPr/>
                    <a:lstStyle/>
                    <a:p>
                      <a:r>
                        <a:rPr lang="en-US" dirty="0" smtClean="0"/>
                        <a:t>Assets</a:t>
                      </a:r>
                      <a:endParaRPr lang="en-US" dirty="0"/>
                    </a:p>
                  </a:txBody>
                  <a:tcPr/>
                </a:tc>
                <a:tc>
                  <a:txBody>
                    <a:bodyPr/>
                    <a:lstStyle/>
                    <a:p>
                      <a:r>
                        <a:rPr lang="en-US" dirty="0" smtClean="0"/>
                        <a:t>Liabilities</a:t>
                      </a:r>
                      <a:endParaRPr lang="en-US" dirty="0"/>
                    </a:p>
                  </a:txBody>
                  <a:tcPr/>
                </a:tc>
              </a:tr>
              <a:tr h="370840">
                <a:tc>
                  <a:txBody>
                    <a:bodyPr/>
                    <a:lstStyle/>
                    <a:p>
                      <a:r>
                        <a:rPr lang="en-US" dirty="0" smtClean="0"/>
                        <a:t>+discount</a:t>
                      </a:r>
                      <a:endParaRPr lang="en-US" dirty="0"/>
                    </a:p>
                  </a:txBody>
                  <a:tcPr/>
                </a:tc>
                <a:tc>
                  <a:txBody>
                    <a:bodyPr/>
                    <a:lstStyle/>
                    <a:p>
                      <a:r>
                        <a:rPr lang="en-US" dirty="0" smtClean="0"/>
                        <a:t>+currency</a:t>
                      </a:r>
                      <a:endParaRPr lang="en-US" dirty="0"/>
                    </a:p>
                  </a:txBody>
                  <a:tcPr/>
                </a:tc>
                <a:tc>
                  <a:txBody>
                    <a:bodyPr/>
                    <a:lstStyle/>
                    <a:p>
                      <a:r>
                        <a:rPr lang="en-US" dirty="0" smtClean="0"/>
                        <a:t>+currency</a:t>
                      </a:r>
                      <a:endParaRPr lang="en-US" dirty="0"/>
                    </a:p>
                  </a:txBody>
                  <a:tcPr/>
                </a:tc>
                <a:tc>
                  <a:txBody>
                    <a:bodyPr/>
                    <a:lstStyle/>
                    <a:p>
                      <a:r>
                        <a:rPr lang="en-US" dirty="0" smtClean="0"/>
                        <a:t>+discount</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07048026"/>
              </p:ext>
            </p:extLst>
          </p:nvPr>
        </p:nvGraphicFramePr>
        <p:xfrm>
          <a:off x="457200" y="5791200"/>
          <a:ext cx="8077200" cy="741680"/>
        </p:xfrm>
        <a:graphic>
          <a:graphicData uri="http://schemas.openxmlformats.org/drawingml/2006/table">
            <a:tbl>
              <a:tblPr firstRow="1" bandRow="1">
                <a:tableStyleId>{5C22544A-7EE6-4342-B048-85BDC9FD1C3A}</a:tableStyleId>
              </a:tblPr>
              <a:tblGrid>
                <a:gridCol w="2019300"/>
                <a:gridCol w="2019300"/>
                <a:gridCol w="2019300"/>
                <a:gridCol w="2019300"/>
              </a:tblGrid>
              <a:tr h="370840">
                <a:tc>
                  <a:txBody>
                    <a:bodyPr/>
                    <a:lstStyle/>
                    <a:p>
                      <a:r>
                        <a:rPr lang="en-US" dirty="0" smtClean="0"/>
                        <a:t>Assets</a:t>
                      </a:r>
                      <a:endParaRPr lang="en-US" dirty="0"/>
                    </a:p>
                  </a:txBody>
                  <a:tcPr/>
                </a:tc>
                <a:tc>
                  <a:txBody>
                    <a:bodyPr/>
                    <a:lstStyle/>
                    <a:p>
                      <a:r>
                        <a:rPr lang="en-US" dirty="0" smtClean="0"/>
                        <a:t>Liabilities</a:t>
                      </a:r>
                      <a:endParaRPr lang="en-US" dirty="0"/>
                    </a:p>
                  </a:txBody>
                  <a:tcPr/>
                </a:tc>
                <a:tc>
                  <a:txBody>
                    <a:bodyPr/>
                    <a:lstStyle/>
                    <a:p>
                      <a:r>
                        <a:rPr lang="en-US" dirty="0" smtClean="0"/>
                        <a:t>Assets</a:t>
                      </a:r>
                      <a:endParaRPr lang="en-US" dirty="0"/>
                    </a:p>
                  </a:txBody>
                  <a:tcPr/>
                </a:tc>
                <a:tc>
                  <a:txBody>
                    <a:bodyPr/>
                    <a:lstStyle/>
                    <a:p>
                      <a:r>
                        <a:rPr lang="en-US" dirty="0" smtClean="0"/>
                        <a:t>Liabilities</a:t>
                      </a:r>
                      <a:endParaRPr lang="en-US" dirty="0"/>
                    </a:p>
                  </a:txBody>
                  <a:tcPr/>
                </a:tc>
              </a:tr>
              <a:tr h="370840">
                <a:tc>
                  <a:txBody>
                    <a:bodyPr/>
                    <a:lstStyle/>
                    <a:p>
                      <a:r>
                        <a:rPr lang="en-US" dirty="0" smtClean="0"/>
                        <a:t>+euros</a:t>
                      </a:r>
                      <a:endParaRPr lang="en-US" dirty="0"/>
                    </a:p>
                  </a:txBody>
                  <a:tcPr/>
                </a:tc>
                <a:tc>
                  <a:txBody>
                    <a:bodyPr/>
                    <a:lstStyle/>
                    <a:p>
                      <a:r>
                        <a:rPr lang="en-US" dirty="0" smtClean="0"/>
                        <a:t>+dollars</a:t>
                      </a:r>
                      <a:endParaRPr lang="en-US" dirty="0"/>
                    </a:p>
                  </a:txBody>
                  <a:tcPr/>
                </a:tc>
                <a:tc>
                  <a:txBody>
                    <a:bodyPr/>
                    <a:lstStyle/>
                    <a:p>
                      <a:r>
                        <a:rPr lang="en-US" dirty="0" smtClean="0"/>
                        <a:t>+dollars</a:t>
                      </a:r>
                      <a:endParaRPr lang="en-US" dirty="0"/>
                    </a:p>
                  </a:txBody>
                  <a:tcPr/>
                </a:tc>
                <a:tc>
                  <a:txBody>
                    <a:bodyPr/>
                    <a:lstStyle/>
                    <a:p>
                      <a:r>
                        <a:rPr lang="en-US" dirty="0" smtClean="0"/>
                        <a:t>+euros</a:t>
                      </a:r>
                      <a:endParaRPr lang="en-US" dirty="0"/>
                    </a:p>
                  </a:txBody>
                  <a:tcPr/>
                </a:tc>
              </a:tr>
            </a:tbl>
          </a:graphicData>
        </a:graphic>
      </p:graphicFrame>
    </p:spTree>
    <p:extLst>
      <p:ext uri="{BB962C8B-B14F-4D97-AF65-F5344CB8AC3E}">
        <p14:creationId xmlns:p14="http://schemas.microsoft.com/office/powerpoint/2010/main" val="1363077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Versus Funding, I</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Me	    My Bank	     Your Bank	   You</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Purchase of house facilitated by “alchemy”, seller funding and interbank borrowing, in the first instance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16246166"/>
              </p:ext>
            </p:extLst>
          </p:nvPr>
        </p:nvGraphicFramePr>
        <p:xfrm>
          <a:off x="457200" y="2286000"/>
          <a:ext cx="8229600" cy="238252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r>
                        <a:rPr lang="en-US" dirty="0" smtClean="0"/>
                        <a:t>A</a:t>
                      </a:r>
                      <a:endParaRPr lang="en-US" dirty="0"/>
                    </a:p>
                  </a:txBody>
                  <a:tcPr/>
                </a:tc>
                <a:tc>
                  <a:txBody>
                    <a:bodyPr/>
                    <a:lstStyle/>
                    <a:p>
                      <a:r>
                        <a:rPr lang="en-US" dirty="0" smtClean="0"/>
                        <a:t>L</a:t>
                      </a:r>
                      <a:endParaRPr lang="en-US" dirty="0"/>
                    </a:p>
                  </a:txBody>
                  <a:tcPr/>
                </a:tc>
                <a:tc>
                  <a:txBody>
                    <a:bodyPr/>
                    <a:lstStyle/>
                    <a:p>
                      <a:r>
                        <a:rPr lang="en-US" dirty="0" smtClean="0"/>
                        <a:t>A</a:t>
                      </a:r>
                      <a:endParaRPr lang="en-US" dirty="0"/>
                    </a:p>
                  </a:txBody>
                  <a:tcPr/>
                </a:tc>
                <a:tc>
                  <a:txBody>
                    <a:bodyPr/>
                    <a:lstStyle/>
                    <a:p>
                      <a:r>
                        <a:rPr lang="en-US" dirty="0" smtClean="0"/>
                        <a:t>L</a:t>
                      </a:r>
                      <a:endParaRPr lang="en-US" dirty="0"/>
                    </a:p>
                  </a:txBody>
                  <a:tcPr/>
                </a:tc>
                <a:tc>
                  <a:txBody>
                    <a:bodyPr/>
                    <a:lstStyle/>
                    <a:p>
                      <a:r>
                        <a:rPr lang="en-US" dirty="0" smtClean="0"/>
                        <a:t>A</a:t>
                      </a:r>
                      <a:endParaRPr lang="en-US" dirty="0"/>
                    </a:p>
                  </a:txBody>
                  <a:tcPr/>
                </a:tc>
                <a:tc>
                  <a:txBody>
                    <a:bodyPr/>
                    <a:lstStyle/>
                    <a:p>
                      <a:r>
                        <a:rPr lang="en-US" dirty="0" smtClean="0"/>
                        <a:t>L</a:t>
                      </a:r>
                      <a:endParaRPr lang="en-US" dirty="0"/>
                    </a:p>
                  </a:txBody>
                  <a:tcPr/>
                </a:tc>
                <a:tc>
                  <a:txBody>
                    <a:bodyPr/>
                    <a:lstStyle/>
                    <a:p>
                      <a:r>
                        <a:rPr lang="en-US" dirty="0" smtClean="0"/>
                        <a:t>A</a:t>
                      </a:r>
                      <a:endParaRPr lang="en-US" dirty="0"/>
                    </a:p>
                  </a:txBody>
                  <a:tcPr/>
                </a:tc>
                <a:tc>
                  <a:txBody>
                    <a:bodyPr/>
                    <a:lstStyle/>
                    <a:p>
                      <a:r>
                        <a:rPr lang="en-US" dirty="0" smtClean="0"/>
                        <a:t>L</a:t>
                      </a:r>
                      <a:endParaRPr lang="en-US" dirty="0"/>
                    </a:p>
                  </a:txBody>
                  <a:tcPr/>
                </a:tc>
              </a:tr>
              <a:tr h="370840">
                <a:tc>
                  <a:txBody>
                    <a:bodyPr/>
                    <a:lstStyle/>
                    <a:p>
                      <a:r>
                        <a:rPr lang="en-US" dirty="0" smtClean="0"/>
                        <a:t>+deposit</a:t>
                      </a:r>
                    </a:p>
                    <a:p>
                      <a:endParaRPr lang="en-US" dirty="0" smtClean="0"/>
                    </a:p>
                    <a:p>
                      <a:r>
                        <a:rPr lang="en-US" dirty="0" smtClean="0"/>
                        <a:t>-deposit</a:t>
                      </a:r>
                    </a:p>
                    <a:p>
                      <a:r>
                        <a:rPr lang="en-US" dirty="0" smtClean="0"/>
                        <a:t>+house</a:t>
                      </a:r>
                    </a:p>
                    <a:p>
                      <a:endParaRPr lang="en-US" dirty="0" smtClean="0"/>
                    </a:p>
                    <a:p>
                      <a:endParaRPr lang="en-US" dirty="0"/>
                    </a:p>
                  </a:txBody>
                  <a:tcPr/>
                </a:tc>
                <a:tc>
                  <a:txBody>
                    <a:bodyPr/>
                    <a:lstStyle/>
                    <a:p>
                      <a:r>
                        <a:rPr lang="en-US" dirty="0" smtClean="0"/>
                        <a:t>+loan</a:t>
                      </a:r>
                      <a:endParaRPr lang="en-US" dirty="0"/>
                    </a:p>
                  </a:txBody>
                  <a:tcPr/>
                </a:tc>
                <a:tc>
                  <a:txBody>
                    <a:bodyPr/>
                    <a:lstStyle/>
                    <a:p>
                      <a:r>
                        <a:rPr lang="en-US" dirty="0" smtClean="0"/>
                        <a:t>+loan</a:t>
                      </a:r>
                      <a:endParaRPr lang="en-US" dirty="0"/>
                    </a:p>
                  </a:txBody>
                  <a:tcPr/>
                </a:tc>
                <a:tc>
                  <a:txBody>
                    <a:bodyPr/>
                    <a:lstStyle/>
                    <a:p>
                      <a:r>
                        <a:rPr lang="en-US" dirty="0" smtClean="0"/>
                        <a:t>+deposit</a:t>
                      </a:r>
                    </a:p>
                    <a:p>
                      <a:endParaRPr lang="en-US" dirty="0" smtClean="0"/>
                    </a:p>
                    <a:p>
                      <a:r>
                        <a:rPr lang="en-US" dirty="0" smtClean="0"/>
                        <a:t>-deposit</a:t>
                      </a:r>
                    </a:p>
                    <a:p>
                      <a:endParaRPr lang="en-US" dirty="0" smtClean="0"/>
                    </a:p>
                    <a:p>
                      <a:endParaRPr lang="en-US" dirty="0" smtClean="0"/>
                    </a:p>
                    <a:p>
                      <a:r>
                        <a:rPr lang="en-US" dirty="0" smtClean="0"/>
                        <a:t>+Fed</a:t>
                      </a:r>
                      <a:r>
                        <a:rPr lang="en-US" baseline="0" dirty="0" smtClean="0"/>
                        <a:t> Funds</a:t>
                      </a:r>
                      <a:endParaRPr lang="en-US" dirty="0"/>
                    </a:p>
                  </a:txBody>
                  <a:tcPr/>
                </a:tc>
                <a:tc>
                  <a: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+Fed Funds</a:t>
                      </a:r>
                      <a:endParaRPr lang="en-US" dirty="0"/>
                    </a:p>
                  </a:txBody>
                  <a:tcPr/>
                </a:tc>
                <a:tc>
                  <a:txBody>
                    <a:bodyPr/>
                    <a:lstStyle/>
                    <a:p>
                      <a:endParaRPr lang="en-US" dirty="0" smtClean="0"/>
                    </a:p>
                    <a:p>
                      <a:endParaRPr lang="en-US" dirty="0" smtClean="0"/>
                    </a:p>
                    <a:p>
                      <a:r>
                        <a:rPr lang="en-US" dirty="0" smtClean="0"/>
                        <a:t>+deposit</a:t>
                      </a:r>
                      <a:endParaRPr lang="en-US" dirty="0"/>
                    </a:p>
                  </a:txBody>
                  <a:tcPr/>
                </a:tc>
                <a:tc>
                  <a:txBody>
                    <a:bodyPr/>
                    <a:lstStyle/>
                    <a:p>
                      <a:endParaRPr lang="en-US" dirty="0" smtClean="0"/>
                    </a:p>
                    <a:p>
                      <a:endParaRPr lang="en-US" dirty="0" smtClean="0"/>
                    </a:p>
                    <a:p>
                      <a:r>
                        <a:rPr lang="en-US" dirty="0" smtClean="0"/>
                        <a:t>+deposit</a:t>
                      </a:r>
                    </a:p>
                    <a:p>
                      <a:r>
                        <a:rPr lang="en-US" dirty="0" smtClean="0"/>
                        <a:t>-house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48816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Versus Funding, </a:t>
            </a:r>
            <a:r>
              <a:rPr lang="en-US" dirty="0" err="1" smtClean="0"/>
              <a:t>IIa</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   Insurance	    My Bank	     Your Bank	   Society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Final funding of loan facilitated by money destruction, larger society funding</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54457824"/>
              </p:ext>
            </p:extLst>
          </p:nvPr>
        </p:nvGraphicFramePr>
        <p:xfrm>
          <a:off x="457200" y="2286000"/>
          <a:ext cx="8229600" cy="265684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r>
                        <a:rPr lang="en-US" dirty="0" smtClean="0"/>
                        <a:t>A</a:t>
                      </a:r>
                      <a:endParaRPr lang="en-US" dirty="0"/>
                    </a:p>
                  </a:txBody>
                  <a:tcPr/>
                </a:tc>
                <a:tc>
                  <a:txBody>
                    <a:bodyPr/>
                    <a:lstStyle/>
                    <a:p>
                      <a:r>
                        <a:rPr lang="en-US" dirty="0" smtClean="0"/>
                        <a:t>L</a:t>
                      </a:r>
                      <a:endParaRPr lang="en-US" dirty="0"/>
                    </a:p>
                  </a:txBody>
                  <a:tcPr/>
                </a:tc>
                <a:tc>
                  <a:txBody>
                    <a:bodyPr/>
                    <a:lstStyle/>
                    <a:p>
                      <a:r>
                        <a:rPr lang="en-US" dirty="0" smtClean="0"/>
                        <a:t>A</a:t>
                      </a:r>
                      <a:endParaRPr lang="en-US" dirty="0"/>
                    </a:p>
                  </a:txBody>
                  <a:tcPr/>
                </a:tc>
                <a:tc>
                  <a:txBody>
                    <a:bodyPr/>
                    <a:lstStyle/>
                    <a:p>
                      <a:r>
                        <a:rPr lang="en-US" dirty="0" smtClean="0"/>
                        <a:t>L</a:t>
                      </a:r>
                      <a:endParaRPr lang="en-US" dirty="0"/>
                    </a:p>
                  </a:txBody>
                  <a:tcPr/>
                </a:tc>
                <a:tc>
                  <a:txBody>
                    <a:bodyPr/>
                    <a:lstStyle/>
                    <a:p>
                      <a:r>
                        <a:rPr lang="en-US" dirty="0" smtClean="0"/>
                        <a:t>A</a:t>
                      </a:r>
                      <a:endParaRPr lang="en-US" dirty="0"/>
                    </a:p>
                  </a:txBody>
                  <a:tcPr/>
                </a:tc>
                <a:tc>
                  <a:txBody>
                    <a:bodyPr/>
                    <a:lstStyle/>
                    <a:p>
                      <a:r>
                        <a:rPr lang="en-US" dirty="0" smtClean="0"/>
                        <a:t>L</a:t>
                      </a:r>
                      <a:endParaRPr lang="en-US" dirty="0"/>
                    </a:p>
                  </a:txBody>
                  <a:tcPr/>
                </a:tc>
                <a:tc>
                  <a:txBody>
                    <a:bodyPr/>
                    <a:lstStyle/>
                    <a:p>
                      <a:r>
                        <a:rPr lang="en-US" dirty="0" smtClean="0"/>
                        <a:t>A</a:t>
                      </a:r>
                      <a:endParaRPr lang="en-US" dirty="0"/>
                    </a:p>
                  </a:txBody>
                  <a:tcPr/>
                </a:tc>
                <a:tc>
                  <a:txBody>
                    <a:bodyPr/>
                    <a:lstStyle/>
                    <a:p>
                      <a:r>
                        <a:rPr lang="en-US" dirty="0" smtClean="0"/>
                        <a:t>L</a:t>
                      </a:r>
                      <a:endParaRPr lang="en-US" dirty="0"/>
                    </a:p>
                  </a:txBody>
                  <a:tcPr/>
                </a:tc>
              </a:tr>
              <a:tr h="370840">
                <a:tc>
                  <a:txBody>
                    <a:bodyPr/>
                    <a:lstStyle/>
                    <a:p>
                      <a:r>
                        <a:rPr lang="en-US" dirty="0" smtClean="0"/>
                        <a:t>+deposit</a:t>
                      </a:r>
                    </a:p>
                    <a:p>
                      <a:endParaRPr lang="en-US" dirty="0" smtClean="0"/>
                    </a:p>
                    <a:p>
                      <a:r>
                        <a:rPr lang="en-US" dirty="0" smtClean="0"/>
                        <a:t>-deposit</a:t>
                      </a:r>
                    </a:p>
                    <a:p>
                      <a:r>
                        <a:rPr lang="en-US" dirty="0" smtClean="0"/>
                        <a:t>+loan</a:t>
                      </a:r>
                    </a:p>
                    <a:p>
                      <a:endParaRPr lang="en-US" dirty="0" smtClean="0"/>
                    </a:p>
                    <a:p>
                      <a:endParaRPr lang="en-US" dirty="0" smtClean="0"/>
                    </a:p>
                    <a:p>
                      <a:endParaRPr lang="en-US" dirty="0" smtClean="0"/>
                    </a:p>
                    <a:p>
                      <a:endParaRPr lang="en-US" dirty="0"/>
                    </a:p>
                  </a:txBody>
                  <a:tcPr/>
                </a:tc>
                <a:tc>
                  <a:txBody>
                    <a:bodyPr/>
                    <a:lstStyle/>
                    <a:p>
                      <a:r>
                        <a:rPr lang="en-US" dirty="0" smtClean="0"/>
                        <a:t>+annuity</a:t>
                      </a:r>
                      <a:endParaRPr lang="en-US" dirty="0"/>
                    </a:p>
                  </a:txBody>
                  <a:tcPr/>
                </a:tc>
                <a:tc>
                  <a:txBody>
                    <a:bodyPr/>
                    <a:lstStyle/>
                    <a:p>
                      <a:endParaRPr lang="en-US" dirty="0" smtClean="0"/>
                    </a:p>
                    <a:p>
                      <a:endParaRPr lang="en-US" dirty="0" smtClean="0"/>
                    </a:p>
                    <a:p>
                      <a:r>
                        <a:rPr lang="en-US" dirty="0" smtClean="0"/>
                        <a:t>-loan</a:t>
                      </a:r>
                    </a:p>
                    <a:p>
                      <a:r>
                        <a:rPr lang="en-US" dirty="0" smtClean="0"/>
                        <a:t>+deposit</a:t>
                      </a:r>
                    </a:p>
                    <a:p>
                      <a:endParaRPr lang="en-US" dirty="0" smtClean="0"/>
                    </a:p>
                    <a:p>
                      <a:r>
                        <a:rPr lang="en-US" dirty="0" smtClean="0"/>
                        <a:t>-deposit</a:t>
                      </a:r>
                      <a:endParaRPr lang="en-US" dirty="0"/>
                    </a:p>
                  </a:txBody>
                  <a:tcPr/>
                </a:tc>
                <a:tc>
                  <a: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-Fed</a:t>
                      </a:r>
                      <a:r>
                        <a:rPr lang="en-US" baseline="0" dirty="0" smtClean="0"/>
                        <a:t> Funds</a:t>
                      </a:r>
                      <a:endParaRPr lang="en-US" dirty="0"/>
                    </a:p>
                  </a:txBody>
                  <a:tcPr/>
                </a:tc>
                <a:tc>
                  <a: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-Fed Funds</a:t>
                      </a:r>
                      <a:endParaRPr lang="en-US" dirty="0"/>
                    </a:p>
                  </a:txBody>
                  <a:tcPr/>
                </a:tc>
                <a:tc>
                  <a: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-deposit</a:t>
                      </a:r>
                    </a:p>
                    <a:p>
                      <a:endParaRPr lang="en-US" dirty="0" smtClean="0"/>
                    </a:p>
                    <a:p>
                      <a:endParaRPr lang="en-US" dirty="0"/>
                    </a:p>
                  </a:txBody>
                  <a:tcPr/>
                </a:tc>
                <a:tc>
                  <a:txBody>
                    <a:bodyPr/>
                    <a:lstStyle/>
                    <a:p>
                      <a:r>
                        <a:rPr lang="en-US" dirty="0" smtClean="0"/>
                        <a:t>-deposit</a:t>
                      </a:r>
                    </a:p>
                    <a:p>
                      <a:r>
                        <a:rPr lang="en-US" dirty="0" smtClean="0"/>
                        <a:t>+annuity</a:t>
                      </a:r>
                    </a:p>
                    <a:p>
                      <a:endParaRPr lang="en-US" dirty="0" smtClean="0"/>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100873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Versus Funding, </a:t>
            </a:r>
            <a:r>
              <a:rPr lang="en-US" dirty="0" err="1" smtClean="0"/>
              <a:t>IIb</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SPV	    My Bank	     Your Bank	   Society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Final funding of the loan facilitated by shadow banking, society funding</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39474373"/>
              </p:ext>
            </p:extLst>
          </p:nvPr>
        </p:nvGraphicFramePr>
        <p:xfrm>
          <a:off x="457200" y="2133600"/>
          <a:ext cx="8229600" cy="265684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r>
                        <a:rPr lang="en-US" dirty="0" smtClean="0"/>
                        <a:t>A</a:t>
                      </a:r>
                      <a:endParaRPr lang="en-US" dirty="0"/>
                    </a:p>
                  </a:txBody>
                  <a:tcPr/>
                </a:tc>
                <a:tc>
                  <a:txBody>
                    <a:bodyPr/>
                    <a:lstStyle/>
                    <a:p>
                      <a:r>
                        <a:rPr lang="en-US" dirty="0" smtClean="0"/>
                        <a:t>L</a:t>
                      </a:r>
                      <a:endParaRPr lang="en-US" dirty="0"/>
                    </a:p>
                  </a:txBody>
                  <a:tcPr/>
                </a:tc>
                <a:tc>
                  <a:txBody>
                    <a:bodyPr/>
                    <a:lstStyle/>
                    <a:p>
                      <a:r>
                        <a:rPr lang="en-US" dirty="0" smtClean="0"/>
                        <a:t>A</a:t>
                      </a:r>
                      <a:endParaRPr lang="en-US" dirty="0"/>
                    </a:p>
                  </a:txBody>
                  <a:tcPr/>
                </a:tc>
                <a:tc>
                  <a:txBody>
                    <a:bodyPr/>
                    <a:lstStyle/>
                    <a:p>
                      <a:r>
                        <a:rPr lang="en-US" dirty="0" smtClean="0"/>
                        <a:t>L</a:t>
                      </a:r>
                      <a:endParaRPr lang="en-US" dirty="0"/>
                    </a:p>
                  </a:txBody>
                  <a:tcPr/>
                </a:tc>
                <a:tc>
                  <a:txBody>
                    <a:bodyPr/>
                    <a:lstStyle/>
                    <a:p>
                      <a:r>
                        <a:rPr lang="en-US" dirty="0" smtClean="0"/>
                        <a:t>A</a:t>
                      </a:r>
                      <a:endParaRPr lang="en-US" dirty="0"/>
                    </a:p>
                  </a:txBody>
                  <a:tcPr/>
                </a:tc>
                <a:tc>
                  <a:txBody>
                    <a:bodyPr/>
                    <a:lstStyle/>
                    <a:p>
                      <a:r>
                        <a:rPr lang="en-US" dirty="0" smtClean="0"/>
                        <a:t>L</a:t>
                      </a:r>
                      <a:endParaRPr lang="en-US" dirty="0"/>
                    </a:p>
                  </a:txBody>
                  <a:tcPr/>
                </a:tc>
                <a:tc>
                  <a:txBody>
                    <a:bodyPr/>
                    <a:lstStyle/>
                    <a:p>
                      <a:r>
                        <a:rPr lang="en-US" dirty="0" smtClean="0"/>
                        <a:t>A</a:t>
                      </a:r>
                      <a:endParaRPr lang="en-US" dirty="0"/>
                    </a:p>
                  </a:txBody>
                  <a:tcPr/>
                </a:tc>
                <a:tc>
                  <a:txBody>
                    <a:bodyPr/>
                    <a:lstStyle/>
                    <a:p>
                      <a:r>
                        <a:rPr lang="en-US" dirty="0" smtClean="0"/>
                        <a:t>L</a:t>
                      </a:r>
                      <a:endParaRPr lang="en-US" dirty="0"/>
                    </a:p>
                  </a:txBody>
                  <a:tcPr/>
                </a:tc>
              </a:tr>
              <a:tr h="370840">
                <a:tc>
                  <a:txBody>
                    <a:bodyPr/>
                    <a:lstStyle/>
                    <a:p>
                      <a:r>
                        <a:rPr lang="en-US" dirty="0" smtClean="0"/>
                        <a:t>+deposit</a:t>
                      </a:r>
                    </a:p>
                    <a:p>
                      <a:endParaRPr lang="en-US" dirty="0" smtClean="0"/>
                    </a:p>
                    <a:p>
                      <a:endParaRPr lang="en-US" dirty="0" smtClean="0"/>
                    </a:p>
                    <a:p>
                      <a:r>
                        <a:rPr lang="en-US" dirty="0" smtClean="0"/>
                        <a:t>-deposit</a:t>
                      </a:r>
                    </a:p>
                    <a:p>
                      <a:r>
                        <a:rPr lang="en-US" dirty="0" smtClean="0"/>
                        <a:t>+RMBS</a:t>
                      </a:r>
                      <a:endParaRPr lang="en-US" dirty="0" smtClean="0"/>
                    </a:p>
                    <a:p>
                      <a:endParaRPr lang="en-US" dirty="0" smtClean="0"/>
                    </a:p>
                    <a:p>
                      <a:endParaRPr lang="en-US" dirty="0" smtClean="0"/>
                    </a:p>
                    <a:p>
                      <a:endParaRPr lang="en-US" dirty="0" smtClean="0"/>
                    </a:p>
                  </a:txBody>
                  <a:tcPr/>
                </a:tc>
                <a:tc>
                  <a:txBody>
                    <a:bodyPr/>
                    <a:lstStyle/>
                    <a:p>
                      <a:r>
                        <a:rPr lang="en-US" dirty="0" smtClean="0"/>
                        <a:t>+MM</a:t>
                      </a:r>
                      <a:r>
                        <a:rPr lang="en-US" baseline="0" dirty="0" smtClean="0"/>
                        <a:t> funding</a:t>
                      </a:r>
                      <a:endParaRPr lang="en-US" dirty="0"/>
                    </a:p>
                  </a:txBody>
                  <a:tcPr/>
                </a:tc>
                <a:tc>
                  <a:txBody>
                    <a:bodyPr/>
                    <a:lstStyle/>
                    <a:p>
                      <a:endParaRPr lang="en-US" dirty="0" smtClean="0"/>
                    </a:p>
                    <a:p>
                      <a:endParaRPr lang="en-US" dirty="0" smtClean="0"/>
                    </a:p>
                    <a:p>
                      <a:endParaRPr lang="en-US" dirty="0" smtClean="0"/>
                    </a:p>
                    <a:p>
                      <a:r>
                        <a:rPr lang="en-US" dirty="0" smtClean="0"/>
                        <a:t>+deposit</a:t>
                      </a:r>
                    </a:p>
                    <a:p>
                      <a:r>
                        <a:rPr lang="en-US" dirty="0" smtClean="0"/>
                        <a:t>-loan</a:t>
                      </a:r>
                    </a:p>
                    <a:p>
                      <a:endParaRPr lang="en-US" dirty="0" smtClean="0"/>
                    </a:p>
                    <a:p>
                      <a:r>
                        <a:rPr lang="en-US" dirty="0" smtClean="0"/>
                        <a:t>-deposit</a:t>
                      </a:r>
                      <a:endParaRPr lang="en-US" dirty="0"/>
                    </a:p>
                  </a:txBody>
                  <a:tcPr/>
                </a:tc>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t>
                      </a:r>
                      <a:r>
                        <a:rPr lang="en-US" dirty="0" smtClean="0"/>
                        <a:t>Fed</a:t>
                      </a:r>
                      <a:r>
                        <a:rPr lang="en-US" baseline="0" dirty="0" smtClean="0"/>
                        <a:t> Funds</a:t>
                      </a:r>
                      <a:endParaRPr lang="en-US" dirty="0"/>
                    </a:p>
                  </a:txBody>
                  <a:tcPr/>
                </a:tc>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t>
                      </a:r>
                      <a:r>
                        <a:rPr lang="en-US" dirty="0" smtClean="0"/>
                        <a:t>Fed Funds</a:t>
                      </a:r>
                      <a:endParaRPr lang="en-US" dirty="0"/>
                    </a:p>
                  </a:txBody>
                  <a:tcPr/>
                </a:tc>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t>
                      </a:r>
                      <a:r>
                        <a:rPr lang="en-US" dirty="0" smtClean="0"/>
                        <a:t>deposit</a:t>
                      </a:r>
                      <a:endParaRPr lang="en-US" dirty="0"/>
                    </a:p>
                  </a:txBody>
                  <a:tcPr/>
                </a:tc>
                <a:tc>
                  <a:txBody>
                    <a:bodyPr/>
                    <a:lstStyle/>
                    <a:p>
                      <a:r>
                        <a:rPr lang="en-US" dirty="0" smtClean="0"/>
                        <a:t>-deposit</a:t>
                      </a:r>
                    </a:p>
                    <a:p>
                      <a:r>
                        <a:rPr lang="en-US" dirty="0" smtClean="0"/>
                        <a:t>+MM funding</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136274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Crisis and Prices</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09650" y="1686719"/>
            <a:ext cx="7124700" cy="4352925"/>
          </a:xfrm>
          <a:prstGeom prst="rect">
            <a:avLst/>
          </a:prstGeom>
          <a:noFill/>
          <a:ln w="9525">
            <a:noFill/>
            <a:miter lim="800000"/>
            <a:headEnd/>
            <a:tailEnd/>
          </a:ln>
        </p:spPr>
      </p:pic>
    </p:spTree>
    <p:extLst>
      <p:ext uri="{BB962C8B-B14F-4D97-AF65-F5344CB8AC3E}">
        <p14:creationId xmlns:p14="http://schemas.microsoft.com/office/powerpoint/2010/main" val="2766132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Crisis and Balance Sheets</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2368519" y="1600200"/>
            <a:ext cx="4406961" cy="4876800"/>
          </a:xfrm>
          <a:prstGeom prst="rect">
            <a:avLst/>
          </a:prstGeom>
          <a:noFill/>
          <a:ln w="9525">
            <a:noFill/>
            <a:miter lim="800000"/>
            <a:headEnd/>
            <a:tailEnd/>
          </a:ln>
        </p:spPr>
      </p:pic>
    </p:spTree>
    <p:extLst>
      <p:ext uri="{BB962C8B-B14F-4D97-AF65-F5344CB8AC3E}">
        <p14:creationId xmlns:p14="http://schemas.microsoft.com/office/powerpoint/2010/main" val="3592256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normAutofit fontScale="90000"/>
          </a:bodyPr>
          <a:lstStyle/>
          <a:p>
            <a:r>
              <a:rPr lang="en-US" dirty="0" smtClean="0"/>
              <a:t>System Dynamics and Thought Dynamics</a:t>
            </a:r>
            <a:endParaRPr lang="en-US" dirty="0"/>
          </a:p>
        </p:txBody>
      </p:sp>
      <p:sp>
        <p:nvSpPr>
          <p:cNvPr id="3" name="Content Placeholder 2"/>
          <p:cNvSpPr>
            <a:spLocks noGrp="1"/>
          </p:cNvSpPr>
          <p:nvPr>
            <p:ph idx="1"/>
          </p:nvPr>
        </p:nvSpPr>
        <p:spPr/>
        <p:txBody>
          <a:bodyPr/>
          <a:lstStyle/>
          <a:p>
            <a:r>
              <a:rPr lang="en-US" dirty="0"/>
              <a:t>Elasticity of Credit vs. Discipline of Money</a:t>
            </a:r>
          </a:p>
          <a:p>
            <a:pPr lvl="1"/>
            <a:r>
              <a:rPr lang="en-US" dirty="0"/>
              <a:t>Banking School vs. Currency School</a:t>
            </a:r>
          </a:p>
          <a:p>
            <a:r>
              <a:rPr lang="en-US" dirty="0"/>
              <a:t>Bankers’ bank vs. Government Bank</a:t>
            </a:r>
          </a:p>
          <a:p>
            <a:pPr lvl="1"/>
            <a:r>
              <a:rPr lang="en-US" dirty="0"/>
              <a:t>Peace finance vs. War (Development) finance</a:t>
            </a:r>
          </a:p>
          <a:p>
            <a:r>
              <a:rPr lang="en-US" dirty="0"/>
              <a:t>Bank credit vs. Market Credit</a:t>
            </a:r>
          </a:p>
          <a:p>
            <a:pPr lvl="1"/>
            <a:r>
              <a:rPr lang="en-US" dirty="0"/>
              <a:t>Monetary economics vs. Financial economics</a:t>
            </a:r>
          </a:p>
          <a:p>
            <a:r>
              <a:rPr lang="en-US" dirty="0"/>
              <a:t>Core vs. Periphery</a:t>
            </a:r>
          </a:p>
          <a:p>
            <a:pPr lvl="1"/>
            <a:r>
              <a:rPr lang="en-US" dirty="0"/>
              <a:t>Global finance vs. National finance</a:t>
            </a:r>
          </a:p>
          <a:p>
            <a:endParaRPr lang="en-US" dirty="0"/>
          </a:p>
        </p:txBody>
      </p:sp>
    </p:spTree>
    <p:extLst>
      <p:ext uri="{BB962C8B-B14F-4D97-AF65-F5344CB8AC3E}">
        <p14:creationId xmlns:p14="http://schemas.microsoft.com/office/powerpoint/2010/main" val="95510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From LOLR to DOLR</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2368519" y="1600200"/>
            <a:ext cx="4406961" cy="4876800"/>
          </a:xfrm>
          <a:prstGeom prst="rect">
            <a:avLst/>
          </a:prstGeom>
          <a:noFill/>
          <a:ln w="9525">
            <a:noFill/>
            <a:miter lim="800000"/>
            <a:headEnd/>
            <a:tailEnd/>
          </a:ln>
        </p:spPr>
      </p:pic>
    </p:spTree>
    <p:extLst>
      <p:ext uri="{BB962C8B-B14F-4D97-AF65-F5344CB8AC3E}">
        <p14:creationId xmlns:p14="http://schemas.microsoft.com/office/powerpoint/2010/main" val="681068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Goods prices, the fourth price of money, a work in progress</a:t>
            </a:r>
          </a:p>
          <a:p>
            <a:r>
              <a:rPr lang="en-US" dirty="0" smtClean="0"/>
              <a:t>Formed by </a:t>
            </a:r>
            <a:r>
              <a:rPr lang="en-US" dirty="0" err="1" smtClean="0"/>
              <a:t>marketmakers</a:t>
            </a:r>
            <a:r>
              <a:rPr lang="en-US" dirty="0" smtClean="0"/>
              <a:t> in primary commodities:  oil, wheat</a:t>
            </a:r>
          </a:p>
          <a:p>
            <a:pPr lvl="1"/>
            <a:r>
              <a:rPr lang="en-US" dirty="0" smtClean="0"/>
              <a:t>Spot vs. forward, storage public and private</a:t>
            </a:r>
          </a:p>
          <a:p>
            <a:pPr lvl="1"/>
            <a:r>
              <a:rPr lang="en-US" dirty="0" smtClean="0"/>
              <a:t>Tax-based Incomes Policy?</a:t>
            </a:r>
          </a:p>
          <a:p>
            <a:r>
              <a:rPr lang="en-US" dirty="0" smtClean="0"/>
              <a:t>Labor as primary commodity</a:t>
            </a:r>
          </a:p>
          <a:p>
            <a:pPr lvl="1"/>
            <a:r>
              <a:rPr lang="en-US" dirty="0" smtClean="0"/>
              <a:t>Reserve army of the unemployed</a:t>
            </a:r>
          </a:p>
          <a:p>
            <a:pPr lvl="1"/>
            <a:r>
              <a:rPr lang="en-US" dirty="0" smtClean="0"/>
              <a:t>Job Guarantee as buffer stock?</a:t>
            </a:r>
          </a:p>
          <a:p>
            <a:r>
              <a:rPr lang="en-US" dirty="0" smtClean="0"/>
              <a:t>Economics of the Dealer Function</a:t>
            </a:r>
            <a:endParaRPr lang="en-US" dirty="0"/>
          </a:p>
        </p:txBody>
      </p:sp>
    </p:spTree>
    <p:extLst>
      <p:ext uri="{BB962C8B-B14F-4D97-AF65-F5344CB8AC3E}">
        <p14:creationId xmlns:p14="http://schemas.microsoft.com/office/powerpoint/2010/main" val="252433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Domestic to International LOLR</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09650" y="1686719"/>
            <a:ext cx="7124700" cy="4352925"/>
          </a:xfrm>
          <a:prstGeom prst="rect">
            <a:avLst/>
          </a:prstGeom>
          <a:noFill/>
          <a:ln w="9525">
            <a:noFill/>
            <a:miter lim="800000"/>
            <a:headEnd/>
            <a:tailEnd/>
          </a:ln>
        </p:spPr>
      </p:pic>
    </p:spTree>
    <p:extLst>
      <p:ext uri="{BB962C8B-B14F-4D97-AF65-F5344CB8AC3E}">
        <p14:creationId xmlns:p14="http://schemas.microsoft.com/office/powerpoint/2010/main" val="1090874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(Fatal) Abstractions of Modern</a:t>
            </a:r>
            <a:br>
              <a:rPr lang="en-US" dirty="0" smtClean="0"/>
            </a:br>
            <a:r>
              <a:rPr lang="en-US" dirty="0" smtClean="0"/>
              <a:t> Economic Thinking</a:t>
            </a:r>
            <a:endParaRPr lang="en-US" dirty="0"/>
          </a:p>
        </p:txBody>
      </p:sp>
      <p:sp>
        <p:nvSpPr>
          <p:cNvPr id="3" name="Content Placeholder 2"/>
          <p:cNvSpPr>
            <a:spLocks noGrp="1"/>
          </p:cNvSpPr>
          <p:nvPr>
            <p:ph idx="1"/>
          </p:nvPr>
        </p:nvSpPr>
        <p:spPr/>
        <p:txBody>
          <a:bodyPr>
            <a:normAutofit/>
          </a:bodyPr>
          <a:lstStyle/>
          <a:p>
            <a:r>
              <a:rPr lang="en-US" dirty="0" smtClean="0"/>
              <a:t>Representative Agent</a:t>
            </a:r>
          </a:p>
          <a:p>
            <a:r>
              <a:rPr lang="en-US" dirty="0" smtClean="0"/>
              <a:t>Intertemporal Equilibrium</a:t>
            </a:r>
          </a:p>
          <a:p>
            <a:r>
              <a:rPr lang="en-US" dirty="0" smtClean="0"/>
              <a:t>Monetary Veil (Neutrality)</a:t>
            </a:r>
          </a:p>
          <a:p>
            <a:r>
              <a:rPr lang="en-US" dirty="0" smtClean="0"/>
              <a:t>Legal Foundations</a:t>
            </a:r>
          </a:p>
          <a:p>
            <a:r>
              <a:rPr lang="en-US" dirty="0" smtClean="0"/>
              <a:t>Market Microstructure</a:t>
            </a:r>
          </a:p>
          <a:p>
            <a:endParaRPr lang="en-US" dirty="0"/>
          </a:p>
          <a:p>
            <a:pPr marL="0" indent="0" algn="ctr">
              <a:buNone/>
            </a:pPr>
            <a:r>
              <a:rPr lang="en-US" sz="5400" b="1" dirty="0" smtClean="0">
                <a:solidFill>
                  <a:srgbClr val="FF0000"/>
                </a:solidFill>
              </a:rPr>
              <a:t>Liquidity</a:t>
            </a:r>
          </a:p>
          <a:p>
            <a:pPr marL="0" indent="0" algn="just">
              <a:buNone/>
            </a:pPr>
            <a:endParaRPr lang="en-US" dirty="0"/>
          </a:p>
        </p:txBody>
      </p:sp>
    </p:spTree>
    <p:extLst>
      <p:ext uri="{BB962C8B-B14F-4D97-AF65-F5344CB8AC3E}">
        <p14:creationId xmlns:p14="http://schemas.microsoft.com/office/powerpoint/2010/main" val="2997593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dirty="0" smtClean="0"/>
              <a:t>The Money View </a:t>
            </a:r>
            <a:endParaRPr lang="en-US" dirty="0"/>
          </a:p>
        </p:txBody>
      </p:sp>
      <p:sp>
        <p:nvSpPr>
          <p:cNvPr id="3" name="Content Placeholder 2"/>
          <p:cNvSpPr>
            <a:spLocks noGrp="1"/>
          </p:cNvSpPr>
          <p:nvPr>
            <p:ph idx="1"/>
          </p:nvPr>
        </p:nvSpPr>
        <p:spPr/>
        <p:txBody>
          <a:bodyPr>
            <a:normAutofit fontScale="92500"/>
          </a:bodyPr>
          <a:lstStyle/>
          <a:p>
            <a:r>
              <a:rPr lang="en-US" b="1" dirty="0" smtClean="0"/>
              <a:t>Banking as a Payments System</a:t>
            </a:r>
          </a:p>
          <a:p>
            <a:pPr lvl="1"/>
            <a:r>
              <a:rPr lang="en-US" dirty="0" smtClean="0"/>
              <a:t>Copeland (1952):	A </a:t>
            </a:r>
            <a:r>
              <a:rPr lang="en-US" dirty="0" err="1" smtClean="0"/>
              <a:t>Moneyflow</a:t>
            </a:r>
            <a:r>
              <a:rPr lang="en-US" dirty="0" smtClean="0"/>
              <a:t> Economy </a:t>
            </a:r>
          </a:p>
          <a:p>
            <a:pPr lvl="1"/>
            <a:r>
              <a:rPr lang="en-US" dirty="0" err="1" smtClean="0"/>
              <a:t>Minsky</a:t>
            </a:r>
            <a:r>
              <a:rPr lang="en-US" dirty="0" smtClean="0"/>
              <a:t> (1957):		The Survival Constraint</a:t>
            </a:r>
          </a:p>
          <a:p>
            <a:pPr lvl="1"/>
            <a:endParaRPr lang="en-US" dirty="0" smtClean="0"/>
          </a:p>
          <a:p>
            <a:r>
              <a:rPr lang="en-US" b="1" dirty="0" smtClean="0"/>
              <a:t>Banking as a Market Making System</a:t>
            </a:r>
            <a:endParaRPr lang="en-US" b="1" dirty="0"/>
          </a:p>
          <a:p>
            <a:pPr lvl="1"/>
            <a:r>
              <a:rPr lang="en-US" dirty="0" err="1" smtClean="0"/>
              <a:t>Hawtrey</a:t>
            </a:r>
            <a:r>
              <a:rPr lang="en-US" dirty="0" smtClean="0"/>
              <a:t> (1919):	Hierarchy of Money and Credit</a:t>
            </a:r>
          </a:p>
          <a:p>
            <a:pPr lvl="1"/>
            <a:r>
              <a:rPr lang="en-US" dirty="0" smtClean="0"/>
              <a:t>Hicks (1989):		Centrality of the Dealer Function</a:t>
            </a:r>
          </a:p>
          <a:p>
            <a:pPr lvl="1"/>
            <a:r>
              <a:rPr lang="en-US" dirty="0" smtClean="0"/>
              <a:t>Bagehot (1873):	Dealer of Last Resort</a:t>
            </a:r>
          </a:p>
          <a:p>
            <a:pPr marL="0" indent="0">
              <a:buNone/>
            </a:pPr>
            <a:endParaRPr lang="en-US" dirty="0"/>
          </a:p>
        </p:txBody>
      </p:sp>
    </p:spTree>
    <p:extLst>
      <p:ext uri="{BB962C8B-B14F-4D97-AF65-F5344CB8AC3E}">
        <p14:creationId xmlns:p14="http://schemas.microsoft.com/office/powerpoint/2010/main" val="3618018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is money difficult?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0864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  Alchemy</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	       Bank				Me</a:t>
            </a:r>
          </a:p>
          <a:p>
            <a:pPr marL="0" indent="0">
              <a:buNone/>
            </a:pPr>
            <a:endParaRPr lang="en-US" dirty="0"/>
          </a:p>
          <a:p>
            <a:pPr marL="0" indent="0">
              <a:buNone/>
            </a:pPr>
            <a:endParaRPr lang="en-US" dirty="0" smtClean="0"/>
          </a:p>
          <a:p>
            <a:r>
              <a:rPr lang="en-US" dirty="0" smtClean="0"/>
              <a:t>Banking is a swap of IOUs</a:t>
            </a:r>
          </a:p>
          <a:p>
            <a:pPr marL="0" indent="0">
              <a:buNone/>
            </a:pPr>
            <a:endParaRPr lang="en-US" dirty="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89846395"/>
              </p:ext>
            </p:extLst>
          </p:nvPr>
        </p:nvGraphicFramePr>
        <p:xfrm>
          <a:off x="457200" y="2133600"/>
          <a:ext cx="8077200" cy="741680"/>
        </p:xfrm>
        <a:graphic>
          <a:graphicData uri="http://schemas.openxmlformats.org/drawingml/2006/table">
            <a:tbl>
              <a:tblPr firstRow="1" bandRow="1">
                <a:tableStyleId>{5C22544A-7EE6-4342-B048-85BDC9FD1C3A}</a:tableStyleId>
              </a:tblPr>
              <a:tblGrid>
                <a:gridCol w="2019300"/>
                <a:gridCol w="2019300"/>
                <a:gridCol w="2019300"/>
                <a:gridCol w="2019300"/>
              </a:tblGrid>
              <a:tr h="370840">
                <a:tc>
                  <a:txBody>
                    <a:bodyPr/>
                    <a:lstStyle/>
                    <a:p>
                      <a:r>
                        <a:rPr lang="en-US" dirty="0" smtClean="0"/>
                        <a:t>Assets</a:t>
                      </a:r>
                      <a:endParaRPr lang="en-US" dirty="0"/>
                    </a:p>
                  </a:txBody>
                  <a:tcPr/>
                </a:tc>
                <a:tc>
                  <a:txBody>
                    <a:bodyPr/>
                    <a:lstStyle/>
                    <a:p>
                      <a:r>
                        <a:rPr lang="en-US" dirty="0" smtClean="0"/>
                        <a:t>Liabilities</a:t>
                      </a:r>
                      <a:endParaRPr lang="en-US" dirty="0"/>
                    </a:p>
                  </a:txBody>
                  <a:tcPr/>
                </a:tc>
                <a:tc>
                  <a:txBody>
                    <a:bodyPr/>
                    <a:lstStyle/>
                    <a:p>
                      <a:r>
                        <a:rPr lang="en-US" dirty="0" smtClean="0"/>
                        <a:t>Assets</a:t>
                      </a:r>
                      <a:endParaRPr lang="en-US" dirty="0"/>
                    </a:p>
                  </a:txBody>
                  <a:tcPr/>
                </a:tc>
                <a:tc>
                  <a:txBody>
                    <a:bodyPr/>
                    <a:lstStyle/>
                    <a:p>
                      <a:r>
                        <a:rPr lang="en-US" dirty="0" smtClean="0"/>
                        <a:t>Liabilities</a:t>
                      </a:r>
                      <a:endParaRPr lang="en-US" dirty="0"/>
                    </a:p>
                  </a:txBody>
                  <a:tcPr/>
                </a:tc>
              </a:tr>
              <a:tr h="370840">
                <a:tc>
                  <a:txBody>
                    <a:bodyPr/>
                    <a:lstStyle/>
                    <a:p>
                      <a:r>
                        <a:rPr lang="en-US" dirty="0" smtClean="0"/>
                        <a:t>+loan</a:t>
                      </a:r>
                      <a:endParaRPr lang="en-US" dirty="0"/>
                    </a:p>
                  </a:txBody>
                  <a:tcPr/>
                </a:tc>
                <a:tc>
                  <a:txBody>
                    <a:bodyPr/>
                    <a:lstStyle/>
                    <a:p>
                      <a:r>
                        <a:rPr lang="en-US" dirty="0" smtClean="0"/>
                        <a:t>+deposit</a:t>
                      </a:r>
                      <a:endParaRPr lang="en-US" dirty="0"/>
                    </a:p>
                  </a:txBody>
                  <a:tcPr/>
                </a:tc>
                <a:tc>
                  <a:txBody>
                    <a:bodyPr/>
                    <a:lstStyle/>
                    <a:p>
                      <a:r>
                        <a:rPr lang="en-US" dirty="0" smtClean="0"/>
                        <a:t>+deposit</a:t>
                      </a:r>
                      <a:endParaRPr lang="en-US" dirty="0"/>
                    </a:p>
                  </a:txBody>
                  <a:tcPr/>
                </a:tc>
                <a:tc>
                  <a:txBody>
                    <a:bodyPr/>
                    <a:lstStyle/>
                    <a:p>
                      <a:r>
                        <a:rPr lang="en-US" dirty="0" smtClean="0"/>
                        <a:t>+loan</a:t>
                      </a:r>
                      <a:endParaRPr lang="en-US" dirty="0"/>
                    </a:p>
                  </a:txBody>
                  <a:tcPr/>
                </a:tc>
              </a:tr>
            </a:tbl>
          </a:graphicData>
        </a:graphic>
      </p:graphicFrame>
    </p:spTree>
    <p:extLst>
      <p:ext uri="{BB962C8B-B14F-4D97-AF65-F5344CB8AC3E}">
        <p14:creationId xmlns:p14="http://schemas.microsoft.com/office/powerpoint/2010/main" val="2563443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Psychological Barrier</a:t>
            </a:r>
            <a:endParaRPr lang="en-US" dirty="0"/>
          </a:p>
        </p:txBody>
      </p:sp>
      <p:sp>
        <p:nvSpPr>
          <p:cNvPr id="3" name="Content Placeholder 2"/>
          <p:cNvSpPr>
            <a:spLocks noGrp="1"/>
          </p:cNvSpPr>
          <p:nvPr>
            <p:ph idx="1"/>
          </p:nvPr>
        </p:nvSpPr>
        <p:spPr/>
        <p:txBody>
          <a:bodyPr/>
          <a:lstStyle/>
          <a:p>
            <a:endParaRPr lang="en-US" dirty="0" smtClean="0"/>
          </a:p>
          <a:p>
            <a:r>
              <a:rPr lang="en-US" dirty="0" smtClean="0"/>
              <a:t>Fetish of the “Real”:  What is being “loaned”?</a:t>
            </a:r>
          </a:p>
          <a:p>
            <a:pPr lvl="1"/>
            <a:r>
              <a:rPr lang="en-US" dirty="0" smtClean="0"/>
              <a:t>Fraud?</a:t>
            </a:r>
          </a:p>
          <a:p>
            <a:r>
              <a:rPr lang="en-US" dirty="0" smtClean="0"/>
              <a:t>Free lunch resistance:  </a:t>
            </a:r>
            <a:r>
              <a:rPr lang="en-US" dirty="0"/>
              <a:t>S</a:t>
            </a:r>
            <a:r>
              <a:rPr lang="en-US" dirty="0" smtClean="0"/>
              <a:t>omething from nothing?</a:t>
            </a:r>
          </a:p>
          <a:p>
            <a:r>
              <a:rPr lang="en-US" dirty="0" smtClean="0">
                <a:solidFill>
                  <a:srgbClr val="FF0000"/>
                </a:solidFill>
              </a:rPr>
              <a:t>“Inside” or credit character of money, versus “outside” personal experience of money</a:t>
            </a:r>
          </a:p>
          <a:p>
            <a:pPr marL="0" indent="0">
              <a:buNone/>
            </a:pPr>
            <a:endParaRPr lang="en-US" dirty="0" smtClean="0"/>
          </a:p>
        </p:txBody>
      </p:sp>
    </p:spTree>
    <p:extLst>
      <p:ext uri="{BB962C8B-B14F-4D97-AF65-F5344CB8AC3E}">
        <p14:creationId xmlns:p14="http://schemas.microsoft.com/office/powerpoint/2010/main" val="3294222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TotalTime>
  <Words>756</Words>
  <Application>Microsoft Office PowerPoint</Application>
  <PresentationFormat>On-screen Show (4:3)</PresentationFormat>
  <Paragraphs>307</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Lecture 1: Why is money difficult?</vt:lpstr>
      <vt:lpstr>Many Faces of the GFC</vt:lpstr>
      <vt:lpstr>From LOLR to DOLR</vt:lpstr>
      <vt:lpstr>From Domestic to International LOLR</vt:lpstr>
      <vt:lpstr>The (Fatal) Abstractions of Modern  Economic Thinking</vt:lpstr>
      <vt:lpstr>The Money View </vt:lpstr>
      <vt:lpstr>Why is money difficult?</vt:lpstr>
      <vt:lpstr>I.  Alchemy</vt:lpstr>
      <vt:lpstr>Psychological Barrier</vt:lpstr>
      <vt:lpstr>II.  Hybridity</vt:lpstr>
      <vt:lpstr>Political Barrier</vt:lpstr>
      <vt:lpstr>III. Hierarchy</vt:lpstr>
      <vt:lpstr>Ideological Barrier</vt:lpstr>
      <vt:lpstr>IV. Instability</vt:lpstr>
      <vt:lpstr>Equilibrium Barrier</vt:lpstr>
      <vt:lpstr>A Moneyflow economy</vt:lpstr>
      <vt:lpstr>Settlement as Coherence</vt:lpstr>
      <vt:lpstr>“like a bridge we spin…”</vt:lpstr>
      <vt:lpstr>Hierarchy of Dealers,  Prices of Money</vt:lpstr>
      <vt:lpstr>Financial Globalization and Shadow Banking</vt:lpstr>
      <vt:lpstr>International Hierarchy of Money</vt:lpstr>
      <vt:lpstr>“Breaking Free of the Triple Coincidence”  (BIS #524)</vt:lpstr>
      <vt:lpstr>Hierarchy of Alchemy</vt:lpstr>
      <vt:lpstr>Payment Versus Funding, I</vt:lpstr>
      <vt:lpstr>Payment Versus Funding, IIa</vt:lpstr>
      <vt:lpstr>Payment Versus Funding, IIb</vt:lpstr>
      <vt:lpstr>Crisis and Prices</vt:lpstr>
      <vt:lpstr>Crisis and Balance Sheets</vt:lpstr>
      <vt:lpstr>System Dynamics and Thought Dynamics</vt:lpstr>
      <vt:lpstr>Inflation?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is money difficult?</dc:title>
  <dc:creator>Perry Mehrling</dc:creator>
  <cp:lastModifiedBy>Perry Mehrling</cp:lastModifiedBy>
  <cp:revision>63</cp:revision>
  <dcterms:created xsi:type="dcterms:W3CDTF">2015-05-19T18:37:24Z</dcterms:created>
  <dcterms:modified xsi:type="dcterms:W3CDTF">2017-10-02T18:27:24Z</dcterms:modified>
</cp:coreProperties>
</file>