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39" r:id="rId3"/>
    <p:sldId id="257" r:id="rId4"/>
    <p:sldId id="270" r:id="rId5"/>
    <p:sldId id="266" r:id="rId6"/>
    <p:sldId id="323" r:id="rId7"/>
    <p:sldId id="302" r:id="rId8"/>
    <p:sldId id="289" r:id="rId9"/>
    <p:sldId id="290" r:id="rId10"/>
    <p:sldId id="331" r:id="rId11"/>
    <p:sldId id="306" r:id="rId12"/>
    <p:sldId id="307" r:id="rId13"/>
    <p:sldId id="293" r:id="rId14"/>
    <p:sldId id="333" r:id="rId15"/>
    <p:sldId id="334" r:id="rId16"/>
    <p:sldId id="335" r:id="rId17"/>
    <p:sldId id="336" r:id="rId18"/>
    <p:sldId id="295" r:id="rId19"/>
    <p:sldId id="296" r:id="rId20"/>
    <p:sldId id="277" r:id="rId21"/>
    <p:sldId id="330" r:id="rId22"/>
    <p:sldId id="297" r:id="rId23"/>
    <p:sldId id="327" r:id="rId24"/>
    <p:sldId id="278" r:id="rId25"/>
    <p:sldId id="299" r:id="rId26"/>
    <p:sldId id="298" r:id="rId27"/>
    <p:sldId id="300" r:id="rId28"/>
    <p:sldId id="284" r:id="rId29"/>
    <p:sldId id="285" r:id="rId30"/>
    <p:sldId id="287" r:id="rId31"/>
    <p:sldId id="288" r:id="rId32"/>
    <p:sldId id="316" r:id="rId33"/>
    <p:sldId id="329" r:id="rId34"/>
    <p:sldId id="337" r:id="rId35"/>
    <p:sldId id="33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86" y="96"/>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DD445-E7F5-4C06-BC75-3FD84615D24C}" type="datetimeFigureOut">
              <a:rPr lang="en-US" smtClean="0"/>
              <a:t>9/28/2017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31E96D-D0CA-4EAA-96E8-F15A16D78DEA}" type="slidenum">
              <a:rPr lang="en-US" smtClean="0"/>
              <a:t>‹#›</a:t>
            </a:fld>
            <a:endParaRPr lang="en-US"/>
          </a:p>
        </p:txBody>
      </p:sp>
    </p:spTree>
    <p:extLst>
      <p:ext uri="{BB962C8B-B14F-4D97-AF65-F5344CB8AC3E}">
        <p14:creationId xmlns:p14="http://schemas.microsoft.com/office/powerpoint/2010/main" val="3947283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55E530-D2A6-4F77-A27D-E5409BCA5F18}" type="slidenum">
              <a:rPr lang="en-US" smtClean="0"/>
              <a:t>26</a:t>
            </a:fld>
            <a:endParaRPr lang="en-US"/>
          </a:p>
        </p:txBody>
      </p:sp>
    </p:spTree>
    <p:extLst>
      <p:ext uri="{BB962C8B-B14F-4D97-AF65-F5344CB8AC3E}">
        <p14:creationId xmlns:p14="http://schemas.microsoft.com/office/powerpoint/2010/main" val="160951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562B27-FEE8-4DB3-9E17-984ECEBA5988}" type="datetimeFigureOut">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3BD74-4A42-4F5F-9807-C9574B66251C}" type="slidenum">
              <a:rPr lang="en-US" smtClean="0"/>
              <a:t>‹#›</a:t>
            </a:fld>
            <a:endParaRPr lang="en-US"/>
          </a:p>
        </p:txBody>
      </p:sp>
    </p:spTree>
    <p:extLst>
      <p:ext uri="{BB962C8B-B14F-4D97-AF65-F5344CB8AC3E}">
        <p14:creationId xmlns:p14="http://schemas.microsoft.com/office/powerpoint/2010/main" val="3623903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562B27-FEE8-4DB3-9E17-984ECEBA5988}" type="datetimeFigureOut">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3BD74-4A42-4F5F-9807-C9574B66251C}" type="slidenum">
              <a:rPr lang="en-US" smtClean="0"/>
              <a:t>‹#›</a:t>
            </a:fld>
            <a:endParaRPr lang="en-US"/>
          </a:p>
        </p:txBody>
      </p:sp>
    </p:spTree>
    <p:extLst>
      <p:ext uri="{BB962C8B-B14F-4D97-AF65-F5344CB8AC3E}">
        <p14:creationId xmlns:p14="http://schemas.microsoft.com/office/powerpoint/2010/main" val="1885317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562B27-FEE8-4DB3-9E17-984ECEBA5988}" type="datetimeFigureOut">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3BD74-4A42-4F5F-9807-C9574B66251C}" type="slidenum">
              <a:rPr lang="en-US" smtClean="0"/>
              <a:t>‹#›</a:t>
            </a:fld>
            <a:endParaRPr lang="en-US"/>
          </a:p>
        </p:txBody>
      </p:sp>
    </p:spTree>
    <p:extLst>
      <p:ext uri="{BB962C8B-B14F-4D97-AF65-F5344CB8AC3E}">
        <p14:creationId xmlns:p14="http://schemas.microsoft.com/office/powerpoint/2010/main" val="358200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562B27-FEE8-4DB3-9E17-984ECEBA5988}" type="datetimeFigureOut">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3BD74-4A42-4F5F-9807-C9574B66251C}" type="slidenum">
              <a:rPr lang="en-US" smtClean="0"/>
              <a:t>‹#›</a:t>
            </a:fld>
            <a:endParaRPr lang="en-US"/>
          </a:p>
        </p:txBody>
      </p:sp>
    </p:spTree>
    <p:extLst>
      <p:ext uri="{BB962C8B-B14F-4D97-AF65-F5344CB8AC3E}">
        <p14:creationId xmlns:p14="http://schemas.microsoft.com/office/powerpoint/2010/main" val="566191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562B27-FEE8-4DB3-9E17-984ECEBA5988}" type="datetimeFigureOut">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3BD74-4A42-4F5F-9807-C9574B66251C}" type="slidenum">
              <a:rPr lang="en-US" smtClean="0"/>
              <a:t>‹#›</a:t>
            </a:fld>
            <a:endParaRPr lang="en-US"/>
          </a:p>
        </p:txBody>
      </p:sp>
    </p:spTree>
    <p:extLst>
      <p:ext uri="{BB962C8B-B14F-4D97-AF65-F5344CB8AC3E}">
        <p14:creationId xmlns:p14="http://schemas.microsoft.com/office/powerpoint/2010/main" val="822495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562B27-FEE8-4DB3-9E17-984ECEBA5988}" type="datetimeFigureOut">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3BD74-4A42-4F5F-9807-C9574B66251C}" type="slidenum">
              <a:rPr lang="en-US" smtClean="0"/>
              <a:t>‹#›</a:t>
            </a:fld>
            <a:endParaRPr lang="en-US"/>
          </a:p>
        </p:txBody>
      </p:sp>
    </p:spTree>
    <p:extLst>
      <p:ext uri="{BB962C8B-B14F-4D97-AF65-F5344CB8AC3E}">
        <p14:creationId xmlns:p14="http://schemas.microsoft.com/office/powerpoint/2010/main" val="344573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562B27-FEE8-4DB3-9E17-984ECEBA5988}" type="datetimeFigureOut">
              <a:rPr lang="en-US" smtClean="0"/>
              <a:t>9/28/2017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A3BD74-4A42-4F5F-9807-C9574B66251C}" type="slidenum">
              <a:rPr lang="en-US" smtClean="0"/>
              <a:t>‹#›</a:t>
            </a:fld>
            <a:endParaRPr lang="en-US"/>
          </a:p>
        </p:txBody>
      </p:sp>
    </p:spTree>
    <p:extLst>
      <p:ext uri="{BB962C8B-B14F-4D97-AF65-F5344CB8AC3E}">
        <p14:creationId xmlns:p14="http://schemas.microsoft.com/office/powerpoint/2010/main" val="119889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562B27-FEE8-4DB3-9E17-984ECEBA5988}" type="datetimeFigureOut">
              <a:rPr lang="en-US" smtClean="0"/>
              <a:t>9/28/2017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A3BD74-4A42-4F5F-9807-C9574B66251C}" type="slidenum">
              <a:rPr lang="en-US" smtClean="0"/>
              <a:t>‹#›</a:t>
            </a:fld>
            <a:endParaRPr lang="en-US"/>
          </a:p>
        </p:txBody>
      </p:sp>
    </p:spTree>
    <p:extLst>
      <p:ext uri="{BB962C8B-B14F-4D97-AF65-F5344CB8AC3E}">
        <p14:creationId xmlns:p14="http://schemas.microsoft.com/office/powerpoint/2010/main" val="3097081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562B27-FEE8-4DB3-9E17-984ECEBA5988}" type="datetimeFigureOut">
              <a:rPr lang="en-US" smtClean="0"/>
              <a:t>9/28/2017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A3BD74-4A42-4F5F-9807-C9574B66251C}" type="slidenum">
              <a:rPr lang="en-US" smtClean="0"/>
              <a:t>‹#›</a:t>
            </a:fld>
            <a:endParaRPr lang="en-US"/>
          </a:p>
        </p:txBody>
      </p:sp>
    </p:spTree>
    <p:extLst>
      <p:ext uri="{BB962C8B-B14F-4D97-AF65-F5344CB8AC3E}">
        <p14:creationId xmlns:p14="http://schemas.microsoft.com/office/powerpoint/2010/main" val="558393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562B27-FEE8-4DB3-9E17-984ECEBA5988}" type="datetimeFigureOut">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3BD74-4A42-4F5F-9807-C9574B66251C}" type="slidenum">
              <a:rPr lang="en-US" smtClean="0"/>
              <a:t>‹#›</a:t>
            </a:fld>
            <a:endParaRPr lang="en-US"/>
          </a:p>
        </p:txBody>
      </p:sp>
    </p:spTree>
    <p:extLst>
      <p:ext uri="{BB962C8B-B14F-4D97-AF65-F5344CB8AC3E}">
        <p14:creationId xmlns:p14="http://schemas.microsoft.com/office/powerpoint/2010/main" val="3312579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562B27-FEE8-4DB3-9E17-984ECEBA5988}" type="datetimeFigureOut">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3BD74-4A42-4F5F-9807-C9574B66251C}" type="slidenum">
              <a:rPr lang="en-US" smtClean="0"/>
              <a:t>‹#›</a:t>
            </a:fld>
            <a:endParaRPr lang="en-US"/>
          </a:p>
        </p:txBody>
      </p:sp>
    </p:spTree>
    <p:extLst>
      <p:ext uri="{BB962C8B-B14F-4D97-AF65-F5344CB8AC3E}">
        <p14:creationId xmlns:p14="http://schemas.microsoft.com/office/powerpoint/2010/main" val="227931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62B27-FEE8-4DB3-9E17-984ECEBA5988}" type="datetimeFigureOut">
              <a:rPr lang="en-US" smtClean="0"/>
              <a:t>9/28/2017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3BD74-4A42-4F5F-9807-C9574B66251C}" type="slidenum">
              <a:rPr lang="en-US" smtClean="0"/>
              <a:t>‹#›</a:t>
            </a:fld>
            <a:endParaRPr lang="en-US"/>
          </a:p>
        </p:txBody>
      </p:sp>
    </p:spTree>
    <p:extLst>
      <p:ext uri="{BB962C8B-B14F-4D97-AF65-F5344CB8AC3E}">
        <p14:creationId xmlns:p14="http://schemas.microsoft.com/office/powerpoint/2010/main" val="4164500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mtClean="0"/>
              <a:t>Lecture 2:</a:t>
            </a:r>
            <a:br>
              <a:rPr lang="en-US" smtClean="0"/>
            </a:br>
            <a:r>
              <a:rPr lang="en-US" smtClean="0"/>
              <a:t>History of </a:t>
            </a:r>
            <a:r>
              <a:rPr lang="en-US" dirty="0" smtClean="0"/>
              <a:t>Money and Finance</a:t>
            </a:r>
            <a:endParaRPr lang="en-US" dirty="0"/>
          </a:p>
        </p:txBody>
      </p:sp>
      <p:sp>
        <p:nvSpPr>
          <p:cNvPr id="3" name="Subtitle 2"/>
          <p:cNvSpPr>
            <a:spLocks noGrp="1"/>
          </p:cNvSpPr>
          <p:nvPr>
            <p:ph type="subTitle" idx="1"/>
          </p:nvPr>
        </p:nvSpPr>
        <p:spPr/>
        <p:txBody>
          <a:bodyPr>
            <a:normAutofit/>
          </a:bodyPr>
          <a:lstStyle/>
          <a:p>
            <a:r>
              <a:rPr lang="en-US" dirty="0" smtClean="0"/>
              <a:t>Perry Mehrling</a:t>
            </a:r>
          </a:p>
          <a:p>
            <a:r>
              <a:rPr lang="en-US" dirty="0" smtClean="0"/>
              <a:t>Warsaw School of Economics</a:t>
            </a:r>
          </a:p>
          <a:p>
            <a:r>
              <a:rPr lang="en-US" dirty="0" smtClean="0"/>
              <a:t>October 12, 2016</a:t>
            </a:r>
            <a:endParaRPr lang="en-US" dirty="0"/>
          </a:p>
        </p:txBody>
      </p:sp>
    </p:spTree>
    <p:extLst>
      <p:ext uri="{BB962C8B-B14F-4D97-AF65-F5344CB8AC3E}">
        <p14:creationId xmlns:p14="http://schemas.microsoft.com/office/powerpoint/2010/main" val="1530875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vs. Reality</a:t>
            </a:r>
            <a:endParaRPr lang="en-US" dirty="0"/>
          </a:p>
        </p:txBody>
      </p:sp>
      <p:sp>
        <p:nvSpPr>
          <p:cNvPr id="3" name="Content Placeholder 2"/>
          <p:cNvSpPr>
            <a:spLocks noGrp="1"/>
          </p:cNvSpPr>
          <p:nvPr>
            <p:ph idx="1"/>
          </p:nvPr>
        </p:nvSpPr>
        <p:spPr/>
        <p:txBody>
          <a:bodyPr>
            <a:normAutofit lnSpcReduction="10000"/>
          </a:bodyPr>
          <a:lstStyle/>
          <a:p>
            <a:r>
              <a:rPr lang="en-US" dirty="0" smtClean="0"/>
              <a:t>Funding liquidity versus market liquidity</a:t>
            </a:r>
          </a:p>
          <a:p>
            <a:pPr lvl="1"/>
            <a:r>
              <a:rPr lang="en-US" dirty="0" smtClean="0"/>
              <a:t>Real bills doctrine, self-liquidating bills</a:t>
            </a:r>
          </a:p>
          <a:p>
            <a:pPr lvl="1"/>
            <a:r>
              <a:rPr lang="en-US" dirty="0" err="1" smtClean="0"/>
              <a:t>Shiftability</a:t>
            </a:r>
            <a:r>
              <a:rPr lang="en-US" dirty="0" smtClean="0"/>
              <a:t> doctrine, Moulton 1918</a:t>
            </a:r>
          </a:p>
          <a:p>
            <a:pPr lvl="2"/>
            <a:r>
              <a:rPr lang="en-US" dirty="0" smtClean="0"/>
              <a:t>Primitive repo, Primitive shadow banking!</a:t>
            </a:r>
          </a:p>
          <a:p>
            <a:r>
              <a:rPr lang="en-US" dirty="0" smtClean="0"/>
              <a:t>Wartime transformation</a:t>
            </a:r>
          </a:p>
          <a:p>
            <a:pPr lvl="1"/>
            <a:r>
              <a:rPr lang="en-US" dirty="0" smtClean="0"/>
              <a:t>Centrality of government debt (</a:t>
            </a:r>
            <a:r>
              <a:rPr lang="en-US" dirty="0" smtClean="0">
                <a:solidFill>
                  <a:srgbClr val="FF0000"/>
                </a:solidFill>
              </a:rPr>
              <a:t>Bogey #2</a:t>
            </a:r>
            <a:r>
              <a:rPr lang="en-US" dirty="0" smtClean="0"/>
              <a:t>)</a:t>
            </a:r>
          </a:p>
          <a:p>
            <a:pPr lvl="1"/>
            <a:r>
              <a:rPr lang="en-US" dirty="0" smtClean="0"/>
              <a:t>Centrality of government debt dealers (</a:t>
            </a:r>
            <a:r>
              <a:rPr lang="en-US" dirty="0" smtClean="0">
                <a:solidFill>
                  <a:srgbClr val="FF0000"/>
                </a:solidFill>
              </a:rPr>
              <a:t>Bogey #1</a:t>
            </a:r>
            <a:r>
              <a:rPr lang="en-US" dirty="0" smtClean="0"/>
              <a:t>)</a:t>
            </a:r>
          </a:p>
          <a:p>
            <a:r>
              <a:rPr lang="en-US" dirty="0" smtClean="0"/>
              <a:t>Tenth Annual Report (1923)</a:t>
            </a:r>
          </a:p>
          <a:p>
            <a:pPr lvl="1"/>
            <a:r>
              <a:rPr lang="en-US" dirty="0" smtClean="0"/>
              <a:t>Invention of open market operations</a:t>
            </a:r>
          </a:p>
        </p:txBody>
      </p:sp>
    </p:spTree>
    <p:extLst>
      <p:ext uri="{BB962C8B-B14F-4D97-AF65-F5344CB8AC3E}">
        <p14:creationId xmlns:p14="http://schemas.microsoft.com/office/powerpoint/2010/main" val="2333361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Great Depression Transformation</a:t>
            </a:r>
            <a:endParaRPr lang="en-US" dirty="0"/>
          </a:p>
        </p:txBody>
      </p:sp>
      <p:sp>
        <p:nvSpPr>
          <p:cNvPr id="3" name="Content Placeholder 2"/>
          <p:cNvSpPr>
            <a:spLocks noGrp="1"/>
          </p:cNvSpPr>
          <p:nvPr>
            <p:ph idx="1"/>
          </p:nvPr>
        </p:nvSpPr>
        <p:spPr/>
        <p:txBody>
          <a:bodyPr>
            <a:normAutofit/>
          </a:bodyPr>
          <a:lstStyle/>
          <a:p>
            <a:r>
              <a:rPr lang="en-US" dirty="0" smtClean="0"/>
              <a:t>Federal Reserve failure</a:t>
            </a:r>
          </a:p>
          <a:p>
            <a:pPr lvl="1"/>
            <a:r>
              <a:rPr lang="en-US" dirty="0" smtClean="0"/>
              <a:t>1931 lender of last resort but </a:t>
            </a:r>
            <a:r>
              <a:rPr lang="en-US" dirty="0" smtClean="0">
                <a:solidFill>
                  <a:srgbClr val="FF0000"/>
                </a:solidFill>
              </a:rPr>
              <a:t>not</a:t>
            </a:r>
            <a:r>
              <a:rPr lang="en-US" dirty="0" smtClean="0"/>
              <a:t> dealer of last resort (funding liquidity, </a:t>
            </a:r>
            <a:r>
              <a:rPr lang="en-US" dirty="0" smtClean="0">
                <a:solidFill>
                  <a:srgbClr val="FF0000"/>
                </a:solidFill>
              </a:rPr>
              <a:t>not</a:t>
            </a:r>
            <a:r>
              <a:rPr lang="en-US" dirty="0" smtClean="0"/>
              <a:t> market liquidity)</a:t>
            </a:r>
          </a:p>
          <a:p>
            <a:r>
              <a:rPr lang="en-US" dirty="0" smtClean="0"/>
              <a:t>Federal Reserve transformation</a:t>
            </a:r>
          </a:p>
          <a:p>
            <a:pPr lvl="1"/>
            <a:r>
              <a:rPr lang="en-US" dirty="0" smtClean="0"/>
              <a:t>Banking Act of 1935, “apotheosis of </a:t>
            </a:r>
            <a:r>
              <a:rPr lang="en-US" dirty="0" err="1" smtClean="0"/>
              <a:t>shiftability</a:t>
            </a:r>
            <a:r>
              <a:rPr lang="en-US" dirty="0" smtClean="0"/>
              <a:t>”</a:t>
            </a:r>
          </a:p>
          <a:p>
            <a:pPr lvl="1"/>
            <a:r>
              <a:rPr lang="en-US" dirty="0" smtClean="0"/>
              <a:t>Banking Act of 1937, “orderly conditions” tantamount to dealer of last resort, essential hybridity</a:t>
            </a:r>
          </a:p>
        </p:txBody>
      </p:sp>
    </p:spTree>
    <p:extLst>
      <p:ext uri="{BB962C8B-B14F-4D97-AF65-F5344CB8AC3E}">
        <p14:creationId xmlns:p14="http://schemas.microsoft.com/office/powerpoint/2010/main" val="3644434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Emerging Norms of Management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Keynes 1930 </a:t>
            </a:r>
            <a:r>
              <a:rPr lang="en-US" u="sng" dirty="0" smtClean="0"/>
              <a:t>Treatise</a:t>
            </a:r>
            <a:r>
              <a:rPr lang="en-US" dirty="0" smtClean="0"/>
              <a:t>, normal backwardation</a:t>
            </a:r>
          </a:p>
          <a:p>
            <a:pPr lvl="1"/>
            <a:r>
              <a:rPr lang="en-US" dirty="0" smtClean="0"/>
              <a:t>Keynes 1936 </a:t>
            </a:r>
            <a:r>
              <a:rPr lang="en-US" u="sng" dirty="0" smtClean="0"/>
              <a:t>GT</a:t>
            </a:r>
            <a:r>
              <a:rPr lang="en-US" dirty="0" smtClean="0"/>
              <a:t>, liquidity preference</a:t>
            </a:r>
          </a:p>
          <a:p>
            <a:pPr lvl="1"/>
            <a:r>
              <a:rPr lang="en-US" dirty="0" smtClean="0"/>
              <a:t>Hicks 1939, </a:t>
            </a:r>
            <a:r>
              <a:rPr lang="en-US" u="sng" dirty="0" smtClean="0"/>
              <a:t>V&amp;C</a:t>
            </a:r>
            <a:r>
              <a:rPr lang="en-US" dirty="0" smtClean="0"/>
              <a:t>, forward rate bias</a:t>
            </a:r>
          </a:p>
          <a:p>
            <a:r>
              <a:rPr lang="en-US" dirty="0" smtClean="0"/>
              <a:t>Wartime hiatus, and more transformation </a:t>
            </a:r>
          </a:p>
          <a:p>
            <a:pPr lvl="1"/>
            <a:r>
              <a:rPr lang="en-US" dirty="0" smtClean="0"/>
              <a:t>From war finance to Bretton </a:t>
            </a:r>
            <a:r>
              <a:rPr lang="en-US" dirty="0"/>
              <a:t>Woods 1944 (</a:t>
            </a:r>
            <a:r>
              <a:rPr lang="en-US" dirty="0">
                <a:solidFill>
                  <a:srgbClr val="FF0000"/>
                </a:solidFill>
              </a:rPr>
              <a:t>Bogey #3</a:t>
            </a:r>
            <a:r>
              <a:rPr lang="en-US" dirty="0"/>
              <a:t>)</a:t>
            </a:r>
          </a:p>
          <a:p>
            <a:pPr lvl="1"/>
            <a:r>
              <a:rPr lang="en-US" dirty="0" smtClean="0"/>
              <a:t>From war finance to Fed-Treasury Accord 1951</a:t>
            </a:r>
          </a:p>
          <a:p>
            <a:pPr marL="342900" lvl="1" indent="-342900">
              <a:buFont typeface="Arial" panose="020B0604020202020204" pitchFamily="34" charset="0"/>
              <a:buChar char="•"/>
            </a:pPr>
            <a:r>
              <a:rPr lang="en-US" dirty="0" smtClean="0"/>
              <a:t>FOMC </a:t>
            </a:r>
            <a:r>
              <a:rPr lang="en-US" dirty="0"/>
              <a:t>“Report of the Ad Hoc Subcommittee on the Government Securities </a:t>
            </a:r>
            <a:r>
              <a:rPr lang="en-US" dirty="0" smtClean="0"/>
              <a:t>Market” (1952)</a:t>
            </a:r>
          </a:p>
          <a:p>
            <a:pPr lvl="1"/>
            <a:r>
              <a:rPr lang="en-US" dirty="0" smtClean="0"/>
              <a:t>Level of interest rates</a:t>
            </a:r>
          </a:p>
          <a:p>
            <a:pPr lvl="1"/>
            <a:r>
              <a:rPr lang="en-US" dirty="0" smtClean="0"/>
              <a:t>“Tone” of the money market, centrality of private dealers</a:t>
            </a:r>
          </a:p>
        </p:txBody>
      </p:sp>
    </p:spTree>
    <p:extLst>
      <p:ext uri="{BB962C8B-B14F-4D97-AF65-F5344CB8AC3E}">
        <p14:creationId xmlns:p14="http://schemas.microsoft.com/office/powerpoint/2010/main" val="1384590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Capital Finance, indirect</a:t>
            </a:r>
            <a:endParaRPr lang="en-US" dirty="0"/>
          </a:p>
        </p:txBody>
      </p:sp>
      <p:graphicFrame>
        <p:nvGraphicFramePr>
          <p:cNvPr id="4" name="Content Placeholder 3"/>
          <p:cNvGraphicFramePr>
            <a:graphicFrameLocks noGrp="1"/>
          </p:cNvGraphicFramePr>
          <p:nvPr>
            <p:ph idx="1"/>
          </p:nvPr>
        </p:nvGraphicFramePr>
        <p:xfrm>
          <a:off x="457200" y="1600200"/>
          <a:ext cx="8229600" cy="3886200"/>
        </p:xfrm>
        <a:graphic>
          <a:graphicData uri="http://schemas.openxmlformats.org/drawingml/2006/table">
            <a:tbl>
              <a:tblPr firstRow="1" firstCol="1">
                <a:tableStyleId>{5C22544A-7EE6-4342-B048-85BDC9FD1C3A}</a:tableStyleId>
              </a:tblPr>
              <a:tblGrid>
                <a:gridCol w="2057400"/>
                <a:gridCol w="2057400"/>
                <a:gridCol w="2057400"/>
                <a:gridCol w="2057400"/>
              </a:tblGrid>
              <a:tr h="971550">
                <a:tc>
                  <a:txBody>
                    <a:bodyPr/>
                    <a:lstStyle/>
                    <a:p>
                      <a:endParaRPr lang="en-US" dirty="0"/>
                    </a:p>
                  </a:txBody>
                  <a:tcPr/>
                </a:tc>
                <a:tc>
                  <a:txBody>
                    <a:bodyPr/>
                    <a:lstStyle/>
                    <a:p>
                      <a:r>
                        <a:rPr lang="en-US" dirty="0" smtClean="0"/>
                        <a:t>Capital</a:t>
                      </a:r>
                      <a:r>
                        <a:rPr lang="en-US" baseline="0" dirty="0" smtClean="0"/>
                        <a:t> Market</a:t>
                      </a:r>
                      <a:endParaRPr lang="en-US" dirty="0"/>
                    </a:p>
                  </a:txBody>
                  <a:tcPr/>
                </a:tc>
                <a:tc>
                  <a:txBody>
                    <a:bodyPr/>
                    <a:lstStyle/>
                    <a:p>
                      <a:r>
                        <a:rPr lang="en-US" dirty="0" smtClean="0"/>
                        <a:t>Federal Reserve</a:t>
                      </a:r>
                      <a:endParaRPr lang="en-US" dirty="0"/>
                    </a:p>
                  </a:txBody>
                  <a:tcPr/>
                </a:tc>
                <a:tc>
                  <a:txBody>
                    <a:bodyPr/>
                    <a:lstStyle/>
                    <a:p>
                      <a:r>
                        <a:rPr lang="en-US" dirty="0" smtClean="0"/>
                        <a:t>Banking</a:t>
                      </a:r>
                      <a:endParaRPr lang="en-US" dirty="0"/>
                    </a:p>
                  </a:txBody>
                  <a:tcPr/>
                </a:tc>
              </a:tr>
              <a:tr h="971550">
                <a:tc>
                  <a:txBody>
                    <a:bodyPr/>
                    <a:lstStyle/>
                    <a:p>
                      <a:r>
                        <a:rPr lang="en-US" dirty="0" smtClean="0"/>
                        <a:t>Money</a:t>
                      </a:r>
                      <a:endParaRPr lang="en-US" dirty="0"/>
                    </a:p>
                  </a:txBody>
                  <a:tcPr/>
                </a:tc>
                <a:tc>
                  <a:txBody>
                    <a:bodyPr/>
                    <a:lstStyle/>
                    <a:p>
                      <a:r>
                        <a:rPr lang="en-US" dirty="0" smtClean="0"/>
                        <a:t>Repo</a:t>
                      </a:r>
                      <a:endParaRPr lang="en-US" dirty="0"/>
                    </a:p>
                  </a:txBody>
                  <a:tcPr/>
                </a:tc>
                <a:tc>
                  <a:txBody>
                    <a:bodyPr/>
                    <a:lstStyle/>
                    <a:p>
                      <a:r>
                        <a:rPr lang="en-US" b="1" dirty="0" smtClean="0"/>
                        <a:t>Rate Target</a:t>
                      </a:r>
                      <a:endParaRPr lang="en-US" b="1" dirty="0"/>
                    </a:p>
                  </a:txBody>
                  <a:tcPr/>
                </a:tc>
                <a:tc>
                  <a:txBody>
                    <a:bodyPr/>
                    <a:lstStyle/>
                    <a:p>
                      <a:r>
                        <a:rPr lang="en-US" dirty="0" smtClean="0"/>
                        <a:t>Fed Funds</a:t>
                      </a:r>
                      <a:endParaRPr lang="en-US" dirty="0"/>
                    </a:p>
                  </a:txBody>
                  <a:tcPr/>
                </a:tc>
              </a:tr>
              <a:tr h="971550">
                <a:tc>
                  <a:txBody>
                    <a:bodyPr/>
                    <a:lstStyle/>
                    <a:p>
                      <a:endParaRPr lang="en-US" dirty="0"/>
                    </a:p>
                  </a:txBody>
                  <a:tcPr/>
                </a:tc>
                <a:tc>
                  <a:txBody>
                    <a:bodyPr/>
                    <a:lstStyle/>
                    <a:p>
                      <a:r>
                        <a:rPr lang="en-US" dirty="0" smtClean="0"/>
                        <a:t>Commercial</a:t>
                      </a:r>
                      <a:r>
                        <a:rPr lang="en-US" baseline="0" dirty="0" smtClean="0"/>
                        <a:t> Paper</a:t>
                      </a:r>
                      <a:endParaRPr lang="en-US" dirty="0"/>
                    </a:p>
                  </a:txBody>
                  <a:tcPr/>
                </a:tc>
                <a:tc>
                  <a:txBody>
                    <a:bodyPr/>
                    <a:lstStyle/>
                    <a:p>
                      <a:r>
                        <a:rPr lang="en-US" dirty="0" smtClean="0"/>
                        <a:t>Treasury</a:t>
                      </a:r>
                      <a:r>
                        <a:rPr lang="en-US" baseline="0" dirty="0" smtClean="0"/>
                        <a:t> Bills</a:t>
                      </a:r>
                      <a:endParaRPr lang="en-US" dirty="0"/>
                    </a:p>
                  </a:txBody>
                  <a:tcPr/>
                </a:tc>
                <a:tc>
                  <a:txBody>
                    <a:bodyPr/>
                    <a:lstStyle/>
                    <a:p>
                      <a:r>
                        <a:rPr lang="en-US" dirty="0" smtClean="0"/>
                        <a:t>C&amp;I lending</a:t>
                      </a:r>
                      <a:endParaRPr lang="en-US" dirty="0"/>
                    </a:p>
                  </a:txBody>
                  <a:tcPr/>
                </a:tc>
              </a:tr>
              <a:tr h="971550">
                <a:tc>
                  <a:txBody>
                    <a:bodyPr/>
                    <a:lstStyle/>
                    <a:p>
                      <a:r>
                        <a:rPr lang="en-US" dirty="0" smtClean="0"/>
                        <a:t>Credit</a:t>
                      </a:r>
                      <a:endParaRPr lang="en-US" dirty="0"/>
                    </a:p>
                  </a:txBody>
                  <a:tcPr/>
                </a:tc>
                <a:tc>
                  <a:txBody>
                    <a:bodyPr/>
                    <a:lstStyle/>
                    <a:p>
                      <a:r>
                        <a:rPr lang="en-US" dirty="0" smtClean="0"/>
                        <a:t>Corporate Bonds</a:t>
                      </a:r>
                      <a:endParaRPr lang="en-US" dirty="0"/>
                    </a:p>
                  </a:txBody>
                  <a:tcPr/>
                </a:tc>
                <a:tc>
                  <a:txBody>
                    <a:bodyPr/>
                    <a:lstStyle/>
                    <a:p>
                      <a:r>
                        <a:rPr lang="en-US" dirty="0" smtClean="0"/>
                        <a:t>Treasury Bonds</a:t>
                      </a:r>
                      <a:endParaRPr lang="en-US" dirty="0"/>
                    </a:p>
                  </a:txBody>
                  <a:tcPr/>
                </a:tc>
                <a:tc>
                  <a:txBody>
                    <a:bodyPr/>
                    <a:lstStyle/>
                    <a:p>
                      <a:r>
                        <a:rPr lang="en-US" dirty="0" smtClean="0"/>
                        <a:t>Mortgage lending</a:t>
                      </a:r>
                      <a:endParaRPr lang="en-US" dirty="0"/>
                    </a:p>
                  </a:txBody>
                  <a:tcPr/>
                </a:tc>
              </a:tr>
            </a:tbl>
          </a:graphicData>
        </a:graphic>
      </p:graphicFrame>
      <p:cxnSp>
        <p:nvCxnSpPr>
          <p:cNvPr id="11" name="Straight Arrow Connector 10"/>
          <p:cNvCxnSpPr/>
          <p:nvPr/>
        </p:nvCxnSpPr>
        <p:spPr>
          <a:xfrm rot="10800000">
            <a:off x="3352800" y="21336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867400" y="22098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3352800" y="2743200"/>
            <a:ext cx="1219200"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867400" y="2743200"/>
            <a:ext cx="838200"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4915694" y="3161506"/>
            <a:ext cx="533400"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4953794" y="42664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a:off x="4343400" y="3733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943600" y="37338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a:off x="4191000" y="4724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096000" y="4724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412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Dollar, indirect</a:t>
            </a:r>
            <a:endParaRPr lang="en-US" dirty="0"/>
          </a:p>
        </p:txBody>
      </p:sp>
      <p:graphicFrame>
        <p:nvGraphicFramePr>
          <p:cNvPr id="4" name="Content Placeholder 3"/>
          <p:cNvGraphicFramePr>
            <a:graphicFrameLocks noGrp="1"/>
          </p:cNvGraphicFramePr>
          <p:nvPr>
            <p:ph idx="1"/>
            <p:extLst/>
          </p:nvPr>
        </p:nvGraphicFramePr>
        <p:xfrm>
          <a:off x="457200" y="1600200"/>
          <a:ext cx="8229600" cy="3505200"/>
        </p:xfrm>
        <a:graphic>
          <a:graphicData uri="http://schemas.openxmlformats.org/drawingml/2006/table">
            <a:tbl>
              <a:tblPr firstRow="1" firstCol="1">
                <a:tableStyleId>{5C22544A-7EE6-4342-B048-85BDC9FD1C3A}</a:tableStyleId>
              </a:tblPr>
              <a:tblGrid>
                <a:gridCol w="2057400"/>
                <a:gridCol w="2057400"/>
                <a:gridCol w="2057400"/>
                <a:gridCol w="2057400"/>
              </a:tblGrid>
              <a:tr h="876300">
                <a:tc>
                  <a:txBody>
                    <a:bodyPr/>
                    <a:lstStyle/>
                    <a:p>
                      <a:endParaRPr lang="en-US" dirty="0"/>
                    </a:p>
                  </a:txBody>
                  <a:tcPr/>
                </a:tc>
                <a:tc>
                  <a:txBody>
                    <a:bodyPr/>
                    <a:lstStyle/>
                    <a:p>
                      <a:r>
                        <a:rPr lang="en-US" dirty="0" smtClean="0"/>
                        <a:t>Asia</a:t>
                      </a:r>
                      <a:endParaRPr lang="en-US" dirty="0"/>
                    </a:p>
                  </a:txBody>
                  <a:tcPr/>
                </a:tc>
                <a:tc>
                  <a:txBody>
                    <a:bodyPr/>
                    <a:lstStyle/>
                    <a:p>
                      <a:r>
                        <a:rPr lang="en-US" dirty="0" smtClean="0"/>
                        <a:t>US</a:t>
                      </a:r>
                      <a:endParaRPr lang="en-US" dirty="0"/>
                    </a:p>
                  </a:txBody>
                  <a:tcPr/>
                </a:tc>
                <a:tc>
                  <a:txBody>
                    <a:bodyPr/>
                    <a:lstStyle/>
                    <a:p>
                      <a:r>
                        <a:rPr lang="en-US" dirty="0" smtClean="0"/>
                        <a:t>Europe</a:t>
                      </a:r>
                      <a:endParaRPr lang="en-US" dirty="0"/>
                    </a:p>
                  </a:txBody>
                  <a:tcPr/>
                </a:tc>
              </a:tr>
              <a:tr h="876300">
                <a:tc>
                  <a:txBody>
                    <a:bodyPr/>
                    <a:lstStyle/>
                    <a:p>
                      <a:r>
                        <a:rPr lang="en-US" dirty="0" smtClean="0"/>
                        <a:t>Key</a:t>
                      </a:r>
                      <a:r>
                        <a:rPr lang="en-US" baseline="0" dirty="0" smtClean="0"/>
                        <a:t> Currency</a:t>
                      </a:r>
                      <a:endParaRPr lang="en-US" dirty="0"/>
                    </a:p>
                  </a:txBody>
                  <a:tcPr/>
                </a:tc>
                <a:tc>
                  <a:txBody>
                    <a:bodyPr/>
                    <a:lstStyle/>
                    <a:p>
                      <a:endParaRPr lang="en-US" dirty="0"/>
                    </a:p>
                  </a:txBody>
                  <a:tcPr/>
                </a:tc>
                <a:tc>
                  <a:txBody>
                    <a:bodyPr/>
                    <a:lstStyle/>
                    <a:p>
                      <a:pPr algn="ctr"/>
                      <a:r>
                        <a:rPr lang="en-US" b="1" baseline="0" dirty="0" smtClean="0"/>
                        <a:t>Dollar</a:t>
                      </a:r>
                      <a:endParaRPr lang="en-US" b="1" dirty="0"/>
                    </a:p>
                  </a:txBody>
                  <a:tcPr/>
                </a:tc>
                <a:tc>
                  <a:txBody>
                    <a:bodyPr/>
                    <a:lstStyle/>
                    <a:p>
                      <a:endParaRPr lang="en-US"/>
                    </a:p>
                  </a:txBody>
                  <a:tcPr/>
                </a:tc>
              </a:tr>
              <a:tr h="876300">
                <a:tc>
                  <a:txBody>
                    <a:bodyPr/>
                    <a:lstStyle/>
                    <a:p>
                      <a:r>
                        <a:rPr lang="en-US" dirty="0" smtClean="0"/>
                        <a:t>National Currency</a:t>
                      </a:r>
                      <a:endParaRPr lang="en-US" dirty="0"/>
                    </a:p>
                  </a:txBody>
                  <a:tcPr/>
                </a:tc>
                <a:tc>
                  <a:txBody>
                    <a:bodyPr/>
                    <a:lstStyle/>
                    <a:p>
                      <a:r>
                        <a:rPr lang="en-US" dirty="0" smtClean="0"/>
                        <a:t>Yen, </a:t>
                      </a:r>
                      <a:r>
                        <a:rPr lang="en-US" dirty="0" err="1" smtClean="0"/>
                        <a:t>Renminbi</a:t>
                      </a:r>
                      <a:endParaRPr lang="en-US" dirty="0"/>
                    </a:p>
                  </a:txBody>
                  <a:tcPr/>
                </a:tc>
                <a:tc>
                  <a:txBody>
                    <a:bodyPr/>
                    <a:lstStyle/>
                    <a:p>
                      <a:r>
                        <a:rPr lang="en-US" b="0" dirty="0" smtClean="0"/>
                        <a:t>International Dollar</a:t>
                      </a:r>
                      <a:endParaRPr lang="en-US" b="0" dirty="0"/>
                    </a:p>
                  </a:txBody>
                  <a:tcPr/>
                </a:tc>
                <a:tc>
                  <a:txBody>
                    <a:bodyPr/>
                    <a:lstStyle/>
                    <a:p>
                      <a:pPr algn="ctr"/>
                      <a:r>
                        <a:rPr lang="en-US" dirty="0" smtClean="0"/>
                        <a:t>DM, Euro</a:t>
                      </a:r>
                      <a:endParaRPr lang="en-US" dirty="0"/>
                    </a:p>
                  </a:txBody>
                  <a:tcPr/>
                </a:tc>
              </a:tr>
              <a:tr h="876300">
                <a:tc>
                  <a:txBody>
                    <a:bodyPr/>
                    <a:lstStyle/>
                    <a:p>
                      <a:r>
                        <a:rPr lang="en-US" dirty="0" smtClean="0"/>
                        <a:t>National Deposits, National</a:t>
                      </a:r>
                      <a:r>
                        <a:rPr lang="en-US" baseline="0" dirty="0" smtClean="0"/>
                        <a:t> Credit</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cxnSp>
        <p:nvCxnSpPr>
          <p:cNvPr id="6" name="Straight Arrow Connector 5"/>
          <p:cNvCxnSpPr/>
          <p:nvPr/>
        </p:nvCxnSpPr>
        <p:spPr>
          <a:xfrm rot="-5400000" flipH="1" flipV="1">
            <a:off x="5296694" y="3111139"/>
            <a:ext cx="533400"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980857" y="3517948"/>
            <a:ext cx="6896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604360" y="3507172"/>
            <a:ext cx="558439" cy="10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5218906" y="4076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048000" y="41148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6972300" y="4076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327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descr="Large confetti"/>
          <p:cNvSpPr>
            <a:spLocks noGrp="1" noChangeArrowheads="1"/>
          </p:cNvSpPr>
          <p:nvPr>
            <p:ph type="title"/>
          </p:nvPr>
        </p:nvSpPr>
        <p:spPr>
          <a:solidFill>
            <a:schemeClr val="tx2">
              <a:lumMod val="40000"/>
              <a:lumOff val="60000"/>
            </a:schemeClr>
          </a:solidFill>
        </p:spPr>
        <p:txBody>
          <a:bodyPr/>
          <a:lstStyle/>
          <a:p>
            <a:r>
              <a:rPr lang="en-US" altLang="en-US" dirty="0"/>
              <a:t>Origins of </a:t>
            </a:r>
            <a:r>
              <a:rPr lang="en-US" altLang="en-US" dirty="0" smtClean="0"/>
              <a:t>Macroeconomics?</a:t>
            </a:r>
            <a:endParaRPr lang="en-US" altLang="en-US" dirty="0"/>
          </a:p>
        </p:txBody>
      </p:sp>
      <p:sp>
        <p:nvSpPr>
          <p:cNvPr id="13315" name="Rectangle 1027"/>
          <p:cNvSpPr>
            <a:spLocks noGrp="1" noChangeArrowheads="1"/>
          </p:cNvSpPr>
          <p:nvPr>
            <p:ph type="body" idx="1"/>
          </p:nvPr>
        </p:nvSpPr>
        <p:spPr/>
        <p:txBody>
          <a:bodyPr/>
          <a:lstStyle/>
          <a:p>
            <a:r>
              <a:rPr lang="en-US" altLang="en-US" sz="2800"/>
              <a:t>Alvin Hansen</a:t>
            </a:r>
          </a:p>
          <a:p>
            <a:pPr lvl="1"/>
            <a:r>
              <a:rPr lang="en-US" altLang="en-US" sz="2400"/>
              <a:t>Continental Business Cycles (Schumpeter) +</a:t>
            </a:r>
          </a:p>
          <a:p>
            <a:pPr lvl="2">
              <a:buFont typeface="Wingdings" pitchFamily="2" charset="2"/>
              <a:buNone/>
            </a:pPr>
            <a:r>
              <a:rPr lang="en-US" altLang="en-US"/>
              <a:t>American Institutionalism (Burns/Mitchell)</a:t>
            </a:r>
            <a:endParaRPr lang="en-US" altLang="en-US" sz="2000"/>
          </a:p>
          <a:p>
            <a:r>
              <a:rPr lang="en-US" altLang="en-US" sz="2800"/>
              <a:t>John Maynard Keynes</a:t>
            </a:r>
          </a:p>
          <a:p>
            <a:pPr lvl="1"/>
            <a:r>
              <a:rPr lang="en-US" altLang="en-US" sz="2400"/>
              <a:t>English Banking Traditions (Tooke, Bagehot, Marshall, Hawtrey)</a:t>
            </a:r>
          </a:p>
          <a:p>
            <a:r>
              <a:rPr lang="en-US" altLang="en-US" sz="2800"/>
              <a:t>James Tobin:  neoclassical synthesis</a:t>
            </a:r>
          </a:p>
          <a:p>
            <a:pPr lvl="1"/>
            <a:r>
              <a:rPr lang="en-US" altLang="en-US" sz="2400"/>
              <a:t>Irving Fisher (Walrasianism) + </a:t>
            </a:r>
          </a:p>
          <a:p>
            <a:pPr lvl="1">
              <a:buFont typeface="Wingdings" pitchFamily="2" charset="2"/>
              <a:buNone/>
            </a:pPr>
            <a:r>
              <a:rPr lang="en-US" altLang="en-US" sz="2400"/>
              <a:t>			Cambridge Quantity equation</a:t>
            </a:r>
          </a:p>
        </p:txBody>
      </p:sp>
    </p:spTree>
    <p:extLst>
      <p:ext uri="{BB962C8B-B14F-4D97-AF65-F5344CB8AC3E}">
        <p14:creationId xmlns:p14="http://schemas.microsoft.com/office/powerpoint/2010/main" val="3019867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descr="Large confetti"/>
          <p:cNvSpPr>
            <a:spLocks noGrp="1" noChangeArrowheads="1"/>
          </p:cNvSpPr>
          <p:nvPr>
            <p:ph type="title"/>
          </p:nvPr>
        </p:nvSpPr>
        <p:spPr/>
        <p:txBody>
          <a:bodyPr/>
          <a:lstStyle/>
          <a:p>
            <a:r>
              <a:rPr lang="en-US" altLang="en-US" dirty="0" smtClean="0">
                <a:solidFill>
                  <a:schemeClr val="tx1"/>
                </a:solidFill>
              </a:rPr>
              <a:t>Evolution of Macro?</a:t>
            </a:r>
            <a:endParaRPr lang="en-US" altLang="en-US" dirty="0">
              <a:solidFill>
                <a:schemeClr val="tx1"/>
              </a:solidFill>
            </a:endParaRPr>
          </a:p>
        </p:txBody>
      </p:sp>
      <p:sp>
        <p:nvSpPr>
          <p:cNvPr id="19459" name="Rectangle 3"/>
          <p:cNvSpPr>
            <a:spLocks noGrp="1" noChangeArrowheads="1"/>
          </p:cNvSpPr>
          <p:nvPr>
            <p:ph type="body" idx="1"/>
          </p:nvPr>
        </p:nvSpPr>
        <p:spPr>
          <a:solidFill>
            <a:schemeClr val="bg1"/>
          </a:solidFill>
        </p:spPr>
        <p:txBody>
          <a:bodyPr/>
          <a:lstStyle/>
          <a:p>
            <a:r>
              <a:rPr lang="en-US" altLang="en-US" sz="2800" dirty="0" smtClean="0"/>
              <a:t>Internal Inconsistency, Monetarist Challenge</a:t>
            </a:r>
            <a:endParaRPr lang="en-US" altLang="en-US" sz="2800" dirty="0"/>
          </a:p>
          <a:p>
            <a:pPr lvl="1"/>
            <a:r>
              <a:rPr lang="en-US" altLang="en-US" sz="2400" dirty="0"/>
              <a:t>Phelps (1968), Friedman (1968), </a:t>
            </a:r>
            <a:r>
              <a:rPr lang="en-US" altLang="en-US" sz="2400" dirty="0" err="1"/>
              <a:t>Muth</a:t>
            </a:r>
            <a:r>
              <a:rPr lang="en-US" altLang="en-US" sz="2400" dirty="0"/>
              <a:t> (1961)</a:t>
            </a:r>
          </a:p>
          <a:p>
            <a:r>
              <a:rPr lang="en-US" altLang="en-US" sz="2800" dirty="0"/>
              <a:t>New Classical Theory (Lucas 1975, 1976, 1977)</a:t>
            </a:r>
          </a:p>
          <a:p>
            <a:pPr lvl="1"/>
            <a:r>
              <a:rPr lang="en-US" altLang="en-US" sz="2400" dirty="0"/>
              <a:t>“Equilibrium Model of the Business Cycle” </a:t>
            </a:r>
          </a:p>
          <a:p>
            <a:pPr lvl="1"/>
            <a:r>
              <a:rPr lang="en-US" altLang="en-US" sz="2400" dirty="0"/>
              <a:t>“Econometric Policy Evaluation”</a:t>
            </a:r>
          </a:p>
          <a:p>
            <a:pPr lvl="1"/>
            <a:r>
              <a:rPr lang="en-US" altLang="en-US" sz="2400" dirty="0"/>
              <a:t>“Understanding Business Cycles”</a:t>
            </a:r>
          </a:p>
          <a:p>
            <a:r>
              <a:rPr lang="en-US" altLang="en-US" sz="2800" dirty="0"/>
              <a:t>Real Business Cycles</a:t>
            </a:r>
          </a:p>
          <a:p>
            <a:pPr lvl="1"/>
            <a:r>
              <a:rPr lang="en-US" altLang="en-US" sz="2400" dirty="0" err="1"/>
              <a:t>Kydland</a:t>
            </a:r>
            <a:r>
              <a:rPr lang="en-US" altLang="en-US" sz="2400" dirty="0"/>
              <a:t> and Prescott (1982)</a:t>
            </a:r>
          </a:p>
          <a:p>
            <a:pPr lvl="1"/>
            <a:r>
              <a:rPr lang="en-US" altLang="en-US" sz="2400" dirty="0"/>
              <a:t>Long and </a:t>
            </a:r>
            <a:r>
              <a:rPr lang="en-US" altLang="en-US" sz="2400" dirty="0" err="1"/>
              <a:t>Plosser</a:t>
            </a:r>
            <a:r>
              <a:rPr lang="en-US" altLang="en-US" sz="2400" dirty="0"/>
              <a:t> (1983)</a:t>
            </a:r>
          </a:p>
          <a:p>
            <a:pPr>
              <a:buFontTx/>
              <a:buNone/>
            </a:pPr>
            <a:endParaRPr lang="en-US" altLang="en-US" sz="2800" dirty="0"/>
          </a:p>
        </p:txBody>
      </p:sp>
    </p:spTree>
    <p:extLst>
      <p:ext uri="{BB962C8B-B14F-4D97-AF65-F5344CB8AC3E}">
        <p14:creationId xmlns:p14="http://schemas.microsoft.com/office/powerpoint/2010/main" val="3398098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descr="Large confetti"/>
          <p:cNvSpPr>
            <a:spLocks noGrp="1" noChangeArrowheads="1"/>
          </p:cNvSpPr>
          <p:nvPr>
            <p:ph type="title"/>
          </p:nvPr>
        </p:nvSpPr>
        <p:spPr/>
        <p:txBody>
          <a:bodyPr>
            <a:normAutofit/>
          </a:bodyPr>
          <a:lstStyle/>
          <a:p>
            <a:r>
              <a:rPr lang="en-US" altLang="en-US" dirty="0"/>
              <a:t>The Lucas </a:t>
            </a:r>
            <a:r>
              <a:rPr lang="en-US" altLang="en-US" dirty="0" smtClean="0"/>
              <a:t>Link:  Macro vs. Finance</a:t>
            </a:r>
            <a:endParaRPr lang="en-US" altLang="en-US" dirty="0"/>
          </a:p>
        </p:txBody>
      </p:sp>
      <p:sp>
        <p:nvSpPr>
          <p:cNvPr id="7171" name="Rectangle 3"/>
          <p:cNvSpPr>
            <a:spLocks noGrp="1" noChangeArrowheads="1"/>
          </p:cNvSpPr>
          <p:nvPr>
            <p:ph type="body" idx="1"/>
          </p:nvPr>
        </p:nvSpPr>
        <p:spPr/>
        <p:txBody>
          <a:bodyPr/>
          <a:lstStyle/>
          <a:p>
            <a:pPr>
              <a:lnSpc>
                <a:spcPct val="90000"/>
              </a:lnSpc>
            </a:pPr>
            <a:r>
              <a:rPr lang="en-US" altLang="en-US" sz="2400" dirty="0">
                <a:cs typeface="Times New Roman" pitchFamily="18" charset="0"/>
              </a:rPr>
              <a:t>“On the one hand, it is easy to postulate agents and market institutions which ignore or foolishly waste information:  the result is a theory which seriously understates agents’ abilities to vary their decision rules with changes in the environment (such as, for example, the theory underlying the major econometric forecasting models).  It is equally easy to postulate </a:t>
            </a:r>
            <a:r>
              <a:rPr lang="en-US" altLang="en-US" sz="2400" dirty="0">
                <a:solidFill>
                  <a:srgbClr val="FF0000"/>
                </a:solidFill>
                <a:cs typeface="Times New Roman" pitchFamily="18" charset="0"/>
              </a:rPr>
              <a:t>‘efficient’ securities markets which rapidly transmit all information to all traders:  the result is a static general equilibrium model.  </a:t>
            </a:r>
            <a:r>
              <a:rPr lang="en-US" altLang="en-US" sz="2400" dirty="0">
                <a:cs typeface="Times New Roman" pitchFamily="18" charset="0"/>
              </a:rPr>
              <a:t>To observe that one must avoid both extremes to understand the business cycle does not take one very far in discovering the correct ‘centrist’ model, but it seems nonetheless an essential point of departure.”  </a:t>
            </a:r>
            <a:r>
              <a:rPr lang="en-US" altLang="en-US" sz="2400" dirty="0" smtClean="0">
                <a:cs typeface="Times New Roman" pitchFamily="18" charset="0"/>
              </a:rPr>
              <a:t>                                 						(Lucas 1975, 1138</a:t>
            </a:r>
            <a:r>
              <a:rPr lang="en-US" altLang="en-US" sz="2400" dirty="0">
                <a:cs typeface="Times New Roman" pitchFamily="18" charset="0"/>
              </a:rPr>
              <a:t>). </a:t>
            </a:r>
          </a:p>
          <a:p>
            <a:pPr>
              <a:lnSpc>
                <a:spcPct val="90000"/>
              </a:lnSpc>
            </a:pPr>
            <a:endParaRPr lang="en-US" altLang="en-US" sz="2400" dirty="0"/>
          </a:p>
        </p:txBody>
      </p:sp>
    </p:spTree>
    <p:extLst>
      <p:ext uri="{BB962C8B-B14F-4D97-AF65-F5344CB8AC3E}">
        <p14:creationId xmlns:p14="http://schemas.microsoft.com/office/powerpoint/2010/main" val="1799619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40000"/>
              <a:lumOff val="60000"/>
            </a:schemeClr>
          </a:solidFill>
        </p:spPr>
        <p:txBody>
          <a:bodyPr>
            <a:normAutofit/>
          </a:bodyPr>
          <a:lstStyle/>
          <a:p>
            <a:r>
              <a:rPr lang="en-US" dirty="0" smtClean="0"/>
              <a:t>Rise of the Academics</a:t>
            </a:r>
            <a:endParaRPr lang="en-US" dirty="0"/>
          </a:p>
        </p:txBody>
      </p:sp>
      <p:sp>
        <p:nvSpPr>
          <p:cNvPr id="3" name="Content Placeholder 2"/>
          <p:cNvSpPr>
            <a:spLocks noGrp="1"/>
          </p:cNvSpPr>
          <p:nvPr>
            <p:ph idx="1"/>
          </p:nvPr>
        </p:nvSpPr>
        <p:spPr/>
        <p:txBody>
          <a:bodyPr/>
          <a:lstStyle/>
          <a:p>
            <a:r>
              <a:rPr lang="en-US" dirty="0" err="1" smtClean="0"/>
              <a:t>Marschak</a:t>
            </a:r>
            <a:r>
              <a:rPr lang="en-US" dirty="0" smtClean="0"/>
              <a:t> 1934 (Classical?)</a:t>
            </a:r>
          </a:p>
          <a:p>
            <a:endParaRPr lang="en-US" dirty="0"/>
          </a:p>
          <a:p>
            <a:endParaRPr lang="en-US" dirty="0" smtClean="0"/>
          </a:p>
          <a:p>
            <a:endParaRPr lang="en-US" dirty="0" smtClean="0"/>
          </a:p>
          <a:p>
            <a:r>
              <a:rPr lang="en-US" dirty="0" err="1" smtClean="0"/>
              <a:t>Marschak</a:t>
            </a:r>
            <a:r>
              <a:rPr lang="en-US" dirty="0" smtClean="0"/>
              <a:t> 1938 (Neoclassical?)</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8189" y="2220686"/>
            <a:ext cx="37623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800600"/>
            <a:ext cx="283845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9264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Modigliani</a:t>
            </a:r>
            <a:endParaRPr lang="en-US" dirty="0"/>
          </a:p>
        </p:txBody>
      </p:sp>
      <p:sp>
        <p:nvSpPr>
          <p:cNvPr id="3" name="Content Placeholder 2"/>
          <p:cNvSpPr>
            <a:spLocks noGrp="1"/>
          </p:cNvSpPr>
          <p:nvPr>
            <p:ph idx="1"/>
          </p:nvPr>
        </p:nvSpPr>
        <p:spPr/>
        <p:txBody>
          <a:bodyPr/>
          <a:lstStyle/>
          <a:p>
            <a:r>
              <a:rPr lang="en-US" dirty="0" smtClean="0"/>
              <a:t>“Liquidity Preference and the Theory of Interest and Money”  (1944)</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726599"/>
            <a:ext cx="478155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9570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traditions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“There were, at the least, two strands in classical economics.  There was one (represented, roughly speaking, by Ricardo and his followers) which maintained that all would be well if by some device credit money could be made to behave like metallic money; there was another (represented, so far as I have taken the story, by Thornton and Mill) which held that credit money must be managed, even though (as was admitted) it is difficult to manage it.  This is a major difference, and it has outlasted Keynes.”  </a:t>
            </a:r>
          </a:p>
          <a:p>
            <a:pPr marL="0" indent="0">
              <a:buNone/>
            </a:pPr>
            <a:r>
              <a:rPr lang="en-US" dirty="0"/>
              <a:t>	</a:t>
            </a:r>
            <a:r>
              <a:rPr lang="en-US" dirty="0" smtClean="0"/>
              <a:t>	Hicks 1967, “Monetary Theory and History”</a:t>
            </a:r>
            <a:endParaRPr lang="en-US" dirty="0"/>
          </a:p>
        </p:txBody>
      </p:sp>
    </p:spTree>
    <p:extLst>
      <p:ext uri="{BB962C8B-B14F-4D97-AF65-F5344CB8AC3E}">
        <p14:creationId xmlns:p14="http://schemas.microsoft.com/office/powerpoint/2010/main" val="607561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Samuelson (1947 [1937])</a:t>
            </a:r>
            <a:endParaRPr lang="en-US" dirty="0"/>
          </a:p>
        </p:txBody>
      </p:sp>
      <p:sp>
        <p:nvSpPr>
          <p:cNvPr id="3" name="Content Placeholder 2"/>
          <p:cNvSpPr>
            <a:spLocks noGrp="1"/>
          </p:cNvSpPr>
          <p:nvPr>
            <p:ph idx="1"/>
          </p:nvPr>
        </p:nvSpPr>
        <p:spPr>
          <a:xfrm>
            <a:off x="457200" y="1752600"/>
            <a:ext cx="8229600" cy="4525963"/>
          </a:xfrm>
        </p:spPr>
        <p:txBody>
          <a:bodyPr>
            <a:normAutofit/>
          </a:bodyPr>
          <a:lstStyle/>
          <a:p>
            <a:r>
              <a:rPr lang="en-US" dirty="0" smtClean="0"/>
              <a:t>Robertson’s </a:t>
            </a:r>
            <a:r>
              <a:rPr lang="en-US" u="sng" dirty="0" smtClean="0"/>
              <a:t>Money</a:t>
            </a:r>
            <a:r>
              <a:rPr lang="en-US" dirty="0" smtClean="0"/>
              <a:t> (1922)</a:t>
            </a:r>
          </a:p>
          <a:p>
            <a:r>
              <a:rPr lang="en-US" b="1" dirty="0" smtClean="0">
                <a:solidFill>
                  <a:srgbClr val="FF0000"/>
                </a:solidFill>
              </a:rPr>
              <a:t>Monetary </a:t>
            </a:r>
            <a:r>
              <a:rPr lang="en-US" b="1" dirty="0" err="1" smtClean="0">
                <a:solidFill>
                  <a:srgbClr val="FF0000"/>
                </a:solidFill>
              </a:rPr>
              <a:t>Walrasianism</a:t>
            </a:r>
            <a:endParaRPr lang="en-US" b="1" dirty="0" smtClean="0">
              <a:solidFill>
                <a:srgbClr val="FF0000"/>
              </a:solidFill>
            </a:endParaRPr>
          </a:p>
          <a:p>
            <a:pPr lvl="1"/>
            <a:r>
              <a:rPr lang="en-US" dirty="0" smtClean="0"/>
              <a:t>Hicks 1935 “A suggestion for simplifying…”</a:t>
            </a:r>
          </a:p>
          <a:p>
            <a:pPr lvl="1"/>
            <a:r>
              <a:rPr lang="en-US" dirty="0" err="1" smtClean="0"/>
              <a:t>Marschak</a:t>
            </a:r>
            <a:r>
              <a:rPr lang="en-US" dirty="0" smtClean="0"/>
              <a:t> 1938 “Money and the theory of assets”</a:t>
            </a:r>
          </a:p>
          <a:p>
            <a:r>
              <a:rPr lang="en-US" dirty="0"/>
              <a:t>M = M(p</a:t>
            </a:r>
            <a:r>
              <a:rPr lang="en-US" baseline="-25000" dirty="0"/>
              <a:t>1</a:t>
            </a:r>
            <a:r>
              <a:rPr lang="en-US" dirty="0"/>
              <a:t>,….,</a:t>
            </a:r>
            <a:r>
              <a:rPr lang="en-US" dirty="0" err="1" smtClean="0"/>
              <a:t>p</a:t>
            </a:r>
            <a:r>
              <a:rPr lang="en-US" baseline="-25000" dirty="0" err="1" smtClean="0"/>
              <a:t>n</a:t>
            </a:r>
            <a:r>
              <a:rPr lang="en-US" dirty="0" err="1" smtClean="0"/>
              <a:t>,p</a:t>
            </a:r>
            <a:r>
              <a:rPr lang="en-US" baseline="-25000" dirty="0" err="1" smtClean="0"/>
              <a:t>m</a:t>
            </a:r>
            <a:r>
              <a:rPr lang="en-US" dirty="0" err="1" smtClean="0"/>
              <a:t>,I,r</a:t>
            </a:r>
            <a:r>
              <a:rPr lang="en-US" dirty="0" smtClean="0"/>
              <a:t>)</a:t>
            </a:r>
          </a:p>
          <a:p>
            <a:pPr lvl="1"/>
            <a:r>
              <a:rPr lang="en-US" dirty="0" smtClean="0"/>
              <a:t>Monetary theory of the rate of interest?  </a:t>
            </a:r>
            <a:r>
              <a:rPr lang="en-US" b="1" dirty="0" smtClean="0">
                <a:solidFill>
                  <a:srgbClr val="FF0000"/>
                </a:solidFill>
              </a:rPr>
              <a:t>NO</a:t>
            </a:r>
          </a:p>
          <a:p>
            <a:pPr lvl="1"/>
            <a:r>
              <a:rPr lang="en-US" dirty="0" smtClean="0"/>
              <a:t>Liquidity preference theory of term structure?  </a:t>
            </a:r>
            <a:r>
              <a:rPr lang="en-US" b="1" dirty="0" smtClean="0">
                <a:solidFill>
                  <a:srgbClr val="FF0000"/>
                </a:solidFill>
              </a:rPr>
              <a:t>NO</a:t>
            </a:r>
          </a:p>
          <a:p>
            <a:r>
              <a:rPr lang="en-US" dirty="0" smtClean="0"/>
              <a:t>Neoclassical Synthesis (1955, 1967)</a:t>
            </a:r>
            <a:endParaRPr lang="en-US" dirty="0"/>
          </a:p>
        </p:txBody>
      </p:sp>
    </p:spTree>
    <p:extLst>
      <p:ext uri="{BB962C8B-B14F-4D97-AF65-F5344CB8AC3E}">
        <p14:creationId xmlns:p14="http://schemas.microsoft.com/office/powerpoint/2010/main" val="19204021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Aside on Hicks</a:t>
            </a:r>
            <a:endParaRPr lang="en-US" dirty="0"/>
          </a:p>
        </p:txBody>
      </p:sp>
      <p:sp>
        <p:nvSpPr>
          <p:cNvPr id="3" name="Content Placeholder 2"/>
          <p:cNvSpPr>
            <a:spLocks noGrp="1"/>
          </p:cNvSpPr>
          <p:nvPr>
            <p:ph idx="1"/>
          </p:nvPr>
        </p:nvSpPr>
        <p:spPr/>
        <p:txBody>
          <a:bodyPr/>
          <a:lstStyle/>
          <a:p>
            <a:r>
              <a:rPr lang="en-US" dirty="0" smtClean="0"/>
              <a:t>Repudiation of 1937 “Keynes and the Classics”, but not 1935 “Simplifying”</a:t>
            </a:r>
          </a:p>
          <a:p>
            <a:r>
              <a:rPr lang="en-US" dirty="0" smtClean="0"/>
              <a:t>1962 Presidential Address “Liquidity” restarts his monetary inquiry, culminating in 1989 </a:t>
            </a:r>
            <a:r>
              <a:rPr lang="en-US" u="sng" dirty="0" smtClean="0"/>
              <a:t>Market Theory of Money </a:t>
            </a:r>
          </a:p>
          <a:p>
            <a:r>
              <a:rPr lang="en-US" dirty="0" smtClean="0"/>
              <a:t>Not monetary </a:t>
            </a:r>
            <a:r>
              <a:rPr lang="en-US" dirty="0" err="1" smtClean="0"/>
              <a:t>Walrasianism</a:t>
            </a:r>
            <a:r>
              <a:rPr lang="en-US" dirty="0" smtClean="0"/>
              <a:t>, rather completion of Keynes </a:t>
            </a:r>
            <a:r>
              <a:rPr lang="en-US" u="sng" dirty="0" smtClean="0"/>
              <a:t>Treatise on Money</a:t>
            </a:r>
          </a:p>
          <a:p>
            <a:r>
              <a:rPr lang="en-US" dirty="0" smtClean="0"/>
              <a:t>Hicks and the money </a:t>
            </a:r>
            <a:r>
              <a:rPr lang="en-US" dirty="0" smtClean="0"/>
              <a:t>view</a:t>
            </a:r>
            <a:endParaRPr lang="en-US" dirty="0"/>
          </a:p>
        </p:txBody>
      </p:sp>
    </p:spTree>
    <p:extLst>
      <p:ext uri="{BB962C8B-B14F-4D97-AF65-F5344CB8AC3E}">
        <p14:creationId xmlns:p14="http://schemas.microsoft.com/office/powerpoint/2010/main" val="232110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Emerging Norms of Management</a:t>
            </a:r>
            <a:endParaRPr lang="en-US" dirty="0"/>
          </a:p>
        </p:txBody>
      </p:sp>
      <p:sp>
        <p:nvSpPr>
          <p:cNvPr id="4" name="Content Placeholder 3"/>
          <p:cNvSpPr>
            <a:spLocks noGrp="1"/>
          </p:cNvSpPr>
          <p:nvPr>
            <p:ph sz="half" idx="1"/>
          </p:nvPr>
        </p:nvSpPr>
        <p:spPr/>
        <p:txBody>
          <a:bodyPr/>
          <a:lstStyle/>
          <a:p>
            <a:r>
              <a:rPr lang="en-US" dirty="0" smtClean="0"/>
              <a:t>Tobin 1969</a:t>
            </a:r>
            <a:endParaRPr lang="en-US" dirty="0"/>
          </a:p>
        </p:txBody>
      </p:sp>
      <p:sp>
        <p:nvSpPr>
          <p:cNvPr id="5" name="Content Placeholder 4"/>
          <p:cNvSpPr>
            <a:spLocks noGrp="1"/>
          </p:cNvSpPr>
          <p:nvPr>
            <p:ph sz="half" idx="2"/>
          </p:nvPr>
        </p:nvSpPr>
        <p:spPr/>
        <p:txBody>
          <a:bodyPr/>
          <a:lstStyle/>
          <a:p>
            <a:r>
              <a:rPr lang="en-US" dirty="0" smtClean="0"/>
              <a:t>Modigliani 1975</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0000">
            <a:off x="0" y="2155166"/>
            <a:ext cx="3930445" cy="448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descr="C:\Users\pmehrling\AppData\Local\Microsoft\Windows\Temporary Internet Files\Content.Outlook\68LD8E82\0482_001 (2).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689966" y="1697966"/>
            <a:ext cx="3875917" cy="539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6897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Debate circa 1975</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55950763"/>
              </p:ext>
            </p:extLst>
          </p:nvPr>
        </p:nvGraphicFramePr>
        <p:xfrm>
          <a:off x="457200" y="1600200"/>
          <a:ext cx="8229600" cy="2895600"/>
        </p:xfrm>
        <a:graphic>
          <a:graphicData uri="http://schemas.openxmlformats.org/drawingml/2006/table">
            <a:tbl>
              <a:tblPr firstRow="1" bandRow="1">
                <a:tableStyleId>{5C22544A-7EE6-4342-B048-85BDC9FD1C3A}</a:tableStyleId>
              </a:tblPr>
              <a:tblGrid>
                <a:gridCol w="2743200"/>
                <a:gridCol w="2743200"/>
                <a:gridCol w="2743200"/>
              </a:tblGrid>
              <a:tr h="965200">
                <a:tc>
                  <a:txBody>
                    <a:bodyPr/>
                    <a:lstStyle/>
                    <a:p>
                      <a:endParaRPr lang="en-US" dirty="0"/>
                    </a:p>
                  </a:txBody>
                  <a:tcPr/>
                </a:tc>
                <a:tc>
                  <a:txBody>
                    <a:bodyPr/>
                    <a:lstStyle/>
                    <a:p>
                      <a:r>
                        <a:rPr lang="en-US" dirty="0" smtClean="0"/>
                        <a:t>Self-regulation</a:t>
                      </a:r>
                    </a:p>
                    <a:p>
                      <a:r>
                        <a:rPr lang="en-US" dirty="0" smtClean="0"/>
                        <a:t>Decentralization</a:t>
                      </a:r>
                      <a:endParaRPr lang="en-US" dirty="0"/>
                    </a:p>
                  </a:txBody>
                  <a:tcPr/>
                </a:tc>
                <a:tc>
                  <a:txBody>
                    <a:bodyPr/>
                    <a:lstStyle/>
                    <a:p>
                      <a:r>
                        <a:rPr lang="en-US" dirty="0" smtClean="0"/>
                        <a:t>Active Management</a:t>
                      </a:r>
                    </a:p>
                    <a:p>
                      <a:r>
                        <a:rPr lang="en-US" dirty="0" smtClean="0"/>
                        <a:t>Centralization</a:t>
                      </a:r>
                      <a:endParaRPr lang="en-US" dirty="0"/>
                    </a:p>
                  </a:txBody>
                  <a:tcPr/>
                </a:tc>
              </a:tr>
              <a:tr h="965200">
                <a:tc>
                  <a:txBody>
                    <a:bodyPr/>
                    <a:lstStyle/>
                    <a:p>
                      <a:r>
                        <a:rPr lang="en-US" dirty="0" smtClean="0"/>
                        <a:t>Banking School</a:t>
                      </a:r>
                    </a:p>
                    <a:p>
                      <a:r>
                        <a:rPr lang="en-US" dirty="0" smtClean="0"/>
                        <a:t>Private</a:t>
                      </a:r>
                      <a:r>
                        <a:rPr lang="en-US" baseline="0" dirty="0" smtClean="0"/>
                        <a:t> Credit Money</a:t>
                      </a:r>
                      <a:endParaRPr lang="en-US" dirty="0"/>
                    </a:p>
                  </a:txBody>
                  <a:tcPr/>
                </a:tc>
                <a:tc>
                  <a:txBody>
                    <a:bodyPr/>
                    <a:lstStyle/>
                    <a:p>
                      <a:r>
                        <a:rPr lang="en-US" sz="2000" dirty="0" smtClean="0"/>
                        <a:t>Fischer Black ‘75</a:t>
                      </a:r>
                      <a:endParaRPr lang="en-US" sz="2000" dirty="0"/>
                    </a:p>
                  </a:txBody>
                  <a:tcPr/>
                </a:tc>
                <a:tc>
                  <a:txBody>
                    <a:bodyPr/>
                    <a:lstStyle/>
                    <a:p>
                      <a:r>
                        <a:rPr lang="en-US" sz="2000" dirty="0" smtClean="0"/>
                        <a:t>Charles </a:t>
                      </a:r>
                      <a:r>
                        <a:rPr lang="en-US" sz="2000" dirty="0" err="1" smtClean="0"/>
                        <a:t>Kindleberger</a:t>
                      </a:r>
                      <a:r>
                        <a:rPr lang="en-US" sz="2000" dirty="0" smtClean="0"/>
                        <a:t> ‘48</a:t>
                      </a:r>
                      <a:endParaRPr lang="en-US" sz="2000" dirty="0"/>
                    </a:p>
                  </a:txBody>
                  <a:tcPr/>
                </a:tc>
              </a:tr>
              <a:tr h="965200">
                <a:tc>
                  <a:txBody>
                    <a:bodyPr/>
                    <a:lstStyle/>
                    <a:p>
                      <a:r>
                        <a:rPr lang="en-US" dirty="0" smtClean="0"/>
                        <a:t>Currency School</a:t>
                      </a:r>
                    </a:p>
                    <a:p>
                      <a:r>
                        <a:rPr lang="en-US" dirty="0" smtClean="0"/>
                        <a:t>Public Outside Money</a:t>
                      </a:r>
                      <a:endParaRPr lang="en-US" dirty="0"/>
                    </a:p>
                  </a:txBody>
                  <a:tcPr/>
                </a:tc>
                <a:tc>
                  <a:txBody>
                    <a:bodyPr/>
                    <a:lstStyle/>
                    <a:p>
                      <a:endParaRPr lang="en-US" sz="2000" dirty="0"/>
                    </a:p>
                  </a:txBody>
                  <a:tcPr/>
                </a:tc>
                <a:tc>
                  <a:txBody>
                    <a:bodyPr/>
                    <a:lstStyle/>
                    <a:p>
                      <a:r>
                        <a:rPr lang="en-US" sz="2000" b="1" dirty="0" smtClean="0">
                          <a:solidFill>
                            <a:srgbClr val="FF0000"/>
                          </a:solidFill>
                        </a:rPr>
                        <a:t>Franco Modigliani ‘62</a:t>
                      </a:r>
                      <a:endParaRPr lang="en-US" sz="2000" b="1" dirty="0">
                        <a:solidFill>
                          <a:srgbClr val="FF0000"/>
                        </a:solidFill>
                      </a:endParaRPr>
                    </a:p>
                  </a:txBody>
                  <a:tcPr/>
                </a:tc>
              </a:tr>
            </a:tbl>
          </a:graphicData>
        </a:graphic>
      </p:graphicFrame>
    </p:spTree>
    <p:extLst>
      <p:ext uri="{BB962C8B-B14F-4D97-AF65-F5344CB8AC3E}">
        <p14:creationId xmlns:p14="http://schemas.microsoft.com/office/powerpoint/2010/main" val="35077710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US" dirty="0" smtClean="0"/>
              <a:t>Can Monetary Policy Work?</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a:t>
            </a:r>
            <a:r>
              <a:rPr lang="en-US" dirty="0"/>
              <a:t>If the interest rate on money, as well as the rates on all other financial assets, were flexible and endogenous, then ….there would be no room for monetary policy to affect aggregate demand</a:t>
            </a:r>
            <a:r>
              <a:rPr lang="en-US" dirty="0" smtClean="0"/>
              <a:t>.” </a:t>
            </a:r>
          </a:p>
          <a:p>
            <a:pPr marL="0" indent="0">
              <a:buNone/>
            </a:pPr>
            <a:r>
              <a:rPr lang="en-US" dirty="0"/>
              <a:t>	</a:t>
            </a:r>
            <a:r>
              <a:rPr lang="en-US" dirty="0" smtClean="0"/>
              <a:t>				Tobin (1969, 26)</a:t>
            </a:r>
          </a:p>
        </p:txBody>
      </p:sp>
    </p:spTree>
    <p:extLst>
      <p:ext uri="{BB962C8B-B14F-4D97-AF65-F5344CB8AC3E}">
        <p14:creationId xmlns:p14="http://schemas.microsoft.com/office/powerpoint/2010/main" val="36964798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Monetarism Mark I</a:t>
            </a:r>
            <a:endParaRPr lang="en-US" dirty="0"/>
          </a:p>
        </p:txBody>
      </p:sp>
      <p:sp>
        <p:nvSpPr>
          <p:cNvPr id="6" name="Content Placeholder 5"/>
          <p:cNvSpPr>
            <a:spLocks noGrp="1"/>
          </p:cNvSpPr>
          <p:nvPr>
            <p:ph idx="1"/>
          </p:nvPr>
        </p:nvSpPr>
        <p:spPr/>
        <p:txBody>
          <a:bodyPr/>
          <a:lstStyle/>
          <a:p>
            <a:r>
              <a:rPr lang="en-US" dirty="0" smtClean="0"/>
              <a:t>“One can see why the initial monetarist tide was so successful – no one had thought of building any dykes.”</a:t>
            </a:r>
          </a:p>
          <a:p>
            <a:pPr lvl="1"/>
            <a:r>
              <a:rPr lang="en-US" dirty="0" smtClean="0"/>
              <a:t>Hahn on neoclassical “synthesis” (1983, 51) in </a:t>
            </a:r>
            <a:r>
              <a:rPr lang="en-US" u="sng" dirty="0" smtClean="0"/>
              <a:t>Paul Samuelson and Modern Economic Theory</a:t>
            </a:r>
          </a:p>
        </p:txBody>
      </p:sp>
    </p:spTree>
    <p:extLst>
      <p:ext uri="{BB962C8B-B14F-4D97-AF65-F5344CB8AC3E}">
        <p14:creationId xmlns:p14="http://schemas.microsoft.com/office/powerpoint/2010/main" val="860552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“Hahn Problem”</a:t>
            </a:r>
            <a:endParaRPr lang="en-US" dirty="0"/>
          </a:p>
        </p:txBody>
      </p:sp>
      <p:sp>
        <p:nvSpPr>
          <p:cNvPr id="3" name="Content Placeholder 2"/>
          <p:cNvSpPr>
            <a:spLocks noGrp="1"/>
          </p:cNvSpPr>
          <p:nvPr>
            <p:ph sz="half" idx="1"/>
          </p:nvPr>
        </p:nvSpPr>
        <p:spPr/>
        <p:txBody>
          <a:bodyPr/>
          <a:lstStyle/>
          <a:p>
            <a:r>
              <a:rPr lang="en-US" dirty="0" smtClean="0"/>
              <a:t>Hahn 1965</a:t>
            </a:r>
            <a:endParaRPr lang="en-US" dirty="0"/>
          </a:p>
        </p:txBody>
      </p:sp>
      <p:sp>
        <p:nvSpPr>
          <p:cNvPr id="4" name="Content Placeholder 3"/>
          <p:cNvSpPr>
            <a:spLocks noGrp="1"/>
          </p:cNvSpPr>
          <p:nvPr>
            <p:ph sz="half" idx="2"/>
          </p:nvPr>
        </p:nvSpPr>
        <p:spPr/>
        <p:txBody>
          <a:bodyPr/>
          <a:lstStyle/>
          <a:p>
            <a:r>
              <a:rPr lang="en-US" dirty="0" smtClean="0"/>
              <a:t>Woodford 2003</a:t>
            </a:r>
            <a:endParaRPr 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008" t="4682" r="6555" b="4669"/>
          <a:stretch/>
        </p:blipFill>
        <p:spPr bwMode="auto">
          <a:xfrm>
            <a:off x="533400" y="2011680"/>
            <a:ext cx="3184267" cy="4754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5042" y="2011680"/>
            <a:ext cx="3105150" cy="476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50195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US" dirty="0" smtClean="0"/>
              <a:t>The Problem of Time</a:t>
            </a:r>
            <a:endParaRPr lang="en-US" dirty="0"/>
          </a:p>
        </p:txBody>
      </p:sp>
      <p:sp>
        <p:nvSpPr>
          <p:cNvPr id="5" name="Text Placeholder 4"/>
          <p:cNvSpPr>
            <a:spLocks noGrp="1"/>
          </p:cNvSpPr>
          <p:nvPr>
            <p:ph type="body" idx="1"/>
          </p:nvPr>
        </p:nvSpPr>
        <p:spPr>
          <a:solidFill>
            <a:schemeClr val="bg1"/>
          </a:solidFill>
        </p:spPr>
        <p:txBody>
          <a:bodyPr>
            <a:normAutofit/>
          </a:bodyPr>
          <a:lstStyle/>
          <a:p>
            <a:r>
              <a:rPr lang="en-US" sz="3200" dirty="0" smtClean="0"/>
              <a:t>Economics View</a:t>
            </a:r>
            <a:endParaRPr lang="en-US" sz="3200" dirty="0"/>
          </a:p>
        </p:txBody>
      </p:sp>
      <p:sp>
        <p:nvSpPr>
          <p:cNvPr id="3" name="Content Placeholder 2"/>
          <p:cNvSpPr>
            <a:spLocks noGrp="1"/>
          </p:cNvSpPr>
          <p:nvPr>
            <p:ph sz="half" idx="2"/>
          </p:nvPr>
        </p:nvSpPr>
        <p:spPr/>
        <p:txBody>
          <a:bodyPr/>
          <a:lstStyle/>
          <a:p>
            <a:pPr marL="0" indent="0">
              <a:buNone/>
            </a:pPr>
            <a:endParaRPr lang="en-US" dirty="0" smtClean="0"/>
          </a:p>
          <a:p>
            <a:pPr marL="0" indent="0">
              <a:buNone/>
            </a:pPr>
            <a:r>
              <a:rPr lang="en-US" sz="2800" dirty="0" smtClean="0"/>
              <a:t>Past → Present</a:t>
            </a:r>
          </a:p>
          <a:p>
            <a:pPr marL="0" indent="0">
              <a:buNone/>
            </a:pPr>
            <a:endParaRPr lang="en-US" sz="2800" dirty="0" smtClean="0"/>
          </a:p>
          <a:p>
            <a:pPr marL="0" indent="0">
              <a:buNone/>
            </a:pPr>
            <a:r>
              <a:rPr lang="en-US" sz="2800" dirty="0" smtClean="0"/>
              <a:t>Capital Stock K</a:t>
            </a:r>
          </a:p>
          <a:p>
            <a:pPr marL="0" indent="0">
              <a:buNone/>
            </a:pPr>
            <a:endParaRPr lang="en-US" sz="2800" dirty="0" smtClean="0"/>
          </a:p>
          <a:p>
            <a:pPr marL="0" indent="0">
              <a:buNone/>
            </a:pPr>
            <a:r>
              <a:rPr lang="en-US" sz="2800" dirty="0" smtClean="0"/>
              <a:t>Y=f(K,L)</a:t>
            </a:r>
            <a:endParaRPr lang="en-US" sz="2800" dirty="0"/>
          </a:p>
        </p:txBody>
      </p:sp>
      <p:sp>
        <p:nvSpPr>
          <p:cNvPr id="6" name="Text Placeholder 5"/>
          <p:cNvSpPr>
            <a:spLocks noGrp="1"/>
          </p:cNvSpPr>
          <p:nvPr>
            <p:ph type="body" sz="quarter" idx="3"/>
          </p:nvPr>
        </p:nvSpPr>
        <p:spPr>
          <a:solidFill>
            <a:schemeClr val="bg1"/>
          </a:solidFill>
        </p:spPr>
        <p:txBody>
          <a:bodyPr>
            <a:normAutofit/>
          </a:bodyPr>
          <a:lstStyle/>
          <a:p>
            <a:r>
              <a:rPr lang="en-US" sz="3200" dirty="0" smtClean="0"/>
              <a:t>Finance View</a:t>
            </a:r>
            <a:endParaRPr lang="en-US" sz="3200" dirty="0"/>
          </a:p>
        </p:txBody>
      </p:sp>
      <p:sp>
        <p:nvSpPr>
          <p:cNvPr id="7" name="Content Placeholder 6"/>
          <p:cNvSpPr>
            <a:spLocks noGrp="1"/>
          </p:cNvSpPr>
          <p:nvPr>
            <p:ph sz="quarter" idx="4"/>
          </p:nvPr>
        </p:nvSpPr>
        <p:spPr/>
        <p:txBody>
          <a:bodyPr/>
          <a:lstStyle/>
          <a:p>
            <a:pPr marL="0" indent="0">
              <a:buNone/>
            </a:pPr>
            <a:endParaRPr lang="en-US" dirty="0" smtClean="0"/>
          </a:p>
          <a:p>
            <a:pPr marL="0" indent="0">
              <a:buNone/>
            </a:pPr>
            <a:r>
              <a:rPr lang="en-US" sz="2800" dirty="0" smtClean="0"/>
              <a:t>Future → Present</a:t>
            </a:r>
          </a:p>
          <a:p>
            <a:pPr marL="0" indent="0">
              <a:buNone/>
            </a:pPr>
            <a:endParaRPr lang="en-US" sz="2800" dirty="0"/>
          </a:p>
          <a:p>
            <a:pPr marL="0" indent="0">
              <a:buNone/>
            </a:pPr>
            <a:r>
              <a:rPr lang="en-US" sz="2800" dirty="0" smtClean="0"/>
              <a:t>Capital value P</a:t>
            </a:r>
            <a:r>
              <a:rPr lang="en-US" sz="2800" baseline="-25000" dirty="0" smtClean="0"/>
              <a:t>K</a:t>
            </a:r>
            <a:endParaRPr lang="en-US" sz="2800" baseline="-25000" dirty="0"/>
          </a:p>
          <a:p>
            <a:pPr marL="0" indent="0">
              <a:buNone/>
            </a:pPr>
            <a:endParaRPr lang="en-US" sz="2800" baseline="-25000" dirty="0" smtClean="0"/>
          </a:p>
          <a:p>
            <a:pPr marL="0" indent="0">
              <a:buNone/>
            </a:pPr>
            <a:endParaRPr lang="en-US" sz="2800" baseline="-25000" dirty="0"/>
          </a:p>
          <a:p>
            <a:pPr marL="0" indent="0">
              <a:buNone/>
            </a:pPr>
            <a:r>
              <a:rPr lang="en-US" sz="2800" dirty="0" smtClean="0"/>
              <a:t>P</a:t>
            </a:r>
            <a:r>
              <a:rPr lang="en-US" sz="2800" baseline="-25000" dirty="0" smtClean="0"/>
              <a:t>K</a:t>
            </a:r>
            <a:r>
              <a:rPr lang="en-US" sz="2800" dirty="0" smtClean="0"/>
              <a:t> = E</a:t>
            </a:r>
            <a:r>
              <a:rPr lang="en-US" sz="2800" baseline="-25000" dirty="0" smtClean="0"/>
              <a:t>0</a:t>
            </a:r>
            <a:r>
              <a:rPr lang="en-US" sz="2800" dirty="0" smtClean="0"/>
              <a:t>∑(1/1+r)</a:t>
            </a:r>
            <a:r>
              <a:rPr lang="en-US" sz="2800" baseline="30000" dirty="0" err="1" smtClean="0"/>
              <a:t>t</a:t>
            </a:r>
            <a:r>
              <a:rPr lang="en-US" sz="2800" dirty="0" err="1" smtClean="0"/>
              <a:t>C</a:t>
            </a:r>
            <a:r>
              <a:rPr lang="en-US" sz="2800" baseline="-25000" dirty="0" err="1" smtClean="0"/>
              <a:t>t</a:t>
            </a:r>
            <a:endParaRPr lang="en-US" sz="2800" baseline="-25000" dirty="0"/>
          </a:p>
          <a:p>
            <a:pPr marL="0" indent="0">
              <a:buNone/>
            </a:pPr>
            <a:endParaRPr lang="en-US" baseline="-25000" dirty="0" smtClean="0"/>
          </a:p>
        </p:txBody>
      </p:sp>
    </p:spTree>
    <p:extLst>
      <p:ext uri="{BB962C8B-B14F-4D97-AF65-F5344CB8AC3E}">
        <p14:creationId xmlns:p14="http://schemas.microsoft.com/office/powerpoint/2010/main" val="1414074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40000"/>
              <a:lumOff val="60000"/>
            </a:schemeClr>
          </a:solidFill>
        </p:spPr>
        <p:txBody>
          <a:bodyPr/>
          <a:lstStyle/>
          <a:p>
            <a:r>
              <a:rPr lang="en-US" dirty="0" smtClean="0"/>
              <a:t>Rise of Finance</a:t>
            </a:r>
            <a:endParaRPr lang="en-US" dirty="0"/>
          </a:p>
        </p:txBody>
      </p:sp>
      <p:sp>
        <p:nvSpPr>
          <p:cNvPr id="3" name="Content Placeholder 2"/>
          <p:cNvSpPr>
            <a:spLocks noGrp="1"/>
          </p:cNvSpPr>
          <p:nvPr>
            <p:ph idx="1"/>
          </p:nvPr>
        </p:nvSpPr>
        <p:spPr/>
        <p:txBody>
          <a:bodyPr>
            <a:normAutofit/>
          </a:bodyPr>
          <a:lstStyle/>
          <a:p>
            <a:r>
              <a:rPr lang="en-US" dirty="0" smtClean="0"/>
              <a:t>CAPM Origins [</a:t>
            </a:r>
            <a:r>
              <a:rPr lang="en-US" dirty="0" err="1" smtClean="0"/>
              <a:t>Marschak</a:t>
            </a:r>
            <a:r>
              <a:rPr lang="en-US" dirty="0" smtClean="0"/>
              <a:t> 1938]</a:t>
            </a:r>
          </a:p>
          <a:p>
            <a:pPr lvl="1"/>
            <a:r>
              <a:rPr lang="en-US" dirty="0" smtClean="0"/>
              <a:t>Markowitz (1956) to Sharpe (1964)</a:t>
            </a:r>
          </a:p>
          <a:p>
            <a:pPr lvl="1"/>
            <a:r>
              <a:rPr lang="en-US" dirty="0" smtClean="0"/>
              <a:t>Modigliani-Miller (1958) to </a:t>
            </a:r>
            <a:r>
              <a:rPr lang="en-US" dirty="0" err="1" smtClean="0"/>
              <a:t>Treynor</a:t>
            </a:r>
            <a:r>
              <a:rPr lang="en-US" dirty="0" smtClean="0"/>
              <a:t> (1962)</a:t>
            </a:r>
          </a:p>
          <a:p>
            <a:r>
              <a:rPr lang="en-US" dirty="0" smtClean="0"/>
              <a:t>Options Pricing Origins</a:t>
            </a:r>
          </a:p>
          <a:p>
            <a:pPr lvl="1"/>
            <a:r>
              <a:rPr lang="en-US" dirty="0" err="1" smtClean="0"/>
              <a:t>Treynor</a:t>
            </a:r>
            <a:r>
              <a:rPr lang="en-US" dirty="0" smtClean="0"/>
              <a:t> to Black-Scholes (1973)</a:t>
            </a:r>
          </a:p>
          <a:p>
            <a:pPr lvl="1"/>
            <a:r>
              <a:rPr lang="en-US" dirty="0" smtClean="0"/>
              <a:t>Samuelson to Merton (1973)</a:t>
            </a:r>
          </a:p>
        </p:txBody>
      </p:sp>
    </p:spTree>
    <p:extLst>
      <p:ext uri="{BB962C8B-B14F-4D97-AF65-F5344CB8AC3E}">
        <p14:creationId xmlns:p14="http://schemas.microsoft.com/office/powerpoint/2010/main" val="6139598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“Monetarism” Mark II</a:t>
            </a:r>
            <a:endParaRPr lang="en-US" dirty="0"/>
          </a:p>
        </p:txBody>
      </p:sp>
      <p:sp>
        <p:nvSpPr>
          <p:cNvPr id="3" name="Content Placeholder 2"/>
          <p:cNvSpPr>
            <a:spLocks noGrp="1"/>
          </p:cNvSpPr>
          <p:nvPr>
            <p:ph idx="1"/>
          </p:nvPr>
        </p:nvSpPr>
        <p:spPr/>
        <p:txBody>
          <a:bodyPr>
            <a:normAutofit fontScale="92500"/>
          </a:bodyPr>
          <a:lstStyle/>
          <a:p>
            <a:r>
              <a:rPr lang="en-US" dirty="0" smtClean="0"/>
              <a:t>Black </a:t>
            </a:r>
            <a:r>
              <a:rPr lang="en-US" dirty="0"/>
              <a:t>(1970) “Banking in a World Without Money</a:t>
            </a:r>
            <a:r>
              <a:rPr lang="en-US" dirty="0" smtClean="0"/>
              <a:t>”</a:t>
            </a:r>
          </a:p>
          <a:p>
            <a:r>
              <a:rPr lang="en-US" dirty="0" smtClean="0"/>
              <a:t>Real Business Cycles</a:t>
            </a:r>
          </a:p>
          <a:p>
            <a:pPr lvl="1"/>
            <a:r>
              <a:rPr lang="en-US" dirty="0" err="1" smtClean="0"/>
              <a:t>Kydland</a:t>
            </a:r>
            <a:r>
              <a:rPr lang="en-US" dirty="0" smtClean="0"/>
              <a:t> and Prescott (1982)</a:t>
            </a:r>
          </a:p>
          <a:p>
            <a:pPr lvl="1"/>
            <a:r>
              <a:rPr lang="en-US" dirty="0" smtClean="0"/>
              <a:t>Long and </a:t>
            </a:r>
            <a:r>
              <a:rPr lang="en-US" dirty="0" err="1" smtClean="0"/>
              <a:t>Plosser</a:t>
            </a:r>
            <a:r>
              <a:rPr lang="en-US" dirty="0" smtClean="0"/>
              <a:t> (1983)</a:t>
            </a:r>
            <a:endParaRPr lang="en-US" dirty="0"/>
          </a:p>
          <a:p>
            <a:r>
              <a:rPr lang="en-US" dirty="0"/>
              <a:t>Dynamic Stochastic General Equilibrium Model</a:t>
            </a:r>
          </a:p>
          <a:p>
            <a:pPr lvl="1"/>
            <a:r>
              <a:rPr lang="en-US" dirty="0"/>
              <a:t>No banks, no money, liquidity as a free </a:t>
            </a:r>
            <a:r>
              <a:rPr lang="en-US" dirty="0" smtClean="0"/>
              <a:t>good</a:t>
            </a:r>
          </a:p>
          <a:p>
            <a:pPr lvl="1"/>
            <a:r>
              <a:rPr lang="en-US" dirty="0" smtClean="0"/>
              <a:t>Price level formed by “expectations” and Central Bank Taylor Rule</a:t>
            </a:r>
            <a:endParaRPr lang="en-US" dirty="0"/>
          </a:p>
          <a:p>
            <a:endParaRPr lang="en-US" dirty="0"/>
          </a:p>
        </p:txBody>
      </p:sp>
    </p:spTree>
    <p:extLst>
      <p:ext uri="{BB962C8B-B14F-4D97-AF65-F5344CB8AC3E}">
        <p14:creationId xmlns:p14="http://schemas.microsoft.com/office/powerpoint/2010/main" val="590023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World Wars, World Depression, Rise of Welfare State, Stabilization Policy</a:t>
            </a:r>
          </a:p>
          <a:p>
            <a:r>
              <a:rPr lang="en-US" dirty="0" smtClean="0"/>
              <a:t>Rise of the United States (1913 Fed, 1944 Bretton Woods), from sterling to dollar reserve</a:t>
            </a:r>
          </a:p>
          <a:p>
            <a:r>
              <a:rPr lang="en-US" dirty="0" smtClean="0"/>
              <a:t>Professionalization of Economics, Formal Turn in Economics, Econometric Movement</a:t>
            </a:r>
          </a:p>
          <a:p>
            <a:r>
              <a:rPr lang="en-US" dirty="0" smtClean="0"/>
              <a:t>De-colonization</a:t>
            </a:r>
            <a:r>
              <a:rPr lang="en-US" dirty="0"/>
              <a:t>, Independence, Financial Crisis</a:t>
            </a:r>
          </a:p>
          <a:p>
            <a:r>
              <a:rPr lang="en-US" dirty="0" smtClean="0"/>
              <a:t>Emerging </a:t>
            </a:r>
            <a:r>
              <a:rPr lang="en-US" dirty="0"/>
              <a:t>Markets, Financial </a:t>
            </a:r>
            <a:r>
              <a:rPr lang="en-US" dirty="0" smtClean="0"/>
              <a:t>Globalization, Global Financial Crisis</a:t>
            </a:r>
          </a:p>
        </p:txBody>
      </p:sp>
    </p:spTree>
    <p:extLst>
      <p:ext uri="{BB962C8B-B14F-4D97-AF65-F5344CB8AC3E}">
        <p14:creationId xmlns:p14="http://schemas.microsoft.com/office/powerpoint/2010/main" val="41759602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descr="Large confetti"/>
          <p:cNvSpPr>
            <a:spLocks noGrp="1" noChangeArrowheads="1"/>
          </p:cNvSpPr>
          <p:nvPr>
            <p:ph type="title"/>
          </p:nvPr>
        </p:nvSpPr>
        <p:spPr/>
        <p:txBody>
          <a:bodyPr/>
          <a:lstStyle/>
          <a:p>
            <a:r>
              <a:rPr lang="en-US" altLang="en-US"/>
              <a:t>Risk control in efficient markets</a:t>
            </a:r>
          </a:p>
        </p:txBody>
      </p:sp>
      <p:sp>
        <p:nvSpPr>
          <p:cNvPr id="37891" name="Rectangle 3"/>
          <p:cNvSpPr>
            <a:spLocks noGrp="1" noChangeArrowheads="1"/>
          </p:cNvSpPr>
          <p:nvPr>
            <p:ph type="body" idx="1"/>
          </p:nvPr>
        </p:nvSpPr>
        <p:spPr/>
        <p:txBody>
          <a:bodyPr/>
          <a:lstStyle/>
          <a:p>
            <a:pPr>
              <a:buFontTx/>
              <a:buNone/>
            </a:pPr>
            <a:r>
              <a:rPr lang="en-US" altLang="en-US" sz="3600">
                <a:cs typeface="Times New Roman" pitchFamily="18" charset="0"/>
              </a:rPr>
              <a:t>Euler Equation:</a:t>
            </a:r>
          </a:p>
          <a:p>
            <a:pPr algn="ctr">
              <a:buFontTx/>
              <a:buNone/>
            </a:pPr>
            <a:r>
              <a:rPr lang="en-US" altLang="en-US" sz="4000" b="1">
                <a:cs typeface="Times New Roman" pitchFamily="18" charset="0"/>
              </a:rPr>
              <a:t>U’(C</a:t>
            </a:r>
            <a:r>
              <a:rPr lang="en-US" altLang="en-US" sz="4000" b="1" baseline="-30000">
                <a:cs typeface="Times New Roman" pitchFamily="18" charset="0"/>
              </a:rPr>
              <a:t>it</a:t>
            </a:r>
            <a:r>
              <a:rPr lang="en-US" altLang="en-US" sz="4000" b="1">
                <a:cs typeface="Times New Roman" pitchFamily="18" charset="0"/>
              </a:rPr>
              <a:t>) = E</a:t>
            </a:r>
            <a:r>
              <a:rPr lang="en-US" altLang="en-US" sz="4000" b="1" baseline="-30000">
                <a:cs typeface="Times New Roman" pitchFamily="18" charset="0"/>
              </a:rPr>
              <a:t>t</a:t>
            </a:r>
            <a:r>
              <a:rPr lang="en-US" altLang="en-US" sz="4000" b="1">
                <a:cs typeface="Times New Roman" pitchFamily="18" charset="0"/>
              </a:rPr>
              <a:t>[δU’(C</a:t>
            </a:r>
            <a:r>
              <a:rPr lang="en-US" altLang="en-US" sz="4000" b="1" baseline="-30000">
                <a:cs typeface="Times New Roman" pitchFamily="18" charset="0"/>
              </a:rPr>
              <a:t>it+1</a:t>
            </a:r>
            <a:r>
              <a:rPr lang="en-US" altLang="en-US" sz="4000" b="1">
                <a:cs typeface="Times New Roman" pitchFamily="18" charset="0"/>
              </a:rPr>
              <a:t>)R</a:t>
            </a:r>
            <a:r>
              <a:rPr lang="en-US" altLang="en-US" sz="4000" b="1" baseline="-30000">
                <a:cs typeface="Times New Roman" pitchFamily="18" charset="0"/>
              </a:rPr>
              <a:t>jt+1</a:t>
            </a:r>
            <a:r>
              <a:rPr lang="en-US" altLang="en-US" sz="4000" b="1">
                <a:cs typeface="Times New Roman" pitchFamily="18" charset="0"/>
              </a:rPr>
              <a:t>]</a:t>
            </a:r>
          </a:p>
          <a:p>
            <a:pPr>
              <a:buFontTx/>
              <a:buNone/>
            </a:pPr>
            <a:r>
              <a:rPr lang="en-US" altLang="en-US" sz="3600">
                <a:solidFill>
                  <a:srgbClr val="000000"/>
                </a:solidFill>
                <a:cs typeface="Times New Roman" pitchFamily="18" charset="0"/>
              </a:rPr>
              <a:t>Finance:  portfolio choice</a:t>
            </a:r>
          </a:p>
          <a:p>
            <a:pPr algn="ctr">
              <a:buFontTx/>
              <a:buNone/>
            </a:pPr>
            <a:r>
              <a:rPr lang="en-US" altLang="en-US" sz="4000" b="1">
                <a:solidFill>
                  <a:srgbClr val="000000"/>
                </a:solidFill>
                <a:cs typeface="Times New Roman" pitchFamily="18" charset="0"/>
              </a:rPr>
              <a:t>0 = E</a:t>
            </a:r>
            <a:r>
              <a:rPr lang="en-US" altLang="en-US" sz="4000" b="1" baseline="-30000">
                <a:solidFill>
                  <a:srgbClr val="000000"/>
                </a:solidFill>
                <a:cs typeface="Times New Roman" pitchFamily="18" charset="0"/>
              </a:rPr>
              <a:t>t</a:t>
            </a:r>
            <a:r>
              <a:rPr lang="en-US" altLang="en-US" sz="4000" b="1">
                <a:solidFill>
                  <a:srgbClr val="000000"/>
                </a:solidFill>
                <a:cs typeface="Times New Roman" pitchFamily="18" charset="0"/>
              </a:rPr>
              <a:t>[M</a:t>
            </a:r>
            <a:r>
              <a:rPr lang="en-US" altLang="en-US" sz="4000" b="1" baseline="-30000">
                <a:solidFill>
                  <a:srgbClr val="000000"/>
                </a:solidFill>
                <a:cs typeface="Times New Roman" pitchFamily="18" charset="0"/>
              </a:rPr>
              <a:t>it+1</a:t>
            </a:r>
            <a:r>
              <a:rPr lang="en-US" altLang="en-US" sz="4000" b="1">
                <a:solidFill>
                  <a:srgbClr val="000000"/>
                </a:solidFill>
                <a:cs typeface="Times New Roman" pitchFamily="18" charset="0"/>
              </a:rPr>
              <a:t>(R</a:t>
            </a:r>
            <a:r>
              <a:rPr lang="en-US" altLang="en-US" sz="4000" b="1" baseline="-30000">
                <a:solidFill>
                  <a:srgbClr val="000000"/>
                </a:solidFill>
                <a:cs typeface="Times New Roman" pitchFamily="18" charset="0"/>
              </a:rPr>
              <a:t>jt+1</a:t>
            </a:r>
            <a:r>
              <a:rPr lang="en-US" altLang="en-US" sz="4000" b="1">
                <a:solidFill>
                  <a:srgbClr val="000000"/>
                </a:solidFill>
                <a:cs typeface="Times New Roman" pitchFamily="18" charset="0"/>
              </a:rPr>
              <a:t>-R</a:t>
            </a:r>
            <a:r>
              <a:rPr lang="en-US" altLang="en-US" sz="4000" b="1" baseline="-30000">
                <a:solidFill>
                  <a:srgbClr val="000000"/>
                </a:solidFill>
                <a:cs typeface="Times New Roman" pitchFamily="18" charset="0"/>
              </a:rPr>
              <a:t>j’t+1)</a:t>
            </a:r>
            <a:r>
              <a:rPr lang="en-US" altLang="en-US" sz="4000" b="1">
                <a:solidFill>
                  <a:srgbClr val="000000"/>
                </a:solidFill>
                <a:cs typeface="Times New Roman" pitchFamily="18" charset="0"/>
              </a:rPr>
              <a:t>]</a:t>
            </a:r>
          </a:p>
          <a:p>
            <a:pPr>
              <a:buFontTx/>
              <a:buNone/>
            </a:pPr>
            <a:r>
              <a:rPr lang="en-US" altLang="en-US" sz="3600">
                <a:solidFill>
                  <a:srgbClr val="000000"/>
                </a:solidFill>
                <a:cs typeface="Times New Roman" pitchFamily="18" charset="0"/>
              </a:rPr>
              <a:t>Macroeconomics:  monetary policy</a:t>
            </a:r>
          </a:p>
          <a:p>
            <a:pPr algn="ctr">
              <a:buFontTx/>
              <a:buNone/>
            </a:pPr>
            <a:r>
              <a:rPr lang="en-US" altLang="en-US" sz="4000" b="1">
                <a:cs typeface="Times New Roman" pitchFamily="18" charset="0"/>
              </a:rPr>
              <a:t>y</a:t>
            </a:r>
            <a:r>
              <a:rPr lang="en-US" altLang="en-US" sz="4000" b="1" baseline="-30000">
                <a:cs typeface="Times New Roman" pitchFamily="18" charset="0"/>
              </a:rPr>
              <a:t>t</a:t>
            </a:r>
            <a:r>
              <a:rPr lang="en-US" altLang="en-US" sz="4000" b="1">
                <a:cs typeface="Times New Roman" pitchFamily="18" charset="0"/>
              </a:rPr>
              <a:t> = E</a:t>
            </a:r>
            <a:r>
              <a:rPr lang="en-US" altLang="en-US" sz="4000" b="1" baseline="-30000">
                <a:cs typeface="Times New Roman" pitchFamily="18" charset="0"/>
              </a:rPr>
              <a:t>t</a:t>
            </a:r>
            <a:r>
              <a:rPr lang="en-US" altLang="en-US" sz="4000" b="1">
                <a:cs typeface="Times New Roman" pitchFamily="18" charset="0"/>
              </a:rPr>
              <a:t>y</a:t>
            </a:r>
            <a:r>
              <a:rPr lang="en-US" altLang="en-US" sz="4000" b="1" baseline="-30000">
                <a:cs typeface="Times New Roman" pitchFamily="18" charset="0"/>
              </a:rPr>
              <a:t>t+1 </a:t>
            </a:r>
            <a:r>
              <a:rPr lang="en-US" altLang="en-US" sz="4000" b="1">
                <a:cs typeface="Times New Roman" pitchFamily="18" charset="0"/>
              </a:rPr>
              <a:t>– σ(i</a:t>
            </a:r>
            <a:r>
              <a:rPr lang="en-US" altLang="en-US" sz="4000" b="1" baseline="-30000">
                <a:cs typeface="Times New Roman" pitchFamily="18" charset="0"/>
              </a:rPr>
              <a:t>t</a:t>
            </a:r>
            <a:r>
              <a:rPr lang="en-US" altLang="en-US" sz="4000" b="1">
                <a:cs typeface="Times New Roman" pitchFamily="18" charset="0"/>
              </a:rPr>
              <a:t> – E</a:t>
            </a:r>
            <a:r>
              <a:rPr lang="en-US" altLang="en-US" sz="4000" b="1" baseline="-30000">
                <a:cs typeface="Times New Roman" pitchFamily="18" charset="0"/>
              </a:rPr>
              <a:t>t</a:t>
            </a:r>
            <a:r>
              <a:rPr lang="en-US" altLang="en-US" sz="4000" b="1">
                <a:cs typeface="Times New Roman" pitchFamily="18" charset="0"/>
              </a:rPr>
              <a:t>π</a:t>
            </a:r>
            <a:r>
              <a:rPr lang="en-US" altLang="en-US" sz="4000" b="1" baseline="-30000">
                <a:cs typeface="Times New Roman" pitchFamily="18" charset="0"/>
              </a:rPr>
              <a:t>t+1</a:t>
            </a:r>
            <a:r>
              <a:rPr lang="en-US" altLang="en-US" sz="4000" b="1">
                <a:cs typeface="Times New Roman" pitchFamily="18" charset="0"/>
              </a:rPr>
              <a:t>) + g</a:t>
            </a:r>
            <a:r>
              <a:rPr lang="en-US" altLang="en-US" sz="4000" b="1" baseline="-30000">
                <a:cs typeface="Times New Roman" pitchFamily="18" charset="0"/>
              </a:rPr>
              <a:t>t</a:t>
            </a:r>
            <a:r>
              <a:rPr lang="en-US" altLang="en-US" sz="2800">
                <a:cs typeface="Times New Roman" pitchFamily="18" charset="0"/>
              </a:rPr>
              <a:t> </a:t>
            </a:r>
          </a:p>
          <a:p>
            <a:pPr>
              <a:buFontTx/>
              <a:buNone/>
            </a:pPr>
            <a:endParaRPr lang="en-US" altLang="en-US" sz="2800">
              <a:cs typeface="Times New Roman" pitchFamily="18" charset="0"/>
            </a:endParaRPr>
          </a:p>
        </p:txBody>
      </p:sp>
    </p:spTree>
    <p:extLst>
      <p:ext uri="{BB962C8B-B14F-4D97-AF65-F5344CB8AC3E}">
        <p14:creationId xmlns:p14="http://schemas.microsoft.com/office/powerpoint/2010/main" val="25770554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Theories of “Liquidity”</a:t>
            </a:r>
            <a:endParaRPr lang="en-US" dirty="0"/>
          </a:p>
        </p:txBody>
      </p:sp>
      <p:sp>
        <p:nvSpPr>
          <p:cNvPr id="3" name="Content Placeholder 2"/>
          <p:cNvSpPr>
            <a:spLocks noGrp="1"/>
          </p:cNvSpPr>
          <p:nvPr>
            <p:ph sz="half" idx="1"/>
          </p:nvPr>
        </p:nvSpPr>
        <p:spPr/>
        <p:txBody>
          <a:bodyPr/>
          <a:lstStyle/>
          <a:p>
            <a:r>
              <a:rPr lang="en-US" dirty="0" smtClean="0"/>
              <a:t>Diamond and </a:t>
            </a:r>
            <a:r>
              <a:rPr lang="en-US" dirty="0" err="1" smtClean="0"/>
              <a:t>Dybvig</a:t>
            </a:r>
            <a:r>
              <a:rPr lang="en-US" dirty="0"/>
              <a:t> </a:t>
            </a:r>
            <a:r>
              <a:rPr lang="en-US" dirty="0" smtClean="0"/>
              <a:t>(1983) “Bank Runs, Deposit Insurance, and Liquidity”</a:t>
            </a:r>
          </a:p>
          <a:p>
            <a:r>
              <a:rPr lang="en-US" dirty="0" err="1" smtClean="0"/>
              <a:t>Holmstrom</a:t>
            </a:r>
            <a:r>
              <a:rPr lang="en-US" dirty="0" smtClean="0"/>
              <a:t> and </a:t>
            </a:r>
            <a:r>
              <a:rPr lang="en-US" dirty="0" err="1" smtClean="0"/>
              <a:t>Tirole</a:t>
            </a:r>
            <a:r>
              <a:rPr lang="en-US" dirty="0" smtClean="0"/>
              <a:t> (1998) “Private and Public Supply of Liquidity”</a:t>
            </a:r>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34000" y="1600200"/>
            <a:ext cx="3158112"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80068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40000"/>
              <a:lumOff val="60000"/>
            </a:schemeClr>
          </a:solidFill>
        </p:spPr>
        <p:txBody>
          <a:bodyPr/>
          <a:lstStyle/>
          <a:p>
            <a:r>
              <a:rPr lang="en-US" dirty="0" smtClean="0"/>
              <a:t>The Problem of Time, </a:t>
            </a:r>
            <a:r>
              <a:rPr lang="en-US" dirty="0" err="1" smtClean="0"/>
              <a:t>Redux</a:t>
            </a:r>
            <a:endParaRPr lang="en-US" dirty="0"/>
          </a:p>
        </p:txBody>
      </p:sp>
      <p:sp>
        <p:nvSpPr>
          <p:cNvPr id="5" name="Text Placeholder 4"/>
          <p:cNvSpPr>
            <a:spLocks noGrp="1"/>
          </p:cNvSpPr>
          <p:nvPr>
            <p:ph type="body" idx="1"/>
          </p:nvPr>
        </p:nvSpPr>
        <p:spPr>
          <a:solidFill>
            <a:schemeClr val="bg1"/>
          </a:solidFill>
        </p:spPr>
        <p:txBody>
          <a:bodyPr>
            <a:normAutofit/>
          </a:bodyPr>
          <a:lstStyle/>
          <a:p>
            <a:r>
              <a:rPr lang="en-US" sz="3200" dirty="0" smtClean="0"/>
              <a:t>Finance View</a:t>
            </a:r>
            <a:endParaRPr lang="en-US" sz="3200" dirty="0"/>
          </a:p>
        </p:txBody>
      </p:sp>
      <p:sp>
        <p:nvSpPr>
          <p:cNvPr id="3" name="Content Placeholder 2"/>
          <p:cNvSpPr>
            <a:spLocks noGrp="1"/>
          </p:cNvSpPr>
          <p:nvPr>
            <p:ph sz="half" idx="2"/>
          </p:nvPr>
        </p:nvSpPr>
        <p:spPr>
          <a:xfrm>
            <a:off x="4724400" y="2174875"/>
            <a:ext cx="3886200" cy="3951288"/>
          </a:xfrm>
        </p:spPr>
        <p:txBody>
          <a:bodyPr/>
          <a:lstStyle/>
          <a:p>
            <a:pPr marL="0" indent="0">
              <a:buNone/>
            </a:pPr>
            <a:endParaRPr lang="en-US" dirty="0" smtClean="0"/>
          </a:p>
          <a:p>
            <a:pPr marL="0" indent="0">
              <a:buNone/>
            </a:pPr>
            <a:r>
              <a:rPr lang="en-US" sz="2800" dirty="0" smtClean="0"/>
              <a:t>Present → Present</a:t>
            </a:r>
          </a:p>
          <a:p>
            <a:pPr marL="0" indent="0">
              <a:buNone/>
            </a:pPr>
            <a:endParaRPr lang="en-US" sz="2800" dirty="0" smtClean="0"/>
          </a:p>
          <a:p>
            <a:pPr marL="0" indent="0">
              <a:buNone/>
            </a:pPr>
            <a:r>
              <a:rPr lang="en-US" sz="2800" dirty="0" smtClean="0"/>
              <a:t>Cash Flow</a:t>
            </a:r>
          </a:p>
          <a:p>
            <a:pPr marL="0" indent="0">
              <a:buNone/>
            </a:pPr>
            <a:endParaRPr lang="en-US" sz="2800" dirty="0" smtClean="0"/>
          </a:p>
          <a:p>
            <a:pPr marL="0" indent="0">
              <a:buNone/>
            </a:pPr>
            <a:r>
              <a:rPr lang="en-US" sz="2800" dirty="0" smtClean="0"/>
              <a:t>Survival Constraint</a:t>
            </a:r>
            <a:endParaRPr lang="en-US" sz="2800" dirty="0"/>
          </a:p>
        </p:txBody>
      </p:sp>
      <p:sp>
        <p:nvSpPr>
          <p:cNvPr id="6" name="Text Placeholder 5"/>
          <p:cNvSpPr>
            <a:spLocks noGrp="1"/>
          </p:cNvSpPr>
          <p:nvPr>
            <p:ph type="body" sz="quarter" idx="3"/>
          </p:nvPr>
        </p:nvSpPr>
        <p:spPr>
          <a:solidFill>
            <a:schemeClr val="bg1"/>
          </a:solidFill>
        </p:spPr>
        <p:txBody>
          <a:bodyPr>
            <a:normAutofit/>
          </a:bodyPr>
          <a:lstStyle/>
          <a:p>
            <a:r>
              <a:rPr lang="en-US" sz="3200" dirty="0" smtClean="0"/>
              <a:t>Money View</a:t>
            </a:r>
            <a:endParaRPr lang="en-US" sz="3200" dirty="0"/>
          </a:p>
        </p:txBody>
      </p:sp>
      <p:sp>
        <p:nvSpPr>
          <p:cNvPr id="7" name="Content Placeholder 6"/>
          <p:cNvSpPr>
            <a:spLocks noGrp="1"/>
          </p:cNvSpPr>
          <p:nvPr>
            <p:ph sz="quarter" idx="4"/>
          </p:nvPr>
        </p:nvSpPr>
        <p:spPr>
          <a:xfrm>
            <a:off x="457200" y="2133600"/>
            <a:ext cx="3733800" cy="3951288"/>
          </a:xfrm>
        </p:spPr>
        <p:txBody>
          <a:bodyPr>
            <a:normAutofit/>
          </a:bodyPr>
          <a:lstStyle/>
          <a:p>
            <a:pPr marL="0" indent="0">
              <a:buNone/>
            </a:pPr>
            <a:endParaRPr lang="en-US" dirty="0" smtClean="0"/>
          </a:p>
          <a:p>
            <a:pPr marL="0" indent="0">
              <a:buNone/>
            </a:pPr>
            <a:r>
              <a:rPr lang="en-US" sz="2800" dirty="0" smtClean="0"/>
              <a:t>Future → Present</a:t>
            </a:r>
          </a:p>
          <a:p>
            <a:pPr marL="0" indent="0">
              <a:buNone/>
            </a:pPr>
            <a:endParaRPr lang="en-US" sz="2800" dirty="0"/>
          </a:p>
          <a:p>
            <a:pPr marL="0" indent="0">
              <a:buNone/>
            </a:pPr>
            <a:r>
              <a:rPr lang="en-US" sz="2800" dirty="0" smtClean="0"/>
              <a:t>Capital value P</a:t>
            </a:r>
            <a:r>
              <a:rPr lang="en-US" sz="2800" baseline="-25000" dirty="0" smtClean="0"/>
              <a:t>K</a:t>
            </a:r>
            <a:endParaRPr lang="en-US" sz="2800" baseline="-25000" dirty="0"/>
          </a:p>
          <a:p>
            <a:pPr marL="0" indent="0">
              <a:buNone/>
            </a:pPr>
            <a:endParaRPr lang="en-US" sz="2800" baseline="-25000" dirty="0" smtClean="0"/>
          </a:p>
          <a:p>
            <a:pPr marL="0" indent="0">
              <a:buNone/>
            </a:pPr>
            <a:endParaRPr lang="en-US" sz="2800" baseline="-25000" dirty="0"/>
          </a:p>
          <a:p>
            <a:pPr marL="0" indent="0">
              <a:buNone/>
            </a:pPr>
            <a:r>
              <a:rPr lang="en-US" sz="2800" dirty="0" smtClean="0"/>
              <a:t>P</a:t>
            </a:r>
            <a:r>
              <a:rPr lang="en-US" sz="2800" baseline="-25000" dirty="0" smtClean="0"/>
              <a:t>K</a:t>
            </a:r>
            <a:r>
              <a:rPr lang="en-US" sz="2800" dirty="0" smtClean="0"/>
              <a:t> = E</a:t>
            </a:r>
            <a:r>
              <a:rPr lang="en-US" sz="2800" baseline="-25000" dirty="0" smtClean="0"/>
              <a:t>0</a:t>
            </a:r>
            <a:r>
              <a:rPr lang="en-US" sz="2800" dirty="0" smtClean="0"/>
              <a:t>∑(1/1+r)</a:t>
            </a:r>
            <a:r>
              <a:rPr lang="en-US" sz="2800" baseline="30000" dirty="0" err="1" smtClean="0"/>
              <a:t>t</a:t>
            </a:r>
            <a:r>
              <a:rPr lang="en-US" sz="2800" dirty="0" err="1" smtClean="0"/>
              <a:t>C</a:t>
            </a:r>
            <a:r>
              <a:rPr lang="en-US" sz="2800" baseline="-25000" dirty="0" err="1" smtClean="0"/>
              <a:t>t</a:t>
            </a:r>
            <a:endParaRPr lang="en-US" sz="2800" baseline="-25000" dirty="0"/>
          </a:p>
          <a:p>
            <a:pPr marL="0" indent="0">
              <a:buNone/>
            </a:pPr>
            <a:endParaRPr lang="en-US" baseline="-25000" dirty="0" smtClean="0"/>
          </a:p>
        </p:txBody>
      </p:sp>
    </p:spTree>
    <p:extLst>
      <p:ext uri="{BB962C8B-B14F-4D97-AF65-F5344CB8AC3E}">
        <p14:creationId xmlns:p14="http://schemas.microsoft.com/office/powerpoint/2010/main" val="1025617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US" dirty="0" smtClean="0"/>
              <a:t>The Money View </a:t>
            </a:r>
            <a:endParaRPr lang="en-US" dirty="0"/>
          </a:p>
        </p:txBody>
      </p:sp>
      <p:sp>
        <p:nvSpPr>
          <p:cNvPr id="3" name="Content Placeholder 2"/>
          <p:cNvSpPr>
            <a:spLocks noGrp="1"/>
          </p:cNvSpPr>
          <p:nvPr>
            <p:ph idx="1"/>
          </p:nvPr>
        </p:nvSpPr>
        <p:spPr/>
        <p:txBody>
          <a:bodyPr>
            <a:normAutofit fontScale="92500"/>
          </a:bodyPr>
          <a:lstStyle/>
          <a:p>
            <a:r>
              <a:rPr lang="en-US" b="1" dirty="0" smtClean="0"/>
              <a:t>Banking as a Payments System</a:t>
            </a:r>
          </a:p>
          <a:p>
            <a:pPr lvl="1"/>
            <a:r>
              <a:rPr lang="en-US" dirty="0" smtClean="0"/>
              <a:t>Copeland (1952):	A </a:t>
            </a:r>
            <a:r>
              <a:rPr lang="en-US" dirty="0" err="1" smtClean="0"/>
              <a:t>Moneyflow</a:t>
            </a:r>
            <a:r>
              <a:rPr lang="en-US" dirty="0" smtClean="0"/>
              <a:t> Economy </a:t>
            </a:r>
          </a:p>
          <a:p>
            <a:pPr lvl="1"/>
            <a:r>
              <a:rPr lang="en-US" dirty="0" err="1" smtClean="0"/>
              <a:t>Minsky</a:t>
            </a:r>
            <a:r>
              <a:rPr lang="en-US" dirty="0" smtClean="0"/>
              <a:t> (1957):		The Survival Constraint</a:t>
            </a:r>
          </a:p>
          <a:p>
            <a:pPr lvl="1"/>
            <a:endParaRPr lang="en-US" dirty="0" smtClean="0"/>
          </a:p>
          <a:p>
            <a:r>
              <a:rPr lang="en-US" b="1" dirty="0" smtClean="0"/>
              <a:t>Banking as a Market Making System</a:t>
            </a:r>
            <a:endParaRPr lang="en-US" b="1" dirty="0"/>
          </a:p>
          <a:p>
            <a:pPr lvl="1"/>
            <a:r>
              <a:rPr lang="en-US" dirty="0" err="1" smtClean="0"/>
              <a:t>Hawtrey</a:t>
            </a:r>
            <a:r>
              <a:rPr lang="en-US" dirty="0" smtClean="0"/>
              <a:t> (1919):	Hierarchy of Money and Credit</a:t>
            </a:r>
          </a:p>
          <a:p>
            <a:pPr lvl="1"/>
            <a:r>
              <a:rPr lang="en-US" dirty="0" smtClean="0"/>
              <a:t>Hicks (1989):		Centrality of the Dealer Function</a:t>
            </a:r>
          </a:p>
          <a:p>
            <a:pPr lvl="1"/>
            <a:r>
              <a:rPr lang="en-US" dirty="0" smtClean="0"/>
              <a:t>Bagehot (1873):	Dealer of Last Resort</a:t>
            </a:r>
          </a:p>
          <a:p>
            <a:pPr marL="0" indent="0">
              <a:buNone/>
            </a:pPr>
            <a:endParaRPr lang="en-US" dirty="0"/>
          </a:p>
        </p:txBody>
      </p:sp>
    </p:spTree>
    <p:extLst>
      <p:ext uri="{BB962C8B-B14F-4D97-AF65-F5344CB8AC3E}">
        <p14:creationId xmlns:p14="http://schemas.microsoft.com/office/powerpoint/2010/main" val="36963365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76400"/>
            <a:ext cx="4594803"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“Capitalism is </a:t>
            </a:r>
            <a:r>
              <a:rPr lang="en-US" i="1" dirty="0" smtClean="0"/>
              <a:t>essentially</a:t>
            </a:r>
            <a:r>
              <a:rPr lang="en-US" dirty="0" smtClean="0"/>
              <a:t> a financial system” (1967)</a:t>
            </a:r>
            <a:endParaRPr lang="en-US" dirty="0"/>
          </a:p>
        </p:txBody>
      </p:sp>
    </p:spTree>
    <p:extLst>
      <p:ext uri="{BB962C8B-B14F-4D97-AF65-F5344CB8AC3E}">
        <p14:creationId xmlns:p14="http://schemas.microsoft.com/office/powerpoint/2010/main" val="37759735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Vision of Minsky (1999)</a:t>
            </a:r>
            <a:endParaRPr lang="en-US" dirty="0"/>
          </a:p>
        </p:txBody>
      </p:sp>
      <p:sp>
        <p:nvSpPr>
          <p:cNvPr id="5" name="Content Placeholder 4"/>
          <p:cNvSpPr>
            <a:spLocks noGrp="1"/>
          </p:cNvSpPr>
          <p:nvPr>
            <p:ph idx="1"/>
          </p:nvPr>
        </p:nvSpPr>
        <p:spPr/>
        <p:txBody>
          <a:bodyPr>
            <a:normAutofit fontScale="55000" lnSpcReduction="20000"/>
          </a:bodyPr>
          <a:lstStyle/>
          <a:p>
            <a:pPr marL="0" indent="0">
              <a:buNone/>
            </a:pPr>
            <a:r>
              <a:rPr lang="en-US" dirty="0" smtClean="0"/>
              <a:t>“By his own reckoning, Minsky was an institutionalist economist in the sense that he viewed the structure of the economic world not as immanent in some set of underlying data—such as endowments, technology, and preferences—but rather as constituted by a set of key economic institutions.  He was institutionalist too in his insistence that our economy is </a:t>
            </a:r>
            <a:r>
              <a:rPr lang="en-US" dirty="0" smtClean="0">
                <a:solidFill>
                  <a:srgbClr val="FF0000"/>
                </a:solidFill>
              </a:rPr>
              <a:t>essentially, not incidentally, monetary </a:t>
            </a:r>
            <a:r>
              <a:rPr lang="en-US" dirty="0" smtClean="0"/>
              <a:t>in character.  His way of fleshing out that idea was to look at every economic unit—firms, households, governments, even countries—as though it were a bank daily balancing cash inflow against cash outflow.  From that point of view, the categories that most economists, and most people, take to be solid simply melt into air.  Production, consumption, and trade, are nothing more than flows of money in and out and between different economic units.  </a:t>
            </a:r>
            <a:r>
              <a:rPr lang="en-US" dirty="0" smtClean="0">
                <a:solidFill>
                  <a:srgbClr val="FF0000"/>
                </a:solidFill>
              </a:rPr>
              <a:t>The most real thing is money</a:t>
            </a:r>
            <a:r>
              <a:rPr lang="en-US" dirty="0" smtClean="0"/>
              <a:t>,  but money is nothing more than a form of debt, which is to say a commitment to pay money at some time in the future.  The whole system is therefore fundamentally circular and self-referential.  There is nothing underneath, as it were, holding it up.  In Minsky’s hyper-modern institutionalism, institutions do not merely organize the stuff of some pre-existing real world; there are the only real world there is.  Financial relationships are not about mediating something else on the ‘real’ side of the economy; they are the constitutive relationships of the whole system.  </a:t>
            </a:r>
            <a:r>
              <a:rPr lang="en-US" dirty="0" smtClean="0">
                <a:solidFill>
                  <a:srgbClr val="FF0000"/>
                </a:solidFill>
              </a:rPr>
              <a:t>The veil of money is the very fabric of the modern economy</a:t>
            </a:r>
            <a:r>
              <a:rPr lang="en-US" dirty="0" smtClean="0"/>
              <a:t>.”</a:t>
            </a:r>
            <a:endParaRPr lang="en-US" dirty="0"/>
          </a:p>
        </p:txBody>
      </p:sp>
    </p:spTree>
    <p:extLst>
      <p:ext uri="{BB962C8B-B14F-4D97-AF65-F5344CB8AC3E}">
        <p14:creationId xmlns:p14="http://schemas.microsoft.com/office/powerpoint/2010/main" val="2168722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US" dirty="0" smtClean="0"/>
              <a:t>The Money View </a:t>
            </a:r>
            <a:endParaRPr lang="en-US" dirty="0"/>
          </a:p>
        </p:txBody>
      </p:sp>
      <p:sp>
        <p:nvSpPr>
          <p:cNvPr id="3" name="Content Placeholder 2"/>
          <p:cNvSpPr>
            <a:spLocks noGrp="1"/>
          </p:cNvSpPr>
          <p:nvPr>
            <p:ph idx="1"/>
          </p:nvPr>
        </p:nvSpPr>
        <p:spPr/>
        <p:txBody>
          <a:bodyPr>
            <a:normAutofit fontScale="92500"/>
          </a:bodyPr>
          <a:lstStyle/>
          <a:p>
            <a:r>
              <a:rPr lang="en-US" b="1" dirty="0" smtClean="0"/>
              <a:t>Banking as a Payments System</a:t>
            </a:r>
          </a:p>
          <a:p>
            <a:pPr lvl="1"/>
            <a:r>
              <a:rPr lang="en-US" dirty="0" smtClean="0"/>
              <a:t>Copeland (1952):	A </a:t>
            </a:r>
            <a:r>
              <a:rPr lang="en-US" dirty="0" err="1" smtClean="0"/>
              <a:t>Moneyflow</a:t>
            </a:r>
            <a:r>
              <a:rPr lang="en-US" dirty="0" smtClean="0"/>
              <a:t> Economy </a:t>
            </a:r>
          </a:p>
          <a:p>
            <a:pPr lvl="1"/>
            <a:r>
              <a:rPr lang="en-US" dirty="0" err="1" smtClean="0"/>
              <a:t>Minsky</a:t>
            </a:r>
            <a:r>
              <a:rPr lang="en-US" dirty="0" smtClean="0"/>
              <a:t> (1957):		The Survival Constraint</a:t>
            </a:r>
          </a:p>
          <a:p>
            <a:pPr lvl="1"/>
            <a:endParaRPr lang="en-US" dirty="0" smtClean="0"/>
          </a:p>
          <a:p>
            <a:r>
              <a:rPr lang="en-US" b="1" dirty="0" smtClean="0"/>
              <a:t>Banking as a Market Making System</a:t>
            </a:r>
            <a:endParaRPr lang="en-US" b="1" dirty="0"/>
          </a:p>
          <a:p>
            <a:pPr lvl="1"/>
            <a:r>
              <a:rPr lang="en-US" dirty="0" err="1" smtClean="0"/>
              <a:t>Hawtrey</a:t>
            </a:r>
            <a:r>
              <a:rPr lang="en-US" dirty="0" smtClean="0"/>
              <a:t> (1919):	Hierarchy of Money and Credit</a:t>
            </a:r>
          </a:p>
          <a:p>
            <a:pPr lvl="1"/>
            <a:r>
              <a:rPr lang="en-US" dirty="0" smtClean="0"/>
              <a:t>Hicks (1989):		Centrality of the Dealer Function</a:t>
            </a:r>
          </a:p>
          <a:p>
            <a:pPr lvl="1"/>
            <a:r>
              <a:rPr lang="en-US" dirty="0" smtClean="0"/>
              <a:t>Bagehot (1873):	Dealer of Last Resort</a:t>
            </a:r>
          </a:p>
          <a:p>
            <a:pPr marL="0" indent="0">
              <a:buNone/>
            </a:pPr>
            <a:endParaRPr lang="en-US" dirty="0"/>
          </a:p>
        </p:txBody>
      </p:sp>
    </p:spTree>
    <p:extLst>
      <p:ext uri="{BB962C8B-B14F-4D97-AF65-F5344CB8AC3E}">
        <p14:creationId xmlns:p14="http://schemas.microsoft.com/office/powerpoint/2010/main" val="1312931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US" dirty="0" smtClean="0"/>
              <a:t>The Economics/Finance View</a:t>
            </a:r>
            <a:endParaRPr lang="en-US" dirty="0"/>
          </a:p>
        </p:txBody>
      </p:sp>
      <p:sp>
        <p:nvSpPr>
          <p:cNvPr id="3" name="Content Placeholder 2"/>
          <p:cNvSpPr>
            <a:spLocks noGrp="1"/>
          </p:cNvSpPr>
          <p:nvPr>
            <p:ph idx="1"/>
          </p:nvPr>
        </p:nvSpPr>
        <p:spPr/>
        <p:txBody>
          <a:bodyPr>
            <a:normAutofit/>
          </a:bodyPr>
          <a:lstStyle/>
          <a:p>
            <a:r>
              <a:rPr lang="en-US" dirty="0" smtClean="0"/>
              <a:t>MV=PT, money as means of exchange</a:t>
            </a:r>
          </a:p>
          <a:p>
            <a:r>
              <a:rPr lang="en-US" dirty="0" smtClean="0"/>
              <a:t>IS-LM (nominal interest rate), money as store of value</a:t>
            </a:r>
          </a:p>
          <a:p>
            <a:r>
              <a:rPr lang="en-US" dirty="0"/>
              <a:t>Purchasing Power Parity, P=</a:t>
            </a:r>
            <a:r>
              <a:rPr lang="en-US" dirty="0" err="1"/>
              <a:t>sP</a:t>
            </a:r>
            <a:r>
              <a:rPr lang="en-US" dirty="0" smtClean="0"/>
              <a:t>* (FX), money as measure of value</a:t>
            </a:r>
            <a:endParaRPr lang="en-US" dirty="0"/>
          </a:p>
          <a:p>
            <a:r>
              <a:rPr lang="en-US" dirty="0" smtClean="0"/>
              <a:t>DSGE with Taylor Rule (inflation targeting)</a:t>
            </a:r>
            <a:endParaRPr lang="en-US" dirty="0"/>
          </a:p>
        </p:txBody>
      </p:sp>
    </p:spTree>
    <p:extLst>
      <p:ext uri="{BB962C8B-B14F-4D97-AF65-F5344CB8AC3E}">
        <p14:creationId xmlns:p14="http://schemas.microsoft.com/office/powerpoint/2010/main" val="3330674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descr="Large confetti"/>
          <p:cNvSpPr>
            <a:spLocks noGrp="1" noChangeArrowheads="1"/>
          </p:cNvSpPr>
          <p:nvPr>
            <p:ph type="title"/>
          </p:nvPr>
        </p:nvSpPr>
        <p:spPr/>
        <p:txBody>
          <a:bodyPr/>
          <a:lstStyle/>
          <a:p>
            <a:r>
              <a:rPr lang="en-US" altLang="en-US" dirty="0" smtClean="0"/>
              <a:t>Finance and Macroeconomics</a:t>
            </a:r>
            <a:endParaRPr lang="en-US" altLang="en-US" dirty="0"/>
          </a:p>
        </p:txBody>
      </p:sp>
      <p:sp>
        <p:nvSpPr>
          <p:cNvPr id="5123" name="Rectangle 3"/>
          <p:cNvSpPr>
            <a:spLocks noGrp="1" noChangeArrowheads="1"/>
          </p:cNvSpPr>
          <p:nvPr>
            <p:ph type="body" idx="1"/>
          </p:nvPr>
        </p:nvSpPr>
        <p:spPr/>
        <p:txBody>
          <a:bodyPr tIns="0" bIns="0"/>
          <a:lstStyle/>
          <a:p>
            <a:pPr>
              <a:buFontTx/>
              <a:buNone/>
            </a:pPr>
            <a:r>
              <a:rPr lang="en-US" altLang="en-US" dirty="0">
                <a:cs typeface="Times New Roman" pitchFamily="18" charset="0"/>
              </a:rPr>
              <a:t> </a:t>
            </a:r>
          </a:p>
          <a:p>
            <a:pPr>
              <a:buFontTx/>
              <a:buNone/>
            </a:pPr>
            <a:r>
              <a:rPr lang="en-US" altLang="en-US" sz="4400" b="1" dirty="0">
                <a:cs typeface="Times New Roman" pitchFamily="18" charset="0"/>
              </a:rPr>
              <a:t>   U’(</a:t>
            </a:r>
            <a:r>
              <a:rPr lang="en-US" altLang="en-US" sz="4400" b="1" dirty="0" err="1">
                <a:cs typeface="Times New Roman" pitchFamily="18" charset="0"/>
              </a:rPr>
              <a:t>C</a:t>
            </a:r>
            <a:r>
              <a:rPr lang="en-US" altLang="en-US" sz="4400" b="1" baseline="-30000" dirty="0" err="1">
                <a:cs typeface="Times New Roman" pitchFamily="18" charset="0"/>
              </a:rPr>
              <a:t>it</a:t>
            </a:r>
            <a:r>
              <a:rPr lang="en-US" altLang="en-US" sz="4400" b="1" dirty="0">
                <a:cs typeface="Times New Roman" pitchFamily="18" charset="0"/>
              </a:rPr>
              <a:t>) = E</a:t>
            </a:r>
            <a:r>
              <a:rPr lang="en-US" altLang="en-US" sz="4400" b="1" baseline="-30000" dirty="0">
                <a:cs typeface="Times New Roman" pitchFamily="18" charset="0"/>
              </a:rPr>
              <a:t>t</a:t>
            </a:r>
            <a:r>
              <a:rPr lang="en-US" altLang="en-US" sz="4400" b="1" dirty="0">
                <a:cs typeface="Times New Roman" pitchFamily="18" charset="0"/>
              </a:rPr>
              <a:t>[</a:t>
            </a:r>
            <a:r>
              <a:rPr lang="en-US" altLang="en-US" sz="4400" b="1" dirty="0" err="1">
                <a:cs typeface="Times New Roman" pitchFamily="18" charset="0"/>
              </a:rPr>
              <a:t>δU</a:t>
            </a:r>
            <a:r>
              <a:rPr lang="en-US" altLang="en-US" sz="4400" b="1" dirty="0">
                <a:cs typeface="Times New Roman" pitchFamily="18" charset="0"/>
              </a:rPr>
              <a:t>’(C</a:t>
            </a:r>
            <a:r>
              <a:rPr lang="en-US" altLang="en-US" sz="4400" b="1" baseline="-30000" dirty="0">
                <a:cs typeface="Times New Roman" pitchFamily="18" charset="0"/>
              </a:rPr>
              <a:t>it+1</a:t>
            </a:r>
            <a:r>
              <a:rPr lang="en-US" altLang="en-US" sz="4400" b="1" dirty="0">
                <a:cs typeface="Times New Roman" pitchFamily="18" charset="0"/>
              </a:rPr>
              <a:t>)R</a:t>
            </a:r>
            <a:r>
              <a:rPr lang="en-US" altLang="en-US" sz="4400" b="1" baseline="-30000" dirty="0">
                <a:cs typeface="Times New Roman" pitchFamily="18" charset="0"/>
              </a:rPr>
              <a:t>jt+1</a:t>
            </a:r>
            <a:r>
              <a:rPr lang="en-US" altLang="en-US" sz="4400" b="1" dirty="0">
                <a:cs typeface="Times New Roman" pitchFamily="18" charset="0"/>
              </a:rPr>
              <a:t>]</a:t>
            </a:r>
          </a:p>
          <a:p>
            <a:pPr>
              <a:buFontTx/>
              <a:buNone/>
            </a:pPr>
            <a:endParaRPr lang="en-US" altLang="en-US" sz="4000" dirty="0"/>
          </a:p>
          <a:p>
            <a:pPr>
              <a:buFontTx/>
              <a:buNone/>
            </a:pPr>
            <a:r>
              <a:rPr lang="en-US" altLang="en-US" dirty="0"/>
              <a:t>Finance:  “consumption CAPM”</a:t>
            </a:r>
          </a:p>
          <a:p>
            <a:pPr>
              <a:buFontTx/>
              <a:buNone/>
            </a:pPr>
            <a:r>
              <a:rPr lang="en-US" altLang="en-US" dirty="0" smtClean="0"/>
              <a:t>Economics:  </a:t>
            </a:r>
            <a:r>
              <a:rPr lang="en-US" altLang="en-US" dirty="0"/>
              <a:t>“Real Business Cycles”</a:t>
            </a:r>
          </a:p>
        </p:txBody>
      </p:sp>
    </p:spTree>
    <p:extLst>
      <p:ext uri="{BB962C8B-B14F-4D97-AF65-F5344CB8AC3E}">
        <p14:creationId xmlns:p14="http://schemas.microsoft.com/office/powerpoint/2010/main" val="3079505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Fatal Abstractions</a:t>
            </a:r>
            <a:endParaRPr lang="en-US" dirty="0"/>
          </a:p>
        </p:txBody>
      </p:sp>
      <p:sp>
        <p:nvSpPr>
          <p:cNvPr id="3" name="Content Placeholder 2"/>
          <p:cNvSpPr>
            <a:spLocks noGrp="1"/>
          </p:cNvSpPr>
          <p:nvPr>
            <p:ph idx="1"/>
          </p:nvPr>
        </p:nvSpPr>
        <p:spPr/>
        <p:txBody>
          <a:bodyPr>
            <a:normAutofit fontScale="92500"/>
          </a:bodyPr>
          <a:lstStyle/>
          <a:p>
            <a:r>
              <a:rPr lang="en-US" dirty="0" smtClean="0"/>
              <a:t>No “Banking as a Payment System”</a:t>
            </a:r>
          </a:p>
          <a:p>
            <a:pPr lvl="1"/>
            <a:r>
              <a:rPr lang="en-US" dirty="0" smtClean="0">
                <a:solidFill>
                  <a:srgbClr val="FF0000"/>
                </a:solidFill>
              </a:rPr>
              <a:t>No</a:t>
            </a:r>
            <a:r>
              <a:rPr lang="en-US" dirty="0" smtClean="0"/>
              <a:t> Money Flow, 		NIPA</a:t>
            </a:r>
          </a:p>
          <a:p>
            <a:pPr lvl="1"/>
            <a:r>
              <a:rPr lang="en-US" dirty="0" smtClean="0">
                <a:solidFill>
                  <a:srgbClr val="FF0000"/>
                </a:solidFill>
              </a:rPr>
              <a:t>No</a:t>
            </a:r>
            <a:r>
              <a:rPr lang="en-US" dirty="0" smtClean="0"/>
              <a:t> Survival Constraint, 	Budget Constraint</a:t>
            </a:r>
          </a:p>
          <a:p>
            <a:r>
              <a:rPr lang="en-US" dirty="0" smtClean="0"/>
              <a:t>No “Banking as a Market-Making System”</a:t>
            </a:r>
          </a:p>
          <a:p>
            <a:pPr lvl="1"/>
            <a:r>
              <a:rPr lang="en-US" dirty="0" smtClean="0">
                <a:solidFill>
                  <a:srgbClr val="FF0000"/>
                </a:solidFill>
              </a:rPr>
              <a:t>No</a:t>
            </a:r>
            <a:r>
              <a:rPr lang="en-US" dirty="0" smtClean="0"/>
              <a:t> Hierarchy, 			Money as n+1th market</a:t>
            </a:r>
          </a:p>
          <a:p>
            <a:pPr lvl="1"/>
            <a:r>
              <a:rPr lang="en-US" dirty="0" smtClean="0">
                <a:solidFill>
                  <a:srgbClr val="FF0000"/>
                </a:solidFill>
              </a:rPr>
              <a:t>No</a:t>
            </a:r>
            <a:r>
              <a:rPr lang="en-US" dirty="0" smtClean="0"/>
              <a:t> Dealers, 			Price equilibrates 						supply and demand</a:t>
            </a:r>
          </a:p>
          <a:p>
            <a:pPr lvl="1"/>
            <a:r>
              <a:rPr lang="en-US" dirty="0" smtClean="0">
                <a:solidFill>
                  <a:srgbClr val="FF0000"/>
                </a:solidFill>
              </a:rPr>
              <a:t>No</a:t>
            </a:r>
            <a:r>
              <a:rPr lang="en-US" dirty="0" smtClean="0"/>
              <a:t> Dealer of Last Resort, 	Central Bank operates 					on inflation expectations</a:t>
            </a:r>
          </a:p>
          <a:p>
            <a:pPr lvl="1"/>
            <a:endParaRPr lang="en-US" dirty="0"/>
          </a:p>
        </p:txBody>
      </p:sp>
    </p:spTree>
    <p:extLst>
      <p:ext uri="{BB962C8B-B14F-4D97-AF65-F5344CB8AC3E}">
        <p14:creationId xmlns:p14="http://schemas.microsoft.com/office/powerpoint/2010/main" val="4209171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40000"/>
              <a:lumOff val="60000"/>
            </a:schemeClr>
          </a:solidFill>
        </p:spPr>
        <p:txBody>
          <a:bodyPr>
            <a:normAutofit/>
          </a:bodyPr>
          <a:lstStyle/>
          <a:p>
            <a:r>
              <a:rPr lang="en-US" dirty="0" smtClean="0"/>
              <a:t>Monetary Thought, 1913</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6962775"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96590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US" dirty="0" smtClean="0"/>
              <a:t>Political Economy, 1913</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Three Bogeymen</a:t>
            </a:r>
          </a:p>
          <a:p>
            <a:pPr lvl="1"/>
            <a:r>
              <a:rPr lang="en-US" dirty="0">
                <a:solidFill>
                  <a:srgbClr val="FF0000"/>
                </a:solidFill>
              </a:rPr>
              <a:t>Big Finance </a:t>
            </a:r>
            <a:r>
              <a:rPr lang="en-US" dirty="0" smtClean="0">
                <a:solidFill>
                  <a:srgbClr val="FF0000"/>
                </a:solidFill>
              </a:rPr>
              <a:t> </a:t>
            </a:r>
            <a:r>
              <a:rPr lang="en-US" dirty="0" smtClean="0"/>
              <a:t>Memory of 1907 Crisis (JP Morgan) </a:t>
            </a:r>
            <a:endParaRPr lang="en-US" dirty="0" smtClean="0">
              <a:solidFill>
                <a:srgbClr val="FF0000"/>
              </a:solidFill>
            </a:endParaRPr>
          </a:p>
          <a:p>
            <a:pPr lvl="2"/>
            <a:r>
              <a:rPr lang="en-US" dirty="0" smtClean="0"/>
              <a:t>And 1910 (Jekyll Island)</a:t>
            </a:r>
          </a:p>
          <a:p>
            <a:pPr lvl="1"/>
            <a:r>
              <a:rPr lang="en-US" dirty="0">
                <a:solidFill>
                  <a:srgbClr val="FF0000"/>
                </a:solidFill>
              </a:rPr>
              <a:t>Big </a:t>
            </a:r>
            <a:r>
              <a:rPr lang="en-US" dirty="0" smtClean="0">
                <a:solidFill>
                  <a:srgbClr val="FF0000"/>
                </a:solidFill>
              </a:rPr>
              <a:t>Government </a:t>
            </a:r>
            <a:r>
              <a:rPr lang="en-US" dirty="0" smtClean="0"/>
              <a:t>Memory of 1862 (Greenbacks)</a:t>
            </a:r>
          </a:p>
          <a:p>
            <a:pPr lvl="1"/>
            <a:r>
              <a:rPr lang="en-US" dirty="0">
                <a:solidFill>
                  <a:srgbClr val="FF0000"/>
                </a:solidFill>
              </a:rPr>
              <a:t>Big Wide World </a:t>
            </a:r>
            <a:r>
              <a:rPr lang="en-US" dirty="0" smtClean="0"/>
              <a:t>Actuality of Sterling System</a:t>
            </a:r>
            <a:endParaRPr lang="en-US" dirty="0" smtClean="0">
              <a:solidFill>
                <a:srgbClr val="FF0000"/>
              </a:solidFill>
            </a:endParaRPr>
          </a:p>
          <a:p>
            <a:r>
              <a:rPr lang="en-US" dirty="0" smtClean="0"/>
              <a:t>Political Solution</a:t>
            </a:r>
          </a:p>
          <a:p>
            <a:pPr lvl="1"/>
            <a:r>
              <a:rPr lang="en-US" dirty="0" smtClean="0"/>
              <a:t>Real Bills Language (vs. Finance and Government)</a:t>
            </a:r>
          </a:p>
          <a:p>
            <a:pPr lvl="1"/>
            <a:r>
              <a:rPr lang="en-US" dirty="0" smtClean="0"/>
              <a:t>Gold Convertibility (vs. Wide World)</a:t>
            </a:r>
          </a:p>
          <a:p>
            <a:pPr lvl="1"/>
            <a:r>
              <a:rPr lang="en-US" dirty="0"/>
              <a:t>Board of Governors, democratic </a:t>
            </a:r>
            <a:r>
              <a:rPr lang="en-US" dirty="0" smtClean="0"/>
              <a:t>oversight</a:t>
            </a:r>
          </a:p>
          <a:p>
            <a:r>
              <a:rPr lang="en-US" dirty="0" smtClean="0"/>
              <a:t>Funding Liquidity vs. Market Liquidity</a:t>
            </a:r>
            <a:endParaRPr lang="en-US" dirty="0"/>
          </a:p>
        </p:txBody>
      </p:sp>
    </p:spTree>
    <p:extLst>
      <p:ext uri="{BB962C8B-B14F-4D97-AF65-F5344CB8AC3E}">
        <p14:creationId xmlns:p14="http://schemas.microsoft.com/office/powerpoint/2010/main" val="4243363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6025</TotalTime>
  <Words>1638</Words>
  <Application>Microsoft Office PowerPoint</Application>
  <PresentationFormat>On-screen Show (4:3)</PresentationFormat>
  <Paragraphs>243</Paragraphs>
  <Slides>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Times New Roman</vt:lpstr>
      <vt:lpstr>Wingdings</vt:lpstr>
      <vt:lpstr>Office Theme</vt:lpstr>
      <vt:lpstr>Lecture 2: History of Money and Finance</vt:lpstr>
      <vt:lpstr>Two traditions</vt:lpstr>
      <vt:lpstr>Drivers</vt:lpstr>
      <vt:lpstr>The Money View </vt:lpstr>
      <vt:lpstr>The Economics/Finance View</vt:lpstr>
      <vt:lpstr>Finance and Macroeconomics</vt:lpstr>
      <vt:lpstr>Fatal Abstractions</vt:lpstr>
      <vt:lpstr>Monetary Thought, 1913</vt:lpstr>
      <vt:lpstr>Political Economy, 1913</vt:lpstr>
      <vt:lpstr>Language vs. Reality</vt:lpstr>
      <vt:lpstr>Great Depression Transformation</vt:lpstr>
      <vt:lpstr>Emerging Norms of Management</vt:lpstr>
      <vt:lpstr>Capital Finance, indirect</vt:lpstr>
      <vt:lpstr>International Dollar, indirect</vt:lpstr>
      <vt:lpstr>Origins of Macroeconomics?</vt:lpstr>
      <vt:lpstr>Evolution of Macro?</vt:lpstr>
      <vt:lpstr>The Lucas Link:  Macro vs. Finance</vt:lpstr>
      <vt:lpstr>Rise of the Academics</vt:lpstr>
      <vt:lpstr>Modigliani</vt:lpstr>
      <vt:lpstr>Samuelson (1947 [1937])</vt:lpstr>
      <vt:lpstr>An Aside on Hicks</vt:lpstr>
      <vt:lpstr>Emerging Norms of Management</vt:lpstr>
      <vt:lpstr>State of Debate circa 1975</vt:lpstr>
      <vt:lpstr>Can Monetary Policy Work?</vt:lpstr>
      <vt:lpstr>Monetarism Mark I</vt:lpstr>
      <vt:lpstr>The “Hahn Problem”</vt:lpstr>
      <vt:lpstr>The Problem of Time</vt:lpstr>
      <vt:lpstr>Rise of Finance</vt:lpstr>
      <vt:lpstr>“Monetarism” Mark II</vt:lpstr>
      <vt:lpstr>Risk control in efficient markets</vt:lpstr>
      <vt:lpstr>Special Theories of “Liquidity”</vt:lpstr>
      <vt:lpstr>The Problem of Time, Redux</vt:lpstr>
      <vt:lpstr>The Money View </vt:lpstr>
      <vt:lpstr>“Capitalism is essentially a financial system” (1967)</vt:lpstr>
      <vt:lpstr>The Vision of Minsky (1999)</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20th Century History  of Money and Finance</dc:title>
  <dc:creator>Perry Mehrling</dc:creator>
  <cp:lastModifiedBy>Perry Mehrling</cp:lastModifiedBy>
  <cp:revision>61</cp:revision>
  <dcterms:created xsi:type="dcterms:W3CDTF">2015-01-20T10:20:22Z</dcterms:created>
  <dcterms:modified xsi:type="dcterms:W3CDTF">2017-09-28T13:55:23Z</dcterms:modified>
</cp:coreProperties>
</file>