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3" r:id="rId4"/>
    <p:sldId id="264" r:id="rId5"/>
    <p:sldId id="295" r:id="rId6"/>
    <p:sldId id="265" r:id="rId7"/>
    <p:sldId id="271" r:id="rId8"/>
    <p:sldId id="267" r:id="rId9"/>
    <p:sldId id="268" r:id="rId10"/>
    <p:sldId id="269" r:id="rId11"/>
    <p:sldId id="270" r:id="rId12"/>
    <p:sldId id="299" r:id="rId13"/>
    <p:sldId id="300" r:id="rId14"/>
    <p:sldId id="302" r:id="rId15"/>
    <p:sldId id="303" r:id="rId16"/>
    <p:sldId id="304" r:id="rId17"/>
    <p:sldId id="305" r:id="rId18"/>
    <p:sldId id="273" r:id="rId19"/>
    <p:sldId id="266" r:id="rId20"/>
    <p:sldId id="293" r:id="rId21"/>
    <p:sldId id="294" r:id="rId22"/>
    <p:sldId id="258" r:id="rId23"/>
    <p:sldId id="259" r:id="rId24"/>
    <p:sldId id="260" r:id="rId25"/>
    <p:sldId id="279" r:id="rId26"/>
    <p:sldId id="280" r:id="rId27"/>
    <p:sldId id="281" r:id="rId28"/>
    <p:sldId id="282" r:id="rId29"/>
    <p:sldId id="283" r:id="rId30"/>
    <p:sldId id="291" r:id="rId31"/>
    <p:sldId id="29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A5325-62CE-42AA-9BA9-D0F0EE4E4C9A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CECA3513-E448-495F-B2BB-DE6CB1A373C9}">
      <dgm:prSet phldrT="[Text]"/>
      <dgm:spPr/>
      <dgm:t>
        <a:bodyPr/>
        <a:lstStyle/>
        <a:p>
          <a:r>
            <a:rPr lang="en-US" dirty="0" smtClean="0"/>
            <a:t>Dollar</a:t>
          </a:r>
          <a:endParaRPr lang="en-US" dirty="0"/>
        </a:p>
      </dgm:t>
    </dgm:pt>
    <dgm:pt modelId="{2C7325AF-EAE8-453D-A41C-EDD06DBC17FD}" type="parTrans" cxnId="{B082C4C1-F43B-4669-94D6-71121F0F0CAB}">
      <dgm:prSet/>
      <dgm:spPr/>
      <dgm:t>
        <a:bodyPr/>
        <a:lstStyle/>
        <a:p>
          <a:endParaRPr lang="en-US"/>
        </a:p>
      </dgm:t>
    </dgm:pt>
    <dgm:pt modelId="{4B211179-7106-416B-AEE3-22C628D9DF03}" type="sibTrans" cxnId="{B082C4C1-F43B-4669-94D6-71121F0F0CAB}">
      <dgm:prSet/>
      <dgm:spPr/>
      <dgm:t>
        <a:bodyPr/>
        <a:lstStyle/>
        <a:p>
          <a:endParaRPr lang="en-US"/>
        </a:p>
      </dgm:t>
    </dgm:pt>
    <dgm:pt modelId="{3E1BD42F-7FBE-4D45-9099-843B3F471CFA}">
      <dgm:prSet phldrT="[Text]"/>
      <dgm:spPr/>
      <dgm:t>
        <a:bodyPr/>
        <a:lstStyle/>
        <a:p>
          <a:r>
            <a:rPr lang="en-US" dirty="0" smtClean="0"/>
            <a:t>C6 Swap Line</a:t>
          </a:r>
          <a:endParaRPr lang="en-US" dirty="0"/>
        </a:p>
      </dgm:t>
    </dgm:pt>
    <dgm:pt modelId="{F7C6B65E-0C23-48BB-9D6C-4A5859916219}" type="parTrans" cxnId="{D35CB0D1-4B40-4801-B373-2D6F9B74F7BE}">
      <dgm:prSet/>
      <dgm:spPr/>
      <dgm:t>
        <a:bodyPr/>
        <a:lstStyle/>
        <a:p>
          <a:endParaRPr lang="en-US"/>
        </a:p>
      </dgm:t>
    </dgm:pt>
    <dgm:pt modelId="{646CD3FA-C75E-40A7-8E2D-9662A923515B}" type="sibTrans" cxnId="{D35CB0D1-4B40-4801-B373-2D6F9B74F7BE}">
      <dgm:prSet/>
      <dgm:spPr/>
      <dgm:t>
        <a:bodyPr/>
        <a:lstStyle/>
        <a:p>
          <a:endParaRPr lang="en-US"/>
        </a:p>
      </dgm:t>
    </dgm:pt>
    <dgm:pt modelId="{E483B3DE-0EE7-4271-B1EA-EB1AD642C92F}">
      <dgm:prSet phldrT="[Text]"/>
      <dgm:spPr/>
      <dgm:t>
        <a:bodyPr/>
        <a:lstStyle/>
        <a:p>
          <a:r>
            <a:rPr lang="en-US" dirty="0" smtClean="0"/>
            <a:t>Bilateral Swaps, Regional Pooling, IMF</a:t>
          </a:r>
          <a:endParaRPr lang="en-US" dirty="0"/>
        </a:p>
      </dgm:t>
    </dgm:pt>
    <dgm:pt modelId="{FE712093-C9E2-4EC3-A081-44CDA552E95A}" type="parTrans" cxnId="{A972852C-B0A3-499B-8A18-6BD866E41135}">
      <dgm:prSet/>
      <dgm:spPr/>
      <dgm:t>
        <a:bodyPr/>
        <a:lstStyle/>
        <a:p>
          <a:endParaRPr lang="en-US"/>
        </a:p>
      </dgm:t>
    </dgm:pt>
    <dgm:pt modelId="{68C845D7-2FAD-4D47-A81D-CEAF8A7FB21A}" type="sibTrans" cxnId="{A972852C-B0A3-499B-8A18-6BD866E41135}">
      <dgm:prSet/>
      <dgm:spPr/>
      <dgm:t>
        <a:bodyPr/>
        <a:lstStyle/>
        <a:p>
          <a:endParaRPr lang="en-US"/>
        </a:p>
      </dgm:t>
    </dgm:pt>
    <dgm:pt modelId="{5D8728B8-B44D-4DA2-A0CF-803A534F9836}">
      <dgm:prSet phldrT="[Text]"/>
      <dgm:spPr/>
      <dgm:t>
        <a:bodyPr/>
        <a:lstStyle/>
        <a:p>
          <a:r>
            <a:rPr lang="en-US" dirty="0" smtClean="0"/>
            <a:t>National Money</a:t>
          </a:r>
          <a:endParaRPr lang="en-US" dirty="0"/>
        </a:p>
      </dgm:t>
    </dgm:pt>
    <dgm:pt modelId="{6219795B-3E0D-4EC9-B91C-CB2A6F116164}" type="parTrans" cxnId="{74085EC6-B99A-4689-A43A-A9875A2688A5}">
      <dgm:prSet/>
      <dgm:spPr/>
      <dgm:t>
        <a:bodyPr/>
        <a:lstStyle/>
        <a:p>
          <a:endParaRPr lang="en-US"/>
        </a:p>
      </dgm:t>
    </dgm:pt>
    <dgm:pt modelId="{6E2B1210-F3D9-4C16-806B-F52510C3C2F7}" type="sibTrans" cxnId="{74085EC6-B99A-4689-A43A-A9875A2688A5}">
      <dgm:prSet/>
      <dgm:spPr/>
      <dgm:t>
        <a:bodyPr/>
        <a:lstStyle/>
        <a:p>
          <a:endParaRPr lang="en-US"/>
        </a:p>
      </dgm:t>
    </dgm:pt>
    <dgm:pt modelId="{4A0BB7ED-04EF-4FCE-AB4F-A859CB292792}">
      <dgm:prSet phldrT="[Text]"/>
      <dgm:spPr/>
      <dgm:t>
        <a:bodyPr/>
        <a:lstStyle/>
        <a:p>
          <a:r>
            <a:rPr lang="en-US" dirty="0" smtClean="0"/>
            <a:t>National Credit</a:t>
          </a:r>
          <a:endParaRPr lang="en-US" dirty="0"/>
        </a:p>
      </dgm:t>
    </dgm:pt>
    <dgm:pt modelId="{96456AC1-4FE2-49D1-8F1A-1F342A35D832}" type="parTrans" cxnId="{C3C0DB46-AF6A-4C93-A99E-35C959CACEB4}">
      <dgm:prSet/>
      <dgm:spPr/>
      <dgm:t>
        <a:bodyPr/>
        <a:lstStyle/>
        <a:p>
          <a:endParaRPr lang="en-US"/>
        </a:p>
      </dgm:t>
    </dgm:pt>
    <dgm:pt modelId="{B04C2977-9ADF-4050-80ED-5EDFF66F4D74}" type="sibTrans" cxnId="{C3C0DB46-AF6A-4C93-A99E-35C959CACEB4}">
      <dgm:prSet/>
      <dgm:spPr/>
      <dgm:t>
        <a:bodyPr/>
        <a:lstStyle/>
        <a:p>
          <a:endParaRPr lang="en-US"/>
        </a:p>
      </dgm:t>
    </dgm:pt>
    <dgm:pt modelId="{20D4E1C0-36BB-45EA-927E-B6E5DC0CFBCE}" type="pres">
      <dgm:prSet presAssocID="{434A5325-62CE-42AA-9BA9-D0F0EE4E4C9A}" presName="compositeShape" presStyleCnt="0">
        <dgm:presLayoutVars>
          <dgm:dir/>
          <dgm:resizeHandles/>
        </dgm:presLayoutVars>
      </dgm:prSet>
      <dgm:spPr/>
    </dgm:pt>
    <dgm:pt modelId="{4BC91064-C463-428D-AE57-EDA8425B5EE4}" type="pres">
      <dgm:prSet presAssocID="{434A5325-62CE-42AA-9BA9-D0F0EE4E4C9A}" presName="pyramid" presStyleLbl="node1" presStyleIdx="0" presStyleCnt="1"/>
      <dgm:spPr/>
    </dgm:pt>
    <dgm:pt modelId="{243FD93A-3A26-4370-A4EF-A2EDCFB13F82}" type="pres">
      <dgm:prSet presAssocID="{434A5325-62CE-42AA-9BA9-D0F0EE4E4C9A}" presName="theList" presStyleCnt="0"/>
      <dgm:spPr/>
    </dgm:pt>
    <dgm:pt modelId="{D254D0CC-1417-480C-B70E-ECE49ACA597B}" type="pres">
      <dgm:prSet presAssocID="{CECA3513-E448-495F-B2BB-DE6CB1A373C9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F42611-1F5A-442A-836D-05264F7A7E1B}" type="pres">
      <dgm:prSet presAssocID="{CECA3513-E448-495F-B2BB-DE6CB1A373C9}" presName="aSpace" presStyleCnt="0"/>
      <dgm:spPr/>
    </dgm:pt>
    <dgm:pt modelId="{2FEED77C-7CFE-4CA1-827F-39BF02F60DB3}" type="pres">
      <dgm:prSet presAssocID="{3E1BD42F-7FBE-4D45-9099-843B3F471CFA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7E7FD7-5621-47A0-883B-C0409C097ADE}" type="pres">
      <dgm:prSet presAssocID="{3E1BD42F-7FBE-4D45-9099-843B3F471CFA}" presName="aSpace" presStyleCnt="0"/>
      <dgm:spPr/>
    </dgm:pt>
    <dgm:pt modelId="{89F61091-856F-4D80-8C3A-94C9FBF319E9}" type="pres">
      <dgm:prSet presAssocID="{E483B3DE-0EE7-4271-B1EA-EB1AD642C92F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C16D3F-8C76-429D-BF9D-851F7002CB4F}" type="pres">
      <dgm:prSet presAssocID="{E483B3DE-0EE7-4271-B1EA-EB1AD642C92F}" presName="aSpace" presStyleCnt="0"/>
      <dgm:spPr/>
    </dgm:pt>
    <dgm:pt modelId="{956D02C9-B4D1-45D1-BB54-E828FFF157E8}" type="pres">
      <dgm:prSet presAssocID="{5D8728B8-B44D-4DA2-A0CF-803A534F9836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EA7F4-8AD3-4A15-9F27-CA400C9DBDB8}" type="pres">
      <dgm:prSet presAssocID="{5D8728B8-B44D-4DA2-A0CF-803A534F9836}" presName="aSpace" presStyleCnt="0"/>
      <dgm:spPr/>
    </dgm:pt>
    <dgm:pt modelId="{47273925-204F-4A81-A13A-E26692C3A6B0}" type="pres">
      <dgm:prSet presAssocID="{4A0BB7ED-04EF-4FCE-AB4F-A859CB292792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C5E34-0B35-4005-B483-3EBF129C7F97}" type="pres">
      <dgm:prSet presAssocID="{4A0BB7ED-04EF-4FCE-AB4F-A859CB292792}" presName="aSpace" presStyleCnt="0"/>
      <dgm:spPr/>
    </dgm:pt>
  </dgm:ptLst>
  <dgm:cxnLst>
    <dgm:cxn modelId="{A972852C-B0A3-499B-8A18-6BD866E41135}" srcId="{434A5325-62CE-42AA-9BA9-D0F0EE4E4C9A}" destId="{E483B3DE-0EE7-4271-B1EA-EB1AD642C92F}" srcOrd="2" destOrd="0" parTransId="{FE712093-C9E2-4EC3-A081-44CDA552E95A}" sibTransId="{68C845D7-2FAD-4D47-A81D-CEAF8A7FB21A}"/>
    <dgm:cxn modelId="{7D31FF43-F2B0-43DC-8B3A-7B6920F24DEE}" type="presOf" srcId="{4A0BB7ED-04EF-4FCE-AB4F-A859CB292792}" destId="{47273925-204F-4A81-A13A-E26692C3A6B0}" srcOrd="0" destOrd="0" presId="urn:microsoft.com/office/officeart/2005/8/layout/pyramid2"/>
    <dgm:cxn modelId="{C3C0DB46-AF6A-4C93-A99E-35C959CACEB4}" srcId="{434A5325-62CE-42AA-9BA9-D0F0EE4E4C9A}" destId="{4A0BB7ED-04EF-4FCE-AB4F-A859CB292792}" srcOrd="4" destOrd="0" parTransId="{96456AC1-4FE2-49D1-8F1A-1F342A35D832}" sibTransId="{B04C2977-9ADF-4050-80ED-5EDFF66F4D74}"/>
    <dgm:cxn modelId="{74085EC6-B99A-4689-A43A-A9875A2688A5}" srcId="{434A5325-62CE-42AA-9BA9-D0F0EE4E4C9A}" destId="{5D8728B8-B44D-4DA2-A0CF-803A534F9836}" srcOrd="3" destOrd="0" parTransId="{6219795B-3E0D-4EC9-B91C-CB2A6F116164}" sibTransId="{6E2B1210-F3D9-4C16-806B-F52510C3C2F7}"/>
    <dgm:cxn modelId="{9AC71F2E-79FF-448D-B6D5-46BC9141A99D}" type="presOf" srcId="{5D8728B8-B44D-4DA2-A0CF-803A534F9836}" destId="{956D02C9-B4D1-45D1-BB54-E828FFF157E8}" srcOrd="0" destOrd="0" presId="urn:microsoft.com/office/officeart/2005/8/layout/pyramid2"/>
    <dgm:cxn modelId="{45EE5FF7-09C4-495E-A319-454E3658C184}" type="presOf" srcId="{CECA3513-E448-495F-B2BB-DE6CB1A373C9}" destId="{D254D0CC-1417-480C-B70E-ECE49ACA597B}" srcOrd="0" destOrd="0" presId="urn:microsoft.com/office/officeart/2005/8/layout/pyramid2"/>
    <dgm:cxn modelId="{DACCEF3B-E269-4C6E-BBC1-E1D36677B86F}" type="presOf" srcId="{434A5325-62CE-42AA-9BA9-D0F0EE4E4C9A}" destId="{20D4E1C0-36BB-45EA-927E-B6E5DC0CFBCE}" srcOrd="0" destOrd="0" presId="urn:microsoft.com/office/officeart/2005/8/layout/pyramid2"/>
    <dgm:cxn modelId="{B082C4C1-F43B-4669-94D6-71121F0F0CAB}" srcId="{434A5325-62CE-42AA-9BA9-D0F0EE4E4C9A}" destId="{CECA3513-E448-495F-B2BB-DE6CB1A373C9}" srcOrd="0" destOrd="0" parTransId="{2C7325AF-EAE8-453D-A41C-EDD06DBC17FD}" sibTransId="{4B211179-7106-416B-AEE3-22C628D9DF03}"/>
    <dgm:cxn modelId="{C2EEA0B9-1C25-4918-8B08-DECA43568050}" type="presOf" srcId="{3E1BD42F-7FBE-4D45-9099-843B3F471CFA}" destId="{2FEED77C-7CFE-4CA1-827F-39BF02F60DB3}" srcOrd="0" destOrd="0" presId="urn:microsoft.com/office/officeart/2005/8/layout/pyramid2"/>
    <dgm:cxn modelId="{2ED12DDE-3F20-49C0-963F-947970DC097B}" type="presOf" srcId="{E483B3DE-0EE7-4271-B1EA-EB1AD642C92F}" destId="{89F61091-856F-4D80-8C3A-94C9FBF319E9}" srcOrd="0" destOrd="0" presId="urn:microsoft.com/office/officeart/2005/8/layout/pyramid2"/>
    <dgm:cxn modelId="{D35CB0D1-4B40-4801-B373-2D6F9B74F7BE}" srcId="{434A5325-62CE-42AA-9BA9-D0F0EE4E4C9A}" destId="{3E1BD42F-7FBE-4D45-9099-843B3F471CFA}" srcOrd="1" destOrd="0" parTransId="{F7C6B65E-0C23-48BB-9D6C-4A5859916219}" sibTransId="{646CD3FA-C75E-40A7-8E2D-9662A923515B}"/>
    <dgm:cxn modelId="{54C691B7-11CA-47BB-A25E-8222B837AF96}" type="presParOf" srcId="{20D4E1C0-36BB-45EA-927E-B6E5DC0CFBCE}" destId="{4BC91064-C463-428D-AE57-EDA8425B5EE4}" srcOrd="0" destOrd="0" presId="urn:microsoft.com/office/officeart/2005/8/layout/pyramid2"/>
    <dgm:cxn modelId="{E90745BE-3F30-436C-B4CA-44367E53E27B}" type="presParOf" srcId="{20D4E1C0-36BB-45EA-927E-B6E5DC0CFBCE}" destId="{243FD93A-3A26-4370-A4EF-A2EDCFB13F82}" srcOrd="1" destOrd="0" presId="urn:microsoft.com/office/officeart/2005/8/layout/pyramid2"/>
    <dgm:cxn modelId="{3307A58F-7C92-460F-937D-9C76E8C2E05F}" type="presParOf" srcId="{243FD93A-3A26-4370-A4EF-A2EDCFB13F82}" destId="{D254D0CC-1417-480C-B70E-ECE49ACA597B}" srcOrd="0" destOrd="0" presId="urn:microsoft.com/office/officeart/2005/8/layout/pyramid2"/>
    <dgm:cxn modelId="{6EB2730D-A808-448C-8AF3-423425579C51}" type="presParOf" srcId="{243FD93A-3A26-4370-A4EF-A2EDCFB13F82}" destId="{C9F42611-1F5A-442A-836D-05264F7A7E1B}" srcOrd="1" destOrd="0" presId="urn:microsoft.com/office/officeart/2005/8/layout/pyramid2"/>
    <dgm:cxn modelId="{22D6E830-DBF5-43D0-9206-44FB2C23EE43}" type="presParOf" srcId="{243FD93A-3A26-4370-A4EF-A2EDCFB13F82}" destId="{2FEED77C-7CFE-4CA1-827F-39BF02F60DB3}" srcOrd="2" destOrd="0" presId="urn:microsoft.com/office/officeart/2005/8/layout/pyramid2"/>
    <dgm:cxn modelId="{33B45354-B6F8-4010-8AE0-4A6DB094D249}" type="presParOf" srcId="{243FD93A-3A26-4370-A4EF-A2EDCFB13F82}" destId="{C37E7FD7-5621-47A0-883B-C0409C097ADE}" srcOrd="3" destOrd="0" presId="urn:microsoft.com/office/officeart/2005/8/layout/pyramid2"/>
    <dgm:cxn modelId="{80C3F277-F603-4D6A-BFF2-FE261E5AB5A5}" type="presParOf" srcId="{243FD93A-3A26-4370-A4EF-A2EDCFB13F82}" destId="{89F61091-856F-4D80-8C3A-94C9FBF319E9}" srcOrd="4" destOrd="0" presId="urn:microsoft.com/office/officeart/2005/8/layout/pyramid2"/>
    <dgm:cxn modelId="{515A272F-95DE-4232-95C9-E5DD9F17C9E7}" type="presParOf" srcId="{243FD93A-3A26-4370-A4EF-A2EDCFB13F82}" destId="{E2C16D3F-8C76-429D-BF9D-851F7002CB4F}" srcOrd="5" destOrd="0" presId="urn:microsoft.com/office/officeart/2005/8/layout/pyramid2"/>
    <dgm:cxn modelId="{EF0E8536-4FF1-4CED-88D6-ED3188B2CAE3}" type="presParOf" srcId="{243FD93A-3A26-4370-A4EF-A2EDCFB13F82}" destId="{956D02C9-B4D1-45D1-BB54-E828FFF157E8}" srcOrd="6" destOrd="0" presId="urn:microsoft.com/office/officeart/2005/8/layout/pyramid2"/>
    <dgm:cxn modelId="{76B166FE-4E7B-4876-8442-7994AD9A6BC2}" type="presParOf" srcId="{243FD93A-3A26-4370-A4EF-A2EDCFB13F82}" destId="{58AEA7F4-8AD3-4A15-9F27-CA400C9DBDB8}" srcOrd="7" destOrd="0" presId="urn:microsoft.com/office/officeart/2005/8/layout/pyramid2"/>
    <dgm:cxn modelId="{91C1E5FD-1143-4538-A5AD-E8CF83E86ECF}" type="presParOf" srcId="{243FD93A-3A26-4370-A4EF-A2EDCFB13F82}" destId="{47273925-204F-4A81-A13A-E26692C3A6B0}" srcOrd="8" destOrd="0" presId="urn:microsoft.com/office/officeart/2005/8/layout/pyramid2"/>
    <dgm:cxn modelId="{E8DE1656-8361-4E11-9CCB-B7FE37E95605}" type="presParOf" srcId="{243FD93A-3A26-4370-A4EF-A2EDCFB13F82}" destId="{BDFC5E34-0B35-4005-B483-3EBF129C7F97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91064-C463-428D-AE57-EDA8425B5EE4}">
      <dsp:nvSpPr>
        <dsp:cNvPr id="0" name=""/>
        <dsp:cNvSpPr/>
      </dsp:nvSpPr>
      <dsp:spPr>
        <a:xfrm>
          <a:off x="1512371" y="0"/>
          <a:ext cx="4525963" cy="452596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4D0CC-1417-480C-B70E-ECE49ACA597B}">
      <dsp:nvSpPr>
        <dsp:cNvPr id="0" name=""/>
        <dsp:cNvSpPr/>
      </dsp:nvSpPr>
      <dsp:spPr>
        <a:xfrm>
          <a:off x="3775352" y="453038"/>
          <a:ext cx="2941875" cy="6435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Dollar</a:t>
          </a:r>
          <a:endParaRPr lang="en-US" sz="1600" kern="1200" dirty="0"/>
        </a:p>
      </dsp:txBody>
      <dsp:txXfrm>
        <a:off x="3806767" y="484453"/>
        <a:ext cx="2879045" cy="580705"/>
      </dsp:txXfrm>
    </dsp:sp>
    <dsp:sp modelId="{2FEED77C-7CFE-4CA1-827F-39BF02F60DB3}">
      <dsp:nvSpPr>
        <dsp:cNvPr id="0" name=""/>
        <dsp:cNvSpPr/>
      </dsp:nvSpPr>
      <dsp:spPr>
        <a:xfrm>
          <a:off x="3775352" y="1177015"/>
          <a:ext cx="2941875" cy="6435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C6 Swap Line</a:t>
          </a:r>
          <a:endParaRPr lang="en-US" sz="1600" kern="1200" dirty="0"/>
        </a:p>
      </dsp:txBody>
      <dsp:txXfrm>
        <a:off x="3806767" y="1208430"/>
        <a:ext cx="2879045" cy="580705"/>
      </dsp:txXfrm>
    </dsp:sp>
    <dsp:sp modelId="{89F61091-856F-4D80-8C3A-94C9FBF319E9}">
      <dsp:nvSpPr>
        <dsp:cNvPr id="0" name=""/>
        <dsp:cNvSpPr/>
      </dsp:nvSpPr>
      <dsp:spPr>
        <a:xfrm>
          <a:off x="3775352" y="1900992"/>
          <a:ext cx="2941875" cy="6435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Bilateral Swaps, Regional Pooling, IMF</a:t>
          </a:r>
          <a:endParaRPr lang="en-US" sz="1600" kern="1200" dirty="0"/>
        </a:p>
      </dsp:txBody>
      <dsp:txXfrm>
        <a:off x="3806767" y="1932407"/>
        <a:ext cx="2879045" cy="580705"/>
      </dsp:txXfrm>
    </dsp:sp>
    <dsp:sp modelId="{956D02C9-B4D1-45D1-BB54-E828FFF157E8}">
      <dsp:nvSpPr>
        <dsp:cNvPr id="0" name=""/>
        <dsp:cNvSpPr/>
      </dsp:nvSpPr>
      <dsp:spPr>
        <a:xfrm>
          <a:off x="3775352" y="2624970"/>
          <a:ext cx="2941875" cy="6435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National Money</a:t>
          </a:r>
          <a:endParaRPr lang="en-US" sz="1600" kern="1200" dirty="0"/>
        </a:p>
      </dsp:txBody>
      <dsp:txXfrm>
        <a:off x="3806767" y="2656385"/>
        <a:ext cx="2879045" cy="580705"/>
      </dsp:txXfrm>
    </dsp:sp>
    <dsp:sp modelId="{47273925-204F-4A81-A13A-E26692C3A6B0}">
      <dsp:nvSpPr>
        <dsp:cNvPr id="0" name=""/>
        <dsp:cNvSpPr/>
      </dsp:nvSpPr>
      <dsp:spPr>
        <a:xfrm>
          <a:off x="3775352" y="3348947"/>
          <a:ext cx="2941875" cy="6435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National Credit</a:t>
          </a:r>
          <a:endParaRPr lang="en-US" sz="1600" kern="1200" dirty="0"/>
        </a:p>
      </dsp:txBody>
      <dsp:txXfrm>
        <a:off x="3806767" y="3380362"/>
        <a:ext cx="2879045" cy="580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2-01-04T15:48:44.1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8322-76 17,'0'0'14,"0"0"-3,0 0-4,0 0-2,-16-9-1,16 9 0,0 0 0,0 0 0,0 0 1,0 0 0,0 0 1,0 0-1,0 0-1,0 0-1,0 0 0,0 0-2,-17 7 1,17-7 0,0 0 0,0 0-1,0 0 2,0 0-1,0 0 1,0 0-1,0 0 1,0 0-1,0 0 0,0 0 0,0 0 0,27-18-1,-27 18 1,34-19-2,-12 3 1,5 0 0,1-4-1,5 2 1,-1-1-1,2 1 0,-2-3 1,6 1-1,-1-3 0,6 0 0,4-4 1,3-2-1,2-3 1,5-2-1,-1 0 1,-1 1 0,-5 4-1,-7 6 1,-9 2 1,-3 6-1,-11 3 0,-20 12 0,19-11 0,-19 11 1,0 0-1,0 0 0,0 0 0,0 0-1,0 0 0,0 0 0,0 0 0,0 0 0,0 0 0,0 0 0,0 0-1,0 0 1,0 0-1,0 0 1,0 0-2,0 0-1,16 9-10,-16-9-25,18 7-1,-18-7 1</inkml:trace>
  <inkml:trace contextRef="#ctx0" brushRef="#br0" timeOffset="1052.6588">8845 275 24,'-2'-23'16,"2"23"-2,-4-23 1,4 23-3,-7-20-1,7 20-4,-12-18-1,12 18-3,-17-16 0,17 16 0,-18-25-2,18 25 2,-25-32-1,25 32 1,-21-30-3,21 30 3,-22-27-2,22 27 1,-23-10-2,23 10 1,-21 5 0,21-5-2,-25 23 3,10-7-3,1 0 2,1 2-2,1 0 3,-1 3-4,4-3 2,2 2 1,2-2-2,3-1 1,4-1 0,3 0 0,-5-16 0,20 20 0,-2-16 0,2-8 0,1-1 1,4-6 0,2-5-1,0-2 0,0-1 1,-4-1-1,-2 2 0,-21 18 1,29-28-1,-29 28 1,0 0-1,16-18 1,-16 18-1,0 0 0,0 0 1,0 0-1,-16 23 0,16-23 0,-9 27 0,2-8 0,0 4 0,-4 6 1,-3 3 0,-2 4-1,-2 3 1,0 2 0,-5 0-1,1 2 1,-1-2 0,3-6-1,0-3 0,6-3 0,3-4-1,2-5-1,11 5-8,-2-25-28,0 0 0,18-18 0</inkml:trace>
  <inkml:trace contextRef="#ctx0" brushRef="#br0" timeOffset="1605.0791">9025 225 2,'0'0'31,"0"0"-11,0 0-6,-28 15-2,26 1-1,2-16-3,-20 23-2,20-23-1,-21 34 0,8-18-2,6 9 0,-5 0-1,3 5 0,-4-3-1,1 1 1,3 3-2,1 2 1,3 1-1,3-3 1,2-1 0,4-3-1,1-1 1,10 1-1,-3-11 1,6-3 0,2-6 0,1-4 0,2-6 0,3-6-1,-3-7 1,2-4 0,0-7 0,-2-3-1,-3-2 1,-2-5-1,-4-1 1,-1 1 0,-8-4 0,-3 2-1,-9 3 1,-4 2 0,-7 0 0,-3 9 0,-6 2-1,0 3 0,0 15-2,-3 3-29,13 6-8,17-4 0</inkml:trace>
  <inkml:trace contextRef="#ctx0" brushRef="#br0" timeOffset="-6392.1574">-315-86 4,'0'0'12,"0"0"-3,0 0 0,0 0-3,0 0 0,3-16-1,-3 16 0,0 0 0,0 0 0,0 0 0,22-12-1,-22 12 0,21-11-1,-21 11 1,29-16-2,-11 5 0,9-1-1,0-8 1,8 3 1,-2-5-1,2 1 0,0-4 1,2 3-1,-6 1 0,4 1-1,-2-1 0,1 1 1,0-1-1,5 1 0,2-3 0,2 0 0,4-4 0,-2 6 0,-1-6 0,1 8 0,-6-3 0,1 6 0,-8-3 0,0 6 0,-3 2 0,-4 2-1,-5 2 1,-4 0 0,-16 7 0,23-14 0,-23 14-1,0 0 1,18-14 0,-18 14 0,0 0-1,0 0 0,14-20 0,-14 20 0,0 0 0,0 0 0,17-12 0,-17 12 0,0 0 0,17-13 0,-17 13-1,17-7-3,2 0-31,-19 7-1,22-11-1</inkml:trace>
  <inkml:trace contextRef="#ctx0" brushRef="#br0" timeOffset="-4971.0772">457 159 15,'0'0'9,"-11"-18"2,11 18 0,-16-13 0,16 13 2,-22-12-4,22 12 1,-28-20-3,28 20 0,-34-25-3,17 16 0,-2-7-3,-1 6 0,2-3-2,-2 4 1,3 2-1,17 7 1,-31-7-1,31 7 1,-29 2 0,13 3 0,0 2 0,0 2 0,-4 5 1,1-1-2,1 5 1,0-2-1,2 0 2,3 2-3,4-2 2,2 3-2,7-19 2,-7 29-1,7-29 1,2 23-1,-2-23 1,10 20-1,-10-20 1,17 10 0,-17-10 0,21 2 0,-21-2 1,27-5-1,-27 5 1,29-11-1,-29 11 1,26-14-1,-26 14 0,29-16 0,-29 16 1,29-13-1,-13 8 0,-16 5 0,21-5 0,-21 5 0,16-2 0,-16 2 0,0 0 0,0 0 0,0 0 1,0 0-1,0 0 0,0 0 0,0 0 0,13 18 0,-13-18 1,0 0 0,-2 23-1,2-23 1,-5 28 1,1-6-1,-6-1 1,-1 9-1,-4-1 1,7 7 0,-9-1-1,7 3 1,-5-1-1,6-1 0,-1-2 0,2-4 0,1-5-1,0-6 0,4-1 0,3-18-1,-6 18-4,-1-34-11,9 0-21,9-2 1</inkml:trace>
  <inkml:trace contextRef="#ctx0" brushRef="#br0" timeOffset="-4324.0424">580 274 5,'-11'-17'28,"11"17"-12,0 0-8,0 0-2,0 0-1,0 0-1,0 0 0,0 0-1,0 0 0,-17 10 1,17-10-1,-11 31-1,5-8 2,-4 0-1,6 6 0,-5-3-1,7 3 0,-3-4 0,3 1-1,2-2-1,4-5 1,1-3-1,-5-16 1,13 25-1,-13-25 1,16 20 0,-16-20 0,25 9 0,-25-9 0,28 5 0,-11-7 0,-1 1-1,2-1 1,-2-5 0,2-2-1,-2-6 1,2 1-1,-2-7 1,0 1 0,4-3-1,-6 0 1,0-4-1,1 4 1,-6 0 0,-4 3 0,-5-1 0,-2 1 0,-10 2 1,1 2-1,-9-2 1,0 6-1,-5-2 0,2 5-1,-2 0 0,2 0-1,5 9-4,-9 2-30,27-2-3,-18 0 0</inkml:trace>
  <inkml:trace contextRef="#ctx0" brushRef="#br0" timeOffset="-3134.9744">4414-50 21,'0'0'12,"0"0"1,0 0-2,0 0-3,0 0-2,0 0-1,0 0 0,0 0 1,0 0-2,0 0 0,-3-21 0,3 21 0,16-18 0,2 5-1,0-4 0,10-3-1,3-5 0,4-2-1,1-3 1,5 1-2,4-3 1,2 4 0,-4-4 0,-2 3-1,-3 1 1,-4-1-1,-2 1 1,-2-3 0,-3 5 0,2-3-1,3 1 1,2-1 0,4 0 0,3 5-1,0 0 1,0 7-1,-5-1 1,-6 5 0,-8 3 0,-4 2 1,-18 8-1,0 0 0,0 0 0,0 0-2,0 0-3,0 0-30,0 0-4,0 0 1</inkml:trace>
  <inkml:trace contextRef="#ctx0" brushRef="#br0" timeOffset="-2066.9133">4898 268 12,'3'-18'18,"-6"0"-3,3 18-4,-2-24-1,2 24-3,-5-24-1,5 24 0,-6-25-1,6 25-1,-7-26-1,7 26 0,-5-29-1,5 29 1,-11-30-2,11 30 2,-22-29-2,22 29 0,-35-19-1,15 15 1,-3-1-1,-1 3 1,-3 7 0,2 1 0,-1 1 0,2 4-1,3 1 1,-1 2-2,3-1 3,2 3-4,17-16 2,-17 28-2,17-28 2,-4 31 0,4-31 0,11 28 0,-11-28 0,25 27 0,-9-15 0,4-1 0,-2-6 1,7-1-1,-2-6 1,4-3-1,0-4 1,1-4 0,1-1-1,-4 0 1,2 1-1,-9 1 0,0 3 0,-18 9 1,19-11-1,-19 11 0,0 0 0,0 0 0,0 0 0,0 0 0,0 0 0,0 0 1,8 16-1,-8-16 1,-4 27 0,0-9 0,-1 2 0,1 3 1,-5 5-1,0 4 0,-5 2 0,0 4 0,-8-1 0,4 4 1,-1-3-1,1-1-1,2-7 0,3-7 0,4-3 0,9-20-2,-3 25-4,3-25-29,0-25-3,14-2 1</inkml:trace>
  <inkml:trace contextRef="#ctx0" brushRef="#br0" timeOffset="-1347.0746">5143 263 1,'0'0'19,"0"0"-3,0 0-4,-12 16-2,12-16-1,-15 16-1,-1-7-3,7 7 0,-7 3-2,3 6 0,-4-1-1,4 4 1,-1-1-2,5 1 1,-2-1 0,6 0 0,-3-6 0,8-1 0,0-20 0,2 28 0,-2-28 0,11 16 0,-11-16-1,21-1 1,-21 1 0,31-13 0,-31 13-1,32-18 1,-32 18-1,29-19-1,-29 19 1,25-20 0,-25 20-1,21-18 0,-21 18 1,18-23-1,-18 23 0,18-27 1,-18 27-1,20-25 0,-20 25 1,12-23 0,-12 23-1,11-19 1,-11 19 0,6-24 0,-6 24 0,1-23 0,-1 23-1,-1-25 1,1 25-1,0-25 1,0 25-1,-4-21 1,4 21-1,-5-23 1,5 23-1,-11-20 1,11 20 0,-18-16-1,18 16 0,-20-12 0,20 12 0,-19-9 0,19 9 0,0 0-1,-17-2-5,17 2-30,0 0-3,0 0 1</inkml:trace>
  <inkml:trace contextRef="#ctx0" brushRef="#br0" timeOffset="10430.3648">-7561 639 5,'0'0'14,"0"0"0,0 0-2,-5-16-1,5 16 0,0 0-1,0 0 1,0 0-3,0 0-1,0 0 0,0 0-2,7-18-1,-7 18-2,0 0 0,20-12-1,-20 12 0,28-20 0,-6-1 0,8-1 0,6-12 1,5-1-1,6-6 0,3 0 0,0-2 0,2 0 0,-5 6 0,-1 3 0,-6 7-1,-5 6 1,-9 3 0,-5 7-1,-5 0 1,-16 11 0,20-10 0,-20 10-1,0 0 1,0 0-1,0 0 0,0 0 0,0 0-1,0 0 1,0 0-1,0 0 1,0 0-1,0 0 1,0 0-2,0 0-1,20 3-2,-20-3-10,0 0-23,23-9 1,-5 6-1</inkml:trace>
  <inkml:trace contextRef="#ctx0" brushRef="#br0" timeOffset="11286.2121">-6527 250 29,'-25'-3'15,"25"3"-2,-20 2-1,20-2-4,-23 8-2,23-8-2,-27 11 0,27-11-2,-24 16 1,24-16-1,-23 18 1,23-18-1,-14 23 0,8-7 0,-6 0 0,7 6 0,-6-3-1,4 6 0,-2-2 0,0 4 1,3 0-1,5 0 0,1-2 0,5 0-1,-2-4 1,8-3 0,4 0-1,2-6 1,1-3 0,4 0 0,-2-7-1,-1-1 2,1-4-1,0-1 0,-4-10 0,-16 14 0,27-32 0,-15 14 0,-1-5 0,-2 0-1,0-2 0,0 0 0,-2 5 1,-2-1-1,-1-1 0,-1 3 1,-4 1 0,-1 2 0,-3 0 0,5 16 0,-24-21-1,8 15 1,-4 1 0,-1 3-1,-1 0 0,1 2-2,21 0-3,-38 16-31,38-16-3,0 0 1</inkml:trace>
  <inkml:trace contextRef="#ctx0" brushRef="#br0" timeOffset="12445.276">-3641-51 21,'0'0'28,"0"0"-18,-9-27 0,9 27 1,0 0 0,0 0-1,0 0-3,0 0-1,0 0-1,0 0 0,0-23-1,0 23 0,24-19 0,-3 6-1,1-8 0,8-1-1,4-4 0,7-1-2,4-4 2,5-1-2,6-1 1,3 0 0,2-4 0,5-2 0,0-2-1,4 2 1,0-6 1,0 4-2,-9 0 2,-2 5-2,-13 6 2,-5 7-1,-14 3 0,-5 8-1,-22 12 1,16-13-1,-16 13 0,0 0 0,0 0-1,0 0-1,0 0-3,0 0-31,7 31-4,-2-15 1,-3 3 0</inkml:trace>
  <inkml:trace contextRef="#ctx0" brushRef="#br0" timeOffset="13409.329">-2903 168 27,'-7'-16'19,"7"16"-14,0 0 2,-22-16-1,22 16 0,-16-10 1,16 10 3,-23-9-5,23 9 0,-32-9-1,12 7 2,-7-3-3,2 5 2,-3-4-2,2 4-2,-2 0 2,3 7-1,0-3 0,5 8-2,0-3 1,20-9-2,-28 25 1,19-7 1,9-18-1,-13 27 0,13-27 0,-2 26 0,2-26 0,9 27 0,-9-27 0,27 21 0,-5-13 1,1-1-1,6-5 0,-1-2 1,1-2-1,1-4 1,-5-1-1,0 0 1,-7-4-1,-18 11 1,27-26 0,-27 26-1,20-31 1,-11 15-1,-2 0 0,-7 16 0,13-23 0,-13 23 0,0 0 0,0 0 0,0 0 0,0 0 0,0 0 1,0 0 0,0 23 0,-2-7 0,-5 2 0,3 4 0,-5 3 0,0 3 1,-3 4-1,-1 4 0,-3 1-1,2-1 1,-2 1 0,-1-3-1,3-2 0,0-5 0,3-4-1,11-23 0,-9 32-3,9-32-13,0 0-20,7-28-3,9 1 2</inkml:trace>
  <inkml:trace contextRef="#ctx0" brushRef="#br0" timeOffset="14047.3633">-2720 199 31,'0'0'19,"0"0"-1,0 0 0,0 0-6,0 0-4,0 0-4,0 0 0,-13 19-2,13-19 1,-9 27-2,2-9 1,4 3 0,-5-1-1,5 5 1,-3-4-1,5 4 0,-3-2 1,2 4-1,0-4-1,2 2 1,0-7-1,4 0 1,-2-2-1,-2-16 0,12 25 1,-12-25-1,22 14 1,-22-14-1,30 5 1,-12-3-1,0-4 1,4 1 0,-1-5-1,1-3 0,-1-3 1,1-2-1,-5-2 0,1-4 1,0-1-1,-5-4 1,-2-2-1,-2 4 1,-4-2 0,-3 2-1,-2-2 1,-4 5 0,-3-3 0,-2 3 0,-2 1 1,-1-1-1,-4 2 1,-1 4-1,-2-2 0,3 5 0,-4 0 0,2 4-1,0 6 0,-2 1-1,20 0-3,-43 28-33,27-3-4,-3 0 1</inkml:trace>
  <inkml:trace contextRef="#ctx0" brushRef="#br0" timeOffset="2713.1392">12095 726 15,'0'0'11,"0"0"1,0 0 0,0 0-2,-9-16-1,9 16-1,0 0 1,0 0-2,12-21 0,-12 21-1,13-18-3,-13 18 0,18-27-1,-18 27 1,29-35-1,-8 17-1,-3-4 1,7 3-1,0-6 0,4 5 0,-1-3 0,5 2 0,-5-1-1,6-3 1,2-1-1,2 1 0,-1-4 2,6-1-2,-3-1 1,4 3 0,-1 1 1,0 2-1,-1 2 1,-1 3-1,-7 1 0,-2 5 2,-7-2-2,-3 1 2,-6 3-3,-16 12 2,18-20-2,-18 20 2,0 0-2,10-21 0,-10 21 0,0 0 0,0 0 0,0 0 0,20-11 0,-20 11 0,0 0-1,20-12 0,-20 12-2,0 0-5,23-7-29,-23 7-2,0 0 1</inkml:trace>
  <inkml:trace contextRef="#ctx0" brushRef="#br0" timeOffset="3594.1873">13347 300 1,'0'0'30,"-11"-23"-19,11 23 1,0 0 0,0 0-2,0 0 3,0 0-3,-11-16-2,11 16-2,0 0-2,0 0-1,0 0-1,-18 11 0,18-11 0,0 0-1,-23 21 0,23-21 0,-23 23 0,23-23 0,-24 31 0,14-14 0,-1-1-1,2 2 1,2 0-1,0 0 0,3 0 0,2-2 1,2-16-2,-2 27 2,2-27-1,8 19 1,-8-19-1,14 16 1,-14-16-1,23 11 1,-23-11 0,27 5-1,-27-5 1,36 2-1,-18-4 1,1 0 0,-1-5 0,2 0-1,-2-2 1,2 0 0,-2-3 0,-2-1-1,0-4 0,0 1 1,2-1-1,-2 0 1,-2 1-1,-3-2 0,0 2 1,-11 16 0,9-29 0,-9 29-1,-6-28 1,6 28 0,-16-27 0,16 27-1,-27-21 0,11 12 0,-3 2 1,1 1-1,-6 3 0,3-3-1,-1 6 1,3-3 0,3 4-2,16-1-2,0 0-34,-25 8-2,25-8 0</inkml:trace>
  <inkml:trace contextRef="#ctx0" brushRef="#br0" timeOffset="7542.2055">326 4504 5,'-18'-2'11,"18"2"0,0 0-3,0 0-1,0 0-3,18-5-1,-18 5-1,23 0 2,-23 0 1,25-4 1,-25 4 0,24-5 0,-24 5 1,26-13-1,-26 13 0,36-21-2,-14 5 0,6 3-2,1-5 1,5 2-2,-2-1 1,4 1 0,-2-4-1,2 2 1,1-3-1,5 1 1,-5-3-1,3 0 1,-3-4-1,1 4 1,-4 0-1,0 5 0,-9 0 0,-2 4-1,-5 5 1,-2 2 0,-16 7-1,20-6 1,-20 6 0,0 0 0,0 0 0,0 0 0,0 0 0,0 0 0,0 0-1,0 0 0,0 0 0,0 0 0,11-16-1,-11 16 1,0 0-1,0 0 0,19 0-3,-19 0-9,0 0-23,18-18 0,-18 18-1</inkml:trace>
  <inkml:trace contextRef="#ctx0" brushRef="#br0" timeOffset="8505.2606">1565 4151 10,'0'0'22,"0"0"-7,-12-16-1,12 16-1,0 0-4,0 0 0,-26-4-3,26 4-1,0 0-1,-19 11-1,19-11 0,-22 9-1,22-9 1,-25 14-1,9-10 0,16-4 0,-25 16 0,25-16-1,-23 19-1,23-19 1,-20 25-1,20-25 1,-14 29-1,8-13 0,3 0 1,-1 0 0,1 2-1,1-2 1,-2 0-1,4-16 1,2 25-1,-2-25 0,5 21 0,-5-21 0,0 0 1,20 21-1,-20-21 0,18 9 1,-18-9-1,23 8 1,-23-8-1,27 5 1,-11-5-1,0 0 1,1-2 0,2-1-1,-1-1 1,2-1-1,0-3 0,-1 0 1,1 0-1,-2 0 0,-18 8 0,28-20 1,-28 20-1,24-18 0,-24 18 0,14-20 1,-14 20-1,9-21 0,-9 21 1,4-21-1,-4 21 1,-2-23-1,2 23 1,-7-22-1,7 22 1,-13-21-1,13 21 0,-20-25 1,20 25-1,-23-25 0,23 25 1,-27-25-1,27 25 0,-28-18 0,28 18-2,-29 2-2,29-2-31,-23 34-4,1-6 1</inkml:trace>
  <inkml:trace contextRef="#ctx0" brushRef="#br0" timeOffset="5406.2886">4113 4452 0,'0'0'1,"0"0"0,24-7 3,-24 7 2,0 0 1,21-2 2,-21 2-1,18-5 2,-18 5-1,18-7-1,-18 7-2,18-6 1,-18 6-2,37-9 2,-37 9-2,42-14 0,-23 0 0,10 8-1,-9-8 1,8 4-1,-8-7-1,7 5 0,-4-6-1,8 0 0,-1-5-1,8 0 0,1-7 0,8-1 0,3-4 0,2 1-1,-4 2 1,0 1 0,-6 5 0,-7 6-1,-4 2 1,-10 8 0,-21 10 0,24-11-1,-24 11 1,16-4 0,-16 4 0,23-5-1,-23 5 1,30-4-1,-30 4 1,29-7-1,-29 7 0,18-5 0,-18 5 0,0 0 0,0 0 0,0 0-1,0 0 0,0 0 0,20 0-2,-20 0-11,0 0-22,16-11-2,-16 11 2</inkml:trace>
  <inkml:trace contextRef="#ctx0" brushRef="#br0" timeOffset="6294.3396">5455 4147 16,'0'0'17,"0"0"-1,0-23-3,0 23-3,0 0-3,0 0 1,0 0-3,-16 5 1,16-5-1,-17 2 0,17-2-1,-17 5-1,17-5-1,-18 6-1,18-6 0,-22 12 0,22-12-1,-20 20 1,20-20 0,-21 27 0,21-27 0,-23 30 0,10-14 0,8 0 0,5-16-1,-11 29 1,11-29-1,0 26 1,0-26-1,7 27 0,-7-27 0,14 25 0,-14-25 0,17 25 0,-17-25 0,18 21 0,-18-21 0,16 16 1,-16-16-1,19 11 1,-19-11-1,33 0 0,-16-3 1,5-1-1,1-1 1,-1-3-1,-1 1 0,1 2 0,-6-2 0,-16 7 1,27-13-1,-27 13 1,16-14-1,-16 14 1,14-18-1,-14 18 1,9-28 0,-5 12 0,-6-4 0,4 1-1,-8-3 1,3 3 0,-6-3 0,0 3-1,-4 1 0,-1 2 0,14 16 0,-38-25-2,22 30-5,-12-3-29,1 7-1,-4 7-1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BCA1-AF66-4F3B-BF4B-F099518871C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FB67-C565-40C8-B13A-5650DBAD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5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BCA1-AF66-4F3B-BF4B-F099518871C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FB67-C565-40C8-B13A-5650DBAD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1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BCA1-AF66-4F3B-BF4B-F099518871C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FB67-C565-40C8-B13A-5650DBAD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8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BCA1-AF66-4F3B-BF4B-F099518871C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FB67-C565-40C8-B13A-5650DBAD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6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BCA1-AF66-4F3B-BF4B-F099518871C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FB67-C565-40C8-B13A-5650DBAD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7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BCA1-AF66-4F3B-BF4B-F099518871C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FB67-C565-40C8-B13A-5650DBAD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1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BCA1-AF66-4F3B-BF4B-F099518871C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FB67-C565-40C8-B13A-5650DBAD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0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BCA1-AF66-4F3B-BF4B-F099518871C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FB67-C565-40C8-B13A-5650DBAD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4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BCA1-AF66-4F3B-BF4B-F099518871C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FB67-C565-40C8-B13A-5650DBAD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BCA1-AF66-4F3B-BF4B-F099518871C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FB67-C565-40C8-B13A-5650DBAD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6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BCA1-AF66-4F3B-BF4B-F099518871C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FFB67-C565-40C8-B13A-5650DBAD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1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5BCA1-AF66-4F3B-BF4B-F099518871C4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FFB67-C565-40C8-B13A-5650DBAD0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9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Lecture 4:</a:t>
            </a:r>
            <a:br>
              <a:rPr lang="en-US" dirty="0" smtClean="0"/>
            </a:br>
            <a:r>
              <a:rPr lang="en-US" dirty="0" smtClean="0"/>
              <a:t>Past, Present, and Future </a:t>
            </a:r>
            <a:br>
              <a:rPr lang="en-US" dirty="0" smtClean="0"/>
            </a:br>
            <a:r>
              <a:rPr lang="en-US" dirty="0" smtClean="0"/>
              <a:t>of Shadow Banking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Perry Mehrling</a:t>
            </a:r>
          </a:p>
          <a:p>
            <a:r>
              <a:rPr lang="en-US" dirty="0" smtClean="0"/>
              <a:t>Warsaw School of Economics</a:t>
            </a:r>
          </a:p>
          <a:p>
            <a:r>
              <a:rPr lang="en-US" dirty="0" smtClean="0"/>
              <a:t>October 16,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3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Backstopping Market Making, </a:t>
            </a:r>
            <a:br>
              <a:rPr lang="en-US" dirty="0" smtClean="0"/>
            </a:br>
            <a:r>
              <a:rPr lang="en-US" dirty="0" smtClean="0"/>
              <a:t>Second Resort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Capital Funding Bank	Global Money Dealer    Asset Manager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2400" dirty="0" smtClean="0"/>
              <a:t>Derivative Dealer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90946"/>
              </p:ext>
            </p:extLst>
          </p:nvPr>
        </p:nvGraphicFramePr>
        <p:xfrm>
          <a:off x="533400" y="2286000"/>
          <a:ext cx="8153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/>
                <a:gridCol w="1358900"/>
                <a:gridCol w="1358900"/>
                <a:gridCol w="1358900"/>
                <a:gridCol w="1358900"/>
                <a:gridCol w="1358900"/>
              </a:tblGrid>
              <a:tr h="394447"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</a:tr>
              <a:tr h="1281953">
                <a:tc>
                  <a:txBody>
                    <a:bodyPr/>
                    <a:lstStyle/>
                    <a:p>
                      <a:r>
                        <a:rPr lang="en-US" dirty="0" smtClean="0"/>
                        <a:t>RMBS</a:t>
                      </a:r>
                    </a:p>
                    <a:p>
                      <a:r>
                        <a:rPr lang="en-US" dirty="0" smtClean="0"/>
                        <a:t>CDS</a:t>
                      </a:r>
                    </a:p>
                    <a:p>
                      <a:r>
                        <a:rPr lang="en-US" dirty="0" smtClean="0"/>
                        <a:t>IRS</a:t>
                      </a:r>
                    </a:p>
                    <a:p>
                      <a:r>
                        <a:rPr lang="en-US" dirty="0" smtClean="0"/>
                        <a:t>FXS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MM funding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MM funding</a:t>
                      </a:r>
                    </a:p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Reserves</a:t>
                      </a:r>
                    </a:p>
                    <a:p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Liquidity 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“deposits”</a:t>
                      </a:r>
                    </a:p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Capital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“deposits”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Capital</a:t>
                      </a:r>
                    </a:p>
                    <a:p>
                      <a:r>
                        <a:rPr lang="en-US" dirty="0" smtClean="0"/>
                        <a:t>CDS</a:t>
                      </a:r>
                    </a:p>
                    <a:p>
                      <a:r>
                        <a:rPr lang="en-US" dirty="0" smtClean="0"/>
                        <a:t>IRS</a:t>
                      </a:r>
                    </a:p>
                    <a:p>
                      <a:r>
                        <a:rPr lang="en-US" dirty="0" smtClean="0"/>
                        <a:t>FXS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076228"/>
              </p:ext>
            </p:extLst>
          </p:nvPr>
        </p:nvGraphicFramePr>
        <p:xfrm>
          <a:off x="1905000" y="4648200"/>
          <a:ext cx="52578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1"/>
                <a:gridCol w="26669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CDS</a:t>
                      </a:r>
                    </a:p>
                    <a:p>
                      <a:r>
                        <a:rPr lang="en-US" dirty="0" smtClean="0"/>
                        <a:t>IRS</a:t>
                      </a:r>
                    </a:p>
                    <a:p>
                      <a:r>
                        <a:rPr lang="en-US" dirty="0" smtClean="0"/>
                        <a:t>FXS</a:t>
                      </a:r>
                    </a:p>
                    <a:p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Reserves</a:t>
                      </a:r>
                    </a:p>
                    <a:p>
                      <a:r>
                        <a:rPr lang="en-US" b="0" baseline="0" dirty="0" smtClean="0">
                          <a:solidFill>
                            <a:srgbClr val="FF0000"/>
                          </a:solidFill>
                        </a:rPr>
                        <a:t>Liquidity 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CDS</a:t>
                      </a:r>
                    </a:p>
                    <a:p>
                      <a:r>
                        <a:rPr lang="en-US" dirty="0" smtClean="0"/>
                        <a:t>IRS</a:t>
                      </a:r>
                    </a:p>
                    <a:p>
                      <a:r>
                        <a:rPr lang="en-US" dirty="0" smtClean="0"/>
                        <a:t>FXS</a:t>
                      </a:r>
                    </a:p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Capital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0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Backstopping Market Making,</a:t>
            </a:r>
            <a:br>
              <a:rPr lang="en-US" dirty="0" smtClean="0"/>
            </a:br>
            <a:r>
              <a:rPr lang="en-US" dirty="0" smtClean="0"/>
              <a:t>Last Resort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Global Money Dealer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Derivative Dealer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Traditional Bank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Central Bank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(or C6)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23369335"/>
              </p:ext>
            </p:extLst>
          </p:nvPr>
        </p:nvGraphicFramePr>
        <p:xfrm>
          <a:off x="4648200" y="1600200"/>
          <a:ext cx="4038600" cy="514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MM funding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Reserves</a:t>
                      </a:r>
                    </a:p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Liquidity put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“deposits”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Assets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Liabilities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CDS</a:t>
                      </a:r>
                    </a:p>
                    <a:p>
                      <a:r>
                        <a:rPr lang="en-US" dirty="0" smtClean="0"/>
                        <a:t>IRS</a:t>
                      </a:r>
                    </a:p>
                    <a:p>
                      <a:r>
                        <a:rPr lang="en-US" dirty="0" smtClean="0"/>
                        <a:t>FXS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Reserves</a:t>
                      </a:r>
                    </a:p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Liquidity put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CDS</a:t>
                      </a:r>
                    </a:p>
                    <a:p>
                      <a:r>
                        <a:rPr lang="en-US" dirty="0" smtClean="0"/>
                        <a:t>IRS</a:t>
                      </a:r>
                    </a:p>
                    <a:p>
                      <a:r>
                        <a:rPr lang="en-US" dirty="0" smtClean="0"/>
                        <a:t>FXS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Assets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Liabilities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Reserves</a:t>
                      </a:r>
                    </a:p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Liquidity put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CB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Liquidity put GMD</a:t>
                      </a:r>
                    </a:p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Liquidity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put DD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Assets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Liabilities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Reserves</a:t>
                      </a:r>
                    </a:p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Liquidity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put CB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0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Shadow Banking Boom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Capital Funding Bank	</a:t>
            </a:r>
            <a:r>
              <a:rPr lang="en-US" sz="2400" b="1" dirty="0" smtClean="0">
                <a:solidFill>
                  <a:srgbClr val="FF0000"/>
                </a:solidFill>
              </a:rPr>
              <a:t>Global Money Dealer</a:t>
            </a:r>
            <a:r>
              <a:rPr lang="en-US" sz="2400" dirty="0" smtClean="0"/>
              <a:t>    Asset Manager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2400" b="1" dirty="0" smtClean="0">
                <a:solidFill>
                  <a:srgbClr val="FF0000"/>
                </a:solidFill>
              </a:rPr>
              <a:t>Derivative Dealer</a:t>
            </a:r>
          </a:p>
          <a:p>
            <a:pPr marL="457200" lvl="1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dirty="0" smtClean="0"/>
              <a:t>Net demand for money, absorbed by dealer</a:t>
            </a:r>
          </a:p>
          <a:p>
            <a:r>
              <a:rPr lang="en-US" dirty="0" smtClean="0"/>
              <a:t>Net demand for risk, absorbed by dealer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2057400"/>
          <a:ext cx="821753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/>
                <a:gridCol w="1390968"/>
                <a:gridCol w="1390968"/>
                <a:gridCol w="1358900"/>
                <a:gridCol w="1358900"/>
                <a:gridCol w="1358900"/>
              </a:tblGrid>
              <a:tr h="394447"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</a:tr>
              <a:tr h="977153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+“deposits”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+“deposits”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+Capital</a:t>
                      </a:r>
                    </a:p>
                    <a:p>
                      <a:r>
                        <a:rPr lang="en-US" dirty="0" smtClean="0"/>
                        <a:t>+CDS</a:t>
                      </a:r>
                    </a:p>
                    <a:p>
                      <a:r>
                        <a:rPr lang="en-US" dirty="0" smtClean="0"/>
                        <a:t>+IRS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57400" y="3886200"/>
          <a:ext cx="52578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1"/>
                <a:gridCol w="26669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+Credit Default Swaps</a:t>
                      </a:r>
                    </a:p>
                    <a:p>
                      <a:r>
                        <a:rPr lang="en-US" dirty="0" smtClean="0"/>
                        <a:t>+Interest Rate Swaps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98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Banking Boom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Asset Manager distorts funding cost, risk premium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916583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0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Shadow Banking Bust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Capital Funding Bank	</a:t>
            </a:r>
            <a:r>
              <a:rPr lang="en-US" sz="2400" b="1" dirty="0" smtClean="0">
                <a:solidFill>
                  <a:srgbClr val="FF0000"/>
                </a:solidFill>
              </a:rPr>
              <a:t>Global Money Dealer</a:t>
            </a:r>
            <a:r>
              <a:rPr lang="en-US" sz="2400" dirty="0" smtClean="0"/>
              <a:t>    Asset Manager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2400" b="1" dirty="0" smtClean="0">
                <a:solidFill>
                  <a:srgbClr val="FF0000"/>
                </a:solidFill>
              </a:rPr>
              <a:t>Derivative Dealer</a:t>
            </a:r>
          </a:p>
          <a:p>
            <a:pPr marL="457200" lvl="1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Net demand for funding, absorbed by dealer</a:t>
            </a:r>
          </a:p>
          <a:p>
            <a:r>
              <a:rPr lang="en-US" dirty="0"/>
              <a:t>N</a:t>
            </a:r>
            <a:r>
              <a:rPr lang="en-US" dirty="0" smtClean="0"/>
              <a:t>et demand for insurance, absorbed by dealer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2057400"/>
          <a:ext cx="821753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/>
                <a:gridCol w="1390968"/>
                <a:gridCol w="1390968"/>
                <a:gridCol w="1358900"/>
                <a:gridCol w="1358900"/>
                <a:gridCol w="1358900"/>
              </a:tblGrid>
              <a:tr h="394447"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</a:tr>
              <a:tr h="977153">
                <a:tc>
                  <a:txBody>
                    <a:bodyPr/>
                    <a:lstStyle/>
                    <a:p>
                      <a:r>
                        <a:rPr lang="en-US" dirty="0" smtClean="0"/>
                        <a:t>+RMBS</a:t>
                      </a:r>
                    </a:p>
                    <a:p>
                      <a:r>
                        <a:rPr lang="en-US" dirty="0" smtClean="0"/>
                        <a:t>+CDS</a:t>
                      </a:r>
                    </a:p>
                    <a:p>
                      <a:r>
                        <a:rPr lang="en-US" dirty="0" smtClean="0"/>
                        <a:t>+IRS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+MM funding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+MM funding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57400" y="3886200"/>
          <a:ext cx="52578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1"/>
                <a:gridCol w="26669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+Credit Default Swaps</a:t>
                      </a:r>
                    </a:p>
                    <a:p>
                      <a:r>
                        <a:rPr lang="en-US" dirty="0" smtClean="0"/>
                        <a:t>+Interest Rate Swaps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34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Banking Bust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Shadow Bank distorts funding cost, risk premium → </a:t>
            </a:r>
            <a:r>
              <a:rPr lang="en-US" dirty="0" smtClean="0">
                <a:solidFill>
                  <a:srgbClr val="FF0000"/>
                </a:solidFill>
              </a:rPr>
              <a:t>CRISIS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34640"/>
            <a:ext cx="9184521" cy="40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22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 Bank as Market Backstop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Dec 15, 2011            Dec 15, 2011 (restated)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Fed as Dealer of Last Resort</a:t>
            </a:r>
          </a:p>
          <a:p>
            <a:pPr lvl="1"/>
            <a:r>
              <a:rPr lang="en-US" dirty="0" smtClean="0"/>
              <a:t>Global Money Dealer  (OIS)  [and FX swap]</a:t>
            </a:r>
          </a:p>
          <a:p>
            <a:pPr lvl="1"/>
            <a:r>
              <a:rPr lang="en-US" dirty="0" smtClean="0"/>
              <a:t>Global Derivative Dealer         (IRS, CDS)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2133601"/>
          <a:ext cx="8077200" cy="2118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380999"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</a:tr>
              <a:tr h="1436843">
                <a:tc>
                  <a:txBody>
                    <a:bodyPr/>
                    <a:lstStyle/>
                    <a:p>
                      <a:r>
                        <a:rPr lang="en-US" dirty="0" smtClean="0"/>
                        <a:t>Treasuries      $1.7</a:t>
                      </a:r>
                    </a:p>
                    <a:p>
                      <a:r>
                        <a:rPr lang="en-US" dirty="0" smtClean="0"/>
                        <a:t>MBS/GSE</a:t>
                      </a:r>
                      <a:r>
                        <a:rPr lang="en-US" baseline="0" dirty="0" smtClean="0"/>
                        <a:t>            .9</a:t>
                      </a:r>
                    </a:p>
                    <a:p>
                      <a:r>
                        <a:rPr lang="en-US" baseline="0" dirty="0" smtClean="0"/>
                        <a:t>Other                  .3</a:t>
                      </a:r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TOTAL                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Currency          $1.0</a:t>
                      </a:r>
                    </a:p>
                    <a:p>
                      <a:r>
                        <a:rPr lang="en-US" dirty="0" smtClean="0"/>
                        <a:t>Reserves             1.6</a:t>
                      </a:r>
                    </a:p>
                    <a:p>
                      <a:r>
                        <a:rPr lang="en-US" dirty="0" smtClean="0"/>
                        <a:t>Other                     .3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TOTAL                  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TBill</a:t>
                      </a:r>
                      <a:r>
                        <a:rPr lang="en-US" dirty="0" smtClean="0"/>
                        <a:t>                 $2.6</a:t>
                      </a:r>
                    </a:p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Tbond</a:t>
                      </a:r>
                      <a:r>
                        <a:rPr lang="en-US" dirty="0" smtClean="0"/>
                        <a:t>               2.6</a:t>
                      </a:r>
                    </a:p>
                    <a:p>
                      <a:r>
                        <a:rPr lang="en-US" dirty="0" smtClean="0"/>
                        <a:t>[Risky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Secs</a:t>
                      </a:r>
                      <a:r>
                        <a:rPr lang="en-US" baseline="0" dirty="0" smtClean="0"/>
                        <a:t>           .9</a:t>
                      </a:r>
                    </a:p>
                    <a:p>
                      <a:r>
                        <a:rPr lang="en-US" baseline="0" dirty="0" smtClean="0"/>
                        <a:t>Other                    .3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TOTAL                6.4?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Curr</a:t>
                      </a:r>
                      <a:r>
                        <a:rPr lang="en-US" dirty="0" smtClean="0"/>
                        <a:t>./Res.        $2.6]</a:t>
                      </a:r>
                    </a:p>
                    <a:p>
                      <a:r>
                        <a:rPr lang="en-US" dirty="0" err="1" smtClean="0"/>
                        <a:t>Tbill</a:t>
                      </a:r>
                      <a:r>
                        <a:rPr lang="en-US" baseline="0" dirty="0" smtClean="0"/>
                        <a:t>     </a:t>
                      </a:r>
                      <a:r>
                        <a:rPr lang="en-US" dirty="0" smtClean="0"/>
                        <a:t>               2.6]</a:t>
                      </a:r>
                    </a:p>
                    <a:p>
                      <a:r>
                        <a:rPr lang="en-US" dirty="0" err="1" smtClean="0"/>
                        <a:t>Tbond</a:t>
                      </a:r>
                      <a:r>
                        <a:rPr lang="en-US" dirty="0" smtClean="0"/>
                        <a:t>                  .9]</a:t>
                      </a:r>
                    </a:p>
                    <a:p>
                      <a:r>
                        <a:rPr lang="en-US" dirty="0" smtClean="0"/>
                        <a:t>Other                   .3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smtClean="0"/>
                        <a:t>TOTAL                6.4?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3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 Bank as Market Backstop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Dec 15, 2011            Dec 15, 2011 (restated)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Fed as Dealer of Last Resort</a:t>
            </a:r>
          </a:p>
          <a:p>
            <a:pPr lvl="1"/>
            <a:r>
              <a:rPr lang="en-US" dirty="0" smtClean="0"/>
              <a:t>Global Money Dealer  	(OIS)  [and FX swap]</a:t>
            </a:r>
          </a:p>
          <a:p>
            <a:pPr lvl="1"/>
            <a:r>
              <a:rPr lang="en-US" dirty="0" smtClean="0"/>
              <a:t>Global Derivative Dealer	(IRS, CDS)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2133601"/>
          <a:ext cx="8077200" cy="2118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380999"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</a:tr>
              <a:tr h="1436843">
                <a:tc>
                  <a:txBody>
                    <a:bodyPr/>
                    <a:lstStyle/>
                    <a:p>
                      <a:r>
                        <a:rPr lang="en-US" dirty="0" smtClean="0"/>
                        <a:t>Treasuries      $1.7</a:t>
                      </a:r>
                    </a:p>
                    <a:p>
                      <a:r>
                        <a:rPr lang="en-US" dirty="0" smtClean="0"/>
                        <a:t>MBS/GSE</a:t>
                      </a:r>
                      <a:r>
                        <a:rPr lang="en-US" baseline="0" dirty="0" smtClean="0"/>
                        <a:t>            .9</a:t>
                      </a:r>
                    </a:p>
                    <a:p>
                      <a:r>
                        <a:rPr lang="en-US" baseline="0" dirty="0" smtClean="0"/>
                        <a:t>Other                  .3</a:t>
                      </a:r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TOTAL                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Currency          $1.0</a:t>
                      </a:r>
                    </a:p>
                    <a:p>
                      <a:r>
                        <a:rPr lang="en-US" dirty="0" smtClean="0"/>
                        <a:t>Reserves             1.6</a:t>
                      </a:r>
                    </a:p>
                    <a:p>
                      <a:r>
                        <a:rPr lang="en-US" dirty="0" smtClean="0"/>
                        <a:t>Other                     .3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TOTAL                  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Other                    .3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TOTAL                6.4?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OIS                    $2.6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IRS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                 2.6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CDS                       .9</a:t>
                      </a:r>
                    </a:p>
                    <a:p>
                      <a:r>
                        <a:rPr lang="en-US" dirty="0" smtClean="0"/>
                        <a:t>Other                   .3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TOTAL                6.4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92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/>
              <a:t>Dealer Differentiation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Clearing Counterparties</a:t>
            </a:r>
          </a:p>
          <a:p>
            <a:pPr lvl="1"/>
            <a:r>
              <a:rPr lang="en-US" dirty="0" smtClean="0"/>
              <a:t>Matched book dealers, utility</a:t>
            </a:r>
          </a:p>
          <a:p>
            <a:pPr lvl="1"/>
            <a:r>
              <a:rPr lang="en-US" dirty="0" smtClean="0"/>
              <a:t>Money (Repo clearing)</a:t>
            </a:r>
          </a:p>
          <a:p>
            <a:pPr lvl="1"/>
            <a:r>
              <a:rPr lang="en-US" dirty="0" smtClean="0"/>
              <a:t>Risk (Swap clearing)</a:t>
            </a:r>
          </a:p>
          <a:p>
            <a:r>
              <a:rPr lang="en-US" dirty="0" smtClean="0"/>
              <a:t>Mismatched book dealing</a:t>
            </a:r>
          </a:p>
          <a:p>
            <a:pPr lvl="1"/>
            <a:r>
              <a:rPr lang="en-US" dirty="0" smtClean="0"/>
              <a:t>Speculative dealers, harvesting liquidity premium</a:t>
            </a:r>
          </a:p>
          <a:p>
            <a:pPr lvl="1"/>
            <a:r>
              <a:rPr lang="en-US" dirty="0" smtClean="0"/>
              <a:t>Money (Payment vs. Funding)</a:t>
            </a:r>
          </a:p>
          <a:p>
            <a:pPr lvl="1"/>
            <a:r>
              <a:rPr lang="en-US" dirty="0" smtClean="0"/>
              <a:t>Risk (Futures vs. Forwards)</a:t>
            </a:r>
            <a:endParaRPr lang="en-US" dirty="0"/>
          </a:p>
          <a:p>
            <a:pPr marL="514350" indent="-4572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240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62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Works,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Dealer Bank		CCP		    Customer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Dealer Bank		CCP		    Customer 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Dealer Bank makes market, bears risk, in interval between Customer 1 and Customer 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284243"/>
              </p:ext>
            </p:extLst>
          </p:nvPr>
        </p:nvGraphicFramePr>
        <p:xfrm>
          <a:off x="228600" y="2057400"/>
          <a:ext cx="8610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/>
                <a:gridCol w="1435100"/>
                <a:gridCol w="1435100"/>
                <a:gridCol w="1435100"/>
                <a:gridCol w="1435100"/>
                <a:gridCol w="1435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+Repo, CCP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+Deposit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+Reverse, 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+Repo, Dealer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Bonds</a:t>
                      </a:r>
                    </a:p>
                    <a:p>
                      <a:r>
                        <a:rPr lang="en-US" dirty="0" smtClean="0"/>
                        <a:t>+Deposit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+Reverse, CCP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624602"/>
              </p:ext>
            </p:extLst>
          </p:nvPr>
        </p:nvGraphicFramePr>
        <p:xfrm>
          <a:off x="228600" y="3962400"/>
          <a:ext cx="85344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422400"/>
                <a:gridCol w="1422400"/>
                <a:gridCol w="1422400"/>
                <a:gridCol w="1422400"/>
                <a:gridCol w="142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+Deposit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+Reverse, CCP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+Reverse, Dealer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+Repo,</a:t>
                      </a:r>
                      <a:r>
                        <a:rPr lang="en-US" baseline="0" dirty="0" smtClean="0"/>
                        <a:t> 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</a:p>
                    <a:p>
                      <a:r>
                        <a:rPr lang="en-US" dirty="0" smtClean="0"/>
                        <a:t>-Deposit</a:t>
                      </a:r>
                    </a:p>
                    <a:p>
                      <a:r>
                        <a:rPr lang="en-US" dirty="0" smtClean="0"/>
                        <a:t>+Repo, CCP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111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Works,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Dealer Bank		CCP		    Customer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Dealer Bank		CCP		    Customer 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Dealer Bank makes market, bears risk, in interval between Customer 1 and Customer 2 trades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120425"/>
              </p:ext>
            </p:extLst>
          </p:nvPr>
        </p:nvGraphicFramePr>
        <p:xfrm>
          <a:off x="228600" y="2057400"/>
          <a:ext cx="8610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/>
                <a:gridCol w="1435100"/>
                <a:gridCol w="1435100"/>
                <a:gridCol w="1435100"/>
                <a:gridCol w="1435100"/>
                <a:gridCol w="1435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+Swap, CCP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+Swap, 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+Swap, Dealer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+Swap, CCP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338500"/>
              </p:ext>
            </p:extLst>
          </p:nvPr>
        </p:nvGraphicFramePr>
        <p:xfrm>
          <a:off x="228600" y="3962400"/>
          <a:ext cx="85344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422400"/>
                <a:gridCol w="1422400"/>
                <a:gridCol w="1422400"/>
                <a:gridCol w="1422400"/>
                <a:gridCol w="142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+Swap, CCP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+Swap, Dealer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+Swap,</a:t>
                      </a:r>
                      <a:r>
                        <a:rPr lang="en-US" baseline="0" dirty="0" smtClean="0"/>
                        <a:t> 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+Swap, CCP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117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Liquidity in a Matched Book World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	CFB  			GMD    		AM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DD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Abstracting from Counterparty Risk, Solvency Risk</a:t>
            </a:r>
          </a:p>
          <a:p>
            <a:pPr marL="857250" lvl="1" indent="-457200"/>
            <a:r>
              <a:rPr lang="en-US" dirty="0" smtClean="0"/>
              <a:t>Lending (RMBS collateral and </a:t>
            </a:r>
            <a:r>
              <a:rPr lang="en-US" dirty="0" err="1" smtClean="0"/>
              <a:t>rehypothecation</a:t>
            </a:r>
            <a:r>
              <a:rPr lang="en-US" dirty="0" smtClean="0"/>
              <a:t>)</a:t>
            </a:r>
          </a:p>
          <a:p>
            <a:pPr marL="857250" lvl="1" indent="-457200"/>
            <a:r>
              <a:rPr lang="en-US" dirty="0" smtClean="0"/>
              <a:t>Derivatives (Pre-funding and hedging)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48"/>
              </p:ext>
            </p:extLst>
          </p:nvPr>
        </p:nvGraphicFramePr>
        <p:xfrm>
          <a:off x="381000" y="2133600"/>
          <a:ext cx="8610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/>
                <a:gridCol w="1435100"/>
                <a:gridCol w="1435100"/>
                <a:gridCol w="1435100"/>
                <a:gridCol w="1435100"/>
                <a:gridCol w="1435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RMBS     100</a:t>
                      </a:r>
                    </a:p>
                    <a:p>
                      <a:r>
                        <a:rPr lang="en-US" dirty="0" smtClean="0"/>
                        <a:t>CDS         </a:t>
                      </a:r>
                      <a:r>
                        <a:rPr lang="en-US" baseline="0" dirty="0" smtClean="0"/>
                        <a:t>  0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IRS       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MM </a:t>
                      </a:r>
                      <a:r>
                        <a:rPr lang="en-US" baseline="0" dirty="0" smtClean="0"/>
                        <a:t>      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MM   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Deposit</a:t>
                      </a:r>
                      <a:r>
                        <a:rPr lang="en-US" baseline="0" dirty="0" smtClean="0"/>
                        <a:t> 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Deposit 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Capital  100</a:t>
                      </a:r>
                    </a:p>
                    <a:p>
                      <a:r>
                        <a:rPr lang="en-US" dirty="0" smtClean="0"/>
                        <a:t>CDS</a:t>
                      </a:r>
                      <a:r>
                        <a:rPr lang="en-US" baseline="0" dirty="0" smtClean="0"/>
                        <a:t>          0</a:t>
                      </a:r>
                    </a:p>
                    <a:p>
                      <a:r>
                        <a:rPr lang="en-US" baseline="0" dirty="0" smtClean="0"/>
                        <a:t>IRS          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18294"/>
              </p:ext>
            </p:extLst>
          </p:nvPr>
        </p:nvGraphicFramePr>
        <p:xfrm>
          <a:off x="3276600" y="3810000"/>
          <a:ext cx="272465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958"/>
                <a:gridCol w="1409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CDS    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0</a:t>
                      </a:r>
                    </a:p>
                    <a:p>
                      <a:r>
                        <a:rPr lang="en-US" dirty="0" smtClean="0"/>
                        <a:t>IRS       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CDS</a:t>
                      </a:r>
                      <a:r>
                        <a:rPr lang="en-US" baseline="0" dirty="0" smtClean="0"/>
                        <a:t>           0</a:t>
                      </a:r>
                    </a:p>
                    <a:p>
                      <a:r>
                        <a:rPr lang="en-US" baseline="0" dirty="0" smtClean="0"/>
                        <a:t>IRS            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86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Value Fluctuation and Collateral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	CFB  			GMD    		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DD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Blocking a liquidity spiral (</a:t>
            </a:r>
            <a:r>
              <a:rPr lang="en-US" dirty="0" err="1" smtClean="0"/>
              <a:t>firesale</a:t>
            </a:r>
            <a:r>
              <a:rPr lang="en-US" dirty="0" smtClean="0"/>
              <a:t> of RMBS, CDS)</a:t>
            </a:r>
          </a:p>
          <a:p>
            <a:pPr lvl="1"/>
            <a:r>
              <a:rPr lang="en-US" dirty="0" smtClean="0"/>
              <a:t>Lender of Last Resort to GMD, DD</a:t>
            </a:r>
          </a:p>
          <a:p>
            <a:pPr lvl="1"/>
            <a:r>
              <a:rPr lang="en-US" dirty="0" smtClean="0"/>
              <a:t>Dealer of Last Resort for RMBS, CDS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177418"/>
              </p:ext>
            </p:extLst>
          </p:nvPr>
        </p:nvGraphicFramePr>
        <p:xfrm>
          <a:off x="381000" y="2133600"/>
          <a:ext cx="8610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/>
                <a:gridCol w="1435100"/>
                <a:gridCol w="1435100"/>
                <a:gridCol w="1435100"/>
                <a:gridCol w="1435100"/>
                <a:gridCol w="1435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RMBS     90</a:t>
                      </a:r>
                    </a:p>
                    <a:p>
                      <a:r>
                        <a:rPr lang="en-US" dirty="0" smtClean="0"/>
                        <a:t>CDS         10</a:t>
                      </a:r>
                    </a:p>
                    <a:p>
                      <a:r>
                        <a:rPr lang="en-US" dirty="0" smtClean="0"/>
                        <a:t>IRS       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MM </a:t>
                      </a:r>
                      <a:r>
                        <a:rPr lang="en-US" baseline="0" dirty="0" smtClean="0"/>
                        <a:t>      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MM   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Deposit</a:t>
                      </a:r>
                      <a:r>
                        <a:rPr lang="en-US" baseline="0" dirty="0" smtClean="0"/>
                        <a:t> 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Deposit 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Capital  90</a:t>
                      </a:r>
                    </a:p>
                    <a:p>
                      <a:r>
                        <a:rPr lang="en-US" dirty="0" smtClean="0"/>
                        <a:t>CDS</a:t>
                      </a:r>
                      <a:r>
                        <a:rPr lang="en-US" baseline="0" dirty="0" smtClean="0"/>
                        <a:t>        10</a:t>
                      </a:r>
                    </a:p>
                    <a:p>
                      <a:r>
                        <a:rPr lang="en-US" baseline="0" dirty="0" smtClean="0"/>
                        <a:t>IRS          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885935"/>
              </p:ext>
            </p:extLst>
          </p:nvPr>
        </p:nvGraphicFramePr>
        <p:xfrm>
          <a:off x="3276600" y="3810000"/>
          <a:ext cx="28194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  <a:gridCol w="1409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CDS         10</a:t>
                      </a:r>
                    </a:p>
                    <a:p>
                      <a:r>
                        <a:rPr lang="en-US" dirty="0" smtClean="0"/>
                        <a:t>IRS       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CDS</a:t>
                      </a:r>
                      <a:r>
                        <a:rPr lang="en-US" baseline="0" dirty="0" smtClean="0"/>
                        <a:t>         10</a:t>
                      </a:r>
                    </a:p>
                    <a:p>
                      <a:r>
                        <a:rPr lang="en-US" baseline="0" dirty="0" smtClean="0"/>
                        <a:t>IRS            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05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Value Fluctuation and Payment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	CFB  			GMD    		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DD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Blocking a liquidity spiral (</a:t>
            </a:r>
            <a:r>
              <a:rPr lang="en-US" dirty="0" err="1" smtClean="0"/>
              <a:t>firesale</a:t>
            </a:r>
            <a:r>
              <a:rPr lang="en-US" dirty="0" smtClean="0"/>
              <a:t> of RMBS, CDS)</a:t>
            </a:r>
          </a:p>
          <a:p>
            <a:pPr lvl="1"/>
            <a:r>
              <a:rPr lang="en-US" dirty="0" smtClean="0"/>
              <a:t>Lender of Last Resort to GMD, DD</a:t>
            </a:r>
          </a:p>
          <a:p>
            <a:pPr lvl="1"/>
            <a:r>
              <a:rPr lang="en-US" dirty="0" smtClean="0"/>
              <a:t>Dealer of Last Resort for RMBS, CDS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48693"/>
              </p:ext>
            </p:extLst>
          </p:nvPr>
        </p:nvGraphicFramePr>
        <p:xfrm>
          <a:off x="381000" y="2133600"/>
          <a:ext cx="8610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/>
                <a:gridCol w="1435100"/>
                <a:gridCol w="1435100"/>
                <a:gridCol w="1435100"/>
                <a:gridCol w="1435100"/>
                <a:gridCol w="1435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RMBS     90</a:t>
                      </a:r>
                    </a:p>
                    <a:p>
                      <a:r>
                        <a:rPr lang="en-US" dirty="0" smtClean="0"/>
                        <a:t>CDS         10</a:t>
                      </a:r>
                    </a:p>
                    <a:p>
                      <a:r>
                        <a:rPr lang="en-US" dirty="0" smtClean="0"/>
                        <a:t>IRS       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MM </a:t>
                      </a:r>
                      <a:r>
                        <a:rPr lang="en-US" baseline="0" dirty="0" smtClean="0"/>
                        <a:t>      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MM   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Deposit</a:t>
                      </a:r>
                      <a:r>
                        <a:rPr lang="en-US" baseline="0" dirty="0" smtClean="0"/>
                        <a:t> 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Deposit 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Capital  90</a:t>
                      </a:r>
                    </a:p>
                    <a:p>
                      <a:r>
                        <a:rPr lang="en-US" dirty="0" smtClean="0"/>
                        <a:t>CDS</a:t>
                      </a:r>
                      <a:r>
                        <a:rPr lang="en-US" baseline="0" dirty="0" smtClean="0"/>
                        <a:t>        10</a:t>
                      </a:r>
                    </a:p>
                    <a:p>
                      <a:r>
                        <a:rPr lang="en-US" baseline="0" dirty="0" smtClean="0"/>
                        <a:t>IRS          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779628"/>
              </p:ext>
            </p:extLst>
          </p:nvPr>
        </p:nvGraphicFramePr>
        <p:xfrm>
          <a:off x="3276600" y="3810000"/>
          <a:ext cx="28194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  <a:gridCol w="1409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CDS         10</a:t>
                      </a:r>
                    </a:p>
                    <a:p>
                      <a:r>
                        <a:rPr lang="en-US" dirty="0" smtClean="0"/>
                        <a:t>IRS            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CDS</a:t>
                      </a:r>
                      <a:r>
                        <a:rPr lang="en-US" baseline="0" dirty="0" smtClean="0"/>
                        <a:t>         10</a:t>
                      </a:r>
                    </a:p>
                    <a:p>
                      <a:r>
                        <a:rPr lang="en-US" baseline="0" dirty="0" smtClean="0"/>
                        <a:t>IRS            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/>
              <p14:cNvContentPartPr/>
              <p14:nvPr/>
            </p14:nvContentPartPr>
            <p14:xfrm>
              <a:off x="1330868" y="2570833"/>
              <a:ext cx="7597800" cy="18968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9708" y="2556433"/>
                <a:ext cx="7622640" cy="191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865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/>
              <a:t>Emergent IMS Liquidity Backstop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Dollar system, world reserve, private and international</a:t>
            </a:r>
          </a:p>
          <a:p>
            <a:pPr lvl="1"/>
            <a:r>
              <a:rPr lang="en-US" dirty="0" smtClean="0"/>
              <a:t>Fed as public backstop for domestic dollar system</a:t>
            </a:r>
          </a:p>
          <a:p>
            <a:pPr lvl="1"/>
            <a:r>
              <a:rPr lang="en-US" dirty="0" smtClean="0"/>
              <a:t>C6 swap lines as international extension</a:t>
            </a:r>
          </a:p>
          <a:p>
            <a:pPr lvl="1"/>
            <a:r>
              <a:rPr lang="en-US" dirty="0" smtClean="0"/>
              <a:t>Bilateral swap lines connect C6 to others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BoJ</a:t>
            </a:r>
            <a:r>
              <a:rPr lang="en-US" dirty="0" smtClean="0"/>
              <a:t>/PBOC, BoE/PBOC</a:t>
            </a:r>
          </a:p>
          <a:p>
            <a:pPr marL="514350" indent="-457200"/>
            <a:r>
              <a:rPr lang="en-US" dirty="0" smtClean="0"/>
              <a:t>Regional arrangements connect farther out</a:t>
            </a:r>
          </a:p>
          <a:p>
            <a:pPr marL="914400" lvl="1" indent="-457200"/>
            <a:r>
              <a:rPr lang="en-US" dirty="0" smtClean="0"/>
              <a:t>Chiang Mai, EMS</a:t>
            </a:r>
          </a:p>
          <a:p>
            <a:pPr marL="514350" indent="-457200"/>
            <a:r>
              <a:rPr lang="en-US" dirty="0" smtClean="0"/>
              <a:t>IMF as public alternative, universal access</a:t>
            </a:r>
          </a:p>
          <a:p>
            <a:pPr marL="914400" lvl="1" indent="-457200"/>
            <a:r>
              <a:rPr lang="en-US" dirty="0" smtClean="0"/>
              <a:t>SDR as C5 swap line (dollar, euro, yen, pound, RMB)</a:t>
            </a:r>
          </a:p>
        </p:txBody>
      </p:sp>
    </p:spTree>
    <p:extLst>
      <p:ext uri="{BB962C8B-B14F-4D97-AF65-F5344CB8AC3E}">
        <p14:creationId xmlns:p14="http://schemas.microsoft.com/office/powerpoint/2010/main" val="1734125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Hierarchy of Money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12240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8325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IMS as payment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 nation is a bank, cash inflow, cash outflow (</a:t>
            </a:r>
            <a:r>
              <a:rPr lang="en-US" dirty="0" err="1" smtClean="0"/>
              <a:t>Kindleberger</a:t>
            </a:r>
            <a:r>
              <a:rPr lang="en-US" dirty="0" smtClean="0"/>
              <a:t> 1966)</a:t>
            </a:r>
          </a:p>
          <a:p>
            <a:r>
              <a:rPr lang="en-US" dirty="0" smtClean="0"/>
              <a:t>Settlement as “survival constraint”, money as means of payment</a:t>
            </a:r>
            <a:endParaRPr lang="en-US" dirty="0"/>
          </a:p>
          <a:p>
            <a:r>
              <a:rPr lang="en-US" dirty="0" smtClean="0"/>
              <a:t>Asymmetry of settlement, deficit agents pay surplus agents:  discipline</a:t>
            </a:r>
          </a:p>
          <a:p>
            <a:r>
              <a:rPr lang="en-US" dirty="0" smtClean="0"/>
              <a:t>Natural hierarchy of credit and money</a:t>
            </a:r>
          </a:p>
          <a:p>
            <a:r>
              <a:rPr lang="en-US" dirty="0" smtClean="0"/>
              <a:t>Higher layers can offer delay of settlement to lower layers, for a price:  elasticity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8542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IMS as a Market-making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Domestic money is part public, part private, with </a:t>
            </a:r>
            <a:r>
              <a:rPr lang="en-US" b="1" dirty="0" smtClean="0"/>
              <a:t>par</a:t>
            </a:r>
            <a:r>
              <a:rPr lang="en-US" dirty="0" smtClean="0"/>
              <a:t> maintained by two-way dealing</a:t>
            </a:r>
          </a:p>
          <a:p>
            <a:r>
              <a:rPr lang="en-US" dirty="0" smtClean="0"/>
              <a:t>International money is part public, part private, with </a:t>
            </a:r>
            <a:r>
              <a:rPr lang="en-US" b="1" dirty="0" smtClean="0"/>
              <a:t>exchange rates </a:t>
            </a:r>
            <a:r>
              <a:rPr lang="en-US" dirty="0" smtClean="0"/>
              <a:t>maintained by two-way dealing</a:t>
            </a:r>
          </a:p>
          <a:p>
            <a:r>
              <a:rPr lang="en-US" dirty="0" smtClean="0"/>
              <a:t>Profit-seeking dealers as suppliers of </a:t>
            </a:r>
            <a:r>
              <a:rPr lang="en-US" dirty="0"/>
              <a:t>market </a:t>
            </a:r>
            <a:r>
              <a:rPr lang="en-US" dirty="0" smtClean="0"/>
              <a:t>liquidity (inside spread)</a:t>
            </a:r>
            <a:endParaRPr lang="en-US" dirty="0"/>
          </a:p>
          <a:p>
            <a:pPr lvl="1"/>
            <a:r>
              <a:rPr lang="en-US" dirty="0"/>
              <a:t>Interest rate swap and liquidity premium, vs. EH</a:t>
            </a:r>
          </a:p>
          <a:p>
            <a:pPr lvl="1"/>
            <a:r>
              <a:rPr lang="en-US" dirty="0"/>
              <a:t>FX swap and liquidity premium, vs. </a:t>
            </a:r>
            <a:r>
              <a:rPr lang="en-US" dirty="0" smtClean="0"/>
              <a:t>UIP</a:t>
            </a:r>
          </a:p>
          <a:p>
            <a:r>
              <a:rPr lang="en-US" dirty="0" smtClean="0"/>
              <a:t>Central </a:t>
            </a:r>
            <a:r>
              <a:rPr lang="en-US" dirty="0"/>
              <a:t>bank as FX dealer, backstopping market-making (outside spread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Essential hybridity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7430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Hierarchy of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Spectrum of hybridity</a:t>
            </a:r>
          </a:p>
          <a:p>
            <a:pPr lvl="1"/>
            <a:r>
              <a:rPr lang="en-US" dirty="0" smtClean="0"/>
              <a:t>Reserve currency:  deep and liquid dealer markets, central bank backstop only</a:t>
            </a:r>
          </a:p>
          <a:p>
            <a:pPr lvl="1"/>
            <a:r>
              <a:rPr lang="en-US" dirty="0" smtClean="0"/>
              <a:t>Peripheral Currency:  central bank as market maker</a:t>
            </a:r>
          </a:p>
          <a:p>
            <a:pPr lvl="1"/>
            <a:r>
              <a:rPr lang="en-US" dirty="0" smtClean="0"/>
              <a:t>Intermediate Cases</a:t>
            </a:r>
          </a:p>
          <a:p>
            <a:r>
              <a:rPr lang="en-US" dirty="0" smtClean="0"/>
              <a:t>Exchange Rate Regimes</a:t>
            </a:r>
          </a:p>
          <a:p>
            <a:pPr lvl="1"/>
            <a:r>
              <a:rPr lang="en-US" dirty="0" smtClean="0"/>
              <a:t>Floating</a:t>
            </a:r>
          </a:p>
          <a:p>
            <a:pPr lvl="1"/>
            <a:r>
              <a:rPr lang="en-US" dirty="0" smtClean="0"/>
              <a:t>Fixed</a:t>
            </a:r>
          </a:p>
          <a:p>
            <a:pPr lvl="1"/>
            <a:r>
              <a:rPr lang="en-US" dirty="0" smtClean="0"/>
              <a:t>Intermediate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3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that Bagehot Knew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Capital Markets vs. </a:t>
            </a:r>
            <a:r>
              <a:rPr lang="en-US" dirty="0" smtClean="0">
                <a:solidFill>
                  <a:srgbClr val="FF0000"/>
                </a:solidFill>
              </a:rPr>
              <a:t>Money Markets</a:t>
            </a:r>
          </a:p>
          <a:p>
            <a:r>
              <a:rPr lang="en-US" dirty="0" smtClean="0"/>
              <a:t>Bills of Exchange as “self-liquidating”</a:t>
            </a:r>
          </a:p>
          <a:p>
            <a:r>
              <a:rPr lang="en-US" dirty="0" smtClean="0"/>
              <a:t>Funding Liquidity and Market Liquidity</a:t>
            </a:r>
          </a:p>
          <a:p>
            <a:pPr lvl="1"/>
            <a:r>
              <a:rPr lang="en-US" dirty="0" smtClean="0"/>
              <a:t>Money Markets vs. Capital Markets</a:t>
            </a:r>
          </a:p>
          <a:p>
            <a:r>
              <a:rPr lang="en-US" dirty="0" smtClean="0"/>
              <a:t>Original Lender of Last Resort</a:t>
            </a:r>
          </a:p>
          <a:p>
            <a:pPr lvl="1"/>
            <a:r>
              <a:rPr lang="en-US" dirty="0" smtClean="0"/>
              <a:t>(Money) Markets vs. (Broker-Dealer) Institutions</a:t>
            </a:r>
          </a:p>
          <a:p>
            <a:pPr lvl="1"/>
            <a:r>
              <a:rPr lang="en-US" dirty="0" smtClean="0"/>
              <a:t>Discounts vs. (Unsecured) Accommodations</a:t>
            </a:r>
          </a:p>
        </p:txBody>
      </p:sp>
    </p:spTree>
    <p:extLst>
      <p:ext uri="{BB962C8B-B14F-4D97-AF65-F5344CB8AC3E}">
        <p14:creationId xmlns:p14="http://schemas.microsoft.com/office/powerpoint/2010/main" val="524454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Global 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Reserve Currency as special case</a:t>
            </a:r>
          </a:p>
          <a:p>
            <a:pPr lvl="1"/>
            <a:r>
              <a:rPr lang="en-US" dirty="0"/>
              <a:t>Global funding is dollar funding</a:t>
            </a:r>
          </a:p>
          <a:p>
            <a:r>
              <a:rPr lang="en-US" dirty="0" smtClean="0"/>
              <a:t>Global coordination—C6 funding rates</a:t>
            </a:r>
          </a:p>
          <a:p>
            <a:r>
              <a:rPr lang="en-US" dirty="0" smtClean="0"/>
              <a:t>Local adaptation, non-C6, periphery</a:t>
            </a:r>
          </a:p>
          <a:p>
            <a:pPr lvl="1"/>
            <a:r>
              <a:rPr lang="en-US" dirty="0" smtClean="0"/>
              <a:t>Carry trades and UIP, public/private</a:t>
            </a:r>
          </a:p>
          <a:p>
            <a:pPr lvl="1"/>
            <a:r>
              <a:rPr lang="en-US" dirty="0" smtClean="0"/>
              <a:t>Risk bearing and UDP, public/private</a:t>
            </a:r>
          </a:p>
        </p:txBody>
      </p:sp>
    </p:spTree>
    <p:extLst>
      <p:ext uri="{BB962C8B-B14F-4D97-AF65-F5344CB8AC3E}">
        <p14:creationId xmlns:p14="http://schemas.microsoft.com/office/powerpoint/2010/main" val="230193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Plus </a:t>
            </a:r>
            <a:r>
              <a:rPr lang="en-US" dirty="0" err="1" smtClean="0"/>
              <a:t>ça</a:t>
            </a:r>
            <a:r>
              <a:rPr lang="en-US" dirty="0" smtClean="0"/>
              <a:t>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“an effective, smoothly functioning international capital market is itself an instrument of world economic growth, not a nuisance which can be disposed of and the functioning of which can be transferred to new or extended inter-governmental institutions….the main requirement of international monetary reform is to preserve and improve the efficiency of the private capital market while building protection against its performing in a destabilizing fashion.”  (</a:t>
            </a:r>
            <a:r>
              <a:rPr lang="en-US" dirty="0" err="1" smtClean="0"/>
              <a:t>Kindleberger</a:t>
            </a:r>
            <a:r>
              <a:rPr lang="en-US" dirty="0"/>
              <a:t> </a:t>
            </a:r>
            <a:r>
              <a:rPr lang="en-US" dirty="0" smtClean="0"/>
              <a:t>et al, 1966)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1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that Moulton Knew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Capital Markets </a:t>
            </a:r>
            <a:r>
              <a:rPr lang="en-US" dirty="0" smtClean="0"/>
              <a:t>vs. Money Markets</a:t>
            </a:r>
          </a:p>
          <a:p>
            <a:pPr lvl="1"/>
            <a:r>
              <a:rPr lang="en-US" dirty="0" smtClean="0"/>
              <a:t>Illiquid bank assets, No Central Bank, seasonal deposit volatility</a:t>
            </a:r>
          </a:p>
          <a:p>
            <a:r>
              <a:rPr lang="en-US" dirty="0" smtClean="0"/>
              <a:t>High quality bonds as “</a:t>
            </a:r>
            <a:r>
              <a:rPr lang="en-US" dirty="0" err="1" smtClean="0"/>
              <a:t>shiftable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Funding liquidity and market liquidity</a:t>
            </a:r>
          </a:p>
          <a:p>
            <a:pPr lvl="1"/>
            <a:r>
              <a:rPr lang="en-US" dirty="0" smtClean="0"/>
              <a:t>Primitive Repo Market, Bankers Balances</a:t>
            </a:r>
          </a:p>
          <a:p>
            <a:r>
              <a:rPr lang="en-US" dirty="0" smtClean="0"/>
              <a:t>Dealer of last resort</a:t>
            </a:r>
          </a:p>
          <a:p>
            <a:pPr lvl="1"/>
            <a:r>
              <a:rPr lang="en-US" dirty="0" smtClean="0"/>
              <a:t>Promise to pay vs. Promise to buy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9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First GFC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Federal Reserve failure, and transformation</a:t>
            </a:r>
          </a:p>
          <a:p>
            <a:pPr lvl="1"/>
            <a:r>
              <a:rPr lang="en-US" dirty="0" smtClean="0"/>
              <a:t>1931 lender of last resort but not dealer of last resort</a:t>
            </a:r>
          </a:p>
          <a:p>
            <a:pPr lvl="1"/>
            <a:r>
              <a:rPr lang="en-US" dirty="0" smtClean="0"/>
              <a:t>Banking Act of 1935, “apotheosis of </a:t>
            </a:r>
            <a:r>
              <a:rPr lang="en-US" dirty="0" err="1" smtClean="0"/>
              <a:t>shiftability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Banking Act of 1937, “orderly conditions” tantamount to dealer of last resort, essential hybridity</a:t>
            </a:r>
          </a:p>
        </p:txBody>
      </p:sp>
    </p:spTree>
    <p:extLst>
      <p:ext uri="{BB962C8B-B14F-4D97-AF65-F5344CB8AC3E}">
        <p14:creationId xmlns:p14="http://schemas.microsoft.com/office/powerpoint/2010/main" val="8615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Emerging norms of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Keynes 1931 </a:t>
            </a:r>
            <a:r>
              <a:rPr lang="en-US" u="sng" dirty="0" smtClean="0"/>
              <a:t>Treatise</a:t>
            </a:r>
            <a:r>
              <a:rPr lang="en-US" dirty="0" smtClean="0"/>
              <a:t>, normal backwardation</a:t>
            </a:r>
          </a:p>
          <a:p>
            <a:r>
              <a:rPr lang="en-US" dirty="0" smtClean="0"/>
              <a:t>Keynes 1936 </a:t>
            </a:r>
            <a:r>
              <a:rPr lang="en-US" u="sng" dirty="0" smtClean="0"/>
              <a:t>GT</a:t>
            </a:r>
            <a:r>
              <a:rPr lang="en-US" dirty="0" smtClean="0"/>
              <a:t>, liquidity preference</a:t>
            </a:r>
          </a:p>
          <a:p>
            <a:r>
              <a:rPr lang="en-US" dirty="0" smtClean="0"/>
              <a:t>Hicks 1939, </a:t>
            </a:r>
            <a:r>
              <a:rPr lang="en-US" u="sng" dirty="0" smtClean="0"/>
              <a:t>V&amp;C</a:t>
            </a:r>
            <a:r>
              <a:rPr lang="en-US" dirty="0" smtClean="0"/>
              <a:t>, forward rate bias</a:t>
            </a:r>
          </a:p>
          <a:p>
            <a:r>
              <a:rPr lang="en-US" b="1" dirty="0" smtClean="0"/>
              <a:t>Wartime hiatus, shift from UK to US</a:t>
            </a:r>
          </a:p>
          <a:p>
            <a:r>
              <a:rPr lang="en-US" dirty="0" smtClean="0"/>
              <a:t>Fed-Treasury Accord 1951, FOMC 1952</a:t>
            </a:r>
          </a:p>
          <a:p>
            <a:pPr lvl="1"/>
            <a:r>
              <a:rPr lang="en-US" dirty="0" smtClean="0"/>
              <a:t>Level of interest rates</a:t>
            </a:r>
          </a:p>
          <a:p>
            <a:pPr lvl="1"/>
            <a:r>
              <a:rPr lang="en-US" dirty="0" smtClean="0"/>
              <a:t>“Tone” of the money market</a:t>
            </a:r>
          </a:p>
          <a:p>
            <a:r>
              <a:rPr lang="en-US" dirty="0" smtClean="0"/>
              <a:t>But, academic Monetary </a:t>
            </a:r>
            <a:r>
              <a:rPr lang="en-US" dirty="0" err="1" smtClean="0"/>
              <a:t>Walrasianism</a:t>
            </a:r>
            <a:r>
              <a:rPr lang="en-US" dirty="0" smtClean="0"/>
              <a:t>,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47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“Making” Markets, </a:t>
            </a:r>
            <a:br>
              <a:rPr lang="en-US" dirty="0" smtClean="0"/>
            </a:br>
            <a:r>
              <a:rPr lang="en-US" dirty="0" smtClean="0"/>
              <a:t>Money and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Capital Funding Bank	</a:t>
            </a:r>
            <a:r>
              <a:rPr lang="en-US" sz="2400" b="1" dirty="0" smtClean="0">
                <a:solidFill>
                  <a:srgbClr val="FF0000"/>
                </a:solidFill>
              </a:rPr>
              <a:t>Global Money Dealer</a:t>
            </a:r>
            <a:r>
              <a:rPr lang="en-US" sz="2400" dirty="0" smtClean="0"/>
              <a:t>    Asset Manager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2400" b="1" dirty="0" smtClean="0">
                <a:solidFill>
                  <a:srgbClr val="FF0000"/>
                </a:solidFill>
              </a:rPr>
              <a:t>Derivative Dealer</a:t>
            </a:r>
            <a:endParaRPr lang="en-US" sz="24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514350" indent="-457200"/>
            <a:endParaRPr lang="en-US" dirty="0" smtClean="0"/>
          </a:p>
          <a:p>
            <a:pPr marL="514350" indent="-457200"/>
            <a:r>
              <a:rPr lang="en-US" dirty="0" smtClean="0"/>
              <a:t>Markets, money and risk, not institutions</a:t>
            </a:r>
          </a:p>
          <a:p>
            <a:pPr marL="514350" indent="-457200"/>
            <a:r>
              <a:rPr lang="en-US" dirty="0" smtClean="0"/>
              <a:t>Functional differentiation, not institutional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38935"/>
              </p:ext>
            </p:extLst>
          </p:nvPr>
        </p:nvGraphicFramePr>
        <p:xfrm>
          <a:off x="457200" y="2057400"/>
          <a:ext cx="821753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/>
                <a:gridCol w="1390968"/>
                <a:gridCol w="1390968"/>
                <a:gridCol w="1358900"/>
                <a:gridCol w="1358900"/>
                <a:gridCol w="1358900"/>
              </a:tblGrid>
              <a:tr h="394447"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</a:tr>
              <a:tr h="977153">
                <a:tc>
                  <a:txBody>
                    <a:bodyPr/>
                    <a:lstStyle/>
                    <a:p>
                      <a:r>
                        <a:rPr lang="en-US" dirty="0" smtClean="0"/>
                        <a:t>RMBS</a:t>
                      </a:r>
                    </a:p>
                    <a:p>
                      <a:r>
                        <a:rPr lang="en-US" dirty="0" smtClean="0"/>
                        <a:t>CDS</a:t>
                      </a:r>
                    </a:p>
                    <a:p>
                      <a:r>
                        <a:rPr lang="en-US" dirty="0" smtClean="0"/>
                        <a:t>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MM funding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MM funding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“deposits”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“deposits”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Capital</a:t>
                      </a:r>
                    </a:p>
                    <a:p>
                      <a:r>
                        <a:rPr lang="en-US" dirty="0" smtClean="0"/>
                        <a:t>CDS</a:t>
                      </a:r>
                    </a:p>
                    <a:p>
                      <a:r>
                        <a:rPr lang="en-US" dirty="0" smtClean="0"/>
                        <a:t>IRS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717401"/>
              </p:ext>
            </p:extLst>
          </p:nvPr>
        </p:nvGraphicFramePr>
        <p:xfrm>
          <a:off x="2057400" y="3886200"/>
          <a:ext cx="52578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1"/>
                <a:gridCol w="26669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Credit Default Swaps</a:t>
                      </a:r>
                    </a:p>
                    <a:p>
                      <a:r>
                        <a:rPr lang="en-US" dirty="0" smtClean="0"/>
                        <a:t>Interest Rate Swaps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 Default Swaps</a:t>
                      </a:r>
                    </a:p>
                    <a:p>
                      <a:r>
                        <a:rPr lang="en-US" dirty="0" smtClean="0"/>
                        <a:t>Interest Rate Swaps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28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Backstopping Market Making, </a:t>
            </a:r>
            <a:br>
              <a:rPr lang="en-US" dirty="0" smtClean="0"/>
            </a:br>
            <a:r>
              <a:rPr lang="en-US" dirty="0" smtClean="0"/>
              <a:t>First Resort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Capital Funding Bank	Global Money Dealer    Asset Manager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2400" dirty="0" smtClean="0"/>
              <a:t>Derivative Dealer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149951"/>
              </p:ext>
            </p:extLst>
          </p:nvPr>
        </p:nvGraphicFramePr>
        <p:xfrm>
          <a:off x="533400" y="2286000"/>
          <a:ext cx="8153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/>
                <a:gridCol w="1358900"/>
                <a:gridCol w="1358900"/>
                <a:gridCol w="1358900"/>
                <a:gridCol w="1358900"/>
                <a:gridCol w="1358900"/>
              </a:tblGrid>
              <a:tr h="394447"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</a:tr>
              <a:tr h="1281953">
                <a:tc>
                  <a:txBody>
                    <a:bodyPr/>
                    <a:lstStyle/>
                    <a:p>
                      <a:r>
                        <a:rPr lang="en-US" dirty="0" smtClean="0"/>
                        <a:t>RMBS</a:t>
                      </a:r>
                    </a:p>
                    <a:p>
                      <a:r>
                        <a:rPr lang="en-US" dirty="0" smtClean="0"/>
                        <a:t>CDS</a:t>
                      </a:r>
                    </a:p>
                    <a:p>
                      <a:r>
                        <a:rPr lang="en-US" dirty="0" smtClean="0"/>
                        <a:t>IRS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MM funding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MM funding</a:t>
                      </a:r>
                    </a:p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Reserves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“deposits”</a:t>
                      </a:r>
                    </a:p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Capital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“deposits”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Capital</a:t>
                      </a:r>
                    </a:p>
                    <a:p>
                      <a:r>
                        <a:rPr lang="en-US" dirty="0" smtClean="0"/>
                        <a:t>CDS</a:t>
                      </a:r>
                    </a:p>
                    <a:p>
                      <a:r>
                        <a:rPr lang="en-US" dirty="0" smtClean="0"/>
                        <a:t>IRS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453616"/>
              </p:ext>
            </p:extLst>
          </p:nvPr>
        </p:nvGraphicFramePr>
        <p:xfrm>
          <a:off x="1905000" y="4648200"/>
          <a:ext cx="52578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1"/>
                <a:gridCol w="26669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CDS</a:t>
                      </a:r>
                    </a:p>
                    <a:p>
                      <a:r>
                        <a:rPr lang="en-US" dirty="0" smtClean="0"/>
                        <a:t>IRS</a:t>
                      </a:r>
                    </a:p>
                    <a:p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Reserves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CDS</a:t>
                      </a:r>
                    </a:p>
                    <a:p>
                      <a:r>
                        <a:rPr lang="en-US" dirty="0" smtClean="0"/>
                        <a:t>IRS</a:t>
                      </a:r>
                    </a:p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Capital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8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2967</TotalTime>
  <Words>1340</Words>
  <Application>Microsoft Office PowerPoint</Application>
  <PresentationFormat>On-screen Show (4:3)</PresentationFormat>
  <Paragraphs>560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Lecture 4: Past, Present, and Future  of Shadow Banking</vt:lpstr>
      <vt:lpstr>past</vt:lpstr>
      <vt:lpstr>The World that Bagehot Knew</vt:lpstr>
      <vt:lpstr>The World that Moulton Knew</vt:lpstr>
      <vt:lpstr>The First GFC</vt:lpstr>
      <vt:lpstr>Emerging norms of management</vt:lpstr>
      <vt:lpstr>Present</vt:lpstr>
      <vt:lpstr>“Making” Markets,  Money and Risk</vt:lpstr>
      <vt:lpstr>Backstopping Market Making,  First Resort</vt:lpstr>
      <vt:lpstr>Backstopping Market Making,  Second Resort</vt:lpstr>
      <vt:lpstr>Backstopping Market Making, Last Resort</vt:lpstr>
      <vt:lpstr>Shadow Banking Boom</vt:lpstr>
      <vt:lpstr>Shadow Banking Boom</vt:lpstr>
      <vt:lpstr>Shadow Banking Bust</vt:lpstr>
      <vt:lpstr>Shadow Banking Bust</vt:lpstr>
      <vt:lpstr>Central Bank as Market Backstop</vt:lpstr>
      <vt:lpstr>Central Bank as Market Backstop</vt:lpstr>
      <vt:lpstr>future</vt:lpstr>
      <vt:lpstr>Dealer Differentiation</vt:lpstr>
      <vt:lpstr>How It Works, Money</vt:lpstr>
      <vt:lpstr>How It Works, Risk</vt:lpstr>
      <vt:lpstr>Liquidity in a Matched Book World</vt:lpstr>
      <vt:lpstr>Value Fluctuation and Collateral Flows</vt:lpstr>
      <vt:lpstr>Value Fluctuation and Payment Flows</vt:lpstr>
      <vt:lpstr>Emergent IMS Liquidity Backstop</vt:lpstr>
      <vt:lpstr>International Hierarchy of Money</vt:lpstr>
      <vt:lpstr>IMS as payment system</vt:lpstr>
      <vt:lpstr>IMS as a Market-making System</vt:lpstr>
      <vt:lpstr>International Hierarchy of Money</vt:lpstr>
      <vt:lpstr>Global Reach</vt:lpstr>
      <vt:lpstr>Plus ça change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Past, Present, and Future of Shadow Banking</dc:title>
  <dc:creator>Perry Mehrling</dc:creator>
  <cp:lastModifiedBy>Perry Mehrling</cp:lastModifiedBy>
  <cp:revision>23</cp:revision>
  <dcterms:created xsi:type="dcterms:W3CDTF">2014-12-11T18:59:52Z</dcterms:created>
  <dcterms:modified xsi:type="dcterms:W3CDTF">2017-09-28T14:06:27Z</dcterms:modified>
</cp:coreProperties>
</file>