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4" r:id="rId4"/>
    <p:sldId id="262" r:id="rId5"/>
    <p:sldId id="274" r:id="rId6"/>
    <p:sldId id="283" r:id="rId7"/>
    <p:sldId id="257" r:id="rId8"/>
    <p:sldId id="284" r:id="rId9"/>
    <p:sldId id="289" r:id="rId10"/>
    <p:sldId id="263" r:id="rId11"/>
    <p:sldId id="286" r:id="rId12"/>
    <p:sldId id="278" r:id="rId13"/>
    <p:sldId id="272" r:id="rId14"/>
    <p:sldId id="273" r:id="rId15"/>
    <p:sldId id="287" r:id="rId16"/>
    <p:sldId id="292" r:id="rId17"/>
    <p:sldId id="293" r:id="rId18"/>
    <p:sldId id="294" r:id="rId19"/>
    <p:sldId id="295" r:id="rId20"/>
    <p:sldId id="296" r:id="rId21"/>
    <p:sldId id="297" r:id="rId22"/>
    <p:sldId id="298" r:id="rId23"/>
    <p:sldId id="299" r:id="rId24"/>
    <p:sldId id="301" r:id="rId25"/>
    <p:sldId id="302" r:id="rId26"/>
    <p:sldId id="30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4" autoAdjust="0"/>
    <p:restoredTop sz="94434" autoAdjust="0"/>
  </p:normalViewPr>
  <p:slideViewPr>
    <p:cSldViewPr snapToGrid="0">
      <p:cViewPr varScale="1">
        <p:scale>
          <a:sx n="81" d="100"/>
          <a:sy n="81" d="100"/>
        </p:scale>
        <p:origin x="198" y="90"/>
      </p:cViewPr>
      <p:guideLst/>
    </p:cSldViewPr>
  </p:slideViewPr>
  <p:outlineViewPr>
    <p:cViewPr>
      <p:scale>
        <a:sx n="33" d="100"/>
        <a:sy n="33" d="100"/>
      </p:scale>
      <p:origin x="0" y="-44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A5325-62CE-42AA-9BA9-D0F0EE4E4C9A}" type="doc">
      <dgm:prSet loTypeId="urn:microsoft.com/office/officeart/2005/8/layout/pyramid2" loCatId="list" qsTypeId="urn:microsoft.com/office/officeart/2005/8/quickstyle/simple1" qsCatId="simple" csTypeId="urn:microsoft.com/office/officeart/2005/8/colors/accent1_2" csCatId="accent1" phldr="1"/>
      <dgm:spPr/>
    </dgm:pt>
    <dgm:pt modelId="{CECA3513-E448-495F-B2BB-DE6CB1A373C9}">
      <dgm:prSet phldrT="[Text]"/>
      <dgm:spPr/>
      <dgm:t>
        <a:bodyPr/>
        <a:lstStyle/>
        <a:p>
          <a:r>
            <a:rPr lang="en-US" dirty="0" smtClean="0"/>
            <a:t>Dollar</a:t>
          </a:r>
          <a:endParaRPr lang="en-US" dirty="0"/>
        </a:p>
      </dgm:t>
    </dgm:pt>
    <dgm:pt modelId="{2C7325AF-EAE8-453D-A41C-EDD06DBC17FD}" type="parTrans" cxnId="{B082C4C1-F43B-4669-94D6-71121F0F0CAB}">
      <dgm:prSet/>
      <dgm:spPr/>
      <dgm:t>
        <a:bodyPr/>
        <a:lstStyle/>
        <a:p>
          <a:endParaRPr lang="en-US"/>
        </a:p>
      </dgm:t>
    </dgm:pt>
    <dgm:pt modelId="{4B211179-7106-416B-AEE3-22C628D9DF03}" type="sibTrans" cxnId="{B082C4C1-F43B-4669-94D6-71121F0F0CAB}">
      <dgm:prSet/>
      <dgm:spPr/>
      <dgm:t>
        <a:bodyPr/>
        <a:lstStyle/>
        <a:p>
          <a:endParaRPr lang="en-US"/>
        </a:p>
      </dgm:t>
    </dgm:pt>
    <dgm:pt modelId="{3E1BD42F-7FBE-4D45-9099-843B3F471CFA}">
      <dgm:prSet phldrT="[Text]"/>
      <dgm:spPr/>
      <dgm:t>
        <a:bodyPr/>
        <a:lstStyle/>
        <a:p>
          <a:r>
            <a:rPr lang="en-US" dirty="0" smtClean="0"/>
            <a:t>C6 Swap Line</a:t>
          </a:r>
          <a:endParaRPr lang="en-US" dirty="0"/>
        </a:p>
      </dgm:t>
    </dgm:pt>
    <dgm:pt modelId="{F7C6B65E-0C23-48BB-9D6C-4A5859916219}" type="parTrans" cxnId="{D35CB0D1-4B40-4801-B373-2D6F9B74F7BE}">
      <dgm:prSet/>
      <dgm:spPr/>
      <dgm:t>
        <a:bodyPr/>
        <a:lstStyle/>
        <a:p>
          <a:endParaRPr lang="en-US"/>
        </a:p>
      </dgm:t>
    </dgm:pt>
    <dgm:pt modelId="{646CD3FA-C75E-40A7-8E2D-9662A923515B}" type="sibTrans" cxnId="{D35CB0D1-4B40-4801-B373-2D6F9B74F7BE}">
      <dgm:prSet/>
      <dgm:spPr/>
      <dgm:t>
        <a:bodyPr/>
        <a:lstStyle/>
        <a:p>
          <a:endParaRPr lang="en-US"/>
        </a:p>
      </dgm:t>
    </dgm:pt>
    <dgm:pt modelId="{E483B3DE-0EE7-4271-B1EA-EB1AD642C92F}">
      <dgm:prSet phldrT="[Text]"/>
      <dgm:spPr/>
      <dgm:t>
        <a:bodyPr/>
        <a:lstStyle/>
        <a:p>
          <a:r>
            <a:rPr lang="en-US" dirty="0" smtClean="0"/>
            <a:t>Bilateral Swaps, Regional Pooling, IMF</a:t>
          </a:r>
          <a:endParaRPr lang="en-US" dirty="0"/>
        </a:p>
      </dgm:t>
    </dgm:pt>
    <dgm:pt modelId="{FE712093-C9E2-4EC3-A081-44CDA552E95A}" type="parTrans" cxnId="{A972852C-B0A3-499B-8A18-6BD866E41135}">
      <dgm:prSet/>
      <dgm:spPr/>
      <dgm:t>
        <a:bodyPr/>
        <a:lstStyle/>
        <a:p>
          <a:endParaRPr lang="en-US"/>
        </a:p>
      </dgm:t>
    </dgm:pt>
    <dgm:pt modelId="{68C845D7-2FAD-4D47-A81D-CEAF8A7FB21A}" type="sibTrans" cxnId="{A972852C-B0A3-499B-8A18-6BD866E41135}">
      <dgm:prSet/>
      <dgm:spPr/>
      <dgm:t>
        <a:bodyPr/>
        <a:lstStyle/>
        <a:p>
          <a:endParaRPr lang="en-US"/>
        </a:p>
      </dgm:t>
    </dgm:pt>
    <dgm:pt modelId="{5D8728B8-B44D-4DA2-A0CF-803A534F9836}">
      <dgm:prSet phldrT="[Text]"/>
      <dgm:spPr/>
      <dgm:t>
        <a:bodyPr/>
        <a:lstStyle/>
        <a:p>
          <a:r>
            <a:rPr lang="en-US" dirty="0" smtClean="0"/>
            <a:t>National Money</a:t>
          </a:r>
          <a:endParaRPr lang="en-US" dirty="0"/>
        </a:p>
      </dgm:t>
    </dgm:pt>
    <dgm:pt modelId="{6219795B-3E0D-4EC9-B91C-CB2A6F116164}" type="parTrans" cxnId="{74085EC6-B99A-4689-A43A-A9875A2688A5}">
      <dgm:prSet/>
      <dgm:spPr/>
      <dgm:t>
        <a:bodyPr/>
        <a:lstStyle/>
        <a:p>
          <a:endParaRPr lang="en-US"/>
        </a:p>
      </dgm:t>
    </dgm:pt>
    <dgm:pt modelId="{6E2B1210-F3D9-4C16-806B-F52510C3C2F7}" type="sibTrans" cxnId="{74085EC6-B99A-4689-A43A-A9875A2688A5}">
      <dgm:prSet/>
      <dgm:spPr/>
      <dgm:t>
        <a:bodyPr/>
        <a:lstStyle/>
        <a:p>
          <a:endParaRPr lang="en-US"/>
        </a:p>
      </dgm:t>
    </dgm:pt>
    <dgm:pt modelId="{4A0BB7ED-04EF-4FCE-AB4F-A859CB292792}">
      <dgm:prSet phldrT="[Text]"/>
      <dgm:spPr/>
      <dgm:t>
        <a:bodyPr/>
        <a:lstStyle/>
        <a:p>
          <a:r>
            <a:rPr lang="en-US" dirty="0" smtClean="0"/>
            <a:t>National Credit</a:t>
          </a:r>
          <a:endParaRPr lang="en-US" dirty="0"/>
        </a:p>
      </dgm:t>
    </dgm:pt>
    <dgm:pt modelId="{96456AC1-4FE2-49D1-8F1A-1F342A35D832}" type="parTrans" cxnId="{C3C0DB46-AF6A-4C93-A99E-35C959CACEB4}">
      <dgm:prSet/>
      <dgm:spPr/>
      <dgm:t>
        <a:bodyPr/>
        <a:lstStyle/>
        <a:p>
          <a:endParaRPr lang="en-US"/>
        </a:p>
      </dgm:t>
    </dgm:pt>
    <dgm:pt modelId="{B04C2977-9ADF-4050-80ED-5EDFF66F4D74}" type="sibTrans" cxnId="{C3C0DB46-AF6A-4C93-A99E-35C959CACEB4}">
      <dgm:prSet/>
      <dgm:spPr/>
      <dgm:t>
        <a:bodyPr/>
        <a:lstStyle/>
        <a:p>
          <a:endParaRPr lang="en-US"/>
        </a:p>
      </dgm:t>
    </dgm:pt>
    <dgm:pt modelId="{20D4E1C0-36BB-45EA-927E-B6E5DC0CFBCE}" type="pres">
      <dgm:prSet presAssocID="{434A5325-62CE-42AA-9BA9-D0F0EE4E4C9A}" presName="compositeShape" presStyleCnt="0">
        <dgm:presLayoutVars>
          <dgm:dir/>
          <dgm:resizeHandles/>
        </dgm:presLayoutVars>
      </dgm:prSet>
      <dgm:spPr/>
    </dgm:pt>
    <dgm:pt modelId="{4BC91064-C463-428D-AE57-EDA8425B5EE4}" type="pres">
      <dgm:prSet presAssocID="{434A5325-62CE-42AA-9BA9-D0F0EE4E4C9A}" presName="pyramid" presStyleLbl="node1" presStyleIdx="0" presStyleCnt="1"/>
      <dgm:spPr/>
    </dgm:pt>
    <dgm:pt modelId="{243FD93A-3A26-4370-A4EF-A2EDCFB13F82}" type="pres">
      <dgm:prSet presAssocID="{434A5325-62CE-42AA-9BA9-D0F0EE4E4C9A}" presName="theList" presStyleCnt="0"/>
      <dgm:spPr/>
    </dgm:pt>
    <dgm:pt modelId="{D254D0CC-1417-480C-B70E-ECE49ACA597B}" type="pres">
      <dgm:prSet presAssocID="{CECA3513-E448-495F-B2BB-DE6CB1A373C9}" presName="aNode" presStyleLbl="fgAcc1" presStyleIdx="0" presStyleCnt="5">
        <dgm:presLayoutVars>
          <dgm:bulletEnabled val="1"/>
        </dgm:presLayoutVars>
      </dgm:prSet>
      <dgm:spPr/>
      <dgm:t>
        <a:bodyPr/>
        <a:lstStyle/>
        <a:p>
          <a:endParaRPr lang="en-US"/>
        </a:p>
      </dgm:t>
    </dgm:pt>
    <dgm:pt modelId="{C9F42611-1F5A-442A-836D-05264F7A7E1B}" type="pres">
      <dgm:prSet presAssocID="{CECA3513-E448-495F-B2BB-DE6CB1A373C9}" presName="aSpace" presStyleCnt="0"/>
      <dgm:spPr/>
    </dgm:pt>
    <dgm:pt modelId="{2FEED77C-7CFE-4CA1-827F-39BF02F60DB3}" type="pres">
      <dgm:prSet presAssocID="{3E1BD42F-7FBE-4D45-9099-843B3F471CFA}" presName="aNode" presStyleLbl="fgAcc1" presStyleIdx="1" presStyleCnt="5">
        <dgm:presLayoutVars>
          <dgm:bulletEnabled val="1"/>
        </dgm:presLayoutVars>
      </dgm:prSet>
      <dgm:spPr/>
      <dgm:t>
        <a:bodyPr/>
        <a:lstStyle/>
        <a:p>
          <a:endParaRPr lang="en-US"/>
        </a:p>
      </dgm:t>
    </dgm:pt>
    <dgm:pt modelId="{C37E7FD7-5621-47A0-883B-C0409C097ADE}" type="pres">
      <dgm:prSet presAssocID="{3E1BD42F-7FBE-4D45-9099-843B3F471CFA}" presName="aSpace" presStyleCnt="0"/>
      <dgm:spPr/>
    </dgm:pt>
    <dgm:pt modelId="{89F61091-856F-4D80-8C3A-94C9FBF319E9}" type="pres">
      <dgm:prSet presAssocID="{E483B3DE-0EE7-4271-B1EA-EB1AD642C92F}" presName="aNode" presStyleLbl="fgAcc1" presStyleIdx="2" presStyleCnt="5">
        <dgm:presLayoutVars>
          <dgm:bulletEnabled val="1"/>
        </dgm:presLayoutVars>
      </dgm:prSet>
      <dgm:spPr/>
      <dgm:t>
        <a:bodyPr/>
        <a:lstStyle/>
        <a:p>
          <a:endParaRPr lang="en-US"/>
        </a:p>
      </dgm:t>
    </dgm:pt>
    <dgm:pt modelId="{E2C16D3F-8C76-429D-BF9D-851F7002CB4F}" type="pres">
      <dgm:prSet presAssocID="{E483B3DE-0EE7-4271-B1EA-EB1AD642C92F}" presName="aSpace" presStyleCnt="0"/>
      <dgm:spPr/>
    </dgm:pt>
    <dgm:pt modelId="{956D02C9-B4D1-45D1-BB54-E828FFF157E8}" type="pres">
      <dgm:prSet presAssocID="{5D8728B8-B44D-4DA2-A0CF-803A534F9836}" presName="aNode" presStyleLbl="fgAcc1" presStyleIdx="3" presStyleCnt="5">
        <dgm:presLayoutVars>
          <dgm:bulletEnabled val="1"/>
        </dgm:presLayoutVars>
      </dgm:prSet>
      <dgm:spPr/>
      <dgm:t>
        <a:bodyPr/>
        <a:lstStyle/>
        <a:p>
          <a:endParaRPr lang="en-US"/>
        </a:p>
      </dgm:t>
    </dgm:pt>
    <dgm:pt modelId="{58AEA7F4-8AD3-4A15-9F27-CA400C9DBDB8}" type="pres">
      <dgm:prSet presAssocID="{5D8728B8-B44D-4DA2-A0CF-803A534F9836}" presName="aSpace" presStyleCnt="0"/>
      <dgm:spPr/>
    </dgm:pt>
    <dgm:pt modelId="{47273925-204F-4A81-A13A-E26692C3A6B0}" type="pres">
      <dgm:prSet presAssocID="{4A0BB7ED-04EF-4FCE-AB4F-A859CB292792}" presName="aNode" presStyleLbl="fgAcc1" presStyleIdx="4" presStyleCnt="5">
        <dgm:presLayoutVars>
          <dgm:bulletEnabled val="1"/>
        </dgm:presLayoutVars>
      </dgm:prSet>
      <dgm:spPr/>
      <dgm:t>
        <a:bodyPr/>
        <a:lstStyle/>
        <a:p>
          <a:endParaRPr lang="en-US"/>
        </a:p>
      </dgm:t>
    </dgm:pt>
    <dgm:pt modelId="{BDFC5E34-0B35-4005-B483-3EBF129C7F97}" type="pres">
      <dgm:prSet presAssocID="{4A0BB7ED-04EF-4FCE-AB4F-A859CB292792}" presName="aSpace" presStyleCnt="0"/>
      <dgm:spPr/>
    </dgm:pt>
  </dgm:ptLst>
  <dgm:cxnLst>
    <dgm:cxn modelId="{A972852C-B0A3-499B-8A18-6BD866E41135}" srcId="{434A5325-62CE-42AA-9BA9-D0F0EE4E4C9A}" destId="{E483B3DE-0EE7-4271-B1EA-EB1AD642C92F}" srcOrd="2" destOrd="0" parTransId="{FE712093-C9E2-4EC3-A081-44CDA552E95A}" sibTransId="{68C845D7-2FAD-4D47-A81D-CEAF8A7FB21A}"/>
    <dgm:cxn modelId="{C3C0DB46-AF6A-4C93-A99E-35C959CACEB4}" srcId="{434A5325-62CE-42AA-9BA9-D0F0EE4E4C9A}" destId="{4A0BB7ED-04EF-4FCE-AB4F-A859CB292792}" srcOrd="4" destOrd="0" parTransId="{96456AC1-4FE2-49D1-8F1A-1F342A35D832}" sibTransId="{B04C2977-9ADF-4050-80ED-5EDFF66F4D74}"/>
    <dgm:cxn modelId="{1EEA65C5-5941-439A-9076-D0392B5E3DD2}" type="presOf" srcId="{CECA3513-E448-495F-B2BB-DE6CB1A373C9}" destId="{D254D0CC-1417-480C-B70E-ECE49ACA597B}" srcOrd="0" destOrd="0" presId="urn:microsoft.com/office/officeart/2005/8/layout/pyramid2"/>
    <dgm:cxn modelId="{F056B7EC-928F-4EDA-A2D8-4F70AA38B7EB}" type="presOf" srcId="{4A0BB7ED-04EF-4FCE-AB4F-A859CB292792}" destId="{47273925-204F-4A81-A13A-E26692C3A6B0}" srcOrd="0" destOrd="0" presId="urn:microsoft.com/office/officeart/2005/8/layout/pyramid2"/>
    <dgm:cxn modelId="{74085EC6-B99A-4689-A43A-A9875A2688A5}" srcId="{434A5325-62CE-42AA-9BA9-D0F0EE4E4C9A}" destId="{5D8728B8-B44D-4DA2-A0CF-803A534F9836}" srcOrd="3" destOrd="0" parTransId="{6219795B-3E0D-4EC9-B91C-CB2A6F116164}" sibTransId="{6E2B1210-F3D9-4C16-806B-F52510C3C2F7}"/>
    <dgm:cxn modelId="{D20D10B6-D0FB-4BD3-9E25-6C8FB410B0F5}" type="presOf" srcId="{3E1BD42F-7FBE-4D45-9099-843B3F471CFA}" destId="{2FEED77C-7CFE-4CA1-827F-39BF02F60DB3}" srcOrd="0" destOrd="0" presId="urn:microsoft.com/office/officeart/2005/8/layout/pyramid2"/>
    <dgm:cxn modelId="{EEC0C7BA-7E75-4951-9A0B-37CA81F92C98}" type="presOf" srcId="{434A5325-62CE-42AA-9BA9-D0F0EE4E4C9A}" destId="{20D4E1C0-36BB-45EA-927E-B6E5DC0CFBCE}" srcOrd="0" destOrd="0" presId="urn:microsoft.com/office/officeart/2005/8/layout/pyramid2"/>
    <dgm:cxn modelId="{93BCDE26-A40A-4B95-ADF8-04426D71E3CB}" type="presOf" srcId="{5D8728B8-B44D-4DA2-A0CF-803A534F9836}" destId="{956D02C9-B4D1-45D1-BB54-E828FFF157E8}" srcOrd="0" destOrd="0" presId="urn:microsoft.com/office/officeart/2005/8/layout/pyramid2"/>
    <dgm:cxn modelId="{B082C4C1-F43B-4669-94D6-71121F0F0CAB}" srcId="{434A5325-62CE-42AA-9BA9-D0F0EE4E4C9A}" destId="{CECA3513-E448-495F-B2BB-DE6CB1A373C9}" srcOrd="0" destOrd="0" parTransId="{2C7325AF-EAE8-453D-A41C-EDD06DBC17FD}" sibTransId="{4B211179-7106-416B-AEE3-22C628D9DF03}"/>
    <dgm:cxn modelId="{3EC3F213-2AB2-401F-9695-ED6C50AF644C}" type="presOf" srcId="{E483B3DE-0EE7-4271-B1EA-EB1AD642C92F}" destId="{89F61091-856F-4D80-8C3A-94C9FBF319E9}" srcOrd="0" destOrd="0" presId="urn:microsoft.com/office/officeart/2005/8/layout/pyramid2"/>
    <dgm:cxn modelId="{D35CB0D1-4B40-4801-B373-2D6F9B74F7BE}" srcId="{434A5325-62CE-42AA-9BA9-D0F0EE4E4C9A}" destId="{3E1BD42F-7FBE-4D45-9099-843B3F471CFA}" srcOrd="1" destOrd="0" parTransId="{F7C6B65E-0C23-48BB-9D6C-4A5859916219}" sibTransId="{646CD3FA-C75E-40A7-8E2D-9662A923515B}"/>
    <dgm:cxn modelId="{6D7975FC-E6DD-4518-A335-0156BF0EAF9B}" type="presParOf" srcId="{20D4E1C0-36BB-45EA-927E-B6E5DC0CFBCE}" destId="{4BC91064-C463-428D-AE57-EDA8425B5EE4}" srcOrd="0" destOrd="0" presId="urn:microsoft.com/office/officeart/2005/8/layout/pyramid2"/>
    <dgm:cxn modelId="{47453C35-6062-4919-A9F1-C44AA3B66C23}" type="presParOf" srcId="{20D4E1C0-36BB-45EA-927E-B6E5DC0CFBCE}" destId="{243FD93A-3A26-4370-A4EF-A2EDCFB13F82}" srcOrd="1" destOrd="0" presId="urn:microsoft.com/office/officeart/2005/8/layout/pyramid2"/>
    <dgm:cxn modelId="{44AF269F-FB04-496F-B73B-D7400114EA89}" type="presParOf" srcId="{243FD93A-3A26-4370-A4EF-A2EDCFB13F82}" destId="{D254D0CC-1417-480C-B70E-ECE49ACA597B}" srcOrd="0" destOrd="0" presId="urn:microsoft.com/office/officeart/2005/8/layout/pyramid2"/>
    <dgm:cxn modelId="{14993336-9A90-40CC-9709-C2C8F44E7D7B}" type="presParOf" srcId="{243FD93A-3A26-4370-A4EF-A2EDCFB13F82}" destId="{C9F42611-1F5A-442A-836D-05264F7A7E1B}" srcOrd="1" destOrd="0" presId="urn:microsoft.com/office/officeart/2005/8/layout/pyramid2"/>
    <dgm:cxn modelId="{96EE8368-05BE-4FBF-8A90-E05F1D0F65AA}" type="presParOf" srcId="{243FD93A-3A26-4370-A4EF-A2EDCFB13F82}" destId="{2FEED77C-7CFE-4CA1-827F-39BF02F60DB3}" srcOrd="2" destOrd="0" presId="urn:microsoft.com/office/officeart/2005/8/layout/pyramid2"/>
    <dgm:cxn modelId="{885D14BC-55B3-42E1-B2F3-F88EC892A750}" type="presParOf" srcId="{243FD93A-3A26-4370-A4EF-A2EDCFB13F82}" destId="{C37E7FD7-5621-47A0-883B-C0409C097ADE}" srcOrd="3" destOrd="0" presId="urn:microsoft.com/office/officeart/2005/8/layout/pyramid2"/>
    <dgm:cxn modelId="{D2AF3DA1-01E8-402C-AED0-46D22150303D}" type="presParOf" srcId="{243FD93A-3A26-4370-A4EF-A2EDCFB13F82}" destId="{89F61091-856F-4D80-8C3A-94C9FBF319E9}" srcOrd="4" destOrd="0" presId="urn:microsoft.com/office/officeart/2005/8/layout/pyramid2"/>
    <dgm:cxn modelId="{76CF6752-71E7-48F2-B6E8-7BC1E300D8B8}" type="presParOf" srcId="{243FD93A-3A26-4370-A4EF-A2EDCFB13F82}" destId="{E2C16D3F-8C76-429D-BF9D-851F7002CB4F}" srcOrd="5" destOrd="0" presId="urn:microsoft.com/office/officeart/2005/8/layout/pyramid2"/>
    <dgm:cxn modelId="{52B59022-9BDA-4190-B6DA-5DA6C4C9BAA7}" type="presParOf" srcId="{243FD93A-3A26-4370-A4EF-A2EDCFB13F82}" destId="{956D02C9-B4D1-45D1-BB54-E828FFF157E8}" srcOrd="6" destOrd="0" presId="urn:microsoft.com/office/officeart/2005/8/layout/pyramid2"/>
    <dgm:cxn modelId="{EA0877AA-5496-4E4E-AC0C-328822168DE3}" type="presParOf" srcId="{243FD93A-3A26-4370-A4EF-A2EDCFB13F82}" destId="{58AEA7F4-8AD3-4A15-9F27-CA400C9DBDB8}" srcOrd="7" destOrd="0" presId="urn:microsoft.com/office/officeart/2005/8/layout/pyramid2"/>
    <dgm:cxn modelId="{629AA817-45B0-4398-BBAC-3C025B21D468}" type="presParOf" srcId="{243FD93A-3A26-4370-A4EF-A2EDCFB13F82}" destId="{47273925-204F-4A81-A13A-E26692C3A6B0}" srcOrd="8" destOrd="0" presId="urn:microsoft.com/office/officeart/2005/8/layout/pyramid2"/>
    <dgm:cxn modelId="{751B89F1-A91F-43FE-9D22-222C2582D2CA}" type="presParOf" srcId="{243FD93A-3A26-4370-A4EF-A2EDCFB13F82}" destId="{BDFC5E34-0B35-4005-B483-3EBF129C7F97}"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91064-C463-428D-AE57-EDA8425B5EE4}">
      <dsp:nvSpPr>
        <dsp:cNvPr id="0" name=""/>
        <dsp:cNvSpPr/>
      </dsp:nvSpPr>
      <dsp:spPr>
        <a:xfrm>
          <a:off x="1512371" y="0"/>
          <a:ext cx="4525963" cy="452596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4D0CC-1417-480C-B70E-ECE49ACA597B}">
      <dsp:nvSpPr>
        <dsp:cNvPr id="0" name=""/>
        <dsp:cNvSpPr/>
      </dsp:nvSpPr>
      <dsp:spPr>
        <a:xfrm>
          <a:off x="3775352" y="453038"/>
          <a:ext cx="2941875" cy="64353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Dollar</a:t>
          </a:r>
          <a:endParaRPr lang="en-US" sz="1600" kern="1200" dirty="0"/>
        </a:p>
      </dsp:txBody>
      <dsp:txXfrm>
        <a:off x="3806767" y="484453"/>
        <a:ext cx="2879045" cy="580705"/>
      </dsp:txXfrm>
    </dsp:sp>
    <dsp:sp modelId="{2FEED77C-7CFE-4CA1-827F-39BF02F60DB3}">
      <dsp:nvSpPr>
        <dsp:cNvPr id="0" name=""/>
        <dsp:cNvSpPr/>
      </dsp:nvSpPr>
      <dsp:spPr>
        <a:xfrm>
          <a:off x="3775352" y="1177015"/>
          <a:ext cx="2941875" cy="64353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C6 Swap Line</a:t>
          </a:r>
          <a:endParaRPr lang="en-US" sz="1600" kern="1200" dirty="0"/>
        </a:p>
      </dsp:txBody>
      <dsp:txXfrm>
        <a:off x="3806767" y="1208430"/>
        <a:ext cx="2879045" cy="580705"/>
      </dsp:txXfrm>
    </dsp:sp>
    <dsp:sp modelId="{89F61091-856F-4D80-8C3A-94C9FBF319E9}">
      <dsp:nvSpPr>
        <dsp:cNvPr id="0" name=""/>
        <dsp:cNvSpPr/>
      </dsp:nvSpPr>
      <dsp:spPr>
        <a:xfrm>
          <a:off x="3775352" y="1900992"/>
          <a:ext cx="2941875" cy="64353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Bilateral Swaps, Regional Pooling, IMF</a:t>
          </a:r>
          <a:endParaRPr lang="en-US" sz="1600" kern="1200" dirty="0"/>
        </a:p>
      </dsp:txBody>
      <dsp:txXfrm>
        <a:off x="3806767" y="1932407"/>
        <a:ext cx="2879045" cy="580705"/>
      </dsp:txXfrm>
    </dsp:sp>
    <dsp:sp modelId="{956D02C9-B4D1-45D1-BB54-E828FFF157E8}">
      <dsp:nvSpPr>
        <dsp:cNvPr id="0" name=""/>
        <dsp:cNvSpPr/>
      </dsp:nvSpPr>
      <dsp:spPr>
        <a:xfrm>
          <a:off x="3775352" y="2624970"/>
          <a:ext cx="2941875" cy="64353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National Money</a:t>
          </a:r>
          <a:endParaRPr lang="en-US" sz="1600" kern="1200" dirty="0"/>
        </a:p>
      </dsp:txBody>
      <dsp:txXfrm>
        <a:off x="3806767" y="2656385"/>
        <a:ext cx="2879045" cy="580705"/>
      </dsp:txXfrm>
    </dsp:sp>
    <dsp:sp modelId="{47273925-204F-4A81-A13A-E26692C3A6B0}">
      <dsp:nvSpPr>
        <dsp:cNvPr id="0" name=""/>
        <dsp:cNvSpPr/>
      </dsp:nvSpPr>
      <dsp:spPr>
        <a:xfrm>
          <a:off x="3775352" y="3348947"/>
          <a:ext cx="2941875" cy="64353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National Credit</a:t>
          </a:r>
          <a:endParaRPr lang="en-US" sz="1600" kern="1200" dirty="0"/>
        </a:p>
      </dsp:txBody>
      <dsp:txXfrm>
        <a:off x="3806767" y="3380362"/>
        <a:ext cx="2879045" cy="58070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5EA7BF-209A-4C57-973E-F012948FFA99}"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398631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5EA7BF-209A-4C57-973E-F012948FFA99}"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31392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5EA7BF-209A-4C57-973E-F012948FFA99}"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3784263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7"/>
            <a:ext cx="8520600" cy="763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6217621"/>
            <a:ext cx="548700"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252999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5EA7BF-209A-4C57-973E-F012948FFA99}"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246124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5EA7BF-209A-4C57-973E-F012948FFA99}"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3306616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5EA7BF-209A-4C57-973E-F012948FFA99}"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836034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5EA7BF-209A-4C57-973E-F012948FFA99}" type="datetimeFigureOut">
              <a:rPr lang="en-US" smtClean="0"/>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48183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5EA7BF-209A-4C57-973E-F012948FFA99}" type="datetimeFigureOut">
              <a:rPr lang="en-US" smtClean="0"/>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90987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5EA7BF-209A-4C57-973E-F012948FFA99}" type="datetimeFigureOut">
              <a:rPr lang="en-US" smtClean="0"/>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26337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EA7BF-209A-4C57-973E-F012948FFA99}"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95254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5EA7BF-209A-4C57-973E-F012948FFA99}"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B1147-97B3-4290-B7B4-40941777B274}" type="slidenum">
              <a:rPr lang="en-US" smtClean="0"/>
              <a:t>‹#›</a:t>
            </a:fld>
            <a:endParaRPr lang="en-US"/>
          </a:p>
        </p:txBody>
      </p:sp>
    </p:spTree>
    <p:extLst>
      <p:ext uri="{BB962C8B-B14F-4D97-AF65-F5344CB8AC3E}">
        <p14:creationId xmlns:p14="http://schemas.microsoft.com/office/powerpoint/2010/main" val="113760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5EA7BF-209A-4C57-973E-F012948FFA99}" type="datetimeFigureOut">
              <a:rPr lang="en-US" smtClean="0"/>
              <a:t>9/27/2017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B1147-97B3-4290-B7B4-40941777B274}" type="slidenum">
              <a:rPr lang="en-US" smtClean="0"/>
              <a:t>‹#›</a:t>
            </a:fld>
            <a:endParaRPr lang="en-US"/>
          </a:p>
        </p:txBody>
      </p:sp>
    </p:spTree>
    <p:extLst>
      <p:ext uri="{BB962C8B-B14F-4D97-AF65-F5344CB8AC3E}">
        <p14:creationId xmlns:p14="http://schemas.microsoft.com/office/powerpoint/2010/main" val="383800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Calibri" panose="020F0502020204030204" pitchFamily="34" charset="0"/>
              </a:rPr>
              <a:t>Lecture 5:</a:t>
            </a:r>
            <a:br>
              <a:rPr lang="en-US" sz="4400" dirty="0" smtClean="0">
                <a:latin typeface="Calibri" panose="020F0502020204030204" pitchFamily="34" charset="0"/>
              </a:rPr>
            </a:br>
            <a:r>
              <a:rPr lang="en-US" sz="4400" dirty="0" smtClean="0">
                <a:latin typeface="Calibri" panose="020F0502020204030204" pitchFamily="34" charset="0"/>
              </a:rPr>
              <a:t>Understanding Global Money</a:t>
            </a:r>
            <a:endParaRPr lang="en-US" sz="4400" dirty="0">
              <a:latin typeface="Calibri" panose="020F0502020204030204" pitchFamily="34" charset="0"/>
            </a:endParaRPr>
          </a:p>
        </p:txBody>
      </p:sp>
      <p:sp>
        <p:nvSpPr>
          <p:cNvPr id="3" name="Subtitle 2"/>
          <p:cNvSpPr>
            <a:spLocks noGrp="1"/>
          </p:cNvSpPr>
          <p:nvPr>
            <p:ph type="subTitle" idx="1"/>
          </p:nvPr>
        </p:nvSpPr>
        <p:spPr/>
        <p:txBody>
          <a:bodyPr>
            <a:normAutofit fontScale="85000" lnSpcReduction="20000"/>
          </a:bodyPr>
          <a:lstStyle/>
          <a:p>
            <a:endParaRPr lang="en-US" dirty="0" smtClean="0"/>
          </a:p>
          <a:p>
            <a:r>
              <a:rPr lang="en-US" sz="3200" dirty="0" smtClean="0"/>
              <a:t>Perry Mehrling</a:t>
            </a:r>
          </a:p>
          <a:p>
            <a:r>
              <a:rPr lang="en-US" sz="3200" dirty="0" smtClean="0"/>
              <a:t>Warsaw School of Economics</a:t>
            </a:r>
          </a:p>
          <a:p>
            <a:r>
              <a:rPr lang="en-US" sz="3200" dirty="0" smtClean="0"/>
              <a:t>October 18, 2017</a:t>
            </a:r>
          </a:p>
        </p:txBody>
      </p:sp>
    </p:spTree>
    <p:extLst>
      <p:ext uri="{BB962C8B-B14F-4D97-AF65-F5344CB8AC3E}">
        <p14:creationId xmlns:p14="http://schemas.microsoft.com/office/powerpoint/2010/main" val="3740290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b="1" dirty="0" smtClean="0"/>
              <a:t>Global Banking is</a:t>
            </a:r>
            <a:r>
              <a:rPr lang="en-US" b="1" dirty="0"/>
              <a:t> </a:t>
            </a:r>
            <a:r>
              <a:rPr lang="en-US" b="1" dirty="0" smtClean="0"/>
              <a:t>… “shadow banking”</a:t>
            </a:r>
            <a:endParaRPr lang="en-US" b="1" dirty="0"/>
          </a:p>
        </p:txBody>
      </p:sp>
      <p:sp>
        <p:nvSpPr>
          <p:cNvPr id="3" name="Content Placeholder 2"/>
          <p:cNvSpPr>
            <a:spLocks noGrp="1"/>
          </p:cNvSpPr>
          <p:nvPr>
            <p:ph idx="1"/>
          </p:nvPr>
        </p:nvSpPr>
        <p:spPr/>
        <p:txBody>
          <a:bodyPr>
            <a:normAutofit/>
          </a:bodyPr>
          <a:lstStyle/>
          <a:p>
            <a:pPr marL="0" indent="0">
              <a:buNone/>
            </a:pPr>
            <a:endParaRPr lang="en-US" sz="1800" dirty="0" smtClean="0"/>
          </a:p>
          <a:p>
            <a:pPr marL="0" indent="0">
              <a:buNone/>
            </a:pPr>
            <a:r>
              <a:rPr lang="en-US" sz="1800" dirty="0" smtClean="0"/>
              <a:t>    </a:t>
            </a:r>
            <a:r>
              <a:rPr lang="en-US" sz="2400" dirty="0" smtClean="0"/>
              <a:t>“</a:t>
            </a:r>
            <a:r>
              <a:rPr lang="en-US" sz="2400" dirty="0"/>
              <a:t>Shadow </a:t>
            </a:r>
            <a:r>
              <a:rPr lang="en-US" sz="2400" dirty="0" smtClean="0"/>
              <a:t>Bank”    </a:t>
            </a:r>
            <a:r>
              <a:rPr lang="en-US" sz="2400" b="1" dirty="0" smtClean="0">
                <a:solidFill>
                  <a:srgbClr val="FF0000"/>
                </a:solidFill>
              </a:rPr>
              <a:t>Global </a:t>
            </a:r>
            <a:r>
              <a:rPr lang="en-US" sz="2400" b="1" dirty="0">
                <a:solidFill>
                  <a:srgbClr val="FF0000"/>
                </a:solidFill>
              </a:rPr>
              <a:t>Money Dealer</a:t>
            </a:r>
            <a:r>
              <a:rPr lang="en-US" sz="2400" dirty="0"/>
              <a:t>    </a:t>
            </a:r>
            <a:r>
              <a:rPr lang="en-US" sz="2400" dirty="0" smtClean="0"/>
              <a:t>Asset Manager</a:t>
            </a:r>
            <a:endParaRPr lang="en-US" sz="2400" dirty="0"/>
          </a:p>
          <a:p>
            <a:pPr marL="0" indent="0">
              <a:buNone/>
            </a:pPr>
            <a:endParaRPr lang="en-US" sz="1800" dirty="0"/>
          </a:p>
          <a:p>
            <a:pPr marL="0" indent="0">
              <a:buNone/>
            </a:pPr>
            <a:endParaRPr lang="en-US" dirty="0"/>
          </a:p>
          <a:p>
            <a:pPr marL="0" indent="0">
              <a:buNone/>
            </a:pPr>
            <a:endParaRPr lang="en-US" dirty="0"/>
          </a:p>
          <a:p>
            <a:pPr marL="342900" lvl="1" indent="0">
              <a:buNone/>
            </a:pPr>
            <a:r>
              <a:rPr lang="en-US" dirty="0"/>
              <a:t>	</a:t>
            </a:r>
            <a:r>
              <a:rPr lang="en-US" dirty="0" smtClean="0"/>
              <a:t>		</a:t>
            </a:r>
            <a:r>
              <a:rPr lang="en-US" b="1" dirty="0" smtClean="0">
                <a:solidFill>
                  <a:srgbClr val="FF0000"/>
                </a:solidFill>
              </a:rPr>
              <a:t>Derivative </a:t>
            </a:r>
            <a:r>
              <a:rPr lang="en-US" b="1" dirty="0">
                <a:solidFill>
                  <a:srgbClr val="FF0000"/>
                </a:solidFill>
              </a:rPr>
              <a:t>Dealer</a:t>
            </a:r>
          </a:p>
          <a:p>
            <a:pPr marL="342900" lvl="1" indent="0">
              <a:buNone/>
            </a:pPr>
            <a:endParaRPr lang="en-US" b="1" dirty="0">
              <a:solidFill>
                <a:srgbClr val="FF0000"/>
              </a:solidFill>
            </a:endParaRPr>
          </a:p>
          <a:p>
            <a:pPr marL="342900" lvl="1" indent="0">
              <a:buNone/>
            </a:pPr>
            <a:endParaRPr lang="en-US" b="1" dirty="0">
              <a:solidFill>
                <a:srgbClr val="FF0000"/>
              </a:solidFill>
            </a:endParaRPr>
          </a:p>
          <a:p>
            <a:pPr marL="342900" lvl="1" indent="0">
              <a:buNone/>
            </a:pPr>
            <a:endParaRPr lang="en-US" b="1" dirty="0">
              <a:solidFill>
                <a:srgbClr val="FF0000"/>
              </a:solidFill>
            </a:endParaRPr>
          </a:p>
          <a:p>
            <a:pPr marL="342900" lvl="1" indent="0">
              <a:buNone/>
            </a:pPr>
            <a:endParaRPr lang="en-US" b="1" dirty="0">
              <a:solidFill>
                <a:srgbClr val="FF0000"/>
              </a:solidFill>
            </a:endParaRPr>
          </a:p>
          <a:p>
            <a:pPr marL="3429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21226026"/>
              </p:ext>
            </p:extLst>
          </p:nvPr>
        </p:nvGraphicFramePr>
        <p:xfrm>
          <a:off x="628652" y="2679220"/>
          <a:ext cx="8111920" cy="1217855"/>
        </p:xfrm>
        <a:graphic>
          <a:graphicData uri="http://schemas.openxmlformats.org/drawingml/2006/table">
            <a:tbl>
              <a:tblPr firstRow="1" bandRow="1">
                <a:tableStyleId>{5C22544A-7EE6-4342-B048-85BDC9FD1C3A}</a:tableStyleId>
              </a:tblPr>
              <a:tblGrid>
                <a:gridCol w="1284102"/>
                <a:gridCol w="1314406"/>
                <a:gridCol w="1314406"/>
                <a:gridCol w="1348595"/>
                <a:gridCol w="1219609"/>
                <a:gridCol w="1630802"/>
              </a:tblGrid>
              <a:tr h="295835">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r>
              <a:tr h="891540">
                <a:tc>
                  <a:txBody>
                    <a:bodyPr/>
                    <a:lstStyle/>
                    <a:p>
                      <a:r>
                        <a:rPr lang="en-US" sz="1400" dirty="0" smtClean="0"/>
                        <a:t>FX</a:t>
                      </a:r>
                      <a:r>
                        <a:rPr lang="en-US" sz="1400" baseline="0" dirty="0" smtClean="0"/>
                        <a:t> loans</a:t>
                      </a:r>
                      <a:endParaRPr lang="en-US" sz="1400" dirty="0" smtClean="0"/>
                    </a:p>
                    <a:p>
                      <a:r>
                        <a:rPr lang="en-US" sz="1400" dirty="0" smtClean="0"/>
                        <a:t>CDS</a:t>
                      </a:r>
                    </a:p>
                    <a:p>
                      <a:r>
                        <a:rPr lang="en-US" sz="1400" dirty="0" smtClean="0"/>
                        <a:t>IRS</a:t>
                      </a:r>
                    </a:p>
                    <a:p>
                      <a:r>
                        <a:rPr lang="en-US" sz="1400" dirty="0" smtClean="0"/>
                        <a:t>FXS</a:t>
                      </a:r>
                    </a:p>
                  </a:txBody>
                  <a:tcPr marL="68580" marR="68580" marT="34290" marB="34290"/>
                </a:tc>
                <a:tc>
                  <a:txBody>
                    <a:bodyPr/>
                    <a:lstStyle/>
                    <a:p>
                      <a:r>
                        <a:rPr lang="en-US" sz="1400" dirty="0" smtClean="0"/>
                        <a:t>$ MM funding</a:t>
                      </a:r>
                      <a:endParaRPr lang="en-US" sz="1400" dirty="0"/>
                    </a:p>
                  </a:txBody>
                  <a:tcPr marL="68580" marR="68580" marT="34290" marB="34290"/>
                </a:tc>
                <a:tc>
                  <a:txBody>
                    <a:bodyPr/>
                    <a:lstStyle/>
                    <a:p>
                      <a:r>
                        <a:rPr lang="en-US" sz="1400" dirty="0" smtClean="0"/>
                        <a:t>$ MM funding</a:t>
                      </a:r>
                      <a:endParaRPr lang="en-US" sz="1400" dirty="0"/>
                    </a:p>
                  </a:txBody>
                  <a:tcPr marL="68580" marR="68580" marT="34290" marB="34290"/>
                </a:tc>
                <a:tc>
                  <a:txBody>
                    <a:bodyPr/>
                    <a:lstStyle/>
                    <a:p>
                      <a:r>
                        <a:rPr lang="en-US" sz="1400" dirty="0" smtClean="0"/>
                        <a:t>“deposits”</a:t>
                      </a:r>
                      <a:endParaRPr lang="en-US" sz="1400" dirty="0"/>
                    </a:p>
                  </a:txBody>
                  <a:tcPr marL="68580" marR="68580" marT="34290" marB="34290"/>
                </a:tc>
                <a:tc>
                  <a:txBody>
                    <a:bodyPr/>
                    <a:lstStyle/>
                    <a:p>
                      <a:r>
                        <a:rPr lang="en-US" sz="1400" dirty="0" smtClean="0"/>
                        <a:t>“deposits”</a:t>
                      </a:r>
                      <a:endParaRPr lang="en-US" sz="1400" dirty="0"/>
                    </a:p>
                  </a:txBody>
                  <a:tcPr marL="68580" marR="68580" marT="34290" marB="34290"/>
                </a:tc>
                <a:tc>
                  <a:txBody>
                    <a:bodyPr/>
                    <a:lstStyle/>
                    <a:p>
                      <a:r>
                        <a:rPr lang="en-US" sz="1400" dirty="0" smtClean="0"/>
                        <a:t>Capital</a:t>
                      </a:r>
                    </a:p>
                    <a:p>
                      <a:r>
                        <a:rPr lang="en-US" sz="1400" dirty="0" smtClean="0"/>
                        <a:t>CDS</a:t>
                      </a:r>
                    </a:p>
                    <a:p>
                      <a:r>
                        <a:rPr lang="en-US" sz="1400" dirty="0" smtClean="0"/>
                        <a:t>IRS</a:t>
                      </a:r>
                    </a:p>
                    <a:p>
                      <a:r>
                        <a:rPr lang="en-US" sz="1400" dirty="0" smtClean="0"/>
                        <a:t>FXS</a:t>
                      </a:r>
                    </a:p>
                  </a:txBody>
                  <a:tcPr marL="68580" marR="68580" marT="34290" marB="3429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3754079"/>
              </p:ext>
            </p:extLst>
          </p:nvPr>
        </p:nvGraphicFramePr>
        <p:xfrm>
          <a:off x="2695328" y="4538258"/>
          <a:ext cx="3943350" cy="990600"/>
        </p:xfrm>
        <a:graphic>
          <a:graphicData uri="http://schemas.openxmlformats.org/drawingml/2006/table">
            <a:tbl>
              <a:tblPr firstRow="1" bandRow="1">
                <a:tableStyleId>{5C22544A-7EE6-4342-B048-85BDC9FD1C3A}</a:tableStyleId>
              </a:tblPr>
              <a:tblGrid>
                <a:gridCol w="1943101"/>
                <a:gridCol w="2000249"/>
              </a:tblGrid>
              <a:tr h="278130">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r>
              <a:tr h="685800">
                <a:tc>
                  <a:txBody>
                    <a:bodyPr/>
                    <a:lstStyle/>
                    <a:p>
                      <a:r>
                        <a:rPr lang="en-US" sz="1400" dirty="0" smtClean="0"/>
                        <a:t>Credit Default Swaps</a:t>
                      </a:r>
                    </a:p>
                    <a:p>
                      <a:r>
                        <a:rPr lang="en-US" sz="1400" dirty="0" smtClean="0"/>
                        <a:t>Interest Rate Swaps</a:t>
                      </a:r>
                    </a:p>
                    <a:p>
                      <a:r>
                        <a:rPr lang="en-US" sz="1400" dirty="0" smtClean="0"/>
                        <a:t>Foreign</a:t>
                      </a:r>
                      <a:r>
                        <a:rPr lang="en-US" sz="1400" baseline="0" dirty="0" smtClean="0"/>
                        <a:t> Exchange Swaps</a:t>
                      </a:r>
                      <a:endParaRPr lang="en-US" sz="1400" dirty="0"/>
                    </a:p>
                  </a:txBody>
                  <a:tcPr marL="68580" marR="68580" marT="34290" marB="34290"/>
                </a:tc>
                <a:tc>
                  <a:txBody>
                    <a:bodyPr/>
                    <a:lstStyle/>
                    <a:p>
                      <a:r>
                        <a:rPr lang="en-US" sz="1400" dirty="0" smtClean="0"/>
                        <a:t>Credit Default Swaps</a:t>
                      </a:r>
                    </a:p>
                    <a:p>
                      <a:r>
                        <a:rPr lang="en-US" sz="1400" dirty="0" smtClean="0"/>
                        <a:t>Interest Rate Swaps</a:t>
                      </a:r>
                    </a:p>
                    <a:p>
                      <a:r>
                        <a:rPr lang="en-US" sz="1400" dirty="0" smtClean="0"/>
                        <a:t>Foreign Exchange Swaps</a:t>
                      </a:r>
                      <a:endParaRPr lang="en-US" sz="1400" dirty="0"/>
                    </a:p>
                  </a:txBody>
                  <a:tcPr marL="68580" marR="68580" marT="34290" marB="34290"/>
                </a:tc>
              </a:tr>
            </a:tbl>
          </a:graphicData>
        </a:graphic>
      </p:graphicFrame>
    </p:spTree>
    <p:extLst>
      <p:ext uri="{BB962C8B-B14F-4D97-AF65-F5344CB8AC3E}">
        <p14:creationId xmlns:p14="http://schemas.microsoft.com/office/powerpoint/2010/main" val="417371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b="1" dirty="0" smtClean="0"/>
              <a:t>Management of Global Banking is</a:t>
            </a:r>
            <a:r>
              <a:rPr lang="en-US" b="1" dirty="0"/>
              <a:t> </a:t>
            </a:r>
            <a:r>
              <a:rPr lang="en-US" b="1" dirty="0" smtClean="0"/>
              <a:t>… essentially hybrid</a:t>
            </a:r>
            <a:endParaRPr lang="en-US" b="1" dirty="0"/>
          </a:p>
        </p:txBody>
      </p:sp>
      <p:sp>
        <p:nvSpPr>
          <p:cNvPr id="3" name="Content Placeholder 2"/>
          <p:cNvSpPr>
            <a:spLocks noGrp="1"/>
          </p:cNvSpPr>
          <p:nvPr>
            <p:ph idx="1"/>
          </p:nvPr>
        </p:nvSpPr>
        <p:spPr/>
        <p:txBody>
          <a:bodyPr>
            <a:normAutofit/>
          </a:bodyPr>
          <a:lstStyle/>
          <a:p>
            <a:pPr marL="0" indent="0">
              <a:buNone/>
            </a:pPr>
            <a:endParaRPr lang="en-US" sz="1800" dirty="0" smtClean="0"/>
          </a:p>
          <a:p>
            <a:pPr marL="0" indent="0">
              <a:buNone/>
            </a:pPr>
            <a:r>
              <a:rPr lang="en-US" sz="1800" dirty="0" smtClean="0"/>
              <a:t>    </a:t>
            </a:r>
            <a:r>
              <a:rPr lang="en-US" sz="2400" dirty="0" smtClean="0"/>
              <a:t>“</a:t>
            </a:r>
            <a:r>
              <a:rPr lang="en-US" sz="2400" dirty="0"/>
              <a:t>Shadow </a:t>
            </a:r>
            <a:r>
              <a:rPr lang="en-US" sz="2400" dirty="0" smtClean="0"/>
              <a:t>Bank”   </a:t>
            </a:r>
            <a:r>
              <a:rPr lang="en-US" sz="2400" b="1" dirty="0" smtClean="0">
                <a:solidFill>
                  <a:srgbClr val="FF0000"/>
                </a:solidFill>
              </a:rPr>
              <a:t>Global </a:t>
            </a:r>
            <a:r>
              <a:rPr lang="en-US" sz="2400" b="1" dirty="0">
                <a:solidFill>
                  <a:srgbClr val="FF0000"/>
                </a:solidFill>
              </a:rPr>
              <a:t>Money Dealer</a:t>
            </a:r>
            <a:r>
              <a:rPr lang="en-US" sz="2400" dirty="0"/>
              <a:t>    	Asset </a:t>
            </a:r>
            <a:r>
              <a:rPr lang="en-US" sz="2400" dirty="0" smtClean="0"/>
              <a:t>Manager</a:t>
            </a:r>
            <a:endParaRPr lang="en-US" sz="1800" dirty="0"/>
          </a:p>
          <a:p>
            <a:pPr marL="0" indent="0">
              <a:buNone/>
            </a:pPr>
            <a:endParaRPr lang="en-US" sz="1800" dirty="0"/>
          </a:p>
          <a:p>
            <a:pPr marL="0" indent="0">
              <a:buNone/>
            </a:pPr>
            <a:endParaRPr lang="en-US" dirty="0"/>
          </a:p>
          <a:p>
            <a:pPr marL="0" indent="0">
              <a:buNone/>
            </a:pPr>
            <a:endParaRPr lang="en-US" dirty="0"/>
          </a:p>
          <a:p>
            <a:pPr marL="342900" lvl="1" indent="0">
              <a:buNone/>
            </a:pPr>
            <a:r>
              <a:rPr lang="en-US" dirty="0"/>
              <a:t>	</a:t>
            </a:r>
            <a:r>
              <a:rPr lang="en-US" dirty="0" smtClean="0"/>
              <a:t>		</a:t>
            </a:r>
            <a:r>
              <a:rPr lang="en-US" b="1" dirty="0" smtClean="0">
                <a:solidFill>
                  <a:srgbClr val="FF0000"/>
                </a:solidFill>
              </a:rPr>
              <a:t>Derivative </a:t>
            </a:r>
            <a:r>
              <a:rPr lang="en-US" b="1" dirty="0">
                <a:solidFill>
                  <a:srgbClr val="FF0000"/>
                </a:solidFill>
              </a:rPr>
              <a:t>Dealer</a:t>
            </a:r>
          </a:p>
          <a:p>
            <a:pPr marL="342900" lvl="1" indent="0">
              <a:buNone/>
            </a:pPr>
            <a:endParaRPr lang="en-US" b="1" dirty="0">
              <a:solidFill>
                <a:srgbClr val="FF0000"/>
              </a:solidFill>
            </a:endParaRPr>
          </a:p>
          <a:p>
            <a:pPr marL="342900" lvl="1" indent="0">
              <a:buNone/>
            </a:pPr>
            <a:endParaRPr lang="en-US" b="1" dirty="0">
              <a:solidFill>
                <a:srgbClr val="FF0000"/>
              </a:solidFill>
            </a:endParaRPr>
          </a:p>
          <a:p>
            <a:pPr marL="342900" lvl="1" indent="0">
              <a:buNone/>
            </a:pPr>
            <a:endParaRPr lang="en-US" b="1" dirty="0">
              <a:solidFill>
                <a:srgbClr val="FF0000"/>
              </a:solidFill>
            </a:endParaRPr>
          </a:p>
          <a:p>
            <a:pPr marL="342900" lvl="1" indent="0">
              <a:buNone/>
            </a:pPr>
            <a:endParaRPr lang="en-US" b="1" dirty="0">
              <a:solidFill>
                <a:srgbClr val="FF0000"/>
              </a:solidFill>
            </a:endParaRPr>
          </a:p>
          <a:p>
            <a:pPr marL="342900" lvl="1"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5351482"/>
              </p:ext>
            </p:extLst>
          </p:nvPr>
        </p:nvGraphicFramePr>
        <p:xfrm>
          <a:off x="628650" y="2661646"/>
          <a:ext cx="7910042" cy="1217855"/>
        </p:xfrm>
        <a:graphic>
          <a:graphicData uri="http://schemas.openxmlformats.org/drawingml/2006/table">
            <a:tbl>
              <a:tblPr firstRow="1" bandRow="1">
                <a:tableStyleId>{5C22544A-7EE6-4342-B048-85BDC9FD1C3A}</a:tableStyleId>
              </a:tblPr>
              <a:tblGrid>
                <a:gridCol w="1252145"/>
                <a:gridCol w="1281695"/>
                <a:gridCol w="1281695"/>
                <a:gridCol w="1252145"/>
                <a:gridCol w="1252145"/>
                <a:gridCol w="1590217"/>
              </a:tblGrid>
              <a:tr h="295835">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r>
              <a:tr h="891540">
                <a:tc>
                  <a:txBody>
                    <a:bodyPr/>
                    <a:lstStyle/>
                    <a:p>
                      <a:r>
                        <a:rPr lang="en-US" sz="1400" dirty="0" smtClean="0"/>
                        <a:t>FX</a:t>
                      </a:r>
                      <a:r>
                        <a:rPr lang="en-US" sz="1400" baseline="0" dirty="0" smtClean="0"/>
                        <a:t> loans</a:t>
                      </a:r>
                      <a:endParaRPr lang="en-US" sz="1400" dirty="0" smtClean="0"/>
                    </a:p>
                    <a:p>
                      <a:r>
                        <a:rPr lang="en-US" sz="1400" dirty="0" smtClean="0"/>
                        <a:t>CDS</a:t>
                      </a:r>
                    </a:p>
                    <a:p>
                      <a:r>
                        <a:rPr lang="en-US" sz="1400" dirty="0" smtClean="0"/>
                        <a:t>IRS</a:t>
                      </a:r>
                    </a:p>
                    <a:p>
                      <a:r>
                        <a:rPr lang="en-US" sz="1400" dirty="0" smtClean="0"/>
                        <a:t>FXS</a:t>
                      </a:r>
                    </a:p>
                  </a:txBody>
                  <a:tcPr marL="68580" marR="68580" marT="34290" marB="34290"/>
                </a:tc>
                <a:tc>
                  <a:txBody>
                    <a:bodyPr/>
                    <a:lstStyle/>
                    <a:p>
                      <a:r>
                        <a:rPr lang="en-US" sz="1400" dirty="0" smtClean="0"/>
                        <a:t>$ MM funding</a:t>
                      </a:r>
                      <a:endParaRPr lang="en-US" sz="1400" dirty="0"/>
                    </a:p>
                  </a:txBody>
                  <a:tcPr marL="68580" marR="68580" marT="34290" marB="34290"/>
                </a:tc>
                <a:tc>
                  <a:txBody>
                    <a:bodyPr/>
                    <a:lstStyle/>
                    <a:p>
                      <a:r>
                        <a:rPr lang="en-US" sz="1400" dirty="0" smtClean="0"/>
                        <a:t>$ MM funding</a:t>
                      </a:r>
                    </a:p>
                    <a:p>
                      <a:endParaRPr lang="en-US" sz="1400" dirty="0" smtClean="0"/>
                    </a:p>
                    <a:p>
                      <a:r>
                        <a:rPr lang="en-US" sz="1400" dirty="0" smtClean="0">
                          <a:solidFill>
                            <a:srgbClr val="FF0000"/>
                          </a:solidFill>
                        </a:rPr>
                        <a:t>Reserves</a:t>
                      </a:r>
                    </a:p>
                    <a:p>
                      <a:r>
                        <a:rPr lang="en-US" sz="1400" dirty="0" smtClean="0">
                          <a:solidFill>
                            <a:srgbClr val="FF0000"/>
                          </a:solidFill>
                        </a:rPr>
                        <a:t>Liquidity Put</a:t>
                      </a:r>
                      <a:endParaRPr lang="en-US" sz="1400" dirty="0">
                        <a:solidFill>
                          <a:srgbClr val="FF0000"/>
                        </a:solidFill>
                      </a:endParaRPr>
                    </a:p>
                  </a:txBody>
                  <a:tcPr marL="68580" marR="68580" marT="34290" marB="34290"/>
                </a:tc>
                <a:tc>
                  <a:txBody>
                    <a:bodyPr/>
                    <a:lstStyle/>
                    <a:p>
                      <a:r>
                        <a:rPr lang="en-US" sz="1400" dirty="0" smtClean="0"/>
                        <a:t>“deposits”</a:t>
                      </a:r>
                    </a:p>
                    <a:p>
                      <a:endParaRPr lang="en-US" sz="1400" dirty="0" smtClean="0"/>
                    </a:p>
                    <a:p>
                      <a:r>
                        <a:rPr lang="en-US" sz="1400" dirty="0" smtClean="0">
                          <a:solidFill>
                            <a:srgbClr val="FF0000"/>
                          </a:solidFill>
                        </a:rPr>
                        <a:t>Capital</a:t>
                      </a:r>
                    </a:p>
                    <a:p>
                      <a:r>
                        <a:rPr lang="en-US" sz="1400" dirty="0" smtClean="0">
                          <a:solidFill>
                            <a:srgbClr val="FF0000"/>
                          </a:solidFill>
                        </a:rPr>
                        <a:t>Solvency</a:t>
                      </a:r>
                      <a:r>
                        <a:rPr lang="en-US" sz="1400" baseline="0" dirty="0" smtClean="0">
                          <a:solidFill>
                            <a:srgbClr val="FF0000"/>
                          </a:solidFill>
                        </a:rPr>
                        <a:t> Put</a:t>
                      </a:r>
                      <a:endParaRPr lang="en-US" sz="1400" dirty="0">
                        <a:solidFill>
                          <a:srgbClr val="FF0000"/>
                        </a:solidFill>
                      </a:endParaRPr>
                    </a:p>
                  </a:txBody>
                  <a:tcPr marL="68580" marR="68580" marT="34290" marB="34290"/>
                </a:tc>
                <a:tc>
                  <a:txBody>
                    <a:bodyPr/>
                    <a:lstStyle/>
                    <a:p>
                      <a:r>
                        <a:rPr lang="en-US" sz="1400" dirty="0" smtClean="0"/>
                        <a:t>“deposits”</a:t>
                      </a:r>
                      <a:endParaRPr lang="en-US" sz="1400" dirty="0"/>
                    </a:p>
                  </a:txBody>
                  <a:tcPr marL="68580" marR="68580" marT="34290" marB="34290"/>
                </a:tc>
                <a:tc>
                  <a:txBody>
                    <a:bodyPr/>
                    <a:lstStyle/>
                    <a:p>
                      <a:r>
                        <a:rPr lang="en-US" sz="1400" dirty="0" smtClean="0"/>
                        <a:t>Capital</a:t>
                      </a:r>
                    </a:p>
                    <a:p>
                      <a:r>
                        <a:rPr lang="en-US" sz="1400" dirty="0" smtClean="0"/>
                        <a:t>CDS</a:t>
                      </a:r>
                    </a:p>
                    <a:p>
                      <a:r>
                        <a:rPr lang="en-US" sz="1400" dirty="0" smtClean="0"/>
                        <a:t>IRS</a:t>
                      </a:r>
                    </a:p>
                    <a:p>
                      <a:r>
                        <a:rPr lang="en-US" sz="1400" dirty="0" smtClean="0"/>
                        <a:t>FXS</a:t>
                      </a:r>
                    </a:p>
                  </a:txBody>
                  <a:tcPr marL="68580" marR="68580" marT="34290" marB="3429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73869109"/>
              </p:ext>
            </p:extLst>
          </p:nvPr>
        </p:nvGraphicFramePr>
        <p:xfrm>
          <a:off x="2600325" y="4312813"/>
          <a:ext cx="3943350" cy="1630680"/>
        </p:xfrm>
        <a:graphic>
          <a:graphicData uri="http://schemas.openxmlformats.org/drawingml/2006/table">
            <a:tbl>
              <a:tblPr firstRow="1" bandRow="1">
                <a:tableStyleId>{5C22544A-7EE6-4342-B048-85BDC9FD1C3A}</a:tableStyleId>
              </a:tblPr>
              <a:tblGrid>
                <a:gridCol w="1943101"/>
                <a:gridCol w="2000249"/>
              </a:tblGrid>
              <a:tr h="278130">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r>
              <a:tr h="1287432">
                <a:tc>
                  <a:txBody>
                    <a:bodyPr/>
                    <a:lstStyle/>
                    <a:p>
                      <a:r>
                        <a:rPr lang="en-US" sz="1400" dirty="0" smtClean="0"/>
                        <a:t>Credit Default Swaps</a:t>
                      </a:r>
                    </a:p>
                    <a:p>
                      <a:r>
                        <a:rPr lang="en-US" sz="1400" dirty="0" smtClean="0"/>
                        <a:t>Interest Rate Swaps</a:t>
                      </a:r>
                    </a:p>
                    <a:p>
                      <a:r>
                        <a:rPr lang="en-US" sz="1400" dirty="0" smtClean="0"/>
                        <a:t>Foreign</a:t>
                      </a:r>
                      <a:r>
                        <a:rPr lang="en-US" sz="1400" baseline="0" dirty="0" smtClean="0"/>
                        <a:t> Exchange Swaps</a:t>
                      </a:r>
                    </a:p>
                    <a:p>
                      <a:endParaRPr lang="en-US" sz="1400" baseline="0" dirty="0" smtClean="0"/>
                    </a:p>
                    <a:p>
                      <a:r>
                        <a:rPr lang="en-US" sz="1400" baseline="0" dirty="0" smtClean="0">
                          <a:solidFill>
                            <a:srgbClr val="FF0000"/>
                          </a:solidFill>
                        </a:rPr>
                        <a:t>Reserves</a:t>
                      </a:r>
                    </a:p>
                    <a:p>
                      <a:r>
                        <a:rPr lang="en-US" sz="1400" baseline="0" dirty="0" smtClean="0">
                          <a:solidFill>
                            <a:srgbClr val="FF0000"/>
                          </a:solidFill>
                        </a:rPr>
                        <a:t>Liquidity Put</a:t>
                      </a:r>
                      <a:endParaRPr lang="en-US" sz="1400" dirty="0">
                        <a:solidFill>
                          <a:srgbClr val="FF0000"/>
                        </a:solidFill>
                      </a:endParaRPr>
                    </a:p>
                  </a:txBody>
                  <a:tcPr marL="68580" marR="68580" marT="34290" marB="34290"/>
                </a:tc>
                <a:tc>
                  <a:txBody>
                    <a:bodyPr/>
                    <a:lstStyle/>
                    <a:p>
                      <a:r>
                        <a:rPr lang="en-US" sz="1400" dirty="0" smtClean="0"/>
                        <a:t>Credit Default Swaps</a:t>
                      </a:r>
                    </a:p>
                    <a:p>
                      <a:r>
                        <a:rPr lang="en-US" sz="1400" dirty="0" smtClean="0"/>
                        <a:t>Interest Rate Swaps</a:t>
                      </a:r>
                    </a:p>
                    <a:p>
                      <a:r>
                        <a:rPr lang="en-US" sz="1400" dirty="0" smtClean="0"/>
                        <a:t>Foreign Exchange Swaps</a:t>
                      </a:r>
                    </a:p>
                    <a:p>
                      <a:endParaRPr lang="en-US" sz="1400" dirty="0" smtClean="0"/>
                    </a:p>
                    <a:p>
                      <a:r>
                        <a:rPr lang="en-US" sz="1400" dirty="0" smtClean="0">
                          <a:solidFill>
                            <a:srgbClr val="FF0000"/>
                          </a:solidFill>
                        </a:rPr>
                        <a:t>Capital</a:t>
                      </a:r>
                    </a:p>
                    <a:p>
                      <a:r>
                        <a:rPr lang="en-US" sz="1400" dirty="0" smtClean="0">
                          <a:solidFill>
                            <a:srgbClr val="FF0000"/>
                          </a:solidFill>
                        </a:rPr>
                        <a:t>Solvency Put</a:t>
                      </a:r>
                      <a:endParaRPr lang="en-US" sz="1400" dirty="0">
                        <a:solidFill>
                          <a:srgbClr val="FF0000"/>
                        </a:solidFill>
                      </a:endParaRPr>
                    </a:p>
                  </a:txBody>
                  <a:tcPr marL="68580" marR="68580" marT="34290" marB="34290"/>
                </a:tc>
              </a:tr>
            </a:tbl>
          </a:graphicData>
        </a:graphic>
      </p:graphicFrame>
    </p:spTree>
    <p:extLst>
      <p:ext uri="{BB962C8B-B14F-4D97-AF65-F5344CB8AC3E}">
        <p14:creationId xmlns:p14="http://schemas.microsoft.com/office/powerpoint/2010/main" val="1401427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b="1" dirty="0" smtClean="0"/>
              <a:t>Global Money is … essential </a:t>
            </a:r>
            <a:r>
              <a:rPr lang="en-US" b="1" dirty="0"/>
              <a:t>i</a:t>
            </a:r>
            <a:r>
              <a:rPr lang="en-US" b="1" dirty="0" smtClean="0"/>
              <a:t>nfrastructure</a:t>
            </a:r>
            <a:endParaRPr lang="en-US" b="1" dirty="0"/>
          </a:p>
        </p:txBody>
      </p:sp>
      <p:sp>
        <p:nvSpPr>
          <p:cNvPr id="3" name="Content Placeholder 2"/>
          <p:cNvSpPr>
            <a:spLocks noGrp="1"/>
          </p:cNvSpPr>
          <p:nvPr>
            <p:ph idx="1"/>
          </p:nvPr>
        </p:nvSpPr>
        <p:spPr/>
        <p:txBody>
          <a:bodyPr>
            <a:normAutofit fontScale="92500"/>
          </a:bodyPr>
          <a:lstStyle/>
          <a:p>
            <a:r>
              <a:rPr lang="en-US" dirty="0" smtClean="0"/>
              <a:t>Globalization of Finance</a:t>
            </a:r>
          </a:p>
          <a:p>
            <a:pPr lvl="1"/>
            <a:r>
              <a:rPr lang="en-US" dirty="0" smtClean="0"/>
              <a:t>Post WWII, rise of private capital markets (New York)</a:t>
            </a:r>
          </a:p>
          <a:p>
            <a:pPr lvl="1"/>
            <a:r>
              <a:rPr lang="en-US" dirty="0" smtClean="0"/>
              <a:t>Post Bretton Woods, rise of private money markets (London)</a:t>
            </a:r>
          </a:p>
          <a:p>
            <a:r>
              <a:rPr lang="en-US" dirty="0" smtClean="0"/>
              <a:t>Shadow Banking as Integration of Global Finance and Global Money</a:t>
            </a:r>
          </a:p>
          <a:p>
            <a:pPr lvl="1"/>
            <a:r>
              <a:rPr lang="en-US" dirty="0" smtClean="0"/>
              <a:t>From bank loan-based credit to capital market-based credit</a:t>
            </a:r>
          </a:p>
          <a:p>
            <a:pPr lvl="1"/>
            <a:r>
              <a:rPr lang="en-US" dirty="0" smtClean="0"/>
              <a:t>Quintessential institutional form for modern day</a:t>
            </a:r>
          </a:p>
          <a:p>
            <a:r>
              <a:rPr lang="en-US" dirty="0" smtClean="0">
                <a:solidFill>
                  <a:srgbClr val="FF0000"/>
                </a:solidFill>
              </a:rPr>
              <a:t>Money and Finance is … essential infrastructure</a:t>
            </a:r>
          </a:p>
          <a:p>
            <a:pPr lvl="1"/>
            <a:r>
              <a:rPr lang="en-US" dirty="0" smtClean="0">
                <a:solidFill>
                  <a:srgbClr val="FF0000"/>
                </a:solidFill>
              </a:rPr>
              <a:t>Banking as payments system (settlement discipline)</a:t>
            </a:r>
          </a:p>
          <a:p>
            <a:pPr lvl="1"/>
            <a:r>
              <a:rPr lang="en-US" dirty="0" smtClean="0">
                <a:solidFill>
                  <a:srgbClr val="FF0000"/>
                </a:solidFill>
              </a:rPr>
              <a:t>Banking as market-making system </a:t>
            </a:r>
            <a:r>
              <a:rPr lang="en-US" dirty="0" smtClean="0">
                <a:solidFill>
                  <a:srgbClr val="FF0000"/>
                </a:solidFill>
              </a:rPr>
              <a:t>(pricing money </a:t>
            </a:r>
            <a:r>
              <a:rPr lang="en-US" dirty="0" smtClean="0">
                <a:solidFill>
                  <a:srgbClr val="FF0000"/>
                </a:solidFill>
              </a:rPr>
              <a:t>and risk)</a:t>
            </a:r>
          </a:p>
        </p:txBody>
      </p:sp>
    </p:spTree>
    <p:extLst>
      <p:ext uri="{BB962C8B-B14F-4D97-AF65-F5344CB8AC3E}">
        <p14:creationId xmlns:p14="http://schemas.microsoft.com/office/powerpoint/2010/main" val="3525866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Global Governance is … a work in progress</a:t>
            </a:r>
            <a:endParaRPr lang="en-US" b="1" dirty="0"/>
          </a:p>
        </p:txBody>
      </p:sp>
      <p:sp>
        <p:nvSpPr>
          <p:cNvPr id="3" name="Content Placeholder 2"/>
          <p:cNvSpPr>
            <a:spLocks noGrp="1"/>
          </p:cNvSpPr>
          <p:nvPr>
            <p:ph idx="1"/>
          </p:nvPr>
        </p:nvSpPr>
        <p:spPr/>
        <p:txBody>
          <a:bodyPr>
            <a:normAutofit lnSpcReduction="10000"/>
          </a:bodyPr>
          <a:lstStyle/>
          <a:p>
            <a:r>
              <a:rPr lang="en-US" dirty="0" smtClean="0"/>
              <a:t>Liquidity is private and global, but backstops are public and local</a:t>
            </a:r>
          </a:p>
          <a:p>
            <a:pPr lvl="1"/>
            <a:r>
              <a:rPr lang="en-US" dirty="0" smtClean="0"/>
              <a:t>Adequacy of liquidity swap network?</a:t>
            </a:r>
          </a:p>
          <a:p>
            <a:pPr lvl="1"/>
            <a:r>
              <a:rPr lang="en-US" dirty="0" smtClean="0"/>
              <a:t>Political economy of the Fed?</a:t>
            </a:r>
          </a:p>
          <a:p>
            <a:r>
              <a:rPr lang="en-US" dirty="0"/>
              <a:t>Relocating and reorienting the backstop function</a:t>
            </a:r>
          </a:p>
          <a:p>
            <a:pPr lvl="1"/>
            <a:r>
              <a:rPr lang="en-US" dirty="0"/>
              <a:t>Money:  markets not banks, global not local, liquidity not solvency</a:t>
            </a:r>
          </a:p>
          <a:p>
            <a:pPr lvl="1"/>
            <a:r>
              <a:rPr lang="en-US" dirty="0"/>
              <a:t>Risk:  </a:t>
            </a:r>
            <a:r>
              <a:rPr lang="en-US" dirty="0" smtClean="0"/>
              <a:t>DOLR not LOLR, outside </a:t>
            </a:r>
            <a:r>
              <a:rPr lang="en-US" dirty="0"/>
              <a:t>spread not </a:t>
            </a:r>
            <a:r>
              <a:rPr lang="en-US" dirty="0" smtClean="0"/>
              <a:t>inside, liquidity not solvency</a:t>
            </a:r>
            <a:endParaRPr lang="en-US" dirty="0"/>
          </a:p>
          <a:p>
            <a:r>
              <a:rPr lang="en-US" dirty="0"/>
              <a:t>Micro and macro prudential </a:t>
            </a:r>
            <a:r>
              <a:rPr lang="en-US" dirty="0" smtClean="0"/>
              <a:t>regulation?</a:t>
            </a:r>
            <a:endParaRPr lang="en-US" dirty="0"/>
          </a:p>
          <a:p>
            <a:r>
              <a:rPr lang="en-US" dirty="0"/>
              <a:t>Monetary and financial stabilization </a:t>
            </a:r>
            <a:r>
              <a:rPr lang="en-US" dirty="0" smtClean="0"/>
              <a:t>policy?</a:t>
            </a:r>
            <a:endParaRPr lang="en-US" dirty="0"/>
          </a:p>
          <a:p>
            <a:pPr lvl="1"/>
            <a:endParaRPr lang="en-US" dirty="0" smtClean="0"/>
          </a:p>
          <a:p>
            <a:pPr marL="342900" lvl="1" indent="0">
              <a:buNone/>
            </a:pPr>
            <a:endParaRPr lang="en-US" dirty="0" smtClean="0"/>
          </a:p>
          <a:p>
            <a:endParaRPr lang="en-US" dirty="0" smtClean="0"/>
          </a:p>
          <a:p>
            <a:pPr lvl="1"/>
            <a:endParaRPr lang="en-US" dirty="0"/>
          </a:p>
        </p:txBody>
      </p:sp>
    </p:spTree>
    <p:extLst>
      <p:ext uri="{BB962C8B-B14F-4D97-AF65-F5344CB8AC3E}">
        <p14:creationId xmlns:p14="http://schemas.microsoft.com/office/powerpoint/2010/main" val="4498106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Needed … a robust dealer of first resort</a:t>
            </a:r>
            <a:endParaRPr lang="en-US" b="1" dirty="0"/>
          </a:p>
        </p:txBody>
      </p:sp>
      <p:sp>
        <p:nvSpPr>
          <p:cNvPr id="3" name="Content Placeholder 2"/>
          <p:cNvSpPr>
            <a:spLocks noGrp="1"/>
          </p:cNvSpPr>
          <p:nvPr>
            <p:ph idx="1"/>
          </p:nvPr>
        </p:nvSpPr>
        <p:spPr/>
        <p:txBody>
          <a:bodyPr>
            <a:normAutofit/>
          </a:bodyPr>
          <a:lstStyle/>
          <a:p>
            <a:r>
              <a:rPr lang="en-US" dirty="0"/>
              <a:t>Retreat from cross-border banking (home bias)</a:t>
            </a:r>
          </a:p>
          <a:p>
            <a:pPr lvl="1"/>
            <a:r>
              <a:rPr lang="en-US" dirty="0"/>
              <a:t>Private decisions, regulatory pressure, or both?</a:t>
            </a:r>
          </a:p>
          <a:p>
            <a:pPr lvl="1"/>
            <a:r>
              <a:rPr lang="en-US" dirty="0"/>
              <a:t>Headwinds to short-term capital flows, survival constraint discipline</a:t>
            </a:r>
          </a:p>
          <a:p>
            <a:r>
              <a:rPr lang="en-US" dirty="0"/>
              <a:t>Retreat from market-making (market liquidity)</a:t>
            </a:r>
          </a:p>
          <a:p>
            <a:pPr lvl="1"/>
            <a:r>
              <a:rPr lang="en-US" dirty="0"/>
              <a:t>Money market dealing </a:t>
            </a:r>
          </a:p>
          <a:p>
            <a:pPr lvl="1"/>
            <a:r>
              <a:rPr lang="en-US" dirty="0"/>
              <a:t>Derivative dealing (IRS, CDS, FXS)</a:t>
            </a:r>
          </a:p>
          <a:p>
            <a:r>
              <a:rPr lang="en-US" dirty="0" smtClean="0"/>
              <a:t>Relocating and reorienting the dealer function</a:t>
            </a:r>
          </a:p>
          <a:p>
            <a:pPr lvl="1"/>
            <a:r>
              <a:rPr lang="en-US" dirty="0" smtClean="0"/>
              <a:t>Money:  cash pools and wholesale money market</a:t>
            </a:r>
          </a:p>
          <a:p>
            <a:pPr lvl="1"/>
            <a:r>
              <a:rPr lang="en-US" dirty="0" smtClean="0"/>
              <a:t>Risk:   separation of prop trading and matched book CCP</a:t>
            </a:r>
          </a:p>
        </p:txBody>
      </p:sp>
    </p:spTree>
    <p:extLst>
      <p:ext uri="{BB962C8B-B14F-4D97-AF65-F5344CB8AC3E}">
        <p14:creationId xmlns:p14="http://schemas.microsoft.com/office/powerpoint/2010/main" val="3623131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Global System means …. Global Crises</a:t>
            </a:r>
            <a:endParaRPr lang="en-US" b="1" dirty="0"/>
          </a:p>
        </p:txBody>
      </p:sp>
      <p:sp>
        <p:nvSpPr>
          <p:cNvPr id="5" name="Content Placeholder 4"/>
          <p:cNvSpPr>
            <a:spLocks noGrp="1"/>
          </p:cNvSpPr>
          <p:nvPr>
            <p:ph idx="1"/>
          </p:nvPr>
        </p:nvSpPr>
        <p:spPr/>
        <p:txBody>
          <a:bodyPr/>
          <a:lstStyle/>
          <a:p>
            <a:r>
              <a:rPr lang="en-US" dirty="0" smtClean="0"/>
              <a:t>Bretton Woods Era, national crises</a:t>
            </a:r>
          </a:p>
          <a:p>
            <a:r>
              <a:rPr lang="en-US" dirty="0" smtClean="0"/>
              <a:t>Post Bretton Woods, regional crises</a:t>
            </a:r>
          </a:p>
          <a:p>
            <a:r>
              <a:rPr lang="en-US" dirty="0" smtClean="0"/>
              <a:t>Modern Financial System, global </a:t>
            </a:r>
            <a:r>
              <a:rPr lang="en-US" dirty="0" smtClean="0"/>
              <a:t>crises</a:t>
            </a:r>
          </a:p>
          <a:p>
            <a:pPr lvl="1"/>
            <a:r>
              <a:rPr lang="en-US" dirty="0" smtClean="0"/>
              <a:t>2007-9, $ money funding of $ capital lending</a:t>
            </a:r>
            <a:endParaRPr lang="en-US" dirty="0" smtClean="0"/>
          </a:p>
          <a:p>
            <a:pPr lvl="1"/>
            <a:r>
              <a:rPr lang="en-US" dirty="0" smtClean="0"/>
              <a:t>20??, $ </a:t>
            </a:r>
            <a:r>
              <a:rPr lang="en-US" dirty="0" smtClean="0"/>
              <a:t>money funding of FX capital lending</a:t>
            </a:r>
          </a:p>
          <a:p>
            <a:pPr marL="0" indent="0">
              <a:buNone/>
            </a:pPr>
            <a:endParaRPr lang="en-US" dirty="0"/>
          </a:p>
        </p:txBody>
      </p:sp>
    </p:spTree>
    <p:extLst>
      <p:ext uri="{BB962C8B-B14F-4D97-AF65-F5344CB8AC3E}">
        <p14:creationId xmlns:p14="http://schemas.microsoft.com/office/powerpoint/2010/main" val="22344318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Financial Deepening and Integration of EME </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Turner and Shin (2015), Acharya et al (2015)</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18718090"/>
              </p:ext>
            </p:extLst>
          </p:nvPr>
        </p:nvGraphicFramePr>
        <p:xfrm>
          <a:off x="628649" y="2275774"/>
          <a:ext cx="7517823" cy="2640609"/>
        </p:xfrm>
        <a:graphic>
          <a:graphicData uri="http://schemas.openxmlformats.org/drawingml/2006/table">
            <a:tbl>
              <a:tblPr firstRow="1" bandRow="1">
                <a:tableStyleId>{5C22544A-7EE6-4342-B048-85BDC9FD1C3A}</a:tableStyleId>
              </a:tblPr>
              <a:tblGrid>
                <a:gridCol w="2505941"/>
                <a:gridCol w="2505941"/>
                <a:gridCol w="2505941"/>
              </a:tblGrid>
              <a:tr h="880203">
                <a:tc>
                  <a:txBody>
                    <a:bodyPr/>
                    <a:lstStyle/>
                    <a:p>
                      <a:endParaRPr lang="en-US" dirty="0"/>
                    </a:p>
                  </a:txBody>
                  <a:tcPr/>
                </a:tc>
                <a:tc>
                  <a:txBody>
                    <a:bodyPr/>
                    <a:lstStyle/>
                    <a:p>
                      <a:r>
                        <a:rPr lang="en-US" dirty="0" smtClean="0"/>
                        <a:t>Bank-Based Credit</a:t>
                      </a:r>
                      <a:endParaRPr lang="en-US" dirty="0"/>
                    </a:p>
                  </a:txBody>
                  <a:tcPr/>
                </a:tc>
                <a:tc>
                  <a:txBody>
                    <a:bodyPr/>
                    <a:lstStyle/>
                    <a:p>
                      <a:r>
                        <a:rPr lang="en-US" dirty="0" smtClean="0"/>
                        <a:t>Market-Based Credit</a:t>
                      </a:r>
                      <a:endParaRPr lang="en-US" dirty="0"/>
                    </a:p>
                  </a:txBody>
                  <a:tcPr/>
                </a:tc>
              </a:tr>
              <a:tr h="880203">
                <a:tc>
                  <a:txBody>
                    <a:bodyPr/>
                    <a:lstStyle/>
                    <a:p>
                      <a:r>
                        <a:rPr lang="en-US" dirty="0" smtClean="0"/>
                        <a:t>Local Currency</a:t>
                      </a:r>
                      <a:endParaRPr lang="en-US" dirty="0"/>
                    </a:p>
                  </a:txBody>
                  <a:tcPr/>
                </a:tc>
                <a:tc>
                  <a:txBody>
                    <a:bodyPr/>
                    <a:lstStyle/>
                    <a:p>
                      <a:r>
                        <a:rPr lang="en-US" dirty="0" smtClean="0"/>
                        <a:t>Pre-GFC</a:t>
                      </a:r>
                      <a:r>
                        <a:rPr lang="en-US" baseline="0" dirty="0" smtClean="0"/>
                        <a:t> Non-Sovereign</a:t>
                      </a:r>
                      <a:endParaRPr lang="en-US" dirty="0"/>
                    </a:p>
                  </a:txBody>
                  <a:tcPr/>
                </a:tc>
                <a:tc>
                  <a:txBody>
                    <a:bodyPr/>
                    <a:lstStyle/>
                    <a:p>
                      <a:r>
                        <a:rPr lang="en-US" dirty="0" smtClean="0"/>
                        <a:t>Post-GFC Sovereign</a:t>
                      </a:r>
                      <a:endParaRPr lang="en-US" dirty="0"/>
                    </a:p>
                  </a:txBody>
                  <a:tcPr/>
                </a:tc>
              </a:tr>
              <a:tr h="880203">
                <a:tc>
                  <a:txBody>
                    <a:bodyPr/>
                    <a:lstStyle/>
                    <a:p>
                      <a:r>
                        <a:rPr lang="en-US" dirty="0" smtClean="0"/>
                        <a:t>Global Currency</a:t>
                      </a:r>
                      <a:endParaRPr lang="en-US" dirty="0"/>
                    </a:p>
                  </a:txBody>
                  <a:tcPr/>
                </a:tc>
                <a:tc>
                  <a:txBody>
                    <a:bodyPr/>
                    <a:lstStyle/>
                    <a:p>
                      <a:r>
                        <a:rPr lang="en-US" dirty="0" smtClean="0"/>
                        <a:t>Pre-GFC Sovereign</a:t>
                      </a:r>
                      <a:endParaRPr lang="en-US" dirty="0"/>
                    </a:p>
                  </a:txBody>
                  <a:tcPr/>
                </a:tc>
                <a:tc>
                  <a:txBody>
                    <a:bodyPr/>
                    <a:lstStyle/>
                    <a:p>
                      <a:r>
                        <a:rPr lang="en-US" dirty="0" smtClean="0"/>
                        <a:t>Post-GFC Non-Sovereign</a:t>
                      </a:r>
                      <a:endParaRPr lang="en-US" dirty="0"/>
                    </a:p>
                  </a:txBody>
                  <a:tcPr/>
                </a:tc>
              </a:tr>
            </a:tbl>
          </a:graphicData>
        </a:graphic>
      </p:graphicFrame>
      <p:cxnSp>
        <p:nvCxnSpPr>
          <p:cNvPr id="9" name="Straight Arrow Connector 8"/>
          <p:cNvCxnSpPr/>
          <p:nvPr/>
        </p:nvCxnSpPr>
        <p:spPr>
          <a:xfrm>
            <a:off x="4999512" y="3467595"/>
            <a:ext cx="1116280" cy="70064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4999512" y="3562597"/>
            <a:ext cx="1223158" cy="60564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49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 State of Play: </a:t>
            </a:r>
            <a:r>
              <a:rPr lang="en-US" b="1" dirty="0"/>
              <a:t> </a:t>
            </a:r>
            <a:r>
              <a:rPr lang="en-US" b="1" dirty="0" smtClean="0"/>
              <a:t>Non-US dollar funding</a:t>
            </a:r>
            <a:endParaRPr lang="en-US" b="1" dirty="0"/>
          </a:p>
        </p:txBody>
      </p:sp>
      <p:pic>
        <p:nvPicPr>
          <p:cNvPr id="4" name="Content Placeholder 3"/>
          <p:cNvPicPr>
            <a:picLocks noGrp="1" noChangeAspect="1"/>
          </p:cNvPicPr>
          <p:nvPr>
            <p:ph idx="1"/>
          </p:nvPr>
        </p:nvPicPr>
        <p:blipFill>
          <a:blip r:embed="rId2"/>
          <a:stretch>
            <a:fillRect/>
          </a:stretch>
        </p:blipFill>
        <p:spPr>
          <a:xfrm>
            <a:off x="2398722" y="1938452"/>
            <a:ext cx="4808892" cy="3933615"/>
          </a:xfrm>
          <a:prstGeom prst="rect">
            <a:avLst/>
          </a:prstGeom>
        </p:spPr>
      </p:pic>
    </p:spTree>
    <p:extLst>
      <p:ext uri="{BB962C8B-B14F-4D97-AF65-F5344CB8AC3E}">
        <p14:creationId xmlns:p14="http://schemas.microsoft.com/office/powerpoint/2010/main" val="242766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 State of Play:  market-based credit</a:t>
            </a:r>
            <a:endParaRPr lang="en-US" b="1" dirty="0"/>
          </a:p>
        </p:txBody>
      </p:sp>
      <p:pic>
        <p:nvPicPr>
          <p:cNvPr id="4" name="Content Placeholder 3"/>
          <p:cNvPicPr>
            <a:picLocks noGrp="1" noChangeAspect="1"/>
          </p:cNvPicPr>
          <p:nvPr>
            <p:ph idx="1"/>
          </p:nvPr>
        </p:nvPicPr>
        <p:blipFill>
          <a:blip r:embed="rId2"/>
          <a:stretch>
            <a:fillRect/>
          </a:stretch>
        </p:blipFill>
        <p:spPr>
          <a:xfrm>
            <a:off x="2153630" y="2226469"/>
            <a:ext cx="4836740" cy="3263504"/>
          </a:xfrm>
          <a:prstGeom prst="rect">
            <a:avLst/>
          </a:prstGeom>
        </p:spPr>
      </p:pic>
      <p:sp>
        <p:nvSpPr>
          <p:cNvPr id="7" name="TextBox 6"/>
          <p:cNvSpPr txBox="1"/>
          <p:nvPr/>
        </p:nvSpPr>
        <p:spPr>
          <a:xfrm>
            <a:off x="1381259" y="2876014"/>
            <a:ext cx="1265350" cy="507831"/>
          </a:xfrm>
          <a:prstGeom prst="rect">
            <a:avLst/>
          </a:prstGeom>
          <a:noFill/>
        </p:spPr>
        <p:txBody>
          <a:bodyPr wrap="square" rtlCol="0">
            <a:spAutoFit/>
          </a:bodyPr>
          <a:lstStyle/>
          <a:p>
            <a:r>
              <a:rPr lang="en-US" sz="1350" dirty="0"/>
              <a:t>Money Market Funding→→</a:t>
            </a:r>
          </a:p>
        </p:txBody>
      </p:sp>
    </p:spTree>
    <p:extLst>
      <p:ext uri="{BB962C8B-B14F-4D97-AF65-F5344CB8AC3E}">
        <p14:creationId xmlns:p14="http://schemas.microsoft.com/office/powerpoint/2010/main" val="232348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 Debt Bubble (BIS 8/16)</a:t>
            </a:r>
            <a:endParaRPr lang="en-US" dirty="0"/>
          </a:p>
        </p:txBody>
      </p:sp>
      <p:pic>
        <p:nvPicPr>
          <p:cNvPr id="4" name="Content Placeholder 3"/>
          <p:cNvPicPr>
            <a:picLocks noGrp="1" noChangeAspect="1"/>
          </p:cNvPicPr>
          <p:nvPr>
            <p:ph idx="1"/>
          </p:nvPr>
        </p:nvPicPr>
        <p:blipFill>
          <a:blip r:embed="rId2"/>
          <a:stretch>
            <a:fillRect/>
          </a:stretch>
        </p:blipFill>
        <p:spPr>
          <a:xfrm>
            <a:off x="1783577" y="2226469"/>
            <a:ext cx="5576847" cy="3263504"/>
          </a:xfrm>
          <a:prstGeom prst="rect">
            <a:avLst/>
          </a:prstGeom>
        </p:spPr>
      </p:pic>
    </p:spTree>
    <p:extLst>
      <p:ext uri="{BB962C8B-B14F-4D97-AF65-F5344CB8AC3E}">
        <p14:creationId xmlns:p14="http://schemas.microsoft.com/office/powerpoint/2010/main" val="1599633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Hierarchy of Money</a:t>
            </a:r>
            <a:endParaRPr lang="en-US" dirty="0"/>
          </a:p>
        </p:txBody>
      </p:sp>
      <p:graphicFrame>
        <p:nvGraphicFramePr>
          <p:cNvPr id="4" name="Content Placeholder 3"/>
          <p:cNvGraphicFramePr>
            <a:graphicFrameLocks noGrp="1"/>
          </p:cNvGraphicFramePr>
          <p:nvPr>
            <p:ph idx="1"/>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483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 Dollar Borrowing (BIS 12/15)</a:t>
            </a:r>
            <a:endParaRPr lang="en-US" dirty="0"/>
          </a:p>
        </p:txBody>
      </p:sp>
      <p:pic>
        <p:nvPicPr>
          <p:cNvPr id="4" name="Content Placeholder 3"/>
          <p:cNvPicPr>
            <a:picLocks noGrp="1" noChangeAspect="1"/>
          </p:cNvPicPr>
          <p:nvPr>
            <p:ph idx="1"/>
          </p:nvPr>
        </p:nvPicPr>
        <p:blipFill>
          <a:blip r:embed="rId2"/>
          <a:stretch>
            <a:fillRect/>
          </a:stretch>
        </p:blipFill>
        <p:spPr>
          <a:xfrm>
            <a:off x="628650" y="2275820"/>
            <a:ext cx="3298112" cy="3114000"/>
          </a:xfrm>
          <a:prstGeom prst="rect">
            <a:avLst/>
          </a:prstGeom>
        </p:spPr>
      </p:pic>
      <p:pic>
        <p:nvPicPr>
          <p:cNvPr id="5" name="Picture 4"/>
          <p:cNvPicPr>
            <a:picLocks noChangeAspect="1"/>
          </p:cNvPicPr>
          <p:nvPr/>
        </p:nvPicPr>
        <p:blipFill>
          <a:blip r:embed="rId3"/>
          <a:stretch>
            <a:fillRect/>
          </a:stretch>
        </p:blipFill>
        <p:spPr>
          <a:xfrm>
            <a:off x="4572000" y="2275820"/>
            <a:ext cx="3298112" cy="3114000"/>
          </a:xfrm>
          <a:prstGeom prst="rect">
            <a:avLst/>
          </a:prstGeom>
        </p:spPr>
      </p:pic>
    </p:spTree>
    <p:extLst>
      <p:ext uri="{BB962C8B-B14F-4D97-AF65-F5344CB8AC3E}">
        <p14:creationId xmlns:p14="http://schemas.microsoft.com/office/powerpoint/2010/main" val="789942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 dollar lending (BIS 9/16)</a:t>
            </a:r>
            <a:endParaRPr lang="en-US" dirty="0"/>
          </a:p>
        </p:txBody>
      </p:sp>
      <p:pic>
        <p:nvPicPr>
          <p:cNvPr id="4" name="Content Placeholder 3"/>
          <p:cNvPicPr>
            <a:picLocks noGrp="1" noChangeAspect="1"/>
          </p:cNvPicPr>
          <p:nvPr>
            <p:ph idx="1"/>
          </p:nvPr>
        </p:nvPicPr>
        <p:blipFill>
          <a:blip r:embed="rId2"/>
          <a:stretch>
            <a:fillRect/>
          </a:stretch>
        </p:blipFill>
        <p:spPr>
          <a:xfrm>
            <a:off x="1565533" y="2194454"/>
            <a:ext cx="6012935" cy="3708929"/>
          </a:xfrm>
          <a:prstGeom prst="rect">
            <a:avLst/>
          </a:prstGeom>
        </p:spPr>
      </p:pic>
    </p:spTree>
    <p:extLst>
      <p:ext uri="{BB962C8B-B14F-4D97-AF65-F5344CB8AC3E}">
        <p14:creationId xmlns:p14="http://schemas.microsoft.com/office/powerpoint/2010/main" val="2047022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r>
              <a:rPr lang="en-US" b="1" dirty="0" smtClean="0"/>
              <a:t>Liquidity Preference, then …</a:t>
            </a:r>
            <a:endParaRPr lang="en-US" b="1" dirty="0"/>
          </a:p>
        </p:txBody>
      </p:sp>
      <p:sp>
        <p:nvSpPr>
          <p:cNvPr id="3" name="Content Placeholder 2"/>
          <p:cNvSpPr>
            <a:spLocks noGrp="1"/>
          </p:cNvSpPr>
          <p:nvPr>
            <p:ph idx="1"/>
          </p:nvPr>
        </p:nvSpPr>
        <p:spPr/>
        <p:txBody>
          <a:bodyPr>
            <a:normAutofit/>
          </a:bodyPr>
          <a:lstStyle/>
          <a:p>
            <a:r>
              <a:rPr lang="en-US" dirty="0" smtClean="0"/>
              <a:t>Circa 1965, </a:t>
            </a:r>
            <a:r>
              <a:rPr lang="en-US" dirty="0" err="1" smtClean="0"/>
              <a:t>CPKindleberger</a:t>
            </a:r>
            <a:r>
              <a:rPr lang="en-US" dirty="0" smtClean="0"/>
              <a:t> versus Modigliani/Triffin </a:t>
            </a:r>
          </a:p>
          <a:p>
            <a:endParaRPr lang="en-US" dirty="0" smtClean="0"/>
          </a:p>
          <a:p>
            <a:pPr marL="0" indent="0">
              <a:buNone/>
            </a:pPr>
            <a:r>
              <a:rPr lang="en-US" dirty="0"/>
              <a:t>	</a:t>
            </a:r>
            <a:r>
              <a:rPr lang="en-US" dirty="0" smtClean="0"/>
              <a:t>	United States	Europe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88432405"/>
              </p:ext>
            </p:extLst>
          </p:nvPr>
        </p:nvGraphicFramePr>
        <p:xfrm>
          <a:off x="1524000" y="3649926"/>
          <a:ext cx="6096000" cy="868989"/>
        </p:xfrm>
        <a:graphic>
          <a:graphicData uri="http://schemas.openxmlformats.org/drawingml/2006/table">
            <a:tbl>
              <a:tblPr firstRow="1" bandRow="1">
                <a:tableStyleId>{5C22544A-7EE6-4342-B048-85BDC9FD1C3A}</a:tableStyleId>
              </a:tblPr>
              <a:tblGrid>
                <a:gridCol w="1524000"/>
                <a:gridCol w="1524000"/>
                <a:gridCol w="1524000"/>
                <a:gridCol w="1524000"/>
              </a:tblGrid>
              <a:tr h="278130">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r>
              <a:tr h="587049">
                <a:tc>
                  <a:txBody>
                    <a:bodyPr/>
                    <a:lstStyle/>
                    <a:p>
                      <a:r>
                        <a:rPr lang="en-US" sz="1400" dirty="0" smtClean="0"/>
                        <a:t>$loans</a:t>
                      </a:r>
                    </a:p>
                    <a:p>
                      <a:r>
                        <a:rPr lang="en-US" sz="1400" dirty="0" smtClean="0"/>
                        <a:t>$bonds</a:t>
                      </a:r>
                      <a:endParaRPr lang="en-US" sz="1400" dirty="0"/>
                    </a:p>
                  </a:txBody>
                  <a:tcPr marL="68580" marR="68580" marT="34290" marB="34290"/>
                </a:tc>
                <a:tc>
                  <a:txBody>
                    <a:bodyPr/>
                    <a:lstStyle/>
                    <a:p>
                      <a:r>
                        <a:rPr lang="en-US" sz="1400" dirty="0" smtClean="0"/>
                        <a:t>$deposits</a:t>
                      </a:r>
                      <a:endParaRPr lang="en-US" sz="1400" dirty="0"/>
                    </a:p>
                  </a:txBody>
                  <a:tcPr marL="68580" marR="68580" marT="34290" marB="34290"/>
                </a:tc>
                <a:tc>
                  <a:txBody>
                    <a:bodyPr/>
                    <a:lstStyle/>
                    <a:p>
                      <a:r>
                        <a:rPr lang="en-US" sz="1400" dirty="0" smtClean="0"/>
                        <a:t>$deposits</a:t>
                      </a:r>
                      <a:endParaRPr lang="en-US" sz="1400" dirty="0"/>
                    </a:p>
                  </a:txBody>
                  <a:tcPr marL="68580" marR="68580" marT="34290" marB="34290"/>
                </a:tc>
                <a:tc>
                  <a:txBody>
                    <a:bodyPr/>
                    <a:lstStyle/>
                    <a:p>
                      <a:r>
                        <a:rPr lang="en-US" sz="1400" dirty="0" smtClean="0"/>
                        <a:t>$loans</a:t>
                      </a:r>
                    </a:p>
                    <a:p>
                      <a:r>
                        <a:rPr lang="en-US" sz="1400" dirty="0" smtClean="0"/>
                        <a:t>$bonds</a:t>
                      </a:r>
                      <a:endParaRPr lang="en-US" sz="1400" dirty="0"/>
                    </a:p>
                  </a:txBody>
                  <a:tcPr marL="68580" marR="68580" marT="34290" marB="34290"/>
                </a:tc>
              </a:tr>
            </a:tbl>
          </a:graphicData>
        </a:graphic>
      </p:graphicFrame>
    </p:spTree>
    <p:extLst>
      <p:ext uri="{BB962C8B-B14F-4D97-AF65-F5344CB8AC3E}">
        <p14:creationId xmlns:p14="http://schemas.microsoft.com/office/powerpoint/2010/main" val="3667255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…and now</a:t>
            </a:r>
            <a:endParaRPr lang="en-US" b="1" dirty="0"/>
          </a:p>
        </p:txBody>
      </p:sp>
      <p:sp>
        <p:nvSpPr>
          <p:cNvPr id="3" name="Content Placeholder 2"/>
          <p:cNvSpPr>
            <a:spLocks noGrp="1"/>
          </p:cNvSpPr>
          <p:nvPr>
            <p:ph idx="1"/>
          </p:nvPr>
        </p:nvSpPr>
        <p:spPr/>
        <p:txBody>
          <a:bodyPr/>
          <a:lstStyle/>
          <a:p>
            <a:r>
              <a:rPr lang="en-US" dirty="0" smtClean="0"/>
              <a:t>Shadow Banking:  origin of GFC, backstopped by Fed</a:t>
            </a:r>
          </a:p>
          <a:p>
            <a:pPr marL="0" indent="0">
              <a:buNone/>
            </a:pPr>
            <a:r>
              <a:rPr lang="en-US" dirty="0"/>
              <a:t>	</a:t>
            </a:r>
            <a:r>
              <a:rPr lang="en-US" dirty="0" smtClean="0"/>
              <a:t>	United States	Europe</a:t>
            </a:r>
          </a:p>
          <a:p>
            <a:pPr marL="0" indent="0">
              <a:buNone/>
            </a:pPr>
            <a:endParaRPr lang="en-US" dirty="0" smtClean="0"/>
          </a:p>
          <a:p>
            <a:endParaRPr lang="en-US" dirty="0"/>
          </a:p>
          <a:p>
            <a:r>
              <a:rPr lang="en-US" dirty="0" smtClean="0"/>
              <a:t>EME Dollar Borrowing:  origin of next crisis?  </a:t>
            </a:r>
            <a:r>
              <a:rPr lang="en-US" dirty="0"/>
              <a:t>b</a:t>
            </a:r>
            <a:r>
              <a:rPr lang="en-US" dirty="0" smtClean="0"/>
              <a:t>ackstopped how?</a:t>
            </a:r>
          </a:p>
          <a:p>
            <a:pPr marL="0" indent="0">
              <a:buNone/>
            </a:pPr>
            <a:r>
              <a:rPr lang="en-US" dirty="0"/>
              <a:t>	</a:t>
            </a:r>
            <a:r>
              <a:rPr lang="en-US" dirty="0" smtClean="0"/>
              <a:t>	EME			Non-US ROW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87819797"/>
              </p:ext>
            </p:extLst>
          </p:nvPr>
        </p:nvGraphicFramePr>
        <p:xfrm>
          <a:off x="1654628" y="5534659"/>
          <a:ext cx="6096000" cy="777240"/>
        </p:xfrm>
        <a:graphic>
          <a:graphicData uri="http://schemas.openxmlformats.org/drawingml/2006/table">
            <a:tbl>
              <a:tblPr firstRow="1" bandRow="1">
                <a:tableStyleId>{5C22544A-7EE6-4342-B048-85BDC9FD1C3A}</a:tableStyleId>
              </a:tblPr>
              <a:tblGrid>
                <a:gridCol w="1524000"/>
                <a:gridCol w="1524000"/>
                <a:gridCol w="1524000"/>
                <a:gridCol w="1524000"/>
              </a:tblGrid>
              <a:tr h="278130">
                <a:tc>
                  <a:txBody>
                    <a:bodyPr/>
                    <a:lstStyle/>
                    <a:p>
                      <a:endParaRPr lang="en-US" sz="1400" dirty="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c>
                  <a:txBody>
                    <a:bodyPr/>
                    <a:lstStyle/>
                    <a:p>
                      <a:endParaRPr lang="en-US" sz="1400"/>
                    </a:p>
                  </a:txBody>
                  <a:tcPr marL="68580" marR="68580" marT="34290" marB="34290"/>
                </a:tc>
              </a:tr>
              <a:tr h="480060">
                <a:tc>
                  <a:txBody>
                    <a:bodyPr/>
                    <a:lstStyle/>
                    <a:p>
                      <a:r>
                        <a:rPr lang="en-US" sz="1400" dirty="0" smtClean="0"/>
                        <a:t>$reserves</a:t>
                      </a:r>
                      <a:endParaRPr lang="en-US" sz="1400" dirty="0"/>
                    </a:p>
                  </a:txBody>
                  <a:tcPr marL="68580" marR="68580" marT="34290" marB="34290"/>
                </a:tc>
                <a:tc>
                  <a:txBody>
                    <a:bodyPr/>
                    <a:lstStyle/>
                    <a:p>
                      <a:r>
                        <a:rPr lang="en-US" sz="1400" dirty="0" smtClean="0"/>
                        <a:t>$loans</a:t>
                      </a:r>
                    </a:p>
                    <a:p>
                      <a:r>
                        <a:rPr lang="en-US" sz="1400" dirty="0" smtClean="0"/>
                        <a:t>$bonds</a:t>
                      </a:r>
                      <a:endParaRPr lang="en-US" sz="1400" dirty="0"/>
                    </a:p>
                  </a:txBody>
                  <a:tcPr marL="68580" marR="68580" marT="34290" marB="34290"/>
                </a:tc>
                <a:tc>
                  <a:txBody>
                    <a:bodyPr/>
                    <a:lstStyle/>
                    <a:p>
                      <a:r>
                        <a:rPr lang="en-US" sz="1400" dirty="0" smtClean="0"/>
                        <a:t>$loans</a:t>
                      </a:r>
                    </a:p>
                    <a:p>
                      <a:r>
                        <a:rPr lang="en-US" sz="1400" dirty="0" smtClean="0"/>
                        <a:t>$bonds</a:t>
                      </a:r>
                      <a:endParaRPr lang="en-US" sz="1400" dirty="0"/>
                    </a:p>
                  </a:txBody>
                  <a:tcPr marL="68580" marR="68580" marT="34290" marB="34290"/>
                </a:tc>
                <a:tc>
                  <a:txBody>
                    <a:bodyPr/>
                    <a:lstStyle/>
                    <a:p>
                      <a:r>
                        <a:rPr lang="en-US" sz="1400" dirty="0" smtClean="0"/>
                        <a:t>$MM funding</a:t>
                      </a:r>
                      <a:endParaRPr lang="en-US" sz="1400" dirty="0"/>
                    </a:p>
                  </a:txBody>
                  <a:tcPr marL="68580" marR="68580" marT="34290" marB="3429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9903123"/>
              </p:ext>
            </p:extLst>
          </p:nvPr>
        </p:nvGraphicFramePr>
        <p:xfrm>
          <a:off x="1524000" y="3195782"/>
          <a:ext cx="6096000" cy="563880"/>
        </p:xfrm>
        <a:graphic>
          <a:graphicData uri="http://schemas.openxmlformats.org/drawingml/2006/table">
            <a:tbl>
              <a:tblPr firstRow="1" bandRow="1">
                <a:tableStyleId>{5C22544A-7EE6-4342-B048-85BDC9FD1C3A}</a:tableStyleId>
              </a:tblPr>
              <a:tblGrid>
                <a:gridCol w="1524000"/>
                <a:gridCol w="1524000"/>
                <a:gridCol w="1524000"/>
                <a:gridCol w="1524000"/>
              </a:tblGrid>
              <a:tr h="278130">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c>
                  <a:txBody>
                    <a:bodyPr/>
                    <a:lstStyle/>
                    <a:p>
                      <a:r>
                        <a:rPr lang="en-US" sz="1400" dirty="0" smtClean="0"/>
                        <a:t>Assets</a:t>
                      </a:r>
                      <a:endParaRPr lang="en-US" sz="1400" dirty="0"/>
                    </a:p>
                  </a:txBody>
                  <a:tcPr marL="68580" marR="68580" marT="34290" marB="34290"/>
                </a:tc>
                <a:tc>
                  <a:txBody>
                    <a:bodyPr/>
                    <a:lstStyle/>
                    <a:p>
                      <a:r>
                        <a:rPr lang="en-US" sz="1400" dirty="0" smtClean="0"/>
                        <a:t>Liabilities</a:t>
                      </a:r>
                      <a:endParaRPr lang="en-US" sz="1400" dirty="0"/>
                    </a:p>
                  </a:txBody>
                  <a:tcPr marL="68580" marR="68580" marT="34290" marB="34290"/>
                </a:tc>
              </a:tr>
              <a:tr h="278130">
                <a:tc>
                  <a:txBody>
                    <a:bodyPr/>
                    <a:lstStyle/>
                    <a:p>
                      <a:r>
                        <a:rPr lang="en-US" sz="1400" dirty="0" smtClean="0"/>
                        <a:t>$MM funding</a:t>
                      </a:r>
                      <a:endParaRPr lang="en-US" sz="1400" dirty="0"/>
                    </a:p>
                  </a:txBody>
                  <a:tcPr marL="68580" marR="68580" marT="34290" marB="34290"/>
                </a:tc>
                <a:tc>
                  <a:txBody>
                    <a:bodyPr/>
                    <a:lstStyle/>
                    <a:p>
                      <a:r>
                        <a:rPr lang="en-US" sz="1400" dirty="0" smtClean="0"/>
                        <a:t>$RMBS</a:t>
                      </a:r>
                      <a:endParaRPr lang="en-US" sz="1400" dirty="0"/>
                    </a:p>
                  </a:txBody>
                  <a:tcPr marL="68580" marR="68580" marT="34290" marB="34290"/>
                </a:tc>
                <a:tc>
                  <a:txBody>
                    <a:bodyPr/>
                    <a:lstStyle/>
                    <a:p>
                      <a:r>
                        <a:rPr lang="en-US" sz="1400" dirty="0" smtClean="0"/>
                        <a:t>$RMBS</a:t>
                      </a:r>
                      <a:endParaRPr lang="en-US" sz="1400" dirty="0"/>
                    </a:p>
                  </a:txBody>
                  <a:tcPr marL="68580" marR="68580" marT="34290" marB="34290"/>
                </a:tc>
                <a:tc>
                  <a:txBody>
                    <a:bodyPr/>
                    <a:lstStyle/>
                    <a:p>
                      <a:r>
                        <a:rPr lang="en-US" sz="1400" dirty="0" smtClean="0"/>
                        <a:t>$MM funding</a:t>
                      </a:r>
                      <a:endParaRPr lang="en-US" sz="1400" dirty="0"/>
                    </a:p>
                  </a:txBody>
                  <a:tcPr marL="68580" marR="68580" marT="34290" marB="34290"/>
                </a:tc>
              </a:tr>
            </a:tbl>
          </a:graphicData>
        </a:graphic>
      </p:graphicFrame>
    </p:spTree>
    <p:extLst>
      <p:ext uri="{BB962C8B-B14F-4D97-AF65-F5344CB8AC3E}">
        <p14:creationId xmlns:p14="http://schemas.microsoft.com/office/powerpoint/2010/main" val="3495274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normAutofit/>
          </a:bodyPr>
          <a:lstStyle/>
          <a:p>
            <a:r>
              <a:rPr lang="en-US" b="1" dirty="0" smtClean="0"/>
              <a:t>Liquidity in a Matched Book World</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CFB  			GMD    		</a:t>
            </a:r>
            <a:r>
              <a:rPr lang="en-US" dirty="0" smtClean="0"/>
              <a:t>AM</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				</a:t>
            </a:r>
            <a:r>
              <a:rPr lang="en-US" dirty="0" smtClean="0"/>
              <a:t>DD</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Blocking a Liquidity spiral: LOLR to dealers, DOLR to RMBS and swaps, </a:t>
            </a:r>
            <a:r>
              <a:rPr lang="en-US" dirty="0" smtClean="0">
                <a:solidFill>
                  <a:srgbClr val="FF0000"/>
                </a:solidFill>
              </a:rPr>
              <a:t>especially FXS</a:t>
            </a:r>
            <a:endParaRPr lang="en-US" dirty="0" smtClean="0">
              <a:solidFill>
                <a:srgbClr val="FF0000"/>
              </a:solidFill>
            </a:endParaRPr>
          </a:p>
          <a:p>
            <a:pPr marL="0" indent="0">
              <a:buNone/>
            </a:pPr>
            <a:endParaRPr lang="en-US" dirty="0"/>
          </a:p>
          <a:p>
            <a:pPr marL="0" indent="0">
              <a:buNone/>
            </a:pPr>
            <a:endParaRPr lang="en-US" dirty="0" smtClean="0"/>
          </a:p>
          <a:p>
            <a:endParaRPr lang="en-US" dirty="0" smtClean="0"/>
          </a:p>
          <a:p>
            <a:pPr marL="857250" lvl="1" indent="-457200"/>
            <a:endParaRPr lang="en-US" dirty="0" smtClean="0"/>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14181146"/>
              </p:ext>
            </p:extLst>
          </p:nvPr>
        </p:nvGraphicFramePr>
        <p:xfrm>
          <a:off x="369124" y="2109039"/>
          <a:ext cx="8610600" cy="1559560"/>
        </p:xfrm>
        <a:graphic>
          <a:graphicData uri="http://schemas.openxmlformats.org/drawingml/2006/table">
            <a:tbl>
              <a:tblPr firstRow="1" bandRow="1">
                <a:tableStyleId>{5C22544A-7EE6-4342-B048-85BDC9FD1C3A}</a:tableStyleId>
              </a:tblPr>
              <a:tblGrid>
                <a:gridCol w="1435100"/>
                <a:gridCol w="1435100"/>
                <a:gridCol w="1435100"/>
                <a:gridCol w="1435100"/>
                <a:gridCol w="1435100"/>
                <a:gridCol w="14351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c>
                  <a:txBody>
                    <a:bodyPr/>
                    <a:lstStyle/>
                    <a:p>
                      <a:r>
                        <a:rPr lang="en-US" dirty="0" smtClean="0"/>
                        <a:t>Assets</a:t>
                      </a:r>
                      <a:endParaRPr lang="en-US" dirty="0"/>
                    </a:p>
                  </a:txBody>
                  <a:tcPr/>
                </a:tc>
                <a:tc>
                  <a:txBody>
                    <a:bodyPr/>
                    <a:lstStyle/>
                    <a:p>
                      <a:r>
                        <a:rPr lang="en-US" dirty="0" smtClean="0"/>
                        <a:t>Liabilities</a:t>
                      </a:r>
                      <a:endParaRPr lang="en-US" dirty="0"/>
                    </a:p>
                  </a:txBody>
                  <a:tcPr/>
                </a:tc>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r>
                        <a:rPr lang="en-US" dirty="0" smtClean="0"/>
                        <a:t>RMBS     100</a:t>
                      </a:r>
                    </a:p>
                    <a:p>
                      <a:r>
                        <a:rPr lang="en-US" dirty="0" smtClean="0"/>
                        <a:t>CDS         </a:t>
                      </a:r>
                      <a:r>
                        <a:rPr lang="en-US" baseline="0" dirty="0" smtClean="0"/>
                        <a:t>  0</a:t>
                      </a:r>
                      <a:endParaRPr lang="en-US" dirty="0" smtClean="0"/>
                    </a:p>
                    <a:p>
                      <a:r>
                        <a:rPr lang="en-US" dirty="0" smtClean="0"/>
                        <a:t>IRS             </a:t>
                      </a:r>
                      <a:r>
                        <a:rPr lang="en-US" dirty="0" smtClean="0"/>
                        <a:t>0</a:t>
                      </a:r>
                    </a:p>
                    <a:p>
                      <a:r>
                        <a:rPr lang="en-US" dirty="0" smtClean="0"/>
                        <a:t>FXS            0</a:t>
                      </a:r>
                      <a:endParaRPr lang="en-US" dirty="0"/>
                    </a:p>
                  </a:txBody>
                  <a:tcPr/>
                </a:tc>
                <a:tc>
                  <a:txBody>
                    <a:bodyPr/>
                    <a:lstStyle/>
                    <a:p>
                      <a:r>
                        <a:rPr lang="en-US" dirty="0" smtClean="0"/>
                        <a:t>MM </a:t>
                      </a:r>
                      <a:r>
                        <a:rPr lang="en-US" baseline="0" dirty="0" smtClean="0"/>
                        <a:t>       100</a:t>
                      </a:r>
                      <a:endParaRPr lang="en-US" dirty="0"/>
                    </a:p>
                  </a:txBody>
                  <a:tcPr/>
                </a:tc>
                <a:tc>
                  <a:txBody>
                    <a:bodyPr/>
                    <a:lstStyle/>
                    <a:p>
                      <a:r>
                        <a:rPr lang="en-US" dirty="0" smtClean="0"/>
                        <a:t>MM    100</a:t>
                      </a:r>
                      <a:endParaRPr lang="en-US" dirty="0"/>
                    </a:p>
                  </a:txBody>
                  <a:tcPr/>
                </a:tc>
                <a:tc>
                  <a:txBody>
                    <a:bodyPr/>
                    <a:lstStyle/>
                    <a:p>
                      <a:r>
                        <a:rPr lang="en-US" dirty="0" smtClean="0"/>
                        <a:t>Deposit</a:t>
                      </a:r>
                      <a:r>
                        <a:rPr lang="en-US" baseline="0" dirty="0" smtClean="0"/>
                        <a:t>  100</a:t>
                      </a:r>
                      <a:endParaRPr lang="en-US" dirty="0"/>
                    </a:p>
                  </a:txBody>
                  <a:tcPr/>
                </a:tc>
                <a:tc>
                  <a:txBody>
                    <a:bodyPr/>
                    <a:lstStyle/>
                    <a:p>
                      <a:r>
                        <a:rPr lang="en-US" dirty="0" smtClean="0"/>
                        <a:t>Deposit  100</a:t>
                      </a:r>
                      <a:endParaRPr lang="en-US" dirty="0"/>
                    </a:p>
                  </a:txBody>
                  <a:tcPr/>
                </a:tc>
                <a:tc>
                  <a:txBody>
                    <a:bodyPr/>
                    <a:lstStyle/>
                    <a:p>
                      <a:r>
                        <a:rPr lang="en-US" dirty="0" smtClean="0"/>
                        <a:t>Capital  100</a:t>
                      </a:r>
                    </a:p>
                    <a:p>
                      <a:r>
                        <a:rPr lang="en-US" dirty="0" smtClean="0"/>
                        <a:t>CDS</a:t>
                      </a:r>
                      <a:r>
                        <a:rPr lang="en-US" baseline="0" dirty="0" smtClean="0"/>
                        <a:t>          0</a:t>
                      </a:r>
                    </a:p>
                    <a:p>
                      <a:r>
                        <a:rPr lang="en-US" baseline="0" dirty="0" smtClean="0"/>
                        <a:t>IRS           </a:t>
                      </a:r>
                      <a:r>
                        <a:rPr lang="en-US" baseline="0" dirty="0" smtClean="0"/>
                        <a:t>0</a:t>
                      </a:r>
                    </a:p>
                    <a:p>
                      <a:r>
                        <a:rPr lang="en-US" baseline="0" dirty="0" smtClean="0"/>
                        <a:t>FXS           0</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3702598"/>
              </p:ext>
            </p:extLst>
          </p:nvPr>
        </p:nvGraphicFramePr>
        <p:xfrm>
          <a:off x="3407098" y="3952013"/>
          <a:ext cx="2724658" cy="1285240"/>
        </p:xfrm>
        <a:graphic>
          <a:graphicData uri="http://schemas.openxmlformats.org/drawingml/2006/table">
            <a:tbl>
              <a:tblPr firstRow="1" bandRow="1">
                <a:tableStyleId>{5C22544A-7EE6-4342-B048-85BDC9FD1C3A}</a:tableStyleId>
              </a:tblPr>
              <a:tblGrid>
                <a:gridCol w="1314958"/>
                <a:gridCol w="1409700"/>
              </a:tblGrid>
              <a:tr h="370840">
                <a:tc>
                  <a:txBody>
                    <a:bodyPr/>
                    <a:lstStyle/>
                    <a:p>
                      <a:r>
                        <a:rPr lang="en-US" dirty="0" smtClean="0"/>
                        <a:t>Assets</a:t>
                      </a:r>
                      <a:endParaRPr lang="en-US" dirty="0"/>
                    </a:p>
                  </a:txBody>
                  <a:tcPr/>
                </a:tc>
                <a:tc>
                  <a:txBody>
                    <a:bodyPr/>
                    <a:lstStyle/>
                    <a:p>
                      <a:r>
                        <a:rPr lang="en-US" dirty="0" smtClean="0"/>
                        <a:t>Liabilities</a:t>
                      </a:r>
                      <a:endParaRPr lang="en-US" dirty="0"/>
                    </a:p>
                  </a:txBody>
                  <a:tcPr/>
                </a:tc>
              </a:tr>
              <a:tr h="370840">
                <a:tc>
                  <a:txBody>
                    <a:bodyPr/>
                    <a:lstStyle/>
                    <a:p>
                      <a:r>
                        <a:rPr lang="en-US" dirty="0" smtClean="0"/>
                        <a:t>CDS         </a:t>
                      </a:r>
                      <a:r>
                        <a:rPr lang="en-US" baseline="0" dirty="0" smtClean="0"/>
                        <a:t>  </a:t>
                      </a:r>
                      <a:r>
                        <a:rPr lang="en-US" dirty="0" smtClean="0"/>
                        <a:t>0</a:t>
                      </a:r>
                    </a:p>
                    <a:p>
                      <a:r>
                        <a:rPr lang="en-US" dirty="0" smtClean="0"/>
                        <a:t>IRS             </a:t>
                      </a:r>
                      <a:r>
                        <a:rPr lang="en-US" dirty="0" smtClean="0"/>
                        <a:t>0</a:t>
                      </a:r>
                    </a:p>
                    <a:p>
                      <a:r>
                        <a:rPr lang="en-US" dirty="0" smtClean="0"/>
                        <a:t>FXS             0</a:t>
                      </a:r>
                      <a:endParaRPr lang="en-US" dirty="0"/>
                    </a:p>
                  </a:txBody>
                  <a:tcPr/>
                </a:tc>
                <a:tc>
                  <a:txBody>
                    <a:bodyPr/>
                    <a:lstStyle/>
                    <a:p>
                      <a:r>
                        <a:rPr lang="en-US" dirty="0" smtClean="0"/>
                        <a:t>CDS</a:t>
                      </a:r>
                      <a:r>
                        <a:rPr lang="en-US" baseline="0" dirty="0" smtClean="0"/>
                        <a:t>           0</a:t>
                      </a:r>
                    </a:p>
                    <a:p>
                      <a:r>
                        <a:rPr lang="en-US" baseline="0" dirty="0" smtClean="0"/>
                        <a:t>IRS             </a:t>
                      </a:r>
                      <a:r>
                        <a:rPr lang="en-US" baseline="0" dirty="0" smtClean="0"/>
                        <a:t>0</a:t>
                      </a:r>
                    </a:p>
                    <a:p>
                      <a:r>
                        <a:rPr lang="en-US" baseline="0" dirty="0" smtClean="0"/>
                        <a:t>FXS             0</a:t>
                      </a:r>
                      <a:endParaRPr lang="en-US" dirty="0"/>
                    </a:p>
                  </a:txBody>
                  <a:tcPr/>
                </a:tc>
              </a:tr>
            </a:tbl>
          </a:graphicData>
        </a:graphic>
      </p:graphicFrame>
    </p:spTree>
    <p:extLst>
      <p:ext uri="{BB962C8B-B14F-4D97-AF65-F5344CB8AC3E}">
        <p14:creationId xmlns:p14="http://schemas.microsoft.com/office/powerpoint/2010/main" val="2703957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Global Money is … Inherently Unstable</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smtClean="0"/>
          </a:p>
        </p:txBody>
      </p:sp>
      <p:pic>
        <p:nvPicPr>
          <p:cNvPr id="4" name="Picture 3"/>
          <p:cNvPicPr>
            <a:picLocks noChangeAspect="1"/>
          </p:cNvPicPr>
          <p:nvPr/>
        </p:nvPicPr>
        <p:blipFill>
          <a:blip r:embed="rId2"/>
          <a:stretch>
            <a:fillRect/>
          </a:stretch>
        </p:blipFill>
        <p:spPr>
          <a:xfrm>
            <a:off x="1600200" y="1627632"/>
            <a:ext cx="5535648" cy="4023709"/>
          </a:xfrm>
          <a:prstGeom prst="rect">
            <a:avLst/>
          </a:prstGeom>
        </p:spPr>
      </p:pic>
    </p:spTree>
    <p:extLst>
      <p:ext uri="{BB962C8B-B14F-4D97-AF65-F5344CB8AC3E}">
        <p14:creationId xmlns:p14="http://schemas.microsoft.com/office/powerpoint/2010/main" val="2488370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stake?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“What is liable to happen, if there is a failure of international credit, is that nations will turn in upon themselves, becoming  more autarkic and more protectionist, impoverishing themselves and each other by refusing to trade with each other….The remedy would be an International Central Bank, an International Bank which would underpin the credit structure, but in order to underpin it must have some control over it.  That was what Keynes, who understood this international aspect very clearly, wanted to get at Bretton Woods; but all he got was a Currency Board—the IMF.”  </a:t>
            </a:r>
          </a:p>
          <a:p>
            <a:pPr marL="0" indent="0">
              <a:buNone/>
            </a:pPr>
            <a:r>
              <a:rPr lang="en-US" dirty="0"/>
              <a:t> </a:t>
            </a:r>
            <a:r>
              <a:rPr lang="en-US" dirty="0" smtClean="0"/>
              <a:t>                 </a:t>
            </a:r>
            <a:r>
              <a:rPr lang="en-US" dirty="0" smtClean="0"/>
              <a:t>(</a:t>
            </a:r>
            <a:r>
              <a:rPr lang="en-US" dirty="0" smtClean="0"/>
              <a:t>Hicks, “Monetary Theory and History” 1967)</a:t>
            </a:r>
            <a:endParaRPr lang="en-US" dirty="0"/>
          </a:p>
        </p:txBody>
      </p:sp>
    </p:spTree>
    <p:extLst>
      <p:ext uri="{BB962C8B-B14F-4D97-AF65-F5344CB8AC3E}">
        <p14:creationId xmlns:p14="http://schemas.microsoft.com/office/powerpoint/2010/main" val="96353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Dollar Shortage—Forward Par</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smtClean="0"/>
              <a:t>Source:  ESRB Risk Dashboard</a:t>
            </a:r>
            <a:endParaRPr lang="en-US" dirty="0"/>
          </a:p>
        </p:txBody>
      </p:sp>
      <p:pic>
        <p:nvPicPr>
          <p:cNvPr id="4" name="Picture 3"/>
          <p:cNvPicPr>
            <a:picLocks noChangeAspect="1"/>
          </p:cNvPicPr>
          <p:nvPr/>
        </p:nvPicPr>
        <p:blipFill>
          <a:blip r:embed="rId2"/>
          <a:stretch>
            <a:fillRect/>
          </a:stretch>
        </p:blipFill>
        <p:spPr>
          <a:xfrm>
            <a:off x="628650" y="1359417"/>
            <a:ext cx="7157678" cy="4114800"/>
          </a:xfrm>
          <a:prstGeom prst="rect">
            <a:avLst/>
          </a:prstGeom>
        </p:spPr>
      </p:pic>
    </p:spTree>
    <p:extLst>
      <p:ext uri="{BB962C8B-B14F-4D97-AF65-F5344CB8AC3E}">
        <p14:creationId xmlns:p14="http://schemas.microsoft.com/office/powerpoint/2010/main" val="122696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Dollar </a:t>
            </a:r>
            <a:r>
              <a:rPr lang="en-US" dirty="0" smtClean="0"/>
              <a:t>shortage—Covered Parity</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r>
              <a:rPr lang="en-US" dirty="0" smtClean="0"/>
              <a:t>Source:  ESRB Risk Dashboard</a:t>
            </a:r>
            <a:endParaRPr lang="en-US" dirty="0"/>
          </a:p>
        </p:txBody>
      </p:sp>
      <p:pic>
        <p:nvPicPr>
          <p:cNvPr id="4" name="Picture 3"/>
          <p:cNvPicPr>
            <a:picLocks noChangeAspect="1"/>
          </p:cNvPicPr>
          <p:nvPr/>
        </p:nvPicPr>
        <p:blipFill>
          <a:blip r:embed="rId2"/>
          <a:stretch>
            <a:fillRect/>
          </a:stretch>
        </p:blipFill>
        <p:spPr>
          <a:xfrm>
            <a:off x="929409" y="1386617"/>
            <a:ext cx="7285181" cy="4114800"/>
          </a:xfrm>
          <a:prstGeom prst="rect">
            <a:avLst/>
          </a:prstGeom>
        </p:spPr>
      </p:pic>
    </p:spTree>
    <p:extLst>
      <p:ext uri="{BB962C8B-B14F-4D97-AF65-F5344CB8AC3E}">
        <p14:creationId xmlns:p14="http://schemas.microsoft.com/office/powerpoint/2010/main" val="155308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3140"/>
            <a:ext cx="7886700" cy="994172"/>
          </a:xfrm>
        </p:spPr>
        <p:txBody>
          <a:bodyPr/>
          <a:lstStyle/>
          <a:p>
            <a:r>
              <a:rPr lang="en-US" b="1" dirty="0" smtClean="0"/>
              <a:t>Global Money is … the Eurodollar</a:t>
            </a:r>
            <a:endParaRPr lang="en-US" b="1" dirty="0"/>
          </a:p>
        </p:txBody>
      </p:sp>
      <p:sp>
        <p:nvSpPr>
          <p:cNvPr id="3" name="Content Placeholder 2"/>
          <p:cNvSpPr>
            <a:spLocks noGrp="1"/>
          </p:cNvSpPr>
          <p:nvPr>
            <p:ph idx="1"/>
          </p:nvPr>
        </p:nvSpPr>
        <p:spPr/>
        <p:txBody>
          <a:bodyPr/>
          <a:lstStyle/>
          <a:p>
            <a:endParaRPr lang="en-US" dirty="0" smtClean="0"/>
          </a:p>
          <a:p>
            <a:r>
              <a:rPr lang="en-US" dirty="0" smtClean="0"/>
              <a:t>Private money:	issued by banks </a:t>
            </a:r>
            <a:r>
              <a:rPr lang="en-US" u="sng" dirty="0" smtClean="0"/>
              <a:t>not</a:t>
            </a:r>
            <a:r>
              <a:rPr lang="en-US" dirty="0" smtClean="0"/>
              <a:t> a sovereign</a:t>
            </a:r>
          </a:p>
          <a:p>
            <a:r>
              <a:rPr lang="en-US" dirty="0" smtClean="0"/>
              <a:t>Credit money:	promise to pay </a:t>
            </a:r>
            <a:r>
              <a:rPr lang="en-US" u="sng" dirty="0" smtClean="0"/>
              <a:t>not</a:t>
            </a:r>
            <a:r>
              <a:rPr lang="en-US" dirty="0" smtClean="0"/>
              <a:t> final 					settlement</a:t>
            </a:r>
          </a:p>
          <a:p>
            <a:r>
              <a:rPr lang="en-US" dirty="0" smtClean="0"/>
              <a:t>Dollar money:	promise to pay dollars </a:t>
            </a:r>
            <a:r>
              <a:rPr lang="en-US" u="sng" dirty="0" smtClean="0"/>
              <a:t>not</a:t>
            </a:r>
            <a:r>
              <a:rPr lang="en-US" dirty="0" smtClean="0"/>
              <a:t> euros, 			yen, RMB</a:t>
            </a:r>
          </a:p>
          <a:p>
            <a:pPr marL="342900" lvl="1" indent="0">
              <a:buNone/>
            </a:pPr>
            <a:endParaRPr lang="en-US" dirty="0"/>
          </a:p>
        </p:txBody>
      </p:sp>
    </p:spTree>
    <p:extLst>
      <p:ext uri="{BB962C8B-B14F-4D97-AF65-F5344CB8AC3E}">
        <p14:creationId xmlns:p14="http://schemas.microsoft.com/office/powerpoint/2010/main" val="1937097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algn="ctr"/>
            <a:r>
              <a:rPr lang="en-US" b="1" dirty="0" smtClean="0">
                <a:solidFill>
                  <a:schemeClr val="tx1"/>
                </a:solidFill>
                <a:latin typeface="+mj-lt"/>
              </a:rPr>
              <a:t>Financial Center is…London</a:t>
            </a:r>
            <a:endParaRPr lang="en-US" b="1" dirty="0">
              <a:solidFill>
                <a:schemeClr val="tx1"/>
              </a:solidFill>
              <a:latin typeface="+mj-lt"/>
            </a:endParaRP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803" y="1908069"/>
            <a:ext cx="5094515" cy="4388896"/>
          </a:xfrm>
          <a:prstGeom prst="rect">
            <a:avLst/>
          </a:prstGeom>
        </p:spPr>
      </p:pic>
      <p:sp>
        <p:nvSpPr>
          <p:cNvPr id="7" name="TextBox 6"/>
          <p:cNvSpPr txBox="1"/>
          <p:nvPr/>
        </p:nvSpPr>
        <p:spPr>
          <a:xfrm>
            <a:off x="7018318" y="2246663"/>
            <a:ext cx="1543792" cy="923330"/>
          </a:xfrm>
          <a:prstGeom prst="rect">
            <a:avLst/>
          </a:prstGeom>
          <a:noFill/>
        </p:spPr>
        <p:txBody>
          <a:bodyPr wrap="square" rtlCol="0">
            <a:spAutoFit/>
          </a:bodyPr>
          <a:lstStyle/>
          <a:p>
            <a:r>
              <a:rPr lang="en-US" dirty="0" err="1"/>
              <a:t>Avjiev</a:t>
            </a:r>
            <a:r>
              <a:rPr lang="en-US" dirty="0"/>
              <a:t>, McCauley and Shin, 2014. </a:t>
            </a:r>
          </a:p>
        </p:txBody>
      </p:sp>
    </p:spTree>
    <p:extLst>
      <p:ext uri="{BB962C8B-B14F-4D97-AF65-F5344CB8AC3E}">
        <p14:creationId xmlns:p14="http://schemas.microsoft.com/office/powerpoint/2010/main" val="522344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Price of global </a:t>
            </a:r>
            <a:r>
              <a:rPr lang="en-US" b="1" dirty="0"/>
              <a:t>m</a:t>
            </a:r>
            <a:r>
              <a:rPr lang="en-US" b="1" dirty="0" smtClean="0"/>
              <a:t>oney is … a liquidity spread</a:t>
            </a:r>
            <a:endParaRPr lang="en-US" b="1" dirty="0"/>
          </a:p>
        </p:txBody>
      </p:sp>
      <p:sp>
        <p:nvSpPr>
          <p:cNvPr id="3" name="Content Placeholder 2"/>
          <p:cNvSpPr>
            <a:spLocks noGrp="1"/>
          </p:cNvSpPr>
          <p:nvPr>
            <p:ph idx="1"/>
          </p:nvPr>
        </p:nvSpPr>
        <p:spPr/>
        <p:txBody>
          <a:bodyPr/>
          <a:lstStyle/>
          <a:p>
            <a:r>
              <a:rPr lang="en-US" dirty="0" smtClean="0"/>
              <a:t>Private money implies </a:t>
            </a:r>
            <a:r>
              <a:rPr lang="en-US" b="1" dirty="0" smtClean="0">
                <a:solidFill>
                  <a:srgbClr val="FF0000"/>
                </a:solidFill>
              </a:rPr>
              <a:t>inherent hybridity</a:t>
            </a:r>
          </a:p>
          <a:p>
            <a:pPr lvl="1"/>
            <a:r>
              <a:rPr lang="en-US" dirty="0" smtClean="0"/>
              <a:t>Management of </a:t>
            </a:r>
            <a:r>
              <a:rPr lang="en-US" dirty="0" smtClean="0">
                <a:solidFill>
                  <a:srgbClr val="FF0000"/>
                </a:solidFill>
              </a:rPr>
              <a:t>par</a:t>
            </a:r>
            <a:r>
              <a:rPr lang="en-US" dirty="0" smtClean="0"/>
              <a:t>:  TED spread, LIBOR-OIS</a:t>
            </a:r>
          </a:p>
          <a:p>
            <a:r>
              <a:rPr lang="en-US" dirty="0" smtClean="0"/>
              <a:t>Credit money implies </a:t>
            </a:r>
            <a:r>
              <a:rPr lang="en-US" b="1" dirty="0" smtClean="0">
                <a:solidFill>
                  <a:srgbClr val="FF0000"/>
                </a:solidFill>
              </a:rPr>
              <a:t>inherent instability </a:t>
            </a:r>
          </a:p>
          <a:p>
            <a:pPr lvl="1"/>
            <a:r>
              <a:rPr lang="en-US" dirty="0" smtClean="0"/>
              <a:t>Management of </a:t>
            </a:r>
            <a:r>
              <a:rPr lang="en-US" dirty="0" smtClean="0">
                <a:solidFill>
                  <a:srgbClr val="FF0000"/>
                </a:solidFill>
              </a:rPr>
              <a:t>interest rate</a:t>
            </a:r>
            <a:r>
              <a:rPr lang="en-US" dirty="0" smtClean="0"/>
              <a:t>:  term spread, IRS spread</a:t>
            </a:r>
          </a:p>
          <a:p>
            <a:r>
              <a:rPr lang="en-US" dirty="0" smtClean="0"/>
              <a:t>Dollar money implies </a:t>
            </a:r>
            <a:r>
              <a:rPr lang="en-US" b="1" dirty="0" smtClean="0">
                <a:solidFill>
                  <a:srgbClr val="FF0000"/>
                </a:solidFill>
              </a:rPr>
              <a:t>inherent hierarchy </a:t>
            </a:r>
          </a:p>
          <a:p>
            <a:pPr lvl="1"/>
            <a:r>
              <a:rPr lang="en-US" dirty="0" smtClean="0"/>
              <a:t>Management of </a:t>
            </a:r>
            <a:r>
              <a:rPr lang="en-US" dirty="0" smtClean="0">
                <a:solidFill>
                  <a:srgbClr val="FF0000"/>
                </a:solidFill>
              </a:rPr>
              <a:t>exchange rate</a:t>
            </a:r>
            <a:r>
              <a:rPr lang="en-US" dirty="0" smtClean="0"/>
              <a:t>:  FX basis swap</a:t>
            </a:r>
          </a:p>
        </p:txBody>
      </p:sp>
    </p:spTree>
    <p:extLst>
      <p:ext uri="{BB962C8B-B14F-4D97-AF65-F5344CB8AC3E}">
        <p14:creationId xmlns:p14="http://schemas.microsoft.com/office/powerpoint/2010/main" val="844496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Management of global money is … essentially hybrid</a:t>
            </a:r>
            <a:endParaRPr lang="en-US" b="1" dirty="0"/>
          </a:p>
        </p:txBody>
      </p:sp>
      <p:sp>
        <p:nvSpPr>
          <p:cNvPr id="3" name="Content Placeholder 2"/>
          <p:cNvSpPr>
            <a:spLocks noGrp="1"/>
          </p:cNvSpPr>
          <p:nvPr>
            <p:ph idx="1"/>
          </p:nvPr>
        </p:nvSpPr>
        <p:spPr/>
        <p:txBody>
          <a:bodyPr/>
          <a:lstStyle/>
          <a:p>
            <a:r>
              <a:rPr lang="en-US" dirty="0" smtClean="0"/>
              <a:t>Private dealer of first resort</a:t>
            </a:r>
          </a:p>
          <a:p>
            <a:pPr lvl="1"/>
            <a:r>
              <a:rPr lang="en-US" dirty="0" smtClean="0"/>
              <a:t>Inside spread (par, interest rate, FX)</a:t>
            </a:r>
          </a:p>
          <a:p>
            <a:pPr lvl="1"/>
            <a:r>
              <a:rPr lang="en-US" dirty="0" smtClean="0"/>
              <a:t>Normal crisis</a:t>
            </a:r>
          </a:p>
          <a:p>
            <a:r>
              <a:rPr lang="en-US" dirty="0" smtClean="0"/>
              <a:t>Public dealer of last resort</a:t>
            </a:r>
          </a:p>
          <a:p>
            <a:pPr lvl="1"/>
            <a:r>
              <a:rPr lang="en-US" dirty="0" smtClean="0"/>
              <a:t>Outside spread (par, interest rate, FX)</a:t>
            </a:r>
          </a:p>
          <a:p>
            <a:pPr lvl="1"/>
            <a:r>
              <a:rPr lang="en-US" dirty="0" smtClean="0"/>
              <a:t>Serious crisis</a:t>
            </a:r>
          </a:p>
        </p:txBody>
      </p:sp>
    </p:spTree>
    <p:extLst>
      <p:ext uri="{BB962C8B-B14F-4D97-AF65-F5344CB8AC3E}">
        <p14:creationId xmlns:p14="http://schemas.microsoft.com/office/powerpoint/2010/main" val="2385339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International Monetary System is…Inherently Hierarchical</a:t>
            </a:r>
            <a:endParaRPr lang="en-US" b="1" dirty="0"/>
          </a:p>
        </p:txBody>
      </p:sp>
      <p:sp>
        <p:nvSpPr>
          <p:cNvPr id="3" name="Content Placeholder 2"/>
          <p:cNvSpPr>
            <a:spLocks noGrp="1"/>
          </p:cNvSpPr>
          <p:nvPr>
            <p:ph idx="1"/>
          </p:nvPr>
        </p:nvSpPr>
        <p:spPr/>
        <p:txBody>
          <a:bodyPr>
            <a:normAutofit/>
          </a:bodyPr>
          <a:lstStyle/>
          <a:p>
            <a:r>
              <a:rPr lang="en-US" dirty="0" smtClean="0"/>
              <a:t>Spectrum of hybridity</a:t>
            </a:r>
          </a:p>
          <a:p>
            <a:pPr lvl="1"/>
            <a:r>
              <a:rPr lang="en-US" dirty="0" smtClean="0"/>
              <a:t>Reserve currency:  deep and liquid dealer markets, central bank backstop only</a:t>
            </a:r>
          </a:p>
          <a:p>
            <a:pPr lvl="1"/>
            <a:r>
              <a:rPr lang="en-US" dirty="0" smtClean="0"/>
              <a:t>Peripheral Currency:  central bank as market maker</a:t>
            </a:r>
          </a:p>
          <a:p>
            <a:pPr lvl="1"/>
            <a:r>
              <a:rPr lang="en-US" dirty="0" smtClean="0"/>
              <a:t>Intermediate Cases</a:t>
            </a:r>
          </a:p>
          <a:p>
            <a:r>
              <a:rPr lang="en-US" dirty="0" smtClean="0"/>
              <a:t>Exchange Rate Regimes</a:t>
            </a:r>
          </a:p>
          <a:p>
            <a:pPr lvl="1"/>
            <a:r>
              <a:rPr lang="en-US" dirty="0" smtClean="0"/>
              <a:t>Floating</a:t>
            </a:r>
          </a:p>
          <a:p>
            <a:pPr lvl="1"/>
            <a:r>
              <a:rPr lang="en-US" dirty="0" smtClean="0"/>
              <a:t>Fixed</a:t>
            </a:r>
          </a:p>
          <a:p>
            <a:pPr lvl="1"/>
            <a:r>
              <a:rPr lang="en-US" dirty="0" smtClean="0"/>
              <a:t>Intermediate</a:t>
            </a:r>
          </a:p>
          <a:p>
            <a:pPr lvl="1"/>
            <a:endParaRPr lang="en-US" dirty="0" smtClean="0"/>
          </a:p>
          <a:p>
            <a:endParaRPr lang="en-US" dirty="0"/>
          </a:p>
        </p:txBody>
      </p:sp>
    </p:spTree>
    <p:extLst>
      <p:ext uri="{BB962C8B-B14F-4D97-AF65-F5344CB8AC3E}">
        <p14:creationId xmlns:p14="http://schemas.microsoft.com/office/powerpoint/2010/main" val="3927499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6226</TotalTime>
  <Words>936</Words>
  <Application>Microsoft Office PowerPoint</Application>
  <PresentationFormat>On-screen Show (4:3)</PresentationFormat>
  <Paragraphs>288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Lecture 5: Understanding Global Money</vt:lpstr>
      <vt:lpstr>International Hierarchy of Money</vt:lpstr>
      <vt:lpstr>Dollar Shortage—Forward Par</vt:lpstr>
      <vt:lpstr>Dollar shortage—Covered Parity</vt:lpstr>
      <vt:lpstr>Global Money is … the Eurodollar</vt:lpstr>
      <vt:lpstr>Financial Center is…London</vt:lpstr>
      <vt:lpstr>Price of global money is … a liquidity spread</vt:lpstr>
      <vt:lpstr>Management of global money is … essentially hybrid</vt:lpstr>
      <vt:lpstr>International Monetary System is…Inherently Hierarchical</vt:lpstr>
      <vt:lpstr>Global Banking is … “shadow banking”</vt:lpstr>
      <vt:lpstr>Management of Global Banking is … essentially hybrid</vt:lpstr>
      <vt:lpstr>Global Money is … essential infrastructure</vt:lpstr>
      <vt:lpstr>Global Governance is … a work in progress</vt:lpstr>
      <vt:lpstr>Needed … a robust dealer of first resort</vt:lpstr>
      <vt:lpstr>Global System means …. Global Crises</vt:lpstr>
      <vt:lpstr>Financial Deepening and Integration of EME </vt:lpstr>
      <vt:lpstr>Present State of Play:  Non-US dollar funding</vt:lpstr>
      <vt:lpstr>Present State of Play:  market-based credit</vt:lpstr>
      <vt:lpstr>EME Debt Bubble (BIS 8/16)</vt:lpstr>
      <vt:lpstr>EME Dollar Borrowing (BIS 12/15)</vt:lpstr>
      <vt:lpstr>EME dollar lending (BIS 9/16)</vt:lpstr>
      <vt:lpstr>Liquidity Preference, then …</vt:lpstr>
      <vt:lpstr>…and now</vt:lpstr>
      <vt:lpstr>Liquidity in a Matched Book World</vt:lpstr>
      <vt:lpstr>Global Money is … Inherently Unstable</vt:lpstr>
      <vt:lpstr>What is at stake?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Money</dc:title>
  <dc:creator>Perry Mehrling</dc:creator>
  <cp:lastModifiedBy>Perry Mehrling</cp:lastModifiedBy>
  <cp:revision>59</cp:revision>
  <dcterms:created xsi:type="dcterms:W3CDTF">2016-03-30T19:19:23Z</dcterms:created>
  <dcterms:modified xsi:type="dcterms:W3CDTF">2017-09-28T14:07:33Z</dcterms:modified>
</cp:coreProperties>
</file>