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6" r:id="rId18"/>
    <p:sldId id="277" r:id="rId19"/>
    <p:sldId id="285" r:id="rId20"/>
    <p:sldId id="271" r:id="rId21"/>
    <p:sldId id="284" r:id="rId22"/>
    <p:sldId id="272" r:id="rId23"/>
    <p:sldId id="280" r:id="rId24"/>
    <p:sldId id="281" r:id="rId25"/>
    <p:sldId id="282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mscorlib/system/array.c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gaochundong/p/data_structures_and_asymptotic_analysis.html" TargetMode="External"/><Relationship Id="rId3" Type="http://schemas.openxmlformats.org/officeDocument/2006/relationships/hyperlink" Target="https://time.geekbang.org/column/article/40447" TargetMode="External"/><Relationship Id="rId7" Type="http://schemas.openxmlformats.org/officeDocument/2006/relationships/hyperlink" Target="https://referencesource.microsoft.com/#mscorlib/system/collections/generic/list.cs" TargetMode="External"/><Relationship Id="rId2" Type="http://schemas.openxmlformats.org/officeDocument/2006/relationships/hyperlink" Target="https://time.geekbang.org/column/article/4003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ferencesource.microsoft.com/#mscorlib/system/collections/arraylist.cs" TargetMode="External"/><Relationship Id="rId5" Type="http://schemas.openxmlformats.org/officeDocument/2006/relationships/hyperlink" Target="https://referencesource.microsoft.com/#mscorlib/system/array.cs" TargetMode="External"/><Relationship Id="rId10" Type="http://schemas.openxmlformats.org/officeDocument/2006/relationships/hyperlink" Target="https://docs.microsoft.com/en-us/previous-versions/ms379571(v=vs.80)" TargetMode="External"/><Relationship Id="rId4" Type="http://schemas.openxmlformats.org/officeDocument/2006/relationships/hyperlink" Target="https://time.geekbang.org/column/article/40961" TargetMode="External"/><Relationship Id="rId9" Type="http://schemas.openxmlformats.org/officeDocument/2006/relationships/hyperlink" Target="https://docs.microsoft.com/en-us/previous-versions/ms379570(v=vs.80)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数据结构与算法初探</a:t>
            </a: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复杂度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数组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40283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4882198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</a:p>
          <a:p>
            <a:endParaRPr lang="en-US" altLang="zh-CN" dirty="0"/>
          </a:p>
          <a:p>
            <a:r>
              <a:rPr lang="zh-CN" altLang="en-US" dirty="0"/>
              <a:t>多少次能把 </a:t>
            </a:r>
            <a:r>
              <a:rPr lang="en-US" altLang="zh-CN" dirty="0"/>
              <a:t>n </a:t>
            </a:r>
            <a:r>
              <a:rPr lang="zh-CN" altLang="en-US" dirty="0"/>
              <a:t>循环结束？</a:t>
            </a:r>
            <a:endParaRPr lang="zh-CN" altLang="en-US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1861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3723947"/>
            <a:ext cx="9196252" cy="30339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ffectLst/>
              </a:rPr>
              <a:t>第一次 </a:t>
            </a:r>
            <a:r>
              <a:rPr lang="en-US" altLang="zh-CN" sz="2000" dirty="0"/>
              <a:t>2^0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/>
              <a:t>第二次 </a:t>
            </a:r>
            <a:r>
              <a:rPr lang="en-US" altLang="zh-CN" sz="2000" dirty="0"/>
              <a:t>2^1</a:t>
            </a:r>
            <a:r>
              <a:rPr lang="zh-CN" altLang="en-US" sz="2000" dirty="0"/>
              <a:t>，第三次 </a:t>
            </a:r>
            <a:r>
              <a:rPr lang="en-US" altLang="zh-CN" sz="2000" dirty="0"/>
              <a:t>2^2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，第</a:t>
            </a:r>
            <a:r>
              <a:rPr lang="en-US" altLang="zh-CN" sz="2000" dirty="0"/>
              <a:t>k</a:t>
            </a:r>
            <a:r>
              <a:rPr lang="zh-CN" altLang="en-US" sz="2000" dirty="0"/>
              <a:t>次 </a:t>
            </a:r>
            <a:r>
              <a:rPr lang="en-US" altLang="zh-CN" sz="2000" dirty="0"/>
              <a:t>2^k</a:t>
            </a:r>
          </a:p>
          <a:p>
            <a:r>
              <a:rPr lang="en-US" altLang="zh-CN" b="1" dirty="0">
                <a:effectLst/>
              </a:rPr>
              <a:t>2^k = n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/>
              <a:t>k = O(log</a:t>
            </a:r>
            <a:r>
              <a:rPr lang="en-US" altLang="zh-CN" sz="1800" dirty="0"/>
              <a:t>2</a:t>
            </a:r>
            <a:r>
              <a:rPr lang="en-US" altLang="zh-CN" sz="2800" dirty="0"/>
              <a:t>n</a:t>
            </a:r>
            <a:r>
              <a:rPr lang="en-US" altLang="zh-CN" dirty="0">
                <a:latin typeface="Lucida Bright" panose="02040602050505020304" pitchFamily="18" charset="0"/>
              </a:rPr>
              <a:t>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en-US" altLang="zh-CN" dirty="0">
                <a:effectLst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O(log n)</a:t>
            </a:r>
            <a:endParaRPr lang="zh-CN" alt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709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87288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常见时间复杂度</a:t>
            </a:r>
            <a:endParaRPr lang="en-US" altLang="zh-CN" sz="3200" b="1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常量阶：</a:t>
            </a:r>
            <a:r>
              <a:rPr lang="en-US" altLang="zh-CN" b="1" dirty="0">
                <a:solidFill>
                  <a:srgbClr val="FF0000"/>
                </a:solidFill>
              </a:rPr>
              <a:t>O(1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对数阶：</a:t>
            </a:r>
            <a:r>
              <a:rPr lang="en-US" altLang="zh-CN" b="1" dirty="0">
                <a:solidFill>
                  <a:srgbClr val="FF0000"/>
                </a:solidFill>
              </a:rPr>
              <a:t>O(log 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线性阶：</a:t>
            </a:r>
            <a:r>
              <a:rPr lang="en-US" altLang="zh-CN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平方阶：</a:t>
            </a:r>
            <a:r>
              <a:rPr lang="en-US" altLang="zh-CN" b="1" dirty="0">
                <a:solidFill>
                  <a:srgbClr val="FF0000"/>
                </a:solidFill>
              </a:rPr>
              <a:t>O(n²)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662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5"/>
            <a:ext cx="10475913" cy="58721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存储空间与数据规模增长的变化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渐进空间复杂度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0644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247858"/>
            <a:ext cx="10476411" cy="313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连续</a:t>
            </a:r>
            <a:r>
              <a:rPr lang="zh-CN" altLang="en-US" sz="2800" dirty="0"/>
              <a:t>的内存空间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存储着</a:t>
            </a:r>
            <a:r>
              <a:rPr lang="zh-CN" altLang="en-US" sz="2800" dirty="0">
                <a:solidFill>
                  <a:srgbClr val="FF0000"/>
                </a:solidFill>
              </a:rPr>
              <a:t>相同</a:t>
            </a:r>
            <a:r>
              <a:rPr lang="zh-CN" altLang="en-US" sz="2800" dirty="0"/>
              <a:t>的数据类型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线性</a:t>
            </a:r>
            <a:r>
              <a:rPr lang="zh-CN" altLang="en-US" sz="2800" dirty="0"/>
              <a:t>表数据结构</a:t>
            </a:r>
            <a:endParaRPr lang="en-US" altLang="zh-CN" sz="2800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94541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随机访问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/>
          </a:p>
          <a:p>
            <a:r>
              <a:rPr lang="zh-CN" altLang="en-US" sz="2800" dirty="0"/>
              <a:t>下标  随机访问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b="1" dirty="0"/>
              <a:t>search[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]_address = </a:t>
            </a:r>
            <a:r>
              <a:rPr lang="en-US" altLang="zh-CN" sz="2800" b="1" dirty="0" err="1"/>
              <a:t>base_address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* </a:t>
            </a:r>
            <a:r>
              <a:rPr lang="en-US" altLang="zh-CN" sz="2800" b="1" dirty="0" err="1"/>
              <a:t>data_type_size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时间复杂度为 </a:t>
            </a:r>
            <a:r>
              <a:rPr lang="en-US" altLang="zh-CN" sz="28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757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插入元素有哪些情况？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时间复杂度又是多少？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869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最好情况时间复杂度</a:t>
            </a:r>
            <a:r>
              <a:rPr lang="zh-CN" altLang="en-US" sz="2800" dirty="0"/>
              <a:t>：尾部插入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最坏情况时间复杂度</a:t>
            </a:r>
            <a:r>
              <a:rPr lang="zh-CN" altLang="en-US" sz="2800" dirty="0"/>
              <a:t>：头部插入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550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220239"/>
            <a:ext cx="10476411" cy="521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平均情况时间复杂度（加点概率）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 err="1"/>
              <a:t>int</a:t>
            </a:r>
            <a:r>
              <a:rPr lang="en-US" altLang="zh-CN" sz="2800" b="1" dirty="0"/>
              <a:t> [n]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 </a:t>
            </a:r>
            <a:r>
              <a:rPr lang="en-US" altLang="zh-CN" sz="2800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从头依次进行插入，对应移动数组次数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(n-1)</a:t>
            </a:r>
            <a:r>
              <a:rPr lang="zh-CN" altLang="en-US" sz="2800" dirty="0"/>
              <a:t>，</a:t>
            </a:r>
            <a:r>
              <a:rPr lang="en-US" altLang="zh-CN" sz="2800" dirty="0"/>
              <a:t>(n-2) </a:t>
            </a:r>
            <a:r>
              <a:rPr lang="zh-CN" altLang="en-US" sz="2800" dirty="0"/>
              <a:t>，</a:t>
            </a:r>
            <a:r>
              <a:rPr lang="en-US" altLang="zh-CN" sz="2800" dirty="0"/>
              <a:t>...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        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dirty="0"/>
              <a:t>      n+1</a:t>
            </a:r>
            <a:r>
              <a:rPr lang="zh-CN" altLang="en-US" sz="2800" dirty="0"/>
              <a:t>种情况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 </a:t>
            </a:r>
            <a:r>
              <a:rPr lang="en-US" altLang="zh-CN" sz="2800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319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 smtClean="0"/>
              <a:t>越界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4" y="1210490"/>
            <a:ext cx="11251695" cy="54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03"/>
            <a:ext cx="9144000" cy="1063494"/>
          </a:xfrm>
        </p:spPr>
        <p:txBody>
          <a:bodyPr/>
          <a:lstStyle/>
          <a:p>
            <a:r>
              <a:rPr lang="zh-CN" altLang="en-US" b="1" dirty="0"/>
              <a:t>学习历程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42906"/>
            <a:ext cx="9144000" cy="314710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屡战屡败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看不动、看不懂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太理论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熬   人</a:t>
            </a:r>
            <a:r>
              <a:rPr lang="en-US" altLang="zh-CN" dirty="0"/>
              <a:t>	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06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.NET </a:t>
            </a:r>
            <a:r>
              <a:rPr lang="zh-CN" altLang="en-US" sz="3200" b="1" dirty="0"/>
              <a:t>下的数组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hlinkClick r:id="rId2"/>
              </a:rPr>
              <a:t>https://referencesource.microsoft.com/#mscorlib/system/array.cs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4468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小结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浪费计算机的时间，</a:t>
            </a:r>
            <a:endParaRPr lang="en-US" altLang="zh-CN" dirty="0"/>
          </a:p>
          <a:p>
            <a:r>
              <a:rPr lang="zh-CN" altLang="en-US" dirty="0"/>
              <a:t>节约程序员的时间；</a:t>
            </a:r>
            <a:endParaRPr lang="en-US" altLang="zh-CN" dirty="0"/>
          </a:p>
          <a:p>
            <a:r>
              <a:rPr lang="zh-CN" altLang="en-US" dirty="0"/>
              <a:t>降低程序运行效率，</a:t>
            </a:r>
            <a:endParaRPr lang="en-US" altLang="zh-CN" dirty="0"/>
          </a:p>
          <a:p>
            <a:r>
              <a:rPr lang="zh-CN" altLang="en-US" dirty="0"/>
              <a:t>提高软件开发效率。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权衡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以空间换时间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0423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链表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什么是链表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链表的类型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7364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28897" y="3131252"/>
            <a:ext cx="3067836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图谱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3CD83-C816-4772-8574-D0F01BCAF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61" y="0"/>
            <a:ext cx="614883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128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相关资料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984170" cy="517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《</a:t>
            </a:r>
            <a:r>
              <a:rPr lang="zh-CN" altLang="en-US" sz="2000" b="1" dirty="0"/>
              <a:t>数据结构与算法 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版</a:t>
            </a:r>
            <a:r>
              <a:rPr lang="en-US" altLang="zh-CN" sz="2000" b="1" dirty="0"/>
              <a:t>》《CLR via C#》</a:t>
            </a:r>
          </a:p>
          <a:p>
            <a:r>
              <a:rPr lang="en-US" altLang="zh-CN" sz="2000" b="1" dirty="0"/>
              <a:t>《C</a:t>
            </a:r>
            <a:r>
              <a:rPr lang="zh-CN" altLang="en-US" sz="2000" b="1" dirty="0"/>
              <a:t>专家编程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深入理解计算机系统</a:t>
            </a:r>
            <a:r>
              <a:rPr lang="en-US" altLang="zh-CN" sz="2000" b="1" dirty="0"/>
              <a:t>》《Windows</a:t>
            </a:r>
            <a:r>
              <a:rPr lang="zh-CN" altLang="en-US" sz="2000" b="1" dirty="0"/>
              <a:t>核心编程</a:t>
            </a:r>
            <a:r>
              <a:rPr lang="en-US" altLang="zh-CN" sz="2000" b="1" dirty="0"/>
              <a:t>》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2"/>
              </a:rPr>
              <a:t>https://time.geekbang.org/column/article/40036</a:t>
            </a:r>
            <a:endParaRPr lang="en-US" altLang="zh-CN" sz="2000" b="1" dirty="0"/>
          </a:p>
          <a:p>
            <a:r>
              <a:rPr lang="en-US" altLang="zh-CN" sz="2000" b="1" dirty="0">
                <a:hlinkClick r:id="rId3"/>
              </a:rPr>
              <a:t>https://time.geekbang.org/column/article/40447</a:t>
            </a:r>
            <a:endParaRPr lang="en-US" altLang="zh-CN" sz="2000" b="1" dirty="0"/>
          </a:p>
          <a:p>
            <a:r>
              <a:rPr lang="en-US" altLang="zh-CN" sz="2000" b="1" dirty="0">
                <a:hlinkClick r:id="rId4"/>
              </a:rPr>
              <a:t>https://time.geekbang.org/column/article/40961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5"/>
              </a:rPr>
              <a:t>https://referencesource.microsoft.com/#mscorlib/system/array.cs</a:t>
            </a:r>
            <a:endParaRPr lang="en-US" altLang="zh-CN" sz="2000" b="1" dirty="0"/>
          </a:p>
          <a:p>
            <a:r>
              <a:rPr lang="en-US" altLang="zh-CN" sz="2000" b="1" dirty="0">
                <a:hlinkClick r:id="rId6"/>
              </a:rPr>
              <a:t>https://referencesource.microsoft.com/#mscorlib/system/collections/arraylist.cs</a:t>
            </a:r>
            <a:endParaRPr lang="en-US" altLang="zh-CN" sz="2000" b="1" dirty="0"/>
          </a:p>
          <a:p>
            <a:r>
              <a:rPr lang="en-US" altLang="zh-CN" sz="2000" b="1" dirty="0">
                <a:hlinkClick r:id="rId7"/>
              </a:rPr>
              <a:t>https://referencesource.microsoft.com/#mscorlib/system/collections/generic/list.cs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8"/>
              </a:rPr>
              <a:t>https://www.cnblogs.com/gaochundong/p/data_structures_and_asymptotic_analysis.html</a:t>
            </a:r>
            <a:endParaRPr lang="en-US" altLang="zh-CN" sz="2000" b="1" dirty="0"/>
          </a:p>
          <a:p>
            <a:r>
              <a:rPr lang="en-US" altLang="zh-CN" sz="2000" b="1" dirty="0">
                <a:hlinkClick r:id="rId9"/>
              </a:rPr>
              <a:t>https://docs.microsoft.com/en-us/previous-versions/ms379570(v=vs.80)</a:t>
            </a:r>
            <a:endParaRPr lang="en-US" altLang="zh-CN" sz="2000" b="1" dirty="0"/>
          </a:p>
          <a:p>
            <a:r>
              <a:rPr lang="en-US" altLang="zh-CN" sz="2000" b="1" dirty="0">
                <a:hlinkClick r:id="rId10"/>
              </a:rPr>
              <a:t>https://docs.microsoft.com/en-us/previous-versions/ms379571(v=vs.80)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1697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关注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1B778E-966F-4329-BAB8-44709527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6" y="1150908"/>
            <a:ext cx="5266267" cy="5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669425"/>
            <a:ext cx="10476411" cy="59549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Thanks! </a:t>
            </a:r>
            <a:r>
              <a:rPr lang="zh-CN" altLang="en-US" sz="3200" b="1" dirty="0"/>
              <a:t>下期见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356265"/>
            <a:ext cx="10476411" cy="276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栈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递归和排序算法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86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3370" y="138291"/>
            <a:ext cx="9144000" cy="1185412"/>
          </a:xfrm>
        </p:spPr>
        <p:txBody>
          <a:bodyPr/>
          <a:lstStyle/>
          <a:p>
            <a:r>
              <a:rPr lang="zh-CN" altLang="en-US" b="1" dirty="0"/>
              <a:t>数据结构 ∞</a:t>
            </a:r>
            <a:r>
              <a:rPr lang="en-US" altLang="zh-CN" b="1" dirty="0"/>
              <a:t> </a:t>
            </a:r>
            <a:r>
              <a:rPr lang="zh-CN" altLang="en-US" b="1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0" y="1773234"/>
            <a:ext cx="9353007" cy="407021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数据结构一存储结构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数据结构为算法服务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算法作用于特定数据结构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39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786"/>
            <a:ext cx="9144000" cy="9589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算法复杂度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05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时间复杂度 </a:t>
            </a:r>
            <a:r>
              <a:rPr lang="en-US" altLang="zh-CN" dirty="0">
                <a:effectLst/>
              </a:rPr>
              <a:t>— </a:t>
            </a:r>
            <a:r>
              <a:rPr lang="zh-CN" altLang="en-US" dirty="0">
                <a:effectLst/>
              </a:rPr>
              <a:t>执行效率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/>
              <a:t>空间复杂度 </a:t>
            </a:r>
            <a:r>
              <a:rPr lang="en-US" altLang="zh-CN" dirty="0"/>
              <a:t>— </a:t>
            </a:r>
            <a:r>
              <a:rPr lang="zh-CN" altLang="en-US" dirty="0"/>
              <a:t>资源消耗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66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b="1" dirty="0"/>
              <a:t>这段代码的执行时间 </a:t>
            </a:r>
            <a:r>
              <a:rPr lang="en-US" altLang="zh-CN" b="1" dirty="0"/>
              <a:t>T(n)=?</a:t>
            </a:r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b="1" dirty="0"/>
              <a:t>T(n) </a:t>
            </a:r>
            <a:r>
              <a:rPr lang="zh-CN" altLang="en-US" b="1" dirty="0"/>
              <a:t>与 </a:t>
            </a:r>
            <a:r>
              <a:rPr lang="en-US" altLang="zh-CN" b="1" dirty="0"/>
              <a:t>f(n) </a:t>
            </a:r>
            <a:r>
              <a:rPr lang="zh-CN" altLang="en-US" b="1" dirty="0"/>
              <a:t>的关系怎么表示？</a:t>
            </a:r>
            <a:endParaRPr lang="en-US" altLang="zh-CN" b="1" dirty="0"/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zh-CN" altLang="en-US" b="1" dirty="0"/>
              <a:t>大</a:t>
            </a:r>
            <a:r>
              <a:rPr lang="en-US" altLang="zh-CN" b="1" dirty="0"/>
              <a:t>O</a:t>
            </a:r>
            <a:r>
              <a:rPr lang="zh-CN" altLang="en-US" b="1" dirty="0"/>
              <a:t>表示法</a:t>
            </a:r>
            <a:endParaRPr lang="en-US" altLang="zh-CN" b="1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b="1" dirty="0">
                <a:effectLst/>
              </a:rPr>
              <a:t>T</a:t>
            </a:r>
            <a:r>
              <a:rPr lang="en-US" altLang="zh-CN" b="1" dirty="0"/>
              <a:t>(n) = O(f(n))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70857" y="614996"/>
            <a:ext cx="10476411" cy="581192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时间复杂度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代码执行时间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代码执行时间与数据规模增长的变化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渐进时间复杂度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数据规模比较大时，</a:t>
            </a:r>
            <a:r>
              <a:rPr lang="zh-CN" altLang="en-US" b="1" dirty="0">
                <a:solidFill>
                  <a:srgbClr val="FF0000"/>
                </a:solidFill>
              </a:rPr>
              <a:t>可以去掉</a:t>
            </a:r>
            <a:r>
              <a:rPr lang="en-US" altLang="zh-CN" dirty="0"/>
              <a:t>】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低阶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常量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系数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4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1599065"/>
            <a:ext cx="10476411" cy="379154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时间复杂度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表示趋势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去除噪音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52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  <a:endParaRPr lang="zh-CN" altLang="en-US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0" y="405942"/>
            <a:ext cx="11535355" cy="3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534</Words>
  <Application>Microsoft Office PowerPoint</Application>
  <PresentationFormat>宽屏</PresentationFormat>
  <Paragraphs>161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Lucida Bright</vt:lpstr>
      <vt:lpstr>Wingdings</vt:lpstr>
      <vt:lpstr>Office 主题​​</vt:lpstr>
      <vt:lpstr>数据结构与算法初探 </vt:lpstr>
      <vt:lpstr>学习历程</vt:lpstr>
      <vt:lpstr>数据结构 ∞ 算法</vt:lpstr>
      <vt:lpstr>算法复杂度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数据结构与算法初探 </dc:title>
  <dc:creator>孙 冲</dc:creator>
  <cp:lastModifiedBy>孙 冲</cp:lastModifiedBy>
  <cp:revision>39</cp:revision>
  <dcterms:created xsi:type="dcterms:W3CDTF">2018-12-30T23:30:35Z</dcterms:created>
  <dcterms:modified xsi:type="dcterms:W3CDTF">2019-01-04T00:54:00Z</dcterms:modified>
</cp:coreProperties>
</file>