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92" r:id="rId14"/>
    <p:sldId id="295" r:id="rId15"/>
    <p:sldId id="290" r:id="rId16"/>
    <p:sldId id="268" r:id="rId17"/>
    <p:sldId id="286" r:id="rId18"/>
    <p:sldId id="269" r:id="rId19"/>
    <p:sldId id="270" r:id="rId20"/>
    <p:sldId id="276" r:id="rId21"/>
    <p:sldId id="277" r:id="rId22"/>
    <p:sldId id="288" r:id="rId23"/>
    <p:sldId id="291" r:id="rId24"/>
    <p:sldId id="293" r:id="rId25"/>
    <p:sldId id="294" r:id="rId26"/>
    <p:sldId id="271" r:id="rId27"/>
    <p:sldId id="272" r:id="rId28"/>
    <p:sldId id="296" r:id="rId29"/>
    <p:sldId id="297" r:id="rId30"/>
    <p:sldId id="298" r:id="rId31"/>
    <p:sldId id="299" r:id="rId32"/>
    <p:sldId id="280" r:id="rId33"/>
    <p:sldId id="281" r:id="rId34"/>
    <p:sldId id="282" r:id="rId35"/>
    <p:sldId id="27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590D-3124-4960-9155-C9E04695F5F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4%BF%9D%E7%BD%97%C2%B7%E5%B7%B4%E8%B5%AB%E6%9B%BC&amp;action=edit&amp;redlink=1" TargetMode="External"/><Relationship Id="rId13" Type="http://schemas.openxmlformats.org/officeDocument/2006/relationships/hyperlink" Target="https://zh.wikipedia.org/wiki/O" TargetMode="External"/><Relationship Id="rId3" Type="http://schemas.openxmlformats.org/officeDocument/2006/relationships/hyperlink" Target="https://zh.wikipedia.org/wiki/%E6%B8%90%E8%BF%91%E5%88%86%E6%9E%90" TargetMode="External"/><Relationship Id="rId7" Type="http://schemas.openxmlformats.org/officeDocument/2006/relationships/hyperlink" Target="https://zh.wikipedia.org/wiki/%E6%95%B0%E8%AE%BA" TargetMode="External"/><Relationship Id="rId12" Type="http://schemas.openxmlformats.org/officeDocument/2006/relationships/hyperlink" Target="https://zh.wikipedia.org/wiki/%E6%8B%89%E4%B8%81%E5%AD%97%E6%AF%8D" TargetMode="External"/><Relationship Id="rId2" Type="http://schemas.openxmlformats.org/officeDocument/2006/relationships/hyperlink" Target="https://zh.wikipedia.org/wiki/%E5%87%BD%E6%95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BE%B7%E5%9B%BD" TargetMode="External"/><Relationship Id="rId11" Type="http://schemas.openxmlformats.org/officeDocument/2006/relationships/hyperlink" Target="https://zh.wikipedia.org/wiki/%CE%9F" TargetMode="External"/><Relationship Id="rId5" Type="http://schemas.openxmlformats.org/officeDocument/2006/relationships/hyperlink" Target="https://zh.wikipedia.org/wiki/%E6%95%B0%E9%87%8F%E7%BA%A7" TargetMode="External"/><Relationship Id="rId10" Type="http://schemas.openxmlformats.org/officeDocument/2006/relationships/hyperlink" Target="https://zh.wikipedia.org/wiki/%E5%B8%8C%E8%85%8A%E5%AD%97%E6%AF%8D" TargetMode="External"/><Relationship Id="rId4" Type="http://schemas.openxmlformats.org/officeDocument/2006/relationships/hyperlink" Target="https://zh.wikipedia.org/wiki/%E6%95%B0%E5%AD%A6" TargetMode="External"/><Relationship Id="rId9" Type="http://schemas.openxmlformats.org/officeDocument/2006/relationships/hyperlink" Target="https://zh.wikipedia.org/w/index.php?title=%E8%89%BE%E5%BE%B7%E8%92%99%C2%B7%E6%9C%97%E9%81%93&amp;action=edit&amp;redlink=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System/compmod/system/collections/generic/linkedlist.c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gaochundong/p/data_structures_and_asymptotic_analysis.html" TargetMode="External"/><Relationship Id="rId3" Type="http://schemas.openxmlformats.org/officeDocument/2006/relationships/hyperlink" Target="https://time.geekbang.org/column/article/40447" TargetMode="External"/><Relationship Id="rId7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time.geekbang.org/column/article/400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ferencesource.microsoft.com/#mscorlib/system/collections/arraylist.cs" TargetMode="External"/><Relationship Id="rId11" Type="http://schemas.openxmlformats.org/officeDocument/2006/relationships/hyperlink" Target="https://github.com/sunchong/ALG" TargetMode="External"/><Relationship Id="rId5" Type="http://schemas.openxmlformats.org/officeDocument/2006/relationships/hyperlink" Target="https://referencesource.microsoft.com/#mscorlib/system/array.cs" TargetMode="External"/><Relationship Id="rId10" Type="http://schemas.openxmlformats.org/officeDocument/2006/relationships/hyperlink" Target="https://docs.microsoft.com/en-us/previous-versions/ms379571(v=vs.80)" TargetMode="External"/><Relationship Id="rId4" Type="http://schemas.openxmlformats.org/officeDocument/2006/relationships/hyperlink" Target="https://time.geekbang.org/column/article/40961" TargetMode="External"/><Relationship Id="rId9" Type="http://schemas.openxmlformats.org/officeDocument/2006/relationships/hyperlink" Target="https://docs.microsoft.com/en-us/previous-versions/ms379570(v=vs.80)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数据结构与算法初探</a:t>
            </a: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复杂度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数组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0283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4882198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</a:p>
          <a:p>
            <a:endParaRPr lang="en-US" altLang="zh-CN" dirty="0"/>
          </a:p>
          <a:p>
            <a:r>
              <a:rPr lang="zh-CN" altLang="en-US" dirty="0"/>
              <a:t>多少次能把 </a:t>
            </a:r>
            <a:r>
              <a:rPr lang="en-US" altLang="zh-CN" dirty="0"/>
              <a:t>n </a:t>
            </a:r>
            <a:r>
              <a:rPr lang="zh-CN" altLang="en-US" dirty="0"/>
              <a:t>循环结束？</a:t>
            </a:r>
            <a:endParaRPr lang="zh-CN" altLang="en-US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1861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3723947"/>
            <a:ext cx="9196252" cy="30339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ffectLst/>
              </a:rPr>
              <a:t>第一次 </a:t>
            </a:r>
            <a:r>
              <a:rPr lang="en-US" altLang="zh-CN" sz="2000" dirty="0"/>
              <a:t>2^0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/>
              <a:t>第二次 </a:t>
            </a:r>
            <a:r>
              <a:rPr lang="en-US" altLang="zh-CN" sz="2000" dirty="0"/>
              <a:t>2^1</a:t>
            </a:r>
            <a:r>
              <a:rPr lang="zh-CN" altLang="en-US" sz="2000" dirty="0"/>
              <a:t>，第三次 </a:t>
            </a:r>
            <a:r>
              <a:rPr lang="en-US" altLang="zh-CN" sz="2000" dirty="0"/>
              <a:t>2^2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次 </a:t>
            </a:r>
            <a:r>
              <a:rPr lang="en-US" altLang="zh-CN" sz="2000" dirty="0"/>
              <a:t>2^k</a:t>
            </a:r>
          </a:p>
          <a:p>
            <a:r>
              <a:rPr lang="en-US" altLang="zh-CN" b="1" dirty="0">
                <a:effectLst/>
              </a:rPr>
              <a:t>2^k = n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k = O(log</a:t>
            </a:r>
            <a:r>
              <a:rPr lang="en-US" altLang="zh-CN" sz="1800" dirty="0"/>
              <a:t>2</a:t>
            </a:r>
            <a:r>
              <a:rPr lang="en-US" altLang="zh-CN" sz="2800" dirty="0"/>
              <a:t>n</a:t>
            </a:r>
            <a:r>
              <a:rPr lang="en-US" altLang="zh-CN" dirty="0">
                <a:latin typeface="Lucida Bright" panose="02040602050505020304" pitchFamily="18" charset="0"/>
              </a:rPr>
              <a:t>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dirty="0">
                <a:effectLst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O(log n)</a:t>
            </a:r>
            <a:endParaRPr lang="zh-CN" alt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709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87288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常见时间复杂度</a:t>
            </a:r>
            <a:endParaRPr lang="en-US" altLang="zh-CN" sz="3200" b="1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常量阶：</a:t>
            </a:r>
            <a:r>
              <a:rPr lang="en-US" altLang="zh-CN" b="1" dirty="0">
                <a:solidFill>
                  <a:srgbClr val="FF0000"/>
                </a:solidFill>
              </a:rPr>
              <a:t>O(1)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对数阶：</a:t>
            </a:r>
            <a:r>
              <a:rPr lang="en-US" altLang="zh-CN" b="1" dirty="0">
                <a:solidFill>
                  <a:srgbClr val="FF0000"/>
                </a:solidFill>
              </a:rPr>
              <a:t>O(log 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线性阶：</a:t>
            </a:r>
            <a:r>
              <a:rPr lang="en-US" altLang="zh-CN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平方阶：</a:t>
            </a:r>
            <a:r>
              <a:rPr lang="en-US" altLang="zh-CN" b="1" dirty="0">
                <a:solidFill>
                  <a:srgbClr val="FF0000"/>
                </a:solidFill>
              </a:rPr>
              <a:t>O(n²)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662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6"/>
            <a:ext cx="10475913" cy="5862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 txBox="1">
            <a:spLocks/>
          </p:cNvSpPr>
          <p:nvPr/>
        </p:nvSpPr>
        <p:spPr>
          <a:xfrm>
            <a:off x="962025" y="1288869"/>
            <a:ext cx="10475913" cy="516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存储空间与数据规模增长的变化</a:t>
            </a:r>
            <a:r>
              <a:rPr lang="zh-CN" altLang="en-US" b="1" dirty="0" smtClean="0">
                <a:solidFill>
                  <a:srgbClr val="FF0000"/>
                </a:solidFill>
              </a:rPr>
              <a:t>趋势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渐进空间复杂度</a:t>
            </a:r>
            <a:r>
              <a:rPr lang="en-US" altLang="zh-CN" dirty="0" smtClean="0"/>
              <a:t>】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算法</a:t>
            </a:r>
            <a:r>
              <a:rPr lang="zh-CN" altLang="en-US" b="1" dirty="0" smtClean="0">
                <a:solidFill>
                  <a:srgbClr val="FF0000"/>
                </a:solidFill>
              </a:rPr>
              <a:t>临时</a:t>
            </a:r>
            <a:r>
              <a:rPr lang="zh-CN" altLang="en-US" b="1" dirty="0">
                <a:solidFill>
                  <a:srgbClr val="FF0000"/>
                </a:solidFill>
              </a:rPr>
              <a:t>占用</a:t>
            </a:r>
            <a:r>
              <a:rPr lang="zh-CN" altLang="en-US" dirty="0"/>
              <a:t>存储空间大小的量度</a:t>
            </a:r>
            <a:r>
              <a:rPr lang="en-US" altLang="zh-CN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690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6"/>
            <a:ext cx="10475913" cy="5862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 txBox="1">
            <a:spLocks/>
          </p:cNvSpPr>
          <p:nvPr/>
        </p:nvSpPr>
        <p:spPr>
          <a:xfrm>
            <a:off x="962025" y="2055223"/>
            <a:ext cx="10475913" cy="516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存储</a:t>
            </a:r>
            <a:r>
              <a:rPr lang="zh-CN" altLang="en-US" dirty="0"/>
              <a:t>算法本身所占用的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zh-CN" altLang="en-US" dirty="0"/>
              <a:t>的输入输出数据所占用的</a:t>
            </a:r>
            <a:r>
              <a:rPr lang="zh-CN" altLang="en-US" dirty="0" smtClean="0"/>
              <a:t>存储空间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zh-CN" altLang="en-US" b="1" dirty="0">
                <a:solidFill>
                  <a:srgbClr val="FF0000"/>
                </a:solidFill>
              </a:rPr>
              <a:t>在运行过程中临时占用的</a:t>
            </a:r>
            <a:r>
              <a:rPr lang="zh-CN" altLang="en-US" b="1" dirty="0" smtClean="0">
                <a:solidFill>
                  <a:srgbClr val="FF0000"/>
                </a:solidFill>
              </a:rPr>
              <a:t>存储空间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zh-CN" altLang="en-US" dirty="0"/>
              <a:t>的输入输出数据所占用的存储空间是由要解决的问题决定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存储</a:t>
            </a:r>
            <a:r>
              <a:rPr lang="zh-CN" altLang="en-US" dirty="0"/>
              <a:t>算法本身所占用的存储空间与算法书写的长短</a:t>
            </a:r>
            <a:r>
              <a:rPr lang="zh-CN" altLang="en-US" dirty="0" smtClean="0"/>
              <a:t>成正比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动态数组（扩容 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+n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608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276292"/>
            <a:ext cx="10476411" cy="55820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表示法</a:t>
            </a:r>
            <a:endParaRPr lang="en-US" altLang="zh-CN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1C6CE-95BB-4103-A368-D1C3BC0CCFFC}"/>
              </a:ext>
            </a:extLst>
          </p:cNvPr>
          <p:cNvSpPr txBox="1">
            <a:spLocks/>
          </p:cNvSpPr>
          <p:nvPr/>
        </p:nvSpPr>
        <p:spPr>
          <a:xfrm>
            <a:off x="857794" y="1884633"/>
            <a:ext cx="10754198" cy="434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大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符号</a:t>
            </a:r>
            <a:r>
              <a:rPr lang="zh-CN" altLang="en-US" sz="2000" dirty="0"/>
              <a:t>（英语：</a:t>
            </a:r>
            <a:r>
              <a:rPr lang="en-US" altLang="zh-CN" sz="2000" dirty="0"/>
              <a:t>Big O notation</a:t>
            </a:r>
            <a:r>
              <a:rPr lang="zh-CN" altLang="en-US" sz="2000" dirty="0"/>
              <a:t>），又称为</a:t>
            </a:r>
            <a:r>
              <a:rPr lang="zh-CN" altLang="en-US" sz="2000" b="1" dirty="0"/>
              <a:t>渐进符号</a:t>
            </a:r>
            <a:r>
              <a:rPr lang="zh-CN" altLang="en-US" sz="2000" dirty="0"/>
              <a:t>，是用于描述</a:t>
            </a:r>
            <a:r>
              <a:rPr lang="zh-CN" altLang="en-US" sz="2000" dirty="0">
                <a:hlinkClick r:id="rId2" tooltip="函数"/>
              </a:rPr>
              <a:t>函数</a:t>
            </a:r>
            <a:r>
              <a:rPr lang="zh-CN" altLang="en-US" sz="2000" dirty="0">
                <a:hlinkClick r:id="rId3" tooltip="渐近分析"/>
              </a:rPr>
              <a:t>渐近行为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4" tooltip="数学"/>
              </a:rPr>
              <a:t>数学</a:t>
            </a:r>
            <a:r>
              <a:rPr lang="zh-CN" altLang="en-US" sz="2000" dirty="0"/>
              <a:t>符号。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更确切地说，它是用另一个（通常更简单的）函数来描述一个函数</a:t>
            </a:r>
            <a:r>
              <a:rPr lang="zh-CN" altLang="en-US" sz="2000" dirty="0">
                <a:hlinkClick r:id="rId5" tooltip="数量级"/>
              </a:rPr>
              <a:t>数量级</a:t>
            </a:r>
            <a:r>
              <a:rPr lang="zh-CN" altLang="en-US" sz="2000" dirty="0"/>
              <a:t>的</a:t>
            </a:r>
            <a:r>
              <a:rPr lang="zh-CN" altLang="en-US" sz="2000" b="1" dirty="0"/>
              <a:t>渐近上界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大</a:t>
            </a:r>
            <a:r>
              <a:rPr lang="en-US" altLang="zh-CN" sz="2000" dirty="0"/>
              <a:t>O</a:t>
            </a:r>
            <a:r>
              <a:rPr lang="zh-CN" altLang="en-US" sz="2000" dirty="0"/>
              <a:t>符号是由</a:t>
            </a:r>
            <a:r>
              <a:rPr lang="zh-CN" altLang="en-US" sz="2000" dirty="0">
                <a:hlinkClick r:id="rId6" tooltip="德国"/>
              </a:rPr>
              <a:t>德国</a:t>
            </a:r>
            <a:r>
              <a:rPr lang="zh-CN" altLang="en-US" sz="2000" dirty="0">
                <a:hlinkClick r:id="rId7" tooltip="数论"/>
              </a:rPr>
              <a:t>数论</a:t>
            </a:r>
            <a:r>
              <a:rPr lang="zh-CN" altLang="en-US" sz="2000" dirty="0"/>
              <a:t>学家</a:t>
            </a:r>
            <a:r>
              <a:rPr lang="zh-CN" altLang="en-US" sz="2000" dirty="0">
                <a:hlinkClick r:id="rId8"/>
              </a:rPr>
              <a:t>保罗</a:t>
            </a:r>
            <a:r>
              <a:rPr lang="en-US" altLang="zh-CN" sz="2000" dirty="0">
                <a:hlinkClick r:id="rId8"/>
              </a:rPr>
              <a:t>·</a:t>
            </a:r>
            <a:r>
              <a:rPr lang="zh-CN" altLang="en-US" sz="2000" dirty="0">
                <a:hlinkClick r:id="rId8"/>
              </a:rPr>
              <a:t>巴赫曼</a:t>
            </a:r>
            <a:r>
              <a:rPr lang="zh-CN" altLang="en-US" sz="2000" dirty="0"/>
              <a:t>在其</a:t>
            </a:r>
            <a:r>
              <a:rPr lang="en-US" altLang="zh-CN" sz="2000" dirty="0"/>
              <a:t>1892</a:t>
            </a:r>
            <a:r>
              <a:rPr lang="zh-CN" altLang="en-US" sz="2000" dirty="0"/>
              <a:t>年的著作</a:t>
            </a:r>
            <a:r>
              <a:rPr lang="en-US" altLang="zh-CN" sz="2000" dirty="0"/>
              <a:t>《</a:t>
            </a:r>
            <a:r>
              <a:rPr lang="zh-CN" altLang="en-US" sz="2000" dirty="0"/>
              <a:t>解析数论</a:t>
            </a:r>
            <a:r>
              <a:rPr lang="en-US" altLang="zh-CN" sz="2000" dirty="0"/>
              <a:t>》</a:t>
            </a:r>
            <a:r>
              <a:rPr lang="zh-CN" altLang="en-US" sz="2000" dirty="0"/>
              <a:t>首先引入的。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而这个记号则是在另一位德国数论学家</a:t>
            </a:r>
            <a:r>
              <a:rPr lang="zh-CN" altLang="en-US" sz="2000" dirty="0">
                <a:hlinkClick r:id="rId9"/>
              </a:rPr>
              <a:t>艾德蒙</a:t>
            </a:r>
            <a:r>
              <a:rPr lang="en-US" altLang="zh-CN" sz="2000" dirty="0">
                <a:hlinkClick r:id="rId9"/>
              </a:rPr>
              <a:t>·</a:t>
            </a:r>
            <a:r>
              <a:rPr lang="zh-CN" altLang="en-US" sz="2000" dirty="0">
                <a:hlinkClick r:id="rId9"/>
              </a:rPr>
              <a:t>朗道</a:t>
            </a:r>
            <a:r>
              <a:rPr lang="zh-CN" altLang="en-US" sz="2000" dirty="0"/>
              <a:t>的著作中才推广的，</a:t>
            </a:r>
            <a:endParaRPr lang="en-US" altLang="zh-CN" sz="2000" dirty="0"/>
          </a:p>
          <a:p>
            <a:pPr algn="l"/>
            <a:r>
              <a:rPr lang="zh-CN" altLang="en-US" sz="2000" dirty="0"/>
              <a:t>因此它有时又称为</a:t>
            </a:r>
            <a:r>
              <a:rPr lang="zh-CN" altLang="en-US" sz="2000" b="1" dirty="0"/>
              <a:t>朗道符号</a:t>
            </a:r>
            <a:r>
              <a:rPr lang="zh-CN" altLang="en-US" sz="2000" dirty="0"/>
              <a:t>（</a:t>
            </a:r>
            <a:r>
              <a:rPr lang="en-US" altLang="zh-CN" sz="2000" dirty="0"/>
              <a:t>Landau symbols</a:t>
            </a:r>
            <a:r>
              <a:rPr lang="zh-CN" altLang="en-US" sz="2000" dirty="0"/>
              <a:t>）。代表“</a:t>
            </a:r>
            <a:r>
              <a:rPr lang="en-US" altLang="zh-CN" sz="2000" dirty="0"/>
              <a:t>order of ...”</a:t>
            </a:r>
            <a:r>
              <a:rPr lang="zh-CN" altLang="en-US" sz="2000" dirty="0"/>
              <a:t>（</a:t>
            </a:r>
            <a:r>
              <a:rPr lang="en-US" altLang="zh-CN" sz="2000" dirty="0"/>
              <a:t>……</a:t>
            </a:r>
            <a:r>
              <a:rPr lang="zh-CN" altLang="en-US" sz="2000" dirty="0"/>
              <a:t>阶）的大</a:t>
            </a:r>
            <a:r>
              <a:rPr lang="en-US" altLang="zh-CN" sz="2000" b="1" dirty="0"/>
              <a:t>O</a:t>
            </a:r>
            <a:r>
              <a:rPr lang="zh-CN" altLang="en-US" sz="2000" dirty="0"/>
              <a:t>，最初是一个大写</a:t>
            </a:r>
            <a:r>
              <a:rPr lang="zh-CN" altLang="en-US" sz="2000" dirty="0">
                <a:hlinkClick r:id="rId10" tooltip="希腊字母"/>
              </a:rPr>
              <a:t>希腊字母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1" tooltip="Ο"/>
              </a:rPr>
              <a:t>Ο</a:t>
            </a:r>
            <a:r>
              <a:rPr lang="zh-CN" altLang="en-US" sz="2000" dirty="0"/>
              <a:t>”（</a:t>
            </a:r>
            <a:r>
              <a:rPr lang="en-US" altLang="zh-CN" sz="2000" dirty="0"/>
              <a:t>omicron</a:t>
            </a:r>
            <a:r>
              <a:rPr lang="zh-CN" altLang="en-US" sz="2000" dirty="0"/>
              <a:t>），现今用的是大写</a:t>
            </a:r>
            <a:r>
              <a:rPr lang="zh-CN" altLang="en-US" sz="2000" dirty="0">
                <a:hlinkClick r:id="rId12" tooltip="拉丁字母"/>
              </a:rPr>
              <a:t>拉丁字母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3" tooltip="O"/>
              </a:rPr>
              <a:t>O</a:t>
            </a:r>
            <a:r>
              <a:rPr lang="zh-CN" altLang="en-US" sz="2000" dirty="0"/>
              <a:t>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8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247858"/>
            <a:ext cx="10476411" cy="313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的内存空间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存储着</a:t>
            </a:r>
            <a:r>
              <a:rPr lang="zh-CN" altLang="en-US" sz="2800" dirty="0">
                <a:solidFill>
                  <a:srgbClr val="FF0000"/>
                </a:solidFill>
              </a:rPr>
              <a:t>相同</a:t>
            </a:r>
            <a:r>
              <a:rPr lang="zh-CN" altLang="en-US" sz="2800" dirty="0"/>
              <a:t>的数据类型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线性</a:t>
            </a:r>
            <a:r>
              <a:rPr lang="zh-CN" altLang="en-US" sz="2800" dirty="0"/>
              <a:t>表数据结构</a:t>
            </a:r>
            <a:endParaRPr lang="en-US" altLang="zh-CN" sz="2800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4541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4E59C9-B51E-4936-A7B3-DA678E7E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65" y="1036320"/>
            <a:ext cx="6963719" cy="3865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15F5EE-FEA3-4838-A426-1A88356A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65" y="5144152"/>
            <a:ext cx="6963719" cy="1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随机访问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下标  随机访问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b="1" dirty="0"/>
              <a:t>search[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]_address = </a:t>
            </a:r>
            <a:r>
              <a:rPr lang="en-US" altLang="zh-CN" sz="2800" b="1" dirty="0" err="1"/>
              <a:t>base_address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* </a:t>
            </a:r>
            <a:r>
              <a:rPr lang="en-US" altLang="zh-CN" sz="2800" b="1" dirty="0" err="1"/>
              <a:t>data_type_size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 </a:t>
            </a:r>
            <a:r>
              <a:rPr lang="en-US" altLang="zh-CN" sz="28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757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插入元素有哪些情况？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时间复杂度又是多少？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86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1063494"/>
          </a:xfrm>
        </p:spPr>
        <p:txBody>
          <a:bodyPr/>
          <a:lstStyle/>
          <a:p>
            <a:r>
              <a:rPr lang="zh-CN" altLang="en-US" b="1" dirty="0"/>
              <a:t>学习历程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42906"/>
            <a:ext cx="9144000" cy="31471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屡战屡败，屡败屡战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看不动、看不懂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太理论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熬   人</a:t>
            </a:r>
            <a:r>
              <a:rPr lang="en-US" altLang="zh-CN" dirty="0"/>
              <a:t>	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0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最好情况时间复杂度</a:t>
            </a:r>
            <a:r>
              <a:rPr lang="zh-CN" altLang="en-US" sz="2800" dirty="0"/>
              <a:t>：尾部插入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最坏情况时间复杂度</a:t>
            </a:r>
            <a:r>
              <a:rPr lang="zh-CN" altLang="en-US" sz="2800" dirty="0"/>
              <a:t>：头部插入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5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220239"/>
            <a:ext cx="10476411" cy="521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平均情况时间复杂度（加点概率）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[n]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 </a:t>
            </a:r>
            <a:r>
              <a:rPr lang="en-US" altLang="zh-CN" sz="2800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从头依次进行插入，对应移动数组次数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(n-1)</a:t>
            </a:r>
            <a:r>
              <a:rPr lang="zh-CN" altLang="en-US" sz="2800" dirty="0"/>
              <a:t>，</a:t>
            </a:r>
            <a:r>
              <a:rPr lang="en-US" altLang="zh-CN" sz="2800" dirty="0"/>
              <a:t>(n-2) </a:t>
            </a:r>
            <a:r>
              <a:rPr lang="zh-CN" altLang="en-US" sz="2800" dirty="0"/>
              <a:t>，</a:t>
            </a:r>
            <a:r>
              <a:rPr lang="en-US" altLang="zh-CN" sz="2800" dirty="0"/>
              <a:t>...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        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      n+1 </a:t>
            </a:r>
            <a:r>
              <a:rPr lang="zh-CN" altLang="en-US" sz="2800" dirty="0"/>
              <a:t>种情况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 </a:t>
            </a:r>
            <a:r>
              <a:rPr lang="en-US" altLang="zh-CN" sz="2800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319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越界（配置）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1" y="1170325"/>
            <a:ext cx="9414922" cy="54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</a:t>
            </a:r>
            <a:r>
              <a:rPr lang="en-US" altLang="zh-CN" sz="3200" b="1" dirty="0"/>
              <a:t>C#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28" y="1144732"/>
            <a:ext cx="9715143" cy="52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越界（代码演示）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5" y="1670836"/>
            <a:ext cx="5411589" cy="42981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B365B-8711-48E4-B719-E6C39F43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17" y="1710612"/>
            <a:ext cx="3448081" cy="42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5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</a:t>
            </a:r>
            <a:r>
              <a:rPr lang="zh-CN" altLang="en-US" sz="3200" b="1" dirty="0" smtClean="0"/>
              <a:t>（原理）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5" y="1220871"/>
            <a:ext cx="11183953" cy="55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27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.NET </a:t>
            </a:r>
            <a:r>
              <a:rPr lang="zh-CN" altLang="en-US" sz="3200" b="1" dirty="0"/>
              <a:t>下的</a:t>
            </a:r>
            <a:r>
              <a:rPr lang="zh-CN" altLang="en-US" sz="3200" b="1" dirty="0" smtClean="0"/>
              <a:t>数组相关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741714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hlinkClick r:id="rId2"/>
            </a:endParaRPr>
          </a:p>
          <a:p>
            <a:r>
              <a:rPr lang="en-US" altLang="zh-CN" sz="2000" b="1" dirty="0">
                <a:hlinkClick r:id="rId2"/>
              </a:rPr>
              <a:t>https://referencesource.microsoft.com/#mscorlib/system/array.cs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Array     </a:t>
            </a:r>
            <a:r>
              <a:rPr lang="zh-CN" altLang="en-US" sz="2000" b="1" dirty="0"/>
              <a:t>数组抽象类，数组默认</a:t>
            </a:r>
            <a:r>
              <a:rPr lang="zh-CN" altLang="en-US" sz="2000" b="1" dirty="0" smtClean="0"/>
              <a:t>继承，数组的实现原理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ArrayList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动态数组，动态</a:t>
            </a:r>
            <a:r>
              <a:rPr lang="zh-CN" altLang="en-US" sz="2000" b="1" dirty="0" smtClean="0"/>
              <a:t>扩容，</a:t>
            </a:r>
            <a:r>
              <a:rPr lang="zh-CN" altLang="en-US" sz="2000" b="1" dirty="0"/>
              <a:t>装箱开箱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List&lt;T&gt; </a:t>
            </a:r>
            <a:r>
              <a:rPr lang="zh-CN" altLang="en-US" sz="2000" b="1" dirty="0"/>
              <a:t>列表，</a:t>
            </a:r>
            <a:r>
              <a:rPr lang="en-US" altLang="zh-CN" sz="2000" b="1" dirty="0"/>
              <a:t>Array + </a:t>
            </a:r>
            <a:r>
              <a:rPr lang="en-US" altLang="zh-CN" sz="2000" b="1" dirty="0" err="1"/>
              <a:t>ArrayList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44686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 smtClean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  <a:p>
            <a:r>
              <a:rPr lang="zh-CN" altLang="en-US" sz="2800" dirty="0" smtClean="0"/>
              <a:t>通过指针串联零散的内存块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这里的内存块我们称为结点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64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/>
              <a:t>类型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单向链表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循环链表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双向循环链表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648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</a:t>
            </a:r>
            <a:r>
              <a:rPr lang="zh-CN" altLang="en-US" sz="3200" b="1" dirty="0"/>
              <a:t>操作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  <a:p>
            <a:r>
              <a:rPr lang="zh-CN" altLang="en-US" sz="2800" dirty="0" smtClean="0"/>
              <a:t>因为不连续内存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随机访问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 </a:t>
            </a:r>
            <a:r>
              <a:rPr lang="zh-CN" altLang="en-US" sz="2800" dirty="0" smtClean="0"/>
              <a:t>复杂度为 </a:t>
            </a:r>
            <a:r>
              <a:rPr lang="en-US" altLang="zh-CN" sz="2800" dirty="0" smtClean="0"/>
              <a:t>O(n)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删除 </a:t>
            </a:r>
            <a:r>
              <a:rPr lang="en-US" altLang="zh-CN" sz="2800" dirty="0" smtClean="0"/>
              <a:t>— </a:t>
            </a:r>
            <a:r>
              <a:rPr lang="zh-CN" altLang="en-US" sz="2800" dirty="0" smtClean="0"/>
              <a:t>复杂度为</a:t>
            </a:r>
            <a:r>
              <a:rPr lang="en-US" altLang="zh-CN" sz="2800" dirty="0" smtClean="0"/>
              <a:t>O(1)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031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3370" y="138291"/>
            <a:ext cx="9144000" cy="1185412"/>
          </a:xfrm>
        </p:spPr>
        <p:txBody>
          <a:bodyPr/>
          <a:lstStyle/>
          <a:p>
            <a:r>
              <a:rPr lang="zh-CN" altLang="en-US" b="1" dirty="0"/>
              <a:t>数据结构 ∞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0" y="1773234"/>
            <a:ext cx="9353007" cy="407021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数据结构一存储结构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数据结构为算法服务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算法作用于特定数据结构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3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.NET </a:t>
            </a:r>
            <a:r>
              <a:rPr lang="zh-CN" altLang="en-US" sz="3200" b="1" dirty="0" smtClean="0"/>
              <a:t>下的链表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86002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>
              <a:hlinkClick r:id="rId2"/>
            </a:endParaRPr>
          </a:p>
          <a:p>
            <a:endParaRPr lang="en-US" altLang="zh-CN" sz="2800" dirty="0">
              <a:hlinkClick r:id="rId2"/>
            </a:endParaRPr>
          </a:p>
          <a:p>
            <a:endParaRPr lang="en-US" altLang="zh-CN" sz="2800" dirty="0" smtClean="0">
              <a:hlinkClick r:id="rId2"/>
            </a:endParaRPr>
          </a:p>
          <a:p>
            <a:r>
              <a:rPr lang="en-US" altLang="zh-CN" sz="2800" dirty="0" smtClean="0">
                <a:hlinkClick r:id="rId2"/>
              </a:rPr>
              <a:t>https</a:t>
            </a:r>
            <a:r>
              <a:rPr lang="en-US" altLang="zh-CN" sz="2800" dirty="0">
                <a:hlinkClick r:id="rId2"/>
              </a:rPr>
              <a:t>://referencesource.microsoft.com/#</a:t>
            </a:r>
            <a:r>
              <a:rPr lang="en-US" altLang="zh-CN" sz="2800" dirty="0" smtClean="0">
                <a:hlinkClick r:id="rId2"/>
              </a:rPr>
              <a:t>System/compmod/system/collections/generic/linkedlist.cs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双向循环链表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2611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链表 </a:t>
            </a:r>
            <a:r>
              <a:rPr lang="en-US" altLang="zh-CN" sz="3200" b="1" dirty="0" smtClean="0"/>
              <a:t>— .NET </a:t>
            </a:r>
            <a:r>
              <a:rPr lang="zh-CN" altLang="en-US" sz="3200" b="1" dirty="0" smtClean="0"/>
              <a:t>下的链表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0" y="1119971"/>
            <a:ext cx="10274250" cy="55272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40" y="3761694"/>
            <a:ext cx="3701468" cy="25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28897" y="3131252"/>
            <a:ext cx="3067836" cy="2059057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数据结构与算法知识图谱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3CD83-C816-4772-8574-D0F01BCAF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61" y="0"/>
            <a:ext cx="805093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1284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相关资料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150572"/>
            <a:ext cx="10984170" cy="561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《</a:t>
            </a:r>
            <a:r>
              <a:rPr lang="zh-CN" altLang="en-US" sz="2000" b="1" dirty="0"/>
              <a:t>数据结构与算法 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版</a:t>
            </a:r>
            <a:r>
              <a:rPr lang="en-US" altLang="zh-CN" sz="2000" b="1" dirty="0"/>
              <a:t>》《CLR via C#》</a:t>
            </a:r>
          </a:p>
          <a:p>
            <a:r>
              <a:rPr lang="en-US" altLang="zh-CN" sz="2000" b="1" dirty="0"/>
              <a:t>《C</a:t>
            </a:r>
            <a:r>
              <a:rPr lang="zh-CN" altLang="en-US" sz="2000" b="1" dirty="0"/>
              <a:t>专家编程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深入理解计算机系统</a:t>
            </a:r>
            <a:r>
              <a:rPr lang="en-US" altLang="zh-CN" sz="2000" b="1" dirty="0"/>
              <a:t>》《Windows</a:t>
            </a:r>
            <a:r>
              <a:rPr lang="zh-CN" altLang="en-US" sz="2000" b="1" dirty="0"/>
              <a:t>核心编程</a:t>
            </a:r>
            <a:r>
              <a:rPr lang="en-US" altLang="zh-CN" sz="2000" b="1" dirty="0"/>
              <a:t>》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2"/>
              </a:rPr>
              <a:t>https://time.geekbang.org/column/article/40036</a:t>
            </a:r>
            <a:endParaRPr lang="en-US" altLang="zh-CN" sz="2000" b="1" dirty="0"/>
          </a:p>
          <a:p>
            <a:r>
              <a:rPr lang="en-US" altLang="zh-CN" sz="2000" b="1" dirty="0">
                <a:hlinkClick r:id="rId3"/>
              </a:rPr>
              <a:t>https://time.geekbang.org/column/article/40447</a:t>
            </a:r>
            <a:endParaRPr lang="en-US" altLang="zh-CN" sz="2000" b="1" dirty="0"/>
          </a:p>
          <a:p>
            <a:r>
              <a:rPr lang="en-US" altLang="zh-CN" sz="2000" b="1" dirty="0">
                <a:hlinkClick r:id="rId4"/>
              </a:rPr>
              <a:t>https://time.geekbang.org/column/article/40961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5"/>
              </a:rPr>
              <a:t>https://referencesource.microsoft.com/#mscorlib/system/array.cs</a:t>
            </a:r>
            <a:endParaRPr lang="en-US" altLang="zh-CN" sz="2000" b="1" dirty="0"/>
          </a:p>
          <a:p>
            <a:r>
              <a:rPr lang="en-US" altLang="zh-CN" sz="2000" b="1" dirty="0">
                <a:hlinkClick r:id="rId6"/>
              </a:rPr>
              <a:t>https://referencesource.microsoft.com/#mscorlib/system/collections/arraylist.cs</a:t>
            </a:r>
            <a:endParaRPr lang="en-US" altLang="zh-CN" sz="2000" b="1" dirty="0"/>
          </a:p>
          <a:p>
            <a:r>
              <a:rPr lang="en-US" altLang="zh-CN" sz="2000" b="1" dirty="0">
                <a:hlinkClick r:id="rId7"/>
              </a:rPr>
              <a:t>https://referencesource.microsoft.com/#mscorlib/system/collections/generic/list.cs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8"/>
              </a:rPr>
              <a:t>https://www.cnblogs.com/gaochundong/p/data_structures_and_asymptotic_analysis.html</a:t>
            </a:r>
            <a:endParaRPr lang="en-US" altLang="zh-CN" sz="2000" b="1" dirty="0"/>
          </a:p>
          <a:p>
            <a:r>
              <a:rPr lang="en-US" altLang="zh-CN" sz="2000" b="1" dirty="0">
                <a:hlinkClick r:id="rId9"/>
              </a:rPr>
              <a:t>https://docs.microsoft.com/en-us/previous-versions/ms379570(v=vs.80)</a:t>
            </a:r>
            <a:endParaRPr lang="en-US" altLang="zh-CN" sz="2000" b="1" dirty="0"/>
          </a:p>
          <a:p>
            <a:r>
              <a:rPr lang="en-US" altLang="zh-CN" sz="2000" b="1" dirty="0">
                <a:hlinkClick r:id="rId10"/>
              </a:rPr>
              <a:t>https://docs.microsoft.com/en-us/previous-versions/ms379571(v=vs.80</a:t>
            </a:r>
            <a:r>
              <a:rPr lang="en-US" altLang="zh-CN" sz="2000" b="1" dirty="0" smtClean="0">
                <a:hlinkClick r:id="rId10"/>
              </a:rPr>
              <a:t>)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>
                <a:hlinkClick r:id="rId11"/>
              </a:rPr>
              <a:t>https://</a:t>
            </a:r>
            <a:r>
              <a:rPr lang="en-US" altLang="zh-CN" sz="2000" b="1" dirty="0" smtClean="0">
                <a:hlinkClick r:id="rId11"/>
              </a:rPr>
              <a:t>github.com/sunchong/ALG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1697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关注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1B778E-966F-4329-BAB8-44709527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6" y="1150908"/>
            <a:ext cx="5266267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8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669425"/>
            <a:ext cx="10476411" cy="59549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Thanks! </a:t>
            </a:r>
            <a:r>
              <a:rPr lang="zh-CN" altLang="en-US" sz="3200" b="1" dirty="0"/>
              <a:t>下期见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356265"/>
            <a:ext cx="10476411" cy="276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 smtClean="0"/>
              <a:t>递归和排序算法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86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786"/>
            <a:ext cx="9144000" cy="9589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算法复杂度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05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时间复杂度 </a:t>
            </a:r>
            <a:r>
              <a:rPr lang="en-US" altLang="zh-CN" dirty="0">
                <a:effectLst/>
              </a:rPr>
              <a:t>— </a:t>
            </a:r>
            <a:r>
              <a:rPr lang="zh-CN" altLang="en-US" dirty="0">
                <a:effectLst/>
              </a:rPr>
              <a:t>执行效率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/>
              <a:t>空间复杂度 </a:t>
            </a:r>
            <a:r>
              <a:rPr lang="en-US" altLang="zh-CN" dirty="0"/>
              <a:t>— </a:t>
            </a:r>
            <a:r>
              <a:rPr lang="zh-CN" altLang="en-US" dirty="0"/>
              <a:t>资源消耗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6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596846" cy="19801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Q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n=10</a:t>
            </a:r>
            <a:r>
              <a:rPr lang="zh-CN" altLang="en-US" b="1" dirty="0" smtClean="0"/>
              <a:t>，这</a:t>
            </a:r>
            <a:r>
              <a:rPr lang="zh-CN" altLang="en-US" b="1" dirty="0"/>
              <a:t>段代码的执行时间 </a:t>
            </a:r>
            <a:r>
              <a:rPr lang="en-US" altLang="zh-CN" b="1" dirty="0" smtClean="0"/>
              <a:t>T(10)=?</a:t>
            </a:r>
          </a:p>
          <a:p>
            <a:endParaRPr lang="en-US" altLang="zh-CN" b="1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 smtClean="0"/>
              <a:t>n=100</a:t>
            </a:r>
            <a:r>
              <a:rPr lang="zh-CN" altLang="en-US" b="1" dirty="0" smtClean="0"/>
              <a:t>，</a:t>
            </a:r>
            <a:r>
              <a:rPr lang="zh-CN" altLang="en-US" b="1" dirty="0"/>
              <a:t>这段代码的执行时间 </a:t>
            </a:r>
            <a:r>
              <a:rPr lang="en-US" altLang="zh-CN" b="1" dirty="0" smtClean="0"/>
              <a:t>T(100)=?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/>
              <a:t>T(n) </a:t>
            </a:r>
            <a:r>
              <a:rPr lang="zh-CN" altLang="en-US" b="1" dirty="0" smtClean="0"/>
              <a:t>是怎么增长的？</a:t>
            </a:r>
            <a:r>
              <a:rPr lang="en-US" altLang="zh-CN" b="1" dirty="0" smtClean="0"/>
              <a:t>T(n)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f(n)</a:t>
            </a:r>
            <a:r>
              <a:rPr lang="zh-CN" altLang="en-US" b="1" dirty="0" smtClean="0"/>
              <a:t>的关系</a:t>
            </a:r>
            <a:endParaRPr lang="en-US" altLang="zh-CN" b="1" dirty="0"/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zh-CN" altLang="en-US" b="1" dirty="0"/>
              <a:t>大</a:t>
            </a:r>
            <a:r>
              <a:rPr lang="en-US" altLang="zh-CN" b="1" dirty="0"/>
              <a:t>O</a:t>
            </a:r>
            <a:r>
              <a:rPr lang="zh-CN" altLang="en-US" b="1" dirty="0"/>
              <a:t>表示法</a:t>
            </a:r>
            <a:endParaRPr lang="en-US" altLang="zh-CN" b="1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>
                <a:effectLst/>
              </a:rPr>
              <a:t>T</a:t>
            </a:r>
            <a:r>
              <a:rPr lang="en-US" altLang="zh-CN" b="1" dirty="0"/>
              <a:t>(n) = O(f(n))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70857" y="614996"/>
            <a:ext cx="10476411" cy="581192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 smtClean="0"/>
              <a:t>时间</a:t>
            </a:r>
            <a:r>
              <a:rPr lang="zh-CN" altLang="en-US" sz="3200" b="1" dirty="0"/>
              <a:t>复杂</a:t>
            </a:r>
            <a:r>
              <a:rPr lang="zh-CN" altLang="en-US" sz="3200" b="1" dirty="0" smtClean="0"/>
              <a:t>度 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代码执行时间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代码执行时间与数据规模增长的变化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渐进时间复杂度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数据规模比较大时，</a:t>
            </a:r>
            <a:r>
              <a:rPr lang="zh-CN" altLang="en-US" b="1" dirty="0">
                <a:solidFill>
                  <a:srgbClr val="FF0000"/>
                </a:solidFill>
              </a:rPr>
              <a:t>可以去掉</a:t>
            </a:r>
            <a:r>
              <a:rPr lang="en-US" altLang="zh-CN" dirty="0"/>
              <a:t>】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低阶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系数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4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1599065"/>
            <a:ext cx="10476411" cy="379154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时间</a:t>
            </a:r>
            <a:r>
              <a:rPr lang="zh-CN" altLang="en-US" sz="3200" b="1" dirty="0"/>
              <a:t>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表示趋势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去除噪音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5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0" y="405942"/>
            <a:ext cx="11535355" cy="3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884</Words>
  <Application>Microsoft Office PowerPoint</Application>
  <PresentationFormat>宽屏</PresentationFormat>
  <Paragraphs>214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Lucida Bright</vt:lpstr>
      <vt:lpstr>Wingdings</vt:lpstr>
      <vt:lpstr>Office 主题​​</vt:lpstr>
      <vt:lpstr>数据结构与算法初探 </vt:lpstr>
      <vt:lpstr>学习历程</vt:lpstr>
      <vt:lpstr>数据结构 ∞ 算法</vt:lpstr>
      <vt:lpstr>算法复杂度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数据结构与算法初探 </dc:title>
  <dc:creator>孙 冲</dc:creator>
  <cp:lastModifiedBy>孙 冲</cp:lastModifiedBy>
  <cp:revision>72</cp:revision>
  <dcterms:created xsi:type="dcterms:W3CDTF">2018-12-30T23:30:35Z</dcterms:created>
  <dcterms:modified xsi:type="dcterms:W3CDTF">2019-01-09T05:07:32Z</dcterms:modified>
</cp:coreProperties>
</file>