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2" r:id="rId3"/>
    <p:sldId id="287" r:id="rId4"/>
    <p:sldId id="263" r:id="rId5"/>
    <p:sldId id="277" r:id="rId6"/>
    <p:sldId id="276" r:id="rId7"/>
    <p:sldId id="268" r:id="rId8"/>
    <p:sldId id="282" r:id="rId9"/>
    <p:sldId id="266" r:id="rId10"/>
    <p:sldId id="283" r:id="rId11"/>
    <p:sldId id="267" r:id="rId12"/>
    <p:sldId id="284" r:id="rId13"/>
    <p:sldId id="285" r:id="rId14"/>
    <p:sldId id="286" r:id="rId15"/>
    <p:sldId id="265" r:id="rId16"/>
    <p:sldId id="281" r:id="rId17"/>
    <p:sldId id="273" r:id="rId18"/>
    <p:sldId id="270"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8" d="100"/>
          <a:sy n="118" d="100"/>
        </p:scale>
        <p:origin x="4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0FD9C4-FDDD-4FA9-8474-8E875A646E53}" type="datetimeFigureOut">
              <a:rPr lang="en-US" smtClean="0"/>
              <a:t>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DD40A3A-3D42-44FE-9732-90283254166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218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D9C4-FDDD-4FA9-8474-8E875A646E53}" type="datetimeFigureOut">
              <a:rPr lang="en-US" smtClean="0"/>
              <a:t>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40A3A-3D42-44FE-9732-90283254166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93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D9C4-FDDD-4FA9-8474-8E875A646E53}" type="datetimeFigureOut">
              <a:rPr lang="en-US" smtClean="0"/>
              <a:t>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40A3A-3D42-44FE-9732-90283254166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9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0FD9C4-FDDD-4FA9-8474-8E875A646E53}" type="datetimeFigureOut">
              <a:rPr lang="en-US" smtClean="0"/>
              <a:t>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40A3A-3D42-44FE-9732-90283254166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217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0FD9C4-FDDD-4FA9-8474-8E875A646E53}" type="datetimeFigureOut">
              <a:rPr lang="en-US" smtClean="0"/>
              <a:t>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D40A3A-3D42-44FE-9732-90283254166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977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0FD9C4-FDDD-4FA9-8474-8E875A646E53}" type="datetimeFigureOut">
              <a:rPr lang="en-US" smtClean="0"/>
              <a:t>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40A3A-3D42-44FE-9732-90283254166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0087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0FD9C4-FDDD-4FA9-8474-8E875A646E53}" type="datetimeFigureOut">
              <a:rPr lang="en-US" smtClean="0"/>
              <a:t>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D40A3A-3D42-44FE-9732-90283254166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080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0FD9C4-FDDD-4FA9-8474-8E875A646E53}" type="datetimeFigureOut">
              <a:rPr lang="en-US" smtClean="0"/>
              <a:t>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D40A3A-3D42-44FE-9732-90283254166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431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0FD9C4-FDDD-4FA9-8474-8E875A646E53}" type="datetimeFigureOut">
              <a:rPr lang="en-US" smtClean="0"/>
              <a:t>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D40A3A-3D42-44FE-9732-90283254166B}" type="slidenum">
              <a:rPr lang="en-US" smtClean="0"/>
              <a:t>‹#›</a:t>
            </a:fld>
            <a:endParaRPr lang="en-US"/>
          </a:p>
        </p:txBody>
      </p:sp>
    </p:spTree>
    <p:extLst>
      <p:ext uri="{BB962C8B-B14F-4D97-AF65-F5344CB8AC3E}">
        <p14:creationId xmlns:p14="http://schemas.microsoft.com/office/powerpoint/2010/main" val="3701826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0FD9C4-FDDD-4FA9-8474-8E875A646E53}" type="datetimeFigureOut">
              <a:rPr lang="en-US" smtClean="0"/>
              <a:t>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D40A3A-3D42-44FE-9732-90283254166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5740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20FD9C4-FDDD-4FA9-8474-8E875A646E53}" type="datetimeFigureOut">
              <a:rPr lang="en-US" smtClean="0"/>
              <a:t>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DD40A3A-3D42-44FE-9732-90283254166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995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20FD9C4-FDDD-4FA9-8474-8E875A646E53}" type="datetimeFigureOut">
              <a:rPr lang="en-US" smtClean="0"/>
              <a:t>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DD40A3A-3D42-44FE-9732-90283254166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0782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nsorflow.org/api_docs/python/tf/distribute/MirroredStrategy" TargetMode="External"/><Relationship Id="rId2" Type="http://schemas.openxmlformats.org/officeDocument/2006/relationships/hyperlink" Target="https://www.kaggle.com/code/anamariamidoripreda/cnn-with-tensorflow-keras-for-fashion-mnist" TargetMode="External"/><Relationship Id="rId1" Type="http://schemas.openxmlformats.org/officeDocument/2006/relationships/slideLayout" Target="../slideLayouts/slideLayout2.xml"/><Relationship Id="rId5" Type="http://schemas.openxmlformats.org/officeDocument/2006/relationships/hyperlink" Target="https://arxiv.org/pdf/1603.02339v2.pdf" TargetMode="External"/><Relationship Id="rId4" Type="http://schemas.openxmlformats.org/officeDocument/2006/relationships/hyperlink" Target="https://www.tensorflow.org/guide/distributed_training"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s://www.publicdomainpictures.net/view-image.php?image=80234&amp;picture=thank-you-tex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F54B-1B49-F3A3-AB86-351FA3A68080}"/>
              </a:ext>
            </a:extLst>
          </p:cNvPr>
          <p:cNvSpPr>
            <a:spLocks noGrp="1"/>
          </p:cNvSpPr>
          <p:nvPr>
            <p:ph type="ctrTitle"/>
          </p:nvPr>
        </p:nvSpPr>
        <p:spPr/>
        <p:txBody>
          <a:bodyPr>
            <a:normAutofit/>
          </a:bodyPr>
          <a:lstStyle/>
          <a:p>
            <a:r>
              <a:rPr lang="en-US" sz="5400" cap="none" dirty="0">
                <a:latin typeface="Calibri" panose="020F0502020204030204" pitchFamily="34" charset="0"/>
                <a:ea typeface="Calibri" panose="020F0502020204030204" pitchFamily="34" charset="0"/>
                <a:cs typeface="Calibri" panose="020F0502020204030204" pitchFamily="34" charset="0"/>
              </a:rPr>
              <a:t>Comparative Study On Distributed Training Strategies</a:t>
            </a:r>
          </a:p>
        </p:txBody>
      </p:sp>
      <p:sp>
        <p:nvSpPr>
          <p:cNvPr id="3" name="Subtitle 2">
            <a:extLst>
              <a:ext uri="{FF2B5EF4-FFF2-40B4-BE49-F238E27FC236}">
                <a16:creationId xmlns:a16="http://schemas.microsoft.com/office/drawing/2014/main" id="{8B77AAB6-F9D5-090F-5FC3-EFEF020FDD8A}"/>
              </a:ext>
            </a:extLst>
          </p:cNvPr>
          <p:cNvSpPr>
            <a:spLocks noGrp="1"/>
          </p:cNvSpPr>
          <p:nvPr>
            <p:ph type="subTitle" idx="1"/>
          </p:nvPr>
        </p:nvSpPr>
        <p:spPr>
          <a:xfrm>
            <a:off x="7991474" y="3531204"/>
            <a:ext cx="3063377" cy="1926621"/>
          </a:xfrm>
        </p:spPr>
        <p:txBody>
          <a:bodyPr>
            <a:normAutofit/>
          </a:bodyPr>
          <a:lstStyle/>
          <a:p>
            <a:endParaRPr lang="en-US" cap="none" dirty="0">
              <a:latin typeface="Calibri" panose="020F0502020204030204" pitchFamily="34" charset="0"/>
              <a:ea typeface="Calibri" panose="020F0502020204030204" pitchFamily="34" charset="0"/>
              <a:cs typeface="Calibri" panose="020F0502020204030204" pitchFamily="34" charset="0"/>
            </a:endParaRPr>
          </a:p>
          <a:p>
            <a:endParaRPr lang="en-US" cap="none" dirty="0"/>
          </a:p>
          <a:p>
            <a:endParaRPr lang="en-US" cap="none" dirty="0"/>
          </a:p>
        </p:txBody>
      </p:sp>
    </p:spTree>
    <p:extLst>
      <p:ext uri="{BB962C8B-B14F-4D97-AF65-F5344CB8AC3E}">
        <p14:creationId xmlns:p14="http://schemas.microsoft.com/office/powerpoint/2010/main" val="2131631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 name="Straight Connector 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 name="Rectangle 1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078759B-2D54-1D64-0CBC-5C1D64AEF424}"/>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000" dirty="0"/>
              <a:t>WITH MPI </a:t>
            </a:r>
          </a:p>
        </p:txBody>
      </p:sp>
      <p:cxnSp>
        <p:nvCxnSpPr>
          <p:cNvPr id="17" name="Straight Connector 16">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9" name="Picture 1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26831010-6EEF-F7FF-D250-B6A406CCFB86}"/>
              </a:ext>
            </a:extLst>
          </p:cNvPr>
          <p:cNvPicPr>
            <a:picLocks noChangeAspect="1"/>
          </p:cNvPicPr>
          <p:nvPr/>
        </p:nvPicPr>
        <p:blipFill>
          <a:blip r:embed="rId3"/>
          <a:stretch>
            <a:fillRect/>
          </a:stretch>
        </p:blipFill>
        <p:spPr>
          <a:xfrm>
            <a:off x="6095849" y="1538872"/>
            <a:ext cx="5593565" cy="3063505"/>
          </a:xfrm>
          <a:prstGeom prst="rect">
            <a:avLst/>
          </a:prstGeom>
        </p:spPr>
      </p:pic>
    </p:spTree>
    <p:extLst>
      <p:ext uri="{BB962C8B-B14F-4D97-AF65-F5344CB8AC3E}">
        <p14:creationId xmlns:p14="http://schemas.microsoft.com/office/powerpoint/2010/main" val="39450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3751-D889-1254-F706-02A85E6697DE}"/>
              </a:ext>
            </a:extLst>
          </p:cNvPr>
          <p:cNvSpPr>
            <a:spLocks noGrp="1"/>
          </p:cNvSpPr>
          <p:nvPr>
            <p:ph type="title"/>
          </p:nvPr>
        </p:nvSpPr>
        <p:spPr/>
        <p:txBody>
          <a:bodyPr/>
          <a:lstStyle/>
          <a:p>
            <a:r>
              <a:rPr lang="en-US" dirty="0"/>
              <a:t>3. MIRRORED STRATEGY</a:t>
            </a:r>
          </a:p>
        </p:txBody>
      </p:sp>
      <p:sp>
        <p:nvSpPr>
          <p:cNvPr id="3" name="Content Placeholder 2">
            <a:extLst>
              <a:ext uri="{FF2B5EF4-FFF2-40B4-BE49-F238E27FC236}">
                <a16:creationId xmlns:a16="http://schemas.microsoft.com/office/drawing/2014/main" id="{A6CBE3E9-2FDF-1F43-92A6-88DAE6F8845F}"/>
              </a:ext>
            </a:extLst>
          </p:cNvPr>
          <p:cNvSpPr>
            <a:spLocks noGrp="1"/>
          </p:cNvSpPr>
          <p:nvPr>
            <p:ph idx="1"/>
          </p:nvPr>
        </p:nvSpPr>
        <p:spPr/>
        <p:txBody>
          <a:bodyPr>
            <a:normAutofit/>
          </a:bodyPr>
          <a:lstStyle/>
          <a:p>
            <a:pPr algn="l"/>
            <a:r>
              <a:rPr lang="en-US" b="0" i="0" dirty="0">
                <a:solidFill>
                  <a:srgbClr val="374151"/>
                </a:solidFill>
                <a:effectLst/>
                <a:latin typeface="Söhne"/>
              </a:rPr>
              <a:t>The Mirrored Strategy is a distribution strategy in TensorFlow designed for synchronous data parallelism. </a:t>
            </a:r>
          </a:p>
          <a:p>
            <a:pPr algn="l">
              <a:buFont typeface="Arial" panose="020B0604020202020204" pitchFamily="34" charset="0"/>
              <a:buChar char="•"/>
            </a:pPr>
            <a:r>
              <a:rPr lang="en-US" b="0" i="0" dirty="0">
                <a:solidFill>
                  <a:srgbClr val="374151"/>
                </a:solidFill>
                <a:effectLst/>
                <a:latin typeface="Söhne"/>
              </a:rPr>
              <a:t>The strategy involves replicating the entire model on each GPU, and each replica processes a fraction of the input data. After each batch, the gradients are calculated independently on each replica, and then the model's parameters are synchronized across all replicas.</a:t>
            </a:r>
          </a:p>
        </p:txBody>
      </p:sp>
    </p:spTree>
    <p:extLst>
      <p:ext uri="{BB962C8B-B14F-4D97-AF65-F5344CB8AC3E}">
        <p14:creationId xmlns:p14="http://schemas.microsoft.com/office/powerpoint/2010/main" val="4107059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1" name="Picture 3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4669E08-01E0-DC1F-41E2-D0D76C61FBCE}"/>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2800" dirty="0"/>
              <a:t>Mirrored strategy</a:t>
            </a:r>
          </a:p>
        </p:txBody>
      </p:sp>
      <p:cxnSp>
        <p:nvCxnSpPr>
          <p:cNvPr id="41" name="Straight Connector 4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E2D497E9-DB2C-F4FB-D71E-4DA5A330B3B6}"/>
              </a:ext>
            </a:extLst>
          </p:cNvPr>
          <p:cNvPicPr>
            <a:picLocks noChangeAspect="1"/>
          </p:cNvPicPr>
          <p:nvPr/>
        </p:nvPicPr>
        <p:blipFill>
          <a:blip r:embed="rId3"/>
          <a:stretch>
            <a:fillRect/>
          </a:stretch>
        </p:blipFill>
        <p:spPr>
          <a:xfrm>
            <a:off x="6231652" y="481936"/>
            <a:ext cx="5436473" cy="5300563"/>
          </a:xfrm>
          <a:prstGeom prst="rect">
            <a:avLst/>
          </a:prstGeom>
        </p:spPr>
      </p:pic>
      <p:pic>
        <p:nvPicPr>
          <p:cNvPr id="43" name="Picture 4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5" name="Straight Connector 4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48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8B32B-1208-91FB-B9CF-4F8864C4775A}"/>
              </a:ext>
            </a:extLst>
          </p:cNvPr>
          <p:cNvSpPr>
            <a:spLocks noGrp="1"/>
          </p:cNvSpPr>
          <p:nvPr>
            <p:ph type="title"/>
          </p:nvPr>
        </p:nvSpPr>
        <p:spPr/>
        <p:txBody>
          <a:bodyPr/>
          <a:lstStyle/>
          <a:p>
            <a:r>
              <a:rPr lang="en-US" dirty="0"/>
              <a:t>4. Custom data parallelism</a:t>
            </a:r>
          </a:p>
        </p:txBody>
      </p:sp>
      <p:sp>
        <p:nvSpPr>
          <p:cNvPr id="3" name="Content Placeholder 2">
            <a:extLst>
              <a:ext uri="{FF2B5EF4-FFF2-40B4-BE49-F238E27FC236}">
                <a16:creationId xmlns:a16="http://schemas.microsoft.com/office/drawing/2014/main" id="{A0625B5C-CD81-17FB-36AC-C4A7B90A3B95}"/>
              </a:ext>
            </a:extLst>
          </p:cNvPr>
          <p:cNvSpPr>
            <a:spLocks noGrp="1"/>
          </p:cNvSpPr>
          <p:nvPr>
            <p:ph idx="1"/>
          </p:nvPr>
        </p:nvSpPr>
        <p:spPr/>
        <p:txBody>
          <a:bodyPr/>
          <a:lstStyle/>
          <a:p>
            <a:r>
              <a:rPr lang="en-US" b="0" i="0" dirty="0">
                <a:solidFill>
                  <a:srgbClr val="374151"/>
                </a:solidFill>
                <a:effectLst/>
                <a:latin typeface="Söhne"/>
              </a:rPr>
              <a:t>Custom Data Parallelism involves manually distributing and training a model across multiple accelerators or devices. TensorFlow's </a:t>
            </a:r>
            <a:r>
              <a:rPr lang="en-US" b="0" i="0" dirty="0" err="1">
                <a:solidFill>
                  <a:srgbClr val="374151"/>
                </a:solidFill>
                <a:effectLst/>
                <a:latin typeface="Söhne"/>
              </a:rPr>
              <a:t>MirroredStrategy</a:t>
            </a:r>
            <a:r>
              <a:rPr lang="en-US" b="0" i="0" dirty="0">
                <a:solidFill>
                  <a:srgbClr val="374151"/>
                </a:solidFill>
                <a:effectLst/>
                <a:latin typeface="Söhne"/>
              </a:rPr>
              <a:t> is used, and a custom training loop is defined for parallelized training.</a:t>
            </a:r>
          </a:p>
          <a:p>
            <a:r>
              <a:rPr lang="en-US" b="0" i="0" dirty="0">
                <a:solidFill>
                  <a:srgbClr val="374151"/>
                </a:solidFill>
                <a:effectLst/>
                <a:latin typeface="Söhne"/>
              </a:rPr>
              <a:t>The training time is explicitly measured using time stamps before and after the training loop to understand the performance of the custom parallelization approach</a:t>
            </a:r>
            <a:r>
              <a:rPr lang="en-US" dirty="0">
                <a:solidFill>
                  <a:srgbClr val="374151"/>
                </a:solidFill>
                <a:latin typeface="Söhne"/>
              </a:rPr>
              <a:t>.</a:t>
            </a:r>
            <a:r>
              <a:rPr lang="en-US" b="0" i="0" dirty="0">
                <a:solidFill>
                  <a:srgbClr val="374151"/>
                </a:solidFill>
                <a:effectLst/>
                <a:latin typeface="Söhne"/>
              </a:rPr>
              <a:t> </a:t>
            </a:r>
          </a:p>
          <a:p>
            <a:r>
              <a:rPr lang="en-US" dirty="0">
                <a:solidFill>
                  <a:srgbClr val="374151"/>
                </a:solidFill>
                <a:latin typeface="Söhne"/>
              </a:rPr>
              <a:t>It</a:t>
            </a:r>
            <a:r>
              <a:rPr lang="en-US" b="0" i="0" dirty="0">
                <a:solidFill>
                  <a:srgbClr val="374151"/>
                </a:solidFill>
                <a:effectLst/>
                <a:latin typeface="Söhne"/>
              </a:rPr>
              <a:t> allows for more flexibility in memory management, enabling efficient use of resources.</a:t>
            </a:r>
          </a:p>
          <a:p>
            <a:endParaRPr lang="en-US" dirty="0"/>
          </a:p>
        </p:txBody>
      </p:sp>
    </p:spTree>
    <p:extLst>
      <p:ext uri="{BB962C8B-B14F-4D97-AF65-F5344CB8AC3E}">
        <p14:creationId xmlns:p14="http://schemas.microsoft.com/office/powerpoint/2010/main" val="2940589031"/>
      </p:ext>
    </p:extLst>
  </p:cSld>
  <p:clrMapOvr>
    <a:masterClrMapping/>
  </p:clrMapOvr>
  <mc:AlternateContent xmlns:mc="http://schemas.openxmlformats.org/markup-compatibility/2006" xmlns:p14="http://schemas.microsoft.com/office/powerpoint/2010/main">
    <mc:Choice Requires="p14">
      <p:transition spd="slow" p14:dur="2000" advTm="6867"/>
    </mc:Choice>
    <mc:Fallback xmlns="">
      <p:transition spd="slow" advTm="68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3B257EA-25B3-A376-32D3-FE3C5C06AC5A}"/>
              </a:ext>
            </a:extLst>
          </p:cNvPr>
          <p:cNvSpPr>
            <a:spLocks noGrp="1"/>
          </p:cNvSpPr>
          <p:nvPr>
            <p:ph type="title"/>
          </p:nvPr>
        </p:nvSpPr>
        <p:spPr>
          <a:xfrm>
            <a:off x="1452616" y="2787526"/>
            <a:ext cx="4176384" cy="556204"/>
          </a:xfrm>
        </p:spPr>
        <p:txBody>
          <a:bodyPr vert="horz" lIns="91440" tIns="45720" rIns="91440" bIns="0" rtlCol="0" anchor="b">
            <a:noAutofit/>
          </a:bodyPr>
          <a:lstStyle/>
          <a:p>
            <a:r>
              <a:rPr lang="en-US" sz="2400" dirty="0"/>
              <a:t>CUSTOM DATA PARALLELISM</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Content Placeholder 4">
            <a:extLst>
              <a:ext uri="{FF2B5EF4-FFF2-40B4-BE49-F238E27FC236}">
                <a16:creationId xmlns:a16="http://schemas.microsoft.com/office/drawing/2014/main" id="{7524C72E-8817-5C07-11F8-9BB6167965BB}"/>
              </a:ext>
            </a:extLst>
          </p:cNvPr>
          <p:cNvPicPr>
            <a:picLocks noGrp="1" noChangeAspect="1"/>
          </p:cNvPicPr>
          <p:nvPr>
            <p:ph idx="1"/>
          </p:nvPr>
        </p:nvPicPr>
        <p:blipFill>
          <a:blip r:embed="rId3"/>
          <a:stretch>
            <a:fillRect/>
          </a:stretch>
        </p:blipFill>
        <p:spPr>
          <a:xfrm>
            <a:off x="5913438" y="1047148"/>
            <a:ext cx="5783011" cy="4105938"/>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5785928"/>
      </p:ext>
    </p:extLst>
  </p:cSld>
  <p:clrMapOvr>
    <a:masterClrMapping/>
  </p:clrMapOvr>
  <mc:AlternateContent xmlns:mc="http://schemas.openxmlformats.org/markup-compatibility/2006" xmlns:p14="http://schemas.microsoft.com/office/powerpoint/2010/main">
    <mc:Choice Requires="p14">
      <p:transition spd="slow" p14:dur="2000" advTm="850"/>
    </mc:Choice>
    <mc:Fallback xmlns="">
      <p:transition spd="slow" advTm="85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0" name="Picture 3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1" name="Straight Connector 40">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3" name="Rectangle 42">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BCA2C84-6303-08AE-6C72-D262BAB33114}"/>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3600" dirty="0"/>
              <a:t>RESULTS</a:t>
            </a:r>
            <a:endParaRPr lang="en-US" sz="4000" dirty="0"/>
          </a:p>
        </p:txBody>
      </p:sp>
      <p:cxnSp>
        <p:nvCxnSpPr>
          <p:cNvPr id="45" name="Straight Connector 44">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6" name="Picture 4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7" name="Straight Connector 4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BC0DD3D1-7E45-0659-ABD6-145E42B8E023}"/>
              </a:ext>
            </a:extLst>
          </p:cNvPr>
          <p:cNvGraphicFramePr>
            <a:graphicFrameLocks noGrp="1"/>
          </p:cNvGraphicFramePr>
          <p:nvPr>
            <p:extLst>
              <p:ext uri="{D42A27DB-BD31-4B8C-83A1-F6EECF244321}">
                <p14:modId xmlns:p14="http://schemas.microsoft.com/office/powerpoint/2010/main" val="1766494846"/>
              </p:ext>
            </p:extLst>
          </p:nvPr>
        </p:nvGraphicFramePr>
        <p:xfrm>
          <a:off x="5842257" y="1791510"/>
          <a:ext cx="5781017" cy="3104439"/>
        </p:xfrm>
        <a:graphic>
          <a:graphicData uri="http://schemas.openxmlformats.org/drawingml/2006/table">
            <a:tbl>
              <a:tblPr firstRow="1" bandRow="1">
                <a:noFill/>
                <a:tableStyleId>{5C22544A-7EE6-4342-B048-85BDC9FD1C3A}</a:tableStyleId>
              </a:tblPr>
              <a:tblGrid>
                <a:gridCol w="2853474">
                  <a:extLst>
                    <a:ext uri="{9D8B030D-6E8A-4147-A177-3AD203B41FA5}">
                      <a16:colId xmlns:a16="http://schemas.microsoft.com/office/drawing/2014/main" val="1050570454"/>
                    </a:ext>
                  </a:extLst>
                </a:gridCol>
                <a:gridCol w="2927543">
                  <a:extLst>
                    <a:ext uri="{9D8B030D-6E8A-4147-A177-3AD203B41FA5}">
                      <a16:colId xmlns:a16="http://schemas.microsoft.com/office/drawing/2014/main" val="1753756804"/>
                    </a:ext>
                  </a:extLst>
                </a:gridCol>
              </a:tblGrid>
              <a:tr h="623071">
                <a:tc>
                  <a:txBody>
                    <a:bodyPr/>
                    <a:lstStyle/>
                    <a:p>
                      <a:pPr algn="ctr"/>
                      <a:r>
                        <a:rPr lang="en-US" sz="1800" b="1" dirty="0">
                          <a:solidFill>
                            <a:srgbClr val="FFFFFF"/>
                          </a:solidFill>
                        </a:rPr>
                        <a:t>Method</a:t>
                      </a:r>
                    </a:p>
                  </a:txBody>
                  <a:tcPr marL="288351" marR="173011" marT="173011" marB="173011">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gn="ctr"/>
                      <a:r>
                        <a:rPr lang="en-US" sz="1800" b="1" dirty="0">
                          <a:solidFill>
                            <a:srgbClr val="FFFFFF"/>
                          </a:solidFill>
                        </a:rPr>
                        <a:t>Training time(seconds)</a:t>
                      </a:r>
                    </a:p>
                  </a:txBody>
                  <a:tcPr marL="288351" marR="173011" marT="173011" marB="173011">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3810777335"/>
                  </a:ext>
                </a:extLst>
              </a:tr>
              <a:tr h="560078">
                <a:tc>
                  <a:txBody>
                    <a:bodyPr/>
                    <a:lstStyle/>
                    <a:p>
                      <a:pPr algn="ctr"/>
                      <a:r>
                        <a:rPr lang="en-US" sz="1800" dirty="0">
                          <a:solidFill>
                            <a:schemeClr val="tx1">
                              <a:lumMod val="85000"/>
                              <a:lumOff val="15000"/>
                            </a:schemeClr>
                          </a:solidFill>
                        </a:rPr>
                        <a:t>Without MPI</a:t>
                      </a:r>
                    </a:p>
                  </a:txBody>
                  <a:tcPr marL="288351" marR="173011" marT="173011" marB="1730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800" dirty="0">
                          <a:solidFill>
                            <a:schemeClr val="tx1">
                              <a:lumMod val="85000"/>
                              <a:lumOff val="15000"/>
                            </a:schemeClr>
                          </a:solidFill>
                        </a:rPr>
                        <a:t>46.18</a:t>
                      </a:r>
                    </a:p>
                  </a:txBody>
                  <a:tcPr marL="288351" marR="173011" marT="173011" marB="1730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4266653338"/>
                  </a:ext>
                </a:extLst>
              </a:tr>
              <a:tr h="0">
                <a:tc>
                  <a:txBody>
                    <a:bodyPr/>
                    <a:lstStyle/>
                    <a:p>
                      <a:pPr algn="ctr"/>
                      <a:r>
                        <a:rPr lang="en-US" sz="1800" dirty="0">
                          <a:solidFill>
                            <a:schemeClr val="tx1">
                              <a:lumMod val="85000"/>
                              <a:lumOff val="15000"/>
                            </a:schemeClr>
                          </a:solidFill>
                        </a:rPr>
                        <a:t>With MPI</a:t>
                      </a:r>
                    </a:p>
                  </a:txBody>
                  <a:tcPr marL="288351" marR="173011" marT="173011" marB="173011">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gn="ctr"/>
                      <a:r>
                        <a:rPr lang="en-US" sz="1800" dirty="0">
                          <a:solidFill>
                            <a:schemeClr val="tx1">
                              <a:lumMod val="85000"/>
                              <a:lumOff val="15000"/>
                            </a:schemeClr>
                          </a:solidFill>
                        </a:rPr>
                        <a:t>35.49</a:t>
                      </a:r>
                    </a:p>
                  </a:txBody>
                  <a:tcPr marL="288351" marR="173011" marT="173011" marB="173011">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505106997"/>
                  </a:ext>
                </a:extLst>
              </a:tr>
              <a:tr h="527222">
                <a:tc>
                  <a:txBody>
                    <a:bodyPr/>
                    <a:lstStyle/>
                    <a:p>
                      <a:pPr algn="ctr"/>
                      <a:r>
                        <a:rPr lang="en-US" sz="1800" dirty="0">
                          <a:solidFill>
                            <a:schemeClr val="tx1">
                              <a:lumMod val="85000"/>
                              <a:lumOff val="15000"/>
                            </a:schemeClr>
                          </a:solidFill>
                        </a:rPr>
                        <a:t>Mirrored Strategy</a:t>
                      </a:r>
                    </a:p>
                  </a:txBody>
                  <a:tcPr marL="288351" marR="173011" marT="173011" marB="173011">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gn="ctr"/>
                      <a:r>
                        <a:rPr lang="en-US" sz="1800" dirty="0">
                          <a:solidFill>
                            <a:schemeClr val="tx1">
                              <a:lumMod val="85000"/>
                              <a:lumOff val="15000"/>
                            </a:schemeClr>
                          </a:solidFill>
                        </a:rPr>
                        <a:t>29.21</a:t>
                      </a:r>
                    </a:p>
                  </a:txBody>
                  <a:tcPr marL="288351" marR="173011" marT="173011" marB="173011">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533862813"/>
                  </a:ext>
                </a:extLst>
              </a:tr>
              <a:tr h="571855">
                <a:tc>
                  <a:txBody>
                    <a:bodyPr/>
                    <a:lstStyle/>
                    <a:p>
                      <a:pPr algn="ctr"/>
                      <a:r>
                        <a:rPr lang="en-US" sz="1800" dirty="0">
                          <a:solidFill>
                            <a:schemeClr val="tx1">
                              <a:lumMod val="85000"/>
                              <a:lumOff val="15000"/>
                            </a:schemeClr>
                          </a:solidFill>
                        </a:rPr>
                        <a:t>Custom data parallelism</a:t>
                      </a:r>
                    </a:p>
                  </a:txBody>
                  <a:tcPr marL="288351" marR="173011" marT="173011" marB="173011">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algn="ctr"/>
                      <a:r>
                        <a:rPr lang="en-US" sz="1800" dirty="0">
                          <a:solidFill>
                            <a:schemeClr val="tx1">
                              <a:lumMod val="85000"/>
                              <a:lumOff val="15000"/>
                            </a:schemeClr>
                          </a:solidFill>
                        </a:rPr>
                        <a:t>17.46</a:t>
                      </a:r>
                    </a:p>
                  </a:txBody>
                  <a:tcPr marL="288351" marR="173011" marT="173011" marB="173011">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1623640963"/>
                  </a:ext>
                </a:extLst>
              </a:tr>
            </a:tbl>
          </a:graphicData>
        </a:graphic>
      </p:graphicFrame>
    </p:spTree>
    <p:extLst>
      <p:ext uri="{BB962C8B-B14F-4D97-AF65-F5344CB8AC3E}">
        <p14:creationId xmlns:p14="http://schemas.microsoft.com/office/powerpoint/2010/main" val="3466928714"/>
      </p:ext>
    </p:extLst>
  </p:cSld>
  <p:clrMapOvr>
    <a:masterClrMapping/>
  </p:clrMapOvr>
  <mc:AlternateContent xmlns:mc="http://schemas.openxmlformats.org/markup-compatibility/2006" xmlns:p14="http://schemas.microsoft.com/office/powerpoint/2010/main">
    <mc:Choice Requires="p14">
      <p:transition spd="slow" p14:dur="2000" advTm="3638"/>
    </mc:Choice>
    <mc:Fallback xmlns="">
      <p:transition spd="slow" advTm="363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4" name="Picture 8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4" name="Straight Connector 9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96" name="Rectangle 95">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AEA935D-5E3D-8597-8F00-51D3588D217B}"/>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dirty="0"/>
              <a:t>VISUALIZING RESULTS</a:t>
            </a:r>
          </a:p>
        </p:txBody>
      </p:sp>
      <p:cxnSp>
        <p:nvCxnSpPr>
          <p:cNvPr id="98" name="Straight Connector 97">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99" name="Picture 98">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00" name="Straight Connector 99">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CDBBCA78-65B7-0130-6E8D-F1259F020812}"/>
              </a:ext>
            </a:extLst>
          </p:cNvPr>
          <p:cNvPicPr>
            <a:picLocks noChangeAspect="1"/>
          </p:cNvPicPr>
          <p:nvPr/>
        </p:nvPicPr>
        <p:blipFill>
          <a:blip r:embed="rId3"/>
          <a:stretch>
            <a:fillRect/>
          </a:stretch>
        </p:blipFill>
        <p:spPr>
          <a:xfrm>
            <a:off x="6164459" y="1079681"/>
            <a:ext cx="5486875" cy="4176122"/>
          </a:xfrm>
          <a:prstGeom prst="rect">
            <a:avLst/>
          </a:prstGeom>
        </p:spPr>
      </p:pic>
    </p:spTree>
    <p:extLst>
      <p:ext uri="{BB962C8B-B14F-4D97-AF65-F5344CB8AC3E}">
        <p14:creationId xmlns:p14="http://schemas.microsoft.com/office/powerpoint/2010/main" val="381364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CED0-3C86-0290-EF36-BD3E8AC42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D070263-C562-4DF3-2852-D972A38E138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74151"/>
                </a:solidFill>
                <a:effectLst/>
                <a:latin typeface="Söhne"/>
              </a:rPr>
              <a:t>Among the evaluated methods, </a:t>
            </a:r>
            <a:r>
              <a:rPr lang="en-US" i="0" dirty="0">
                <a:solidFill>
                  <a:srgbClr val="374151"/>
                </a:solidFill>
                <a:effectLst/>
                <a:latin typeface="Söhne"/>
              </a:rPr>
              <a:t>Custom Data Parallelism </a:t>
            </a:r>
            <a:r>
              <a:rPr lang="en-US" b="0" i="0" dirty="0">
                <a:solidFill>
                  <a:srgbClr val="374151"/>
                </a:solidFill>
                <a:effectLst/>
                <a:latin typeface="Söhne"/>
              </a:rPr>
              <a:t>demonstrates the most efficient training, with the shortest training time.</a:t>
            </a:r>
          </a:p>
          <a:p>
            <a:pPr algn="l">
              <a:buFont typeface="Arial" panose="020B0604020202020204" pitchFamily="34" charset="0"/>
              <a:buChar char="•"/>
            </a:pPr>
            <a:r>
              <a:rPr lang="en-US" b="0" i="0" dirty="0">
                <a:solidFill>
                  <a:srgbClr val="374151"/>
                </a:solidFill>
                <a:effectLst/>
                <a:latin typeface="Söhne"/>
              </a:rPr>
              <a:t>Mirrored strategy, designed for synchronous training on multiple GPUs, exhibited good scalability  providing a balanced performance.</a:t>
            </a:r>
          </a:p>
          <a:p>
            <a:pPr algn="l">
              <a:buFont typeface="Arial" panose="020B0604020202020204" pitchFamily="34" charset="0"/>
              <a:buChar char="•"/>
            </a:pPr>
            <a:r>
              <a:rPr lang="en-US" b="0" i="0" dirty="0">
                <a:solidFill>
                  <a:srgbClr val="374151"/>
                </a:solidFill>
                <a:effectLst/>
                <a:latin typeface="Söhne"/>
              </a:rPr>
              <a:t>Comparing MPI and non-MPI approaches, it's evident that utilizing MPI resulted in a reduced training time , indicating the positive impact of message passing for distributed training.</a:t>
            </a:r>
          </a:p>
          <a:p>
            <a:pPr algn="l">
              <a:buFont typeface="Arial" panose="020B0604020202020204" pitchFamily="34" charset="0"/>
              <a:buChar char="•"/>
            </a:pPr>
            <a:r>
              <a:rPr lang="en-US" b="0" i="0" dirty="0">
                <a:solidFill>
                  <a:srgbClr val="374151"/>
                </a:solidFill>
                <a:effectLst/>
                <a:latin typeface="Söhne"/>
              </a:rPr>
              <a:t>The Fashion MNIST dataset is relatively small, so the difference between the training time of our methods is also very less. With larger datasets, we might see clearer distinctions in training efficiency among the strategies.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4018664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CE83-C577-0602-E030-54F39B07655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2F39EF8-4ADE-467A-07E2-97705597E0CA}"/>
              </a:ext>
            </a:extLst>
          </p:cNvPr>
          <p:cNvSpPr>
            <a:spLocks noGrp="1"/>
          </p:cNvSpPr>
          <p:nvPr>
            <p:ph idx="1"/>
          </p:nvPr>
        </p:nvSpPr>
        <p:spPr/>
        <p:txBody>
          <a:bodyPr/>
          <a:lstStyle/>
          <a:p>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CNN with </a:t>
            </a:r>
            <a:r>
              <a:rPr lang="en-US" dirty="0" err="1">
                <a:solidFill>
                  <a:schemeClr val="tx1">
                    <a:lumMod val="95000"/>
                    <a:lumOff val="5000"/>
                  </a:schemeClr>
                </a:solidFill>
                <a:hlinkClick r:id="rId2">
                  <a:extLst>
                    <a:ext uri="{A12FA001-AC4F-418D-AE19-62706E023703}">
                      <ahyp:hlinkClr xmlns:ahyp="http://schemas.microsoft.com/office/drawing/2018/hyperlinkcolor" val="tx"/>
                    </a:ext>
                  </a:extLst>
                </a:hlinkClick>
              </a:rPr>
              <a:t>Tensorflow|Keras</a:t>
            </a:r>
            <a:r>
              <a:rPr lang="en-US" dirty="0">
                <a:solidFill>
                  <a:schemeClr val="tx1">
                    <a:lumMod val="95000"/>
                    <a:lumOff val="5000"/>
                  </a:schemeClr>
                </a:solidFill>
                <a:hlinkClick r:id="rId2">
                  <a:extLst>
                    <a:ext uri="{A12FA001-AC4F-418D-AE19-62706E023703}">
                      <ahyp:hlinkClr xmlns:ahyp="http://schemas.microsoft.com/office/drawing/2018/hyperlinkcolor" val="tx"/>
                    </a:ext>
                  </a:extLst>
                </a:hlinkClick>
              </a:rPr>
              <a:t> for Fashion MNIST | Kaggle</a:t>
            </a:r>
            <a:endParaRPr lang="en-US" dirty="0">
              <a:solidFill>
                <a:schemeClr val="tx1">
                  <a:lumMod val="95000"/>
                  <a:lumOff val="5000"/>
                </a:schemeClr>
              </a:solidFill>
            </a:endParaRPr>
          </a:p>
          <a:p>
            <a:r>
              <a:rPr lang="en-US" dirty="0">
                <a:solidFill>
                  <a:schemeClr val="tx1">
                    <a:lumMod val="95000"/>
                    <a:lumOff val="5000"/>
                  </a:schemeClr>
                </a:solidFill>
                <a:hlinkClick r:id="rId3">
                  <a:extLst>
                    <a:ext uri="{A12FA001-AC4F-418D-AE19-62706E023703}">
                      <ahyp:hlinkClr xmlns:ahyp="http://schemas.microsoft.com/office/drawing/2018/hyperlinkcolor" val="tx"/>
                    </a:ext>
                  </a:extLst>
                </a:hlinkClick>
              </a:rPr>
              <a:t>https://www.tensorflow.org/api_docs/python/tf/distribute/MirroredStrategy</a:t>
            </a:r>
            <a:endParaRPr lang="en-US" dirty="0">
              <a:solidFill>
                <a:schemeClr val="tx1">
                  <a:lumMod val="95000"/>
                  <a:lumOff val="5000"/>
                </a:schemeClr>
              </a:solidFill>
            </a:endParaRPr>
          </a:p>
          <a:p>
            <a:r>
              <a:rPr lang="en-US" dirty="0">
                <a:solidFill>
                  <a:schemeClr val="tx1">
                    <a:lumMod val="95000"/>
                    <a:lumOff val="5000"/>
                  </a:schemeClr>
                </a:solidFill>
                <a:hlinkClick r:id="rId4">
                  <a:extLst>
                    <a:ext uri="{A12FA001-AC4F-418D-AE19-62706E023703}">
                      <ahyp:hlinkClr xmlns:ahyp="http://schemas.microsoft.com/office/drawing/2018/hyperlinkcolor" val="tx"/>
                    </a:ext>
                  </a:extLst>
                </a:hlinkClick>
              </a:rPr>
              <a:t>https://www.tensorflow.org/guide/distributed_training</a:t>
            </a:r>
            <a:endParaRPr lang="en-US" dirty="0">
              <a:solidFill>
                <a:schemeClr val="tx1">
                  <a:lumMod val="95000"/>
                  <a:lumOff val="5000"/>
                </a:schemeClr>
              </a:solidFill>
            </a:endParaRPr>
          </a:p>
          <a:p>
            <a:r>
              <a:rPr lang="en-US" dirty="0">
                <a:solidFill>
                  <a:schemeClr val="tx1">
                    <a:lumMod val="95000"/>
                    <a:lumOff val="5000"/>
                  </a:schemeClr>
                </a:solidFill>
                <a:hlinkClick r:id="rId5">
                  <a:extLst>
                    <a:ext uri="{A12FA001-AC4F-418D-AE19-62706E023703}">
                      <ahyp:hlinkClr xmlns:ahyp="http://schemas.microsoft.com/office/drawing/2018/hyperlinkcolor" val="tx"/>
                    </a:ext>
                  </a:extLst>
                </a:hlinkClick>
              </a:rPr>
              <a:t>1603.02339v2.pdf (arxiv.org)</a:t>
            </a:r>
            <a:endParaRPr lang="en-US" dirty="0">
              <a:solidFill>
                <a:schemeClr val="tx1">
                  <a:lumMod val="95000"/>
                  <a:lumOff val="5000"/>
                </a:schemeClr>
              </a:solidFill>
            </a:endParaRPr>
          </a:p>
          <a:p>
            <a:pPr marL="0" indent="0">
              <a:buNone/>
            </a:pPr>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p>
        </p:txBody>
      </p:sp>
    </p:spTree>
    <p:extLst>
      <p:ext uri="{BB962C8B-B14F-4D97-AF65-F5344CB8AC3E}">
        <p14:creationId xmlns:p14="http://schemas.microsoft.com/office/powerpoint/2010/main" val="3978829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6" name="Picture 25">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2" name="Rectangle 31">
            <a:extLst>
              <a:ext uri="{FF2B5EF4-FFF2-40B4-BE49-F238E27FC236}">
                <a16:creationId xmlns:a16="http://schemas.microsoft.com/office/drawing/2014/main" id="{3EDEB8F7-5157-437B-9615-546436FC1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D4D510-5909-4CD3-9D2E-1462EEDAF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6" name="Group 35">
            <a:extLst>
              <a:ext uri="{FF2B5EF4-FFF2-40B4-BE49-F238E27FC236}">
                <a16:creationId xmlns:a16="http://schemas.microsoft.com/office/drawing/2014/main" id="{BCD39417-94AC-41B2-A0B6-D85A4939C5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00983" y="323838"/>
            <a:ext cx="7385844" cy="3652791"/>
            <a:chOff x="8039702" y="600024"/>
            <a:chExt cx="3096155" cy="5222486"/>
          </a:xfrm>
        </p:grpSpPr>
        <p:sp>
          <p:nvSpPr>
            <p:cNvPr id="37" name="Rectangle 36">
              <a:extLst>
                <a:ext uri="{FF2B5EF4-FFF2-40B4-BE49-F238E27FC236}">
                  <a16:creationId xmlns:a16="http://schemas.microsoft.com/office/drawing/2014/main" id="{D08EA488-1D82-4C02-AC91-800B07809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9702" y="600024"/>
              <a:ext cx="3096155" cy="522248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2B0FDB-BE84-4BF2-A7BB-0BA895709D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71381" y="1062693"/>
              <a:ext cx="2829978" cy="429234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9" name="Content Placeholder 18" descr="A black text on a white background&#10;&#10;Description automatically generated">
            <a:extLst>
              <a:ext uri="{FF2B5EF4-FFF2-40B4-BE49-F238E27FC236}">
                <a16:creationId xmlns:a16="http://schemas.microsoft.com/office/drawing/2014/main" id="{5CFF8C1B-D166-EBC7-38DF-53B86ADD7B31}"/>
              </a:ext>
            </a:extLst>
          </p:cNvPr>
          <p:cNvPicPr>
            <a:picLocks noGrp="1" noChangeAspect="1"/>
          </p:cNvPicPr>
          <p:nvPr>
            <p:ph idx="1"/>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1" b="2921"/>
          <a:stretch/>
        </p:blipFill>
        <p:spPr>
          <a:xfrm>
            <a:off x="3038365" y="963739"/>
            <a:ext cx="6101307" cy="2369223"/>
          </a:xfrm>
          <a:prstGeom prst="rect">
            <a:avLst/>
          </a:prstGeom>
        </p:spPr>
      </p:pic>
      <p:cxnSp>
        <p:nvCxnSpPr>
          <p:cNvPr id="40" name="Straight Connector 39">
            <a:extLst>
              <a:ext uri="{FF2B5EF4-FFF2-40B4-BE49-F238E27FC236}">
                <a16:creationId xmlns:a16="http://schemas.microsoft.com/office/drawing/2014/main" id="{B83A9B04-A983-4BB2-B5FE-D5FF3349CF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76728" y="4460798"/>
            <a:ext cx="8643010"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2" name="Picture 41">
            <a:extLst>
              <a:ext uri="{FF2B5EF4-FFF2-40B4-BE49-F238E27FC236}">
                <a16:creationId xmlns:a16="http://schemas.microsoft.com/office/drawing/2014/main" id="{F8BC879B-D5D0-4812-A907-BA7A42E538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8A5A3CA7-5B91-44F1-B078-332DBCC143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26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D1EC-E68C-D09E-4FBE-28DCFBC87B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DB54AF5-415C-D2E8-142A-D65BDBC73674}"/>
              </a:ext>
            </a:extLst>
          </p:cNvPr>
          <p:cNvSpPr>
            <a:spLocks noGrp="1"/>
          </p:cNvSpPr>
          <p:nvPr>
            <p:ph idx="1"/>
          </p:nvPr>
        </p:nvSpPr>
        <p:spPr/>
        <p:txBody>
          <a:bodyPr/>
          <a:lstStyle/>
          <a:p>
            <a:r>
              <a:rPr lang="en-US" b="0" i="0" dirty="0">
                <a:solidFill>
                  <a:srgbClr val="374151"/>
                </a:solidFill>
                <a:effectLst/>
                <a:latin typeface="Söhne"/>
              </a:rPr>
              <a:t>Distributed training strategies involve parallelizing machine learning model training across multiple devices or nodes, allowing for more efficient processing of large datasets.</a:t>
            </a:r>
          </a:p>
          <a:p>
            <a:r>
              <a:rPr lang="en-US" dirty="0">
                <a:solidFill>
                  <a:srgbClr val="374151"/>
                </a:solidFill>
                <a:latin typeface="Söhne"/>
              </a:rPr>
              <a:t>It u</a:t>
            </a:r>
            <a:r>
              <a:rPr lang="en-US" b="0" i="0" dirty="0">
                <a:solidFill>
                  <a:srgbClr val="374151"/>
                </a:solidFill>
                <a:effectLst/>
                <a:latin typeface="Söhne"/>
              </a:rPr>
              <a:t>tilizes data parallelism, model parallelism, or hybrid approaches to distribute the workload.</a:t>
            </a:r>
          </a:p>
          <a:p>
            <a:r>
              <a:rPr lang="en-US" dirty="0">
                <a:solidFill>
                  <a:srgbClr val="374151"/>
                </a:solidFill>
                <a:latin typeface="Söhne"/>
              </a:rPr>
              <a:t>It e</a:t>
            </a:r>
            <a:r>
              <a:rPr lang="en-US" b="0" i="0" dirty="0">
                <a:solidFill>
                  <a:srgbClr val="374151"/>
                </a:solidFill>
                <a:effectLst/>
                <a:latin typeface="Söhne"/>
              </a:rPr>
              <a:t>fficiently distributes computation tasks to optimize GPU, CPU resources.</a:t>
            </a:r>
            <a:endParaRPr lang="en-US" dirty="0">
              <a:solidFill>
                <a:srgbClr val="374151"/>
              </a:solidFill>
              <a:latin typeface="Söhne"/>
            </a:endParaRPr>
          </a:p>
          <a:p>
            <a:r>
              <a:rPr lang="en-US" b="0" i="0" dirty="0">
                <a:solidFill>
                  <a:srgbClr val="374151"/>
                </a:solidFill>
                <a:effectLst/>
                <a:latin typeface="Söhne"/>
              </a:rPr>
              <a:t>Distributed training is crucial for handling large datasets and complex models efficiently.</a:t>
            </a:r>
          </a:p>
        </p:txBody>
      </p:sp>
    </p:spTree>
    <p:extLst>
      <p:ext uri="{BB962C8B-B14F-4D97-AF65-F5344CB8AC3E}">
        <p14:creationId xmlns:p14="http://schemas.microsoft.com/office/powerpoint/2010/main" val="300853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19FBF-CF49-B17C-F09C-8FEBA5DFF579}"/>
              </a:ext>
            </a:extLst>
          </p:cNvPr>
          <p:cNvSpPr>
            <a:spLocks noGrp="1"/>
          </p:cNvSpPr>
          <p:nvPr>
            <p:ph type="title"/>
          </p:nvPr>
        </p:nvSpPr>
        <p:spPr/>
        <p:txBody>
          <a:bodyPr>
            <a:normAutofit/>
          </a:bodyPr>
          <a:lstStyle/>
          <a:p>
            <a:r>
              <a:rPr lang="en-US" dirty="0"/>
              <a:t>REAL-WORLD IMPACT AND Its applications</a:t>
            </a:r>
          </a:p>
        </p:txBody>
      </p:sp>
      <p:sp>
        <p:nvSpPr>
          <p:cNvPr id="3" name="Content Placeholder 2">
            <a:extLst>
              <a:ext uri="{FF2B5EF4-FFF2-40B4-BE49-F238E27FC236}">
                <a16:creationId xmlns:a16="http://schemas.microsoft.com/office/drawing/2014/main" id="{EFDFBAAE-6740-3ED3-6E9F-74A547E28EB9}"/>
              </a:ext>
            </a:extLst>
          </p:cNvPr>
          <p:cNvSpPr>
            <a:spLocks noGrp="1"/>
          </p:cNvSpPr>
          <p:nvPr>
            <p:ph idx="1"/>
          </p:nvPr>
        </p:nvSpPr>
        <p:spPr/>
        <p:txBody>
          <a:bodyPr>
            <a:normAutofit lnSpcReduction="10000"/>
          </a:bodyPr>
          <a:lstStyle/>
          <a:p>
            <a:r>
              <a:rPr lang="en-US" b="0" i="0" dirty="0">
                <a:solidFill>
                  <a:srgbClr val="374151"/>
                </a:solidFill>
                <a:effectLst/>
                <a:latin typeface="Söhne"/>
              </a:rPr>
              <a:t>Deep learning models, especially in fields like natural language processing are becoming increasingly complex. Distributed training allows these models to scale across multiple devices or nodes.</a:t>
            </a:r>
          </a:p>
          <a:p>
            <a:r>
              <a:rPr lang="en-US" b="0" i="0" dirty="0">
                <a:solidFill>
                  <a:srgbClr val="374151"/>
                </a:solidFill>
                <a:effectLst/>
                <a:latin typeface="Söhne"/>
              </a:rPr>
              <a:t>Industries such as healthcare, finance often deal with large-scale datasets. Distributed training is vital in these domains for developing accurate predictive models.</a:t>
            </a:r>
          </a:p>
          <a:p>
            <a:r>
              <a:rPr lang="en-US" b="0" i="0" dirty="0">
                <a:solidFill>
                  <a:srgbClr val="374151"/>
                </a:solidFill>
                <a:effectLst/>
                <a:latin typeface="Söhne"/>
              </a:rPr>
              <a:t>In the field of research ,distributed training facilitates global collaboration. Researchers can jointly work on large-scale experiments, share resources, and collectively train models without being limited by geographical constraints.</a:t>
            </a:r>
            <a:br>
              <a:rPr lang="en-US" dirty="0"/>
            </a:br>
            <a:endParaRPr lang="en-US" dirty="0"/>
          </a:p>
        </p:txBody>
      </p:sp>
    </p:spTree>
    <p:extLst>
      <p:ext uri="{BB962C8B-B14F-4D97-AF65-F5344CB8AC3E}">
        <p14:creationId xmlns:p14="http://schemas.microsoft.com/office/powerpoint/2010/main" val="216719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3454C-895B-4C49-FDEF-7B90020A1F9B}"/>
              </a:ext>
            </a:extLst>
          </p:cNvPr>
          <p:cNvSpPr>
            <a:spLocks noGrp="1"/>
          </p:cNvSpPr>
          <p:nvPr>
            <p:ph type="title"/>
          </p:nvPr>
        </p:nvSpPr>
        <p:spPr/>
        <p:txBody>
          <a:bodyPr/>
          <a:lstStyle/>
          <a:p>
            <a:r>
              <a:rPr lang="en-US" dirty="0"/>
              <a:t>PROJECT GOAL</a:t>
            </a:r>
          </a:p>
        </p:txBody>
      </p:sp>
      <p:sp>
        <p:nvSpPr>
          <p:cNvPr id="3" name="Content Placeholder 2">
            <a:extLst>
              <a:ext uri="{FF2B5EF4-FFF2-40B4-BE49-F238E27FC236}">
                <a16:creationId xmlns:a16="http://schemas.microsoft.com/office/drawing/2014/main" id="{993E297D-AF55-BD85-9D8B-0CAAF9A42CF3}"/>
              </a:ext>
            </a:extLst>
          </p:cNvPr>
          <p:cNvSpPr>
            <a:spLocks noGrp="1"/>
          </p:cNvSpPr>
          <p:nvPr>
            <p:ph idx="1"/>
          </p:nvPr>
        </p:nvSpPr>
        <p:spPr/>
        <p:txBody>
          <a:bodyPr>
            <a:normAutofit/>
          </a:bodyPr>
          <a:lstStyle/>
          <a:p>
            <a:pPr marL="0" indent="0" algn="l">
              <a:buNone/>
            </a:pPr>
            <a:r>
              <a:rPr lang="en-US" sz="2200" b="0" i="0" dirty="0">
                <a:solidFill>
                  <a:srgbClr val="374151"/>
                </a:solidFill>
                <a:effectLst/>
                <a:latin typeface="Söhne"/>
              </a:rPr>
              <a:t>Our project has the following goals: </a:t>
            </a:r>
          </a:p>
          <a:p>
            <a:r>
              <a:rPr lang="en-US" sz="2200" dirty="0">
                <a:solidFill>
                  <a:srgbClr val="374151"/>
                </a:solidFill>
                <a:latin typeface="Söhne"/>
              </a:rPr>
              <a:t>To a</a:t>
            </a:r>
            <a:r>
              <a:rPr lang="en-US" sz="2200" b="0" i="0" dirty="0">
                <a:solidFill>
                  <a:srgbClr val="374151"/>
                </a:solidFill>
                <a:effectLst/>
                <a:latin typeface="Söhne"/>
              </a:rPr>
              <a:t>ssess the impact of Without MPI on training efficiency.</a:t>
            </a:r>
          </a:p>
          <a:p>
            <a:r>
              <a:rPr lang="en-US" sz="2200" b="0" i="0" dirty="0">
                <a:solidFill>
                  <a:srgbClr val="374151"/>
                </a:solidFill>
                <a:effectLst/>
                <a:latin typeface="Söhne"/>
              </a:rPr>
              <a:t>Evaluate the training performance using four different strategies: without MPI, with MPI, Mirrored Strategy, and custom data parallelism .</a:t>
            </a:r>
          </a:p>
        </p:txBody>
      </p:sp>
      <p:pic>
        <p:nvPicPr>
          <p:cNvPr id="1025" name="Picture 1" descr="User">
            <a:extLst>
              <a:ext uri="{FF2B5EF4-FFF2-40B4-BE49-F238E27FC236}">
                <a16:creationId xmlns:a16="http://schemas.microsoft.com/office/drawing/2014/main" id="{1628F056-2DB1-4A87-F566-4539CE6ED6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28600"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040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848E-6F99-EC4C-3151-4A8C48C44FA0}"/>
              </a:ext>
            </a:extLst>
          </p:cNvPr>
          <p:cNvSpPr>
            <a:spLocks noGrp="1"/>
          </p:cNvSpPr>
          <p:nvPr>
            <p:ph type="title"/>
          </p:nvPr>
        </p:nvSpPr>
        <p:spPr>
          <a:xfrm>
            <a:off x="1451579" y="804519"/>
            <a:ext cx="9603275" cy="1049235"/>
          </a:xfrm>
        </p:spPr>
        <p:txBody>
          <a:bodyPr>
            <a:normAutofit/>
          </a:bodyPr>
          <a:lstStyle/>
          <a:p>
            <a:r>
              <a:rPr lang="en-US"/>
              <a:t>DATASET DESCRIPTION</a:t>
            </a:r>
          </a:p>
        </p:txBody>
      </p:sp>
      <p:sp>
        <p:nvSpPr>
          <p:cNvPr id="3" name="Content Placeholder 2">
            <a:extLst>
              <a:ext uri="{FF2B5EF4-FFF2-40B4-BE49-F238E27FC236}">
                <a16:creationId xmlns:a16="http://schemas.microsoft.com/office/drawing/2014/main" id="{0FDEF4D5-BB34-212D-92F6-F2C12308BA41}"/>
              </a:ext>
            </a:extLst>
          </p:cNvPr>
          <p:cNvSpPr>
            <a:spLocks noGrp="1"/>
          </p:cNvSpPr>
          <p:nvPr>
            <p:ph idx="1"/>
          </p:nvPr>
        </p:nvSpPr>
        <p:spPr>
          <a:xfrm>
            <a:off x="1451579" y="2015734"/>
            <a:ext cx="6195784" cy="3450613"/>
          </a:xfrm>
        </p:spPr>
        <p:txBody>
          <a:bodyPr>
            <a:normAutofit/>
          </a:bodyPr>
          <a:lstStyle/>
          <a:p>
            <a:pPr>
              <a:lnSpc>
                <a:spcPct val="110000"/>
              </a:lnSpc>
            </a:pPr>
            <a:r>
              <a:rPr lang="en-US" b="0" i="0" dirty="0">
                <a:effectLst/>
                <a:latin typeface="Söhne"/>
              </a:rPr>
              <a:t>Fashion-MNIST is a dataset of Zalando's article images, consists of 60,000 training examples and 10,000 test examples.</a:t>
            </a:r>
          </a:p>
          <a:p>
            <a:pPr>
              <a:lnSpc>
                <a:spcPct val="110000"/>
              </a:lnSpc>
              <a:buFont typeface="Arial" panose="020B0604020202020204" pitchFamily="34" charset="0"/>
              <a:buChar char="•"/>
            </a:pPr>
            <a:r>
              <a:rPr lang="en-US" b="0" i="0" dirty="0">
                <a:effectLst/>
                <a:latin typeface="Söhne"/>
              </a:rPr>
              <a:t>Each example is a 28x28 grayscale image, associated with a label from 10 classes</a:t>
            </a:r>
            <a:r>
              <a:rPr lang="en-US" dirty="0">
                <a:latin typeface="Söhne"/>
              </a:rPr>
              <a:t>.</a:t>
            </a:r>
            <a:endParaRPr lang="en-US" b="0" i="0" dirty="0">
              <a:effectLst/>
              <a:latin typeface="Söhne"/>
            </a:endParaRPr>
          </a:p>
          <a:p>
            <a:pPr>
              <a:lnSpc>
                <a:spcPct val="110000"/>
              </a:lnSpc>
              <a:buFont typeface="Arial" panose="020B0604020202020204" pitchFamily="34" charset="0"/>
              <a:buChar char="•"/>
            </a:pPr>
            <a:r>
              <a:rPr lang="en-US" b="0" i="0" dirty="0">
                <a:effectLst/>
                <a:latin typeface="Söhne"/>
              </a:rPr>
              <a:t>The dataset is designed to serve as a drop-in replacement for the original MNIST dataset, providing a more diverse and challenging set of images for machine learning benchmarks.</a:t>
            </a:r>
          </a:p>
          <a:p>
            <a:pPr>
              <a:lnSpc>
                <a:spcPct val="110000"/>
              </a:lnSpc>
            </a:pPr>
            <a:endParaRPr lang="en-US" dirty="0"/>
          </a:p>
        </p:txBody>
      </p:sp>
      <p:pic>
        <p:nvPicPr>
          <p:cNvPr id="7" name="Graphic 6" descr="Suit">
            <a:extLst>
              <a:ext uri="{FF2B5EF4-FFF2-40B4-BE49-F238E27FC236}">
                <a16:creationId xmlns:a16="http://schemas.microsoft.com/office/drawing/2014/main" id="{4CC13E74-729B-1E37-CAD4-3E92AEDFDD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127846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99229-2222-3F16-E992-47FC341D1157}"/>
              </a:ext>
            </a:extLst>
          </p:cNvPr>
          <p:cNvSpPr>
            <a:spLocks noGrp="1"/>
          </p:cNvSpPr>
          <p:nvPr>
            <p:ph type="title"/>
          </p:nvPr>
        </p:nvSpPr>
        <p:spPr/>
        <p:txBody>
          <a:bodyPr/>
          <a:lstStyle/>
          <a:p>
            <a:r>
              <a:rPr lang="en-US" dirty="0"/>
              <a:t>WORK PLAN AND PROGRESS</a:t>
            </a:r>
          </a:p>
        </p:txBody>
      </p:sp>
      <p:sp>
        <p:nvSpPr>
          <p:cNvPr id="3" name="Content Placeholder 2">
            <a:extLst>
              <a:ext uri="{FF2B5EF4-FFF2-40B4-BE49-F238E27FC236}">
                <a16:creationId xmlns:a16="http://schemas.microsoft.com/office/drawing/2014/main" id="{E8328F25-513E-9AA8-A061-E8499755D32E}"/>
              </a:ext>
            </a:extLst>
          </p:cNvPr>
          <p:cNvSpPr>
            <a:spLocks noGrp="1"/>
          </p:cNvSpPr>
          <p:nvPr>
            <p:ph idx="1"/>
          </p:nvPr>
        </p:nvSpPr>
        <p:spPr>
          <a:xfrm>
            <a:off x="1451579" y="2015733"/>
            <a:ext cx="9603275" cy="3452006"/>
          </a:xfrm>
        </p:spPr>
        <p:txBody>
          <a:bodyPr>
            <a:normAutofit fontScale="92500"/>
          </a:bodyPr>
          <a:lstStyle/>
          <a:p>
            <a:r>
              <a:rPr lang="en-US" b="1" i="0" dirty="0">
                <a:solidFill>
                  <a:srgbClr val="374151"/>
                </a:solidFill>
                <a:effectLst/>
                <a:latin typeface="Söhne"/>
              </a:rPr>
              <a:t>Project Overview: </a:t>
            </a:r>
            <a:r>
              <a:rPr lang="en-US" dirty="0">
                <a:solidFill>
                  <a:srgbClr val="374151"/>
                </a:solidFill>
                <a:latin typeface="Söhne"/>
              </a:rPr>
              <a:t>Utilized</a:t>
            </a:r>
            <a:r>
              <a:rPr lang="en-US" b="0" i="0" dirty="0">
                <a:solidFill>
                  <a:srgbClr val="374151"/>
                </a:solidFill>
                <a:effectLst/>
                <a:latin typeface="Söhne"/>
              </a:rPr>
              <a:t> the Fashion MNIST dataset as the basis for the project. Focused on comparing training times using four different strategies without MPI, with MPI, Mirrored Strategy, and custom data parallelism.</a:t>
            </a:r>
          </a:p>
          <a:p>
            <a:r>
              <a:rPr lang="en-US" b="1" i="0" dirty="0">
                <a:solidFill>
                  <a:srgbClr val="374151"/>
                </a:solidFill>
                <a:effectLst/>
                <a:latin typeface="Söhne"/>
              </a:rPr>
              <a:t>Implementation Progress: </a:t>
            </a:r>
            <a:r>
              <a:rPr lang="en-US" b="0" i="0" dirty="0">
                <a:solidFill>
                  <a:srgbClr val="374151"/>
                </a:solidFill>
                <a:effectLst/>
                <a:latin typeface="Söhne"/>
              </a:rPr>
              <a:t>Successfully implemented each strategy.</a:t>
            </a:r>
          </a:p>
          <a:p>
            <a:r>
              <a:rPr lang="en-US" b="1" i="0" dirty="0">
                <a:solidFill>
                  <a:srgbClr val="374151"/>
                </a:solidFill>
                <a:effectLst/>
                <a:latin typeface="Söhne"/>
              </a:rPr>
              <a:t>Training and Evaluation: </a:t>
            </a:r>
            <a:r>
              <a:rPr lang="en-US" b="0" i="0" dirty="0">
                <a:solidFill>
                  <a:srgbClr val="374151"/>
                </a:solidFill>
                <a:effectLst/>
                <a:latin typeface="Söhne"/>
              </a:rPr>
              <a:t>Trained models for each strategy, specifying the number of epochs and other relevant parameters. Evaluated models primarily based on training time.</a:t>
            </a:r>
          </a:p>
          <a:p>
            <a:r>
              <a:rPr lang="en-US" b="1" i="0" dirty="0">
                <a:solidFill>
                  <a:srgbClr val="374151"/>
                </a:solidFill>
                <a:effectLst/>
                <a:latin typeface="Söhne"/>
              </a:rPr>
              <a:t>Results and Findings:</a:t>
            </a:r>
            <a:r>
              <a:rPr lang="en-US" dirty="0">
                <a:solidFill>
                  <a:srgbClr val="374151"/>
                </a:solidFill>
                <a:latin typeface="Söhne"/>
              </a:rPr>
              <a:t> </a:t>
            </a:r>
            <a:r>
              <a:rPr lang="en-US" b="0" i="0" dirty="0">
                <a:solidFill>
                  <a:srgbClr val="374151"/>
                </a:solidFill>
                <a:effectLst/>
                <a:latin typeface="Söhne"/>
              </a:rPr>
              <a:t>Presented results highlighting the training times achieved for each strategy.</a:t>
            </a:r>
          </a:p>
        </p:txBody>
      </p:sp>
    </p:spTree>
    <p:extLst>
      <p:ext uri="{BB962C8B-B14F-4D97-AF65-F5344CB8AC3E}">
        <p14:creationId xmlns:p14="http://schemas.microsoft.com/office/powerpoint/2010/main" val="59401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04132-EA2E-37DE-5D47-A7C313D857A6}"/>
              </a:ext>
            </a:extLst>
          </p:cNvPr>
          <p:cNvSpPr>
            <a:spLocks noGrp="1"/>
          </p:cNvSpPr>
          <p:nvPr>
            <p:ph type="title"/>
          </p:nvPr>
        </p:nvSpPr>
        <p:spPr/>
        <p:txBody>
          <a:bodyPr/>
          <a:lstStyle/>
          <a:p>
            <a:r>
              <a:rPr lang="en-US" dirty="0"/>
              <a:t>1. WITHOUT MPI</a:t>
            </a:r>
          </a:p>
        </p:txBody>
      </p:sp>
      <p:sp>
        <p:nvSpPr>
          <p:cNvPr id="3" name="Content Placeholder 2">
            <a:extLst>
              <a:ext uri="{FF2B5EF4-FFF2-40B4-BE49-F238E27FC236}">
                <a16:creationId xmlns:a16="http://schemas.microsoft.com/office/drawing/2014/main" id="{0802656F-57EA-041C-54E5-579DBAA049E3}"/>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374151"/>
                </a:solidFill>
                <a:effectLst/>
                <a:latin typeface="Söhne"/>
              </a:rPr>
              <a:t>In the Without MPI approach, the model is trained without using Message Passing Interface (MPI).</a:t>
            </a:r>
          </a:p>
          <a:p>
            <a:pPr algn="l">
              <a:buFont typeface="Arial" panose="020B0604020202020204" pitchFamily="34" charset="0"/>
              <a:buChar char="•"/>
            </a:pPr>
            <a:r>
              <a:rPr lang="en-US" b="0" i="0" dirty="0">
                <a:solidFill>
                  <a:srgbClr val="374151"/>
                </a:solidFill>
                <a:effectLst/>
                <a:latin typeface="Söhne"/>
              </a:rPr>
              <a:t>The code follows a sequential training approach. </a:t>
            </a:r>
            <a:r>
              <a:rPr lang="en-US" dirty="0">
                <a:solidFill>
                  <a:srgbClr val="374151"/>
                </a:solidFill>
                <a:latin typeface="Söhne"/>
              </a:rPr>
              <a:t>It</a:t>
            </a:r>
            <a:r>
              <a:rPr lang="en-US" b="0" i="0" dirty="0">
                <a:solidFill>
                  <a:srgbClr val="374151"/>
                </a:solidFill>
                <a:effectLst/>
                <a:latin typeface="Söhne"/>
              </a:rPr>
              <a:t> includes data normalization, model definition, and training without distributing across multiple nodes.</a:t>
            </a:r>
          </a:p>
          <a:p>
            <a:pPr algn="l">
              <a:buFont typeface="Arial" panose="020B0604020202020204" pitchFamily="34" charset="0"/>
              <a:buChar char="•"/>
            </a:pPr>
            <a:r>
              <a:rPr lang="en-US" b="0" i="0" dirty="0">
                <a:solidFill>
                  <a:srgbClr val="374151"/>
                </a:solidFill>
                <a:effectLst/>
                <a:latin typeface="Söhne"/>
              </a:rPr>
              <a:t>This method may face limitations in scalability when dealing with larger datasets or computationally intensive models due to the absence of parallel processing.</a:t>
            </a:r>
          </a:p>
          <a:p>
            <a:pPr marL="0" indent="0">
              <a:buNone/>
            </a:pPr>
            <a:endParaRPr lang="en-US" dirty="0"/>
          </a:p>
        </p:txBody>
      </p:sp>
    </p:spTree>
    <p:extLst>
      <p:ext uri="{BB962C8B-B14F-4D97-AF65-F5344CB8AC3E}">
        <p14:creationId xmlns:p14="http://schemas.microsoft.com/office/powerpoint/2010/main" val="3326669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87918A6-495C-D736-52AA-FF1E44AD76B0}"/>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3600" dirty="0"/>
              <a:t>WITHOUT MPI</a:t>
            </a:r>
          </a:p>
        </p:txBody>
      </p:sp>
      <p:cxnSp>
        <p:nvCxnSpPr>
          <p:cNvPr id="22" name="Straight Connector 21">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34783F8C-ED49-FB64-3524-39FB67AD7D62}"/>
              </a:ext>
            </a:extLst>
          </p:cNvPr>
          <p:cNvPicPr>
            <a:picLocks noChangeAspect="1"/>
          </p:cNvPicPr>
          <p:nvPr/>
        </p:nvPicPr>
        <p:blipFill>
          <a:blip r:embed="rId3"/>
          <a:stretch>
            <a:fillRect/>
          </a:stretch>
        </p:blipFill>
        <p:spPr>
          <a:xfrm>
            <a:off x="6087826" y="997586"/>
            <a:ext cx="5640140" cy="4399308"/>
          </a:xfrm>
          <a:prstGeom prst="rect">
            <a:avLst/>
          </a:prstGeom>
        </p:spPr>
      </p:pic>
      <p:pic>
        <p:nvPicPr>
          <p:cNvPr id="24" name="Picture 23">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45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F114D-468A-6EB7-E777-0AF0724312AB}"/>
              </a:ext>
            </a:extLst>
          </p:cNvPr>
          <p:cNvSpPr>
            <a:spLocks noGrp="1"/>
          </p:cNvSpPr>
          <p:nvPr>
            <p:ph type="title"/>
          </p:nvPr>
        </p:nvSpPr>
        <p:spPr/>
        <p:txBody>
          <a:bodyPr/>
          <a:lstStyle/>
          <a:p>
            <a:r>
              <a:rPr lang="en-US" dirty="0"/>
              <a:t>2. WITH MPI</a:t>
            </a:r>
          </a:p>
        </p:txBody>
      </p:sp>
      <p:sp>
        <p:nvSpPr>
          <p:cNvPr id="3" name="Content Placeholder 2">
            <a:extLst>
              <a:ext uri="{FF2B5EF4-FFF2-40B4-BE49-F238E27FC236}">
                <a16:creationId xmlns:a16="http://schemas.microsoft.com/office/drawing/2014/main" id="{D48D2923-33A6-9C12-5E76-83F2B65BAD36}"/>
              </a:ext>
            </a:extLst>
          </p:cNvPr>
          <p:cNvSpPr>
            <a:spLocks noGrp="1"/>
          </p:cNvSpPr>
          <p:nvPr>
            <p:ph idx="1"/>
          </p:nvPr>
        </p:nvSpPr>
        <p:spPr/>
        <p:txBody>
          <a:bodyPr>
            <a:normAutofit/>
          </a:bodyPr>
          <a:lstStyle/>
          <a:p>
            <a:pPr algn="l">
              <a:buFont typeface="Arial" panose="020B0604020202020204" pitchFamily="34" charset="0"/>
              <a:buChar char="•"/>
            </a:pPr>
            <a:r>
              <a:rPr lang="en-US" dirty="0">
                <a:solidFill>
                  <a:srgbClr val="374151"/>
                </a:solidFill>
                <a:latin typeface="Söhne"/>
              </a:rPr>
              <a:t>We u</a:t>
            </a:r>
            <a:r>
              <a:rPr lang="en-US" b="0" i="0" dirty="0">
                <a:solidFill>
                  <a:srgbClr val="374151"/>
                </a:solidFill>
                <a:effectLst/>
                <a:latin typeface="Söhne"/>
              </a:rPr>
              <a:t>tilize MPI for message passing to efficiently distribute the dataset across multiple nodes in a parallelized training setup.</a:t>
            </a:r>
          </a:p>
          <a:p>
            <a:pPr algn="l">
              <a:buFont typeface="Arial" panose="020B0604020202020204" pitchFamily="34" charset="0"/>
              <a:buChar char="•"/>
            </a:pPr>
            <a:r>
              <a:rPr lang="en-US" b="0" i="0" dirty="0">
                <a:solidFill>
                  <a:srgbClr val="374151"/>
                </a:solidFill>
                <a:effectLst/>
                <a:latin typeface="Söhne"/>
              </a:rPr>
              <a:t>The code incorporates MPI to split both data and labels among nodes, facilitating collaborative training.</a:t>
            </a:r>
          </a:p>
          <a:p>
            <a:pPr algn="l">
              <a:buFont typeface="Arial" panose="020B0604020202020204" pitchFamily="34" charset="0"/>
              <a:buChar char="•"/>
            </a:pPr>
            <a:r>
              <a:rPr lang="en-US" b="0" i="0" dirty="0">
                <a:solidFill>
                  <a:srgbClr val="374151"/>
                </a:solidFill>
                <a:effectLst/>
                <a:latin typeface="Söhne"/>
              </a:rPr>
              <a:t>Through MPI-based parallelization, the code optimizes resource utilization by distributing the workload among nodes, improving overall efficiency.</a:t>
            </a:r>
          </a:p>
          <a:p>
            <a:pPr algn="l">
              <a:buFont typeface="Arial" panose="020B0604020202020204" pitchFamily="34" charset="0"/>
              <a:buChar char="•"/>
            </a:pPr>
            <a:endParaRPr lang="en-US" b="0" i="0" dirty="0">
              <a:solidFill>
                <a:srgbClr val="374151"/>
              </a:solidFill>
              <a:effectLst/>
              <a:latin typeface="Söhne"/>
            </a:endParaRPr>
          </a:p>
        </p:txBody>
      </p:sp>
    </p:spTree>
    <p:extLst>
      <p:ext uri="{BB962C8B-B14F-4D97-AF65-F5344CB8AC3E}">
        <p14:creationId xmlns:p14="http://schemas.microsoft.com/office/powerpoint/2010/main" val="296517398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5685</TotalTime>
  <Words>832</Words>
  <Application>Microsoft Macintosh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Gill Sans MT</vt:lpstr>
      <vt:lpstr>Söhne</vt:lpstr>
      <vt:lpstr>Gallery</vt:lpstr>
      <vt:lpstr>Comparative Study On Distributed Training Strategies</vt:lpstr>
      <vt:lpstr>Introduction</vt:lpstr>
      <vt:lpstr>REAL-WORLD IMPACT AND Its applications</vt:lpstr>
      <vt:lpstr>PROJECT GOAL</vt:lpstr>
      <vt:lpstr>DATASET DESCRIPTION</vt:lpstr>
      <vt:lpstr>WORK PLAN AND PROGRESS</vt:lpstr>
      <vt:lpstr>1. WITHOUT MPI</vt:lpstr>
      <vt:lpstr>WITHOUT MPI</vt:lpstr>
      <vt:lpstr>2. WITH MPI</vt:lpstr>
      <vt:lpstr>WITH MPI </vt:lpstr>
      <vt:lpstr>3. MIRRORED STRATEGY</vt:lpstr>
      <vt:lpstr>Mirrored strategy</vt:lpstr>
      <vt:lpstr>4. Custom data parallelism</vt:lpstr>
      <vt:lpstr>CUSTOM DATA PARALLELISM</vt:lpstr>
      <vt:lpstr>RESULTS</vt:lpstr>
      <vt:lpstr>VISUALIZING RESULTS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Comparative Study On Distributed Training Strategies</dc:title>
  <dc:creator>SanthoshiPriya Sunchu</dc:creator>
  <cp:lastModifiedBy>SanthoshiPriya Sunchu</cp:lastModifiedBy>
  <cp:revision>36</cp:revision>
  <dcterms:created xsi:type="dcterms:W3CDTF">2023-12-10T05:31:41Z</dcterms:created>
  <dcterms:modified xsi:type="dcterms:W3CDTF">2025-07-20T15:18:28Z</dcterms:modified>
</cp:coreProperties>
</file>