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8" r:id="rId6"/>
    <p:sldId id="264" r:id="rId7"/>
    <p:sldId id="303" r:id="rId8"/>
    <p:sldId id="309" r:id="rId9"/>
    <p:sldId id="293" r:id="rId10"/>
    <p:sldId id="299" r:id="rId11"/>
    <p:sldId id="310" r:id="rId12"/>
    <p:sldId id="297" r:id="rId13"/>
    <p:sldId id="307" r:id="rId14"/>
    <p:sldId id="301" r:id="rId15"/>
    <p:sldId id="312" r:id="rId16"/>
    <p:sldId id="313" r:id="rId17"/>
    <p:sldId id="314" r:id="rId18"/>
    <p:sldId id="311" r:id="rId19"/>
    <p:sldId id="316" r:id="rId20"/>
    <p:sldId id="317" r:id="rId21"/>
    <p:sldId id="31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441" autoAdjust="0"/>
  </p:normalViewPr>
  <p:slideViewPr>
    <p:cSldViewPr snapToGrid="0" showGuides="1">
      <p:cViewPr varScale="1">
        <p:scale>
          <a:sx n="110" d="100"/>
          <a:sy n="110" d="100"/>
        </p:scale>
        <p:origin x="768" y="184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E9346-B9FC-4CE4-B370-4C8A9FD1DA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FB7ADC-C169-4D53-BA61-DBB36D240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To design an intelligent music recommendation system leveraging advanced data mining techniques to deliver relevant, tailored music suggestions and enhance user engagement.</a:t>
          </a:r>
        </a:p>
      </dgm:t>
    </dgm:pt>
    <dgm:pt modelId="{F7F0B44D-A700-4930-A0D8-E92FE3D53DCD}" type="parTrans" cxnId="{25B9E012-B095-4A62-A649-F5A9C7F5E66D}">
      <dgm:prSet/>
      <dgm:spPr/>
      <dgm:t>
        <a:bodyPr/>
        <a:lstStyle/>
        <a:p>
          <a:endParaRPr lang="en-US"/>
        </a:p>
      </dgm:t>
    </dgm:pt>
    <dgm:pt modelId="{54D5AB48-C141-470A-A448-A54BCCB69292}" type="sibTrans" cxnId="{25B9E012-B095-4A62-A649-F5A9C7F5E66D}">
      <dgm:prSet/>
      <dgm:spPr/>
      <dgm:t>
        <a:bodyPr/>
        <a:lstStyle/>
        <a:p>
          <a:endParaRPr lang="en-US"/>
        </a:p>
      </dgm:t>
    </dgm:pt>
    <dgm:pt modelId="{9077B926-5AB0-404F-AEE4-F053C93DE6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Overcoming the complexity of diverse user preferences, large datasets, ensuring scalability, and providing real-time analysis.</a:t>
          </a:r>
        </a:p>
      </dgm:t>
    </dgm:pt>
    <dgm:pt modelId="{D1E972D4-3F48-48C8-9F0A-D07D7E11BDF3}" type="parTrans" cxnId="{9F549E83-807E-400E-BE2C-964CD82866C7}">
      <dgm:prSet/>
      <dgm:spPr/>
      <dgm:t>
        <a:bodyPr/>
        <a:lstStyle/>
        <a:p>
          <a:endParaRPr lang="en-US"/>
        </a:p>
      </dgm:t>
    </dgm:pt>
    <dgm:pt modelId="{D0C030AF-94E8-450F-8186-9FAFBC0E0814}" type="sibTrans" cxnId="{9F549E83-807E-400E-BE2C-964CD82866C7}">
      <dgm:prSet/>
      <dgm:spPr/>
      <dgm:t>
        <a:bodyPr/>
        <a:lstStyle/>
        <a:p>
          <a:endParaRPr lang="en-US"/>
        </a:p>
      </dgm:t>
    </dgm:pt>
    <dgm:pt modelId="{DED34415-4C78-47D3-BA14-D4CEF3A90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Goal: 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Deliver personalized, accurate, and scalable music recommendations that improve user experience globally through innovative algorithms.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17E45-49E1-43E5-8C7C-E03BB6F632AB}" type="parTrans" cxnId="{B67307E7-E78F-465C-AD7F-E853C321A5A6}">
      <dgm:prSet/>
      <dgm:spPr/>
      <dgm:t>
        <a:bodyPr/>
        <a:lstStyle/>
        <a:p>
          <a:endParaRPr lang="en-US"/>
        </a:p>
      </dgm:t>
    </dgm:pt>
    <dgm:pt modelId="{72BEF4D3-56E9-4485-BA9F-DB027BB09C57}" type="sibTrans" cxnId="{B67307E7-E78F-465C-AD7F-E853C321A5A6}">
      <dgm:prSet/>
      <dgm:spPr/>
      <dgm:t>
        <a:bodyPr/>
        <a:lstStyle/>
        <a:p>
          <a:endParaRPr lang="en-US"/>
        </a:p>
      </dgm:t>
    </dgm:pt>
    <dgm:pt modelId="{7DFBB93A-4168-4449-B5ED-B4C120701528}" type="pres">
      <dgm:prSet presAssocID="{F9AE9346-B9FC-4CE4-B370-4C8A9FD1DAFE}" presName="root" presStyleCnt="0">
        <dgm:presLayoutVars>
          <dgm:dir/>
          <dgm:resizeHandles val="exact"/>
        </dgm:presLayoutVars>
      </dgm:prSet>
      <dgm:spPr/>
    </dgm:pt>
    <dgm:pt modelId="{4B58E435-8B12-478C-9032-F0781E116CA5}" type="pres">
      <dgm:prSet presAssocID="{18FB7ADC-C169-4D53-BA61-DBB36D240213}" presName="compNode" presStyleCnt="0"/>
      <dgm:spPr/>
    </dgm:pt>
    <dgm:pt modelId="{D90C5A78-B38A-4F5A-A16D-CADDEF3AED1E}" type="pres">
      <dgm:prSet presAssocID="{18FB7ADC-C169-4D53-BA61-DBB36D240213}" presName="bgRect" presStyleLbl="bgShp" presStyleIdx="0" presStyleCnt="3"/>
      <dgm:spPr/>
    </dgm:pt>
    <dgm:pt modelId="{E3DB1630-203E-44B0-B7A8-9D0868859701}" type="pres">
      <dgm:prSet presAssocID="{18FB7ADC-C169-4D53-BA61-DBB36D2402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371B986-8D4F-44EF-9EBD-E148F3A55153}" type="pres">
      <dgm:prSet presAssocID="{18FB7ADC-C169-4D53-BA61-DBB36D240213}" presName="spaceRect" presStyleCnt="0"/>
      <dgm:spPr/>
    </dgm:pt>
    <dgm:pt modelId="{DBF58F2B-2D58-4CE1-B1C5-B204747ED05C}" type="pres">
      <dgm:prSet presAssocID="{18FB7ADC-C169-4D53-BA61-DBB36D240213}" presName="parTx" presStyleLbl="revTx" presStyleIdx="0" presStyleCnt="3">
        <dgm:presLayoutVars>
          <dgm:chMax val="0"/>
          <dgm:chPref val="0"/>
        </dgm:presLayoutVars>
      </dgm:prSet>
      <dgm:spPr/>
    </dgm:pt>
    <dgm:pt modelId="{D09F6E0B-399C-4414-802C-8F6F43968B77}" type="pres">
      <dgm:prSet presAssocID="{54D5AB48-C141-470A-A448-A54BCCB69292}" presName="sibTrans" presStyleCnt="0"/>
      <dgm:spPr/>
    </dgm:pt>
    <dgm:pt modelId="{99943530-414D-4F8F-AD5B-6E8841E0D703}" type="pres">
      <dgm:prSet presAssocID="{9077B926-5AB0-404F-AEE4-F053C93DE6EE}" presName="compNode" presStyleCnt="0"/>
      <dgm:spPr/>
    </dgm:pt>
    <dgm:pt modelId="{41F92491-71AD-497E-9615-588B64179155}" type="pres">
      <dgm:prSet presAssocID="{9077B926-5AB0-404F-AEE4-F053C93DE6EE}" presName="bgRect" presStyleLbl="bgShp" presStyleIdx="1" presStyleCnt="3"/>
      <dgm:spPr/>
    </dgm:pt>
    <dgm:pt modelId="{EB00491D-9048-470A-8436-84E69FB66D9A}" type="pres">
      <dgm:prSet presAssocID="{9077B926-5AB0-404F-AEE4-F053C93DE6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1BF4F55-946C-43D6-84C3-664BBFC0DB24}" type="pres">
      <dgm:prSet presAssocID="{9077B926-5AB0-404F-AEE4-F053C93DE6EE}" presName="spaceRect" presStyleCnt="0"/>
      <dgm:spPr/>
    </dgm:pt>
    <dgm:pt modelId="{81BBDA33-5831-48D0-857E-4F610C7C46D7}" type="pres">
      <dgm:prSet presAssocID="{9077B926-5AB0-404F-AEE4-F053C93DE6EE}" presName="parTx" presStyleLbl="revTx" presStyleIdx="1" presStyleCnt="3">
        <dgm:presLayoutVars>
          <dgm:chMax val="0"/>
          <dgm:chPref val="0"/>
        </dgm:presLayoutVars>
      </dgm:prSet>
      <dgm:spPr/>
    </dgm:pt>
    <dgm:pt modelId="{17439CEE-FD0D-46B2-A747-29D76888C510}" type="pres">
      <dgm:prSet presAssocID="{D0C030AF-94E8-450F-8186-9FAFBC0E0814}" presName="sibTrans" presStyleCnt="0"/>
      <dgm:spPr/>
    </dgm:pt>
    <dgm:pt modelId="{07145173-C2F1-4BC0-BFC3-F58BFA7AE857}" type="pres">
      <dgm:prSet presAssocID="{DED34415-4C78-47D3-BA14-D4CEF3A90716}" presName="compNode" presStyleCnt="0"/>
      <dgm:spPr/>
    </dgm:pt>
    <dgm:pt modelId="{F2341D2F-DDC1-4A18-AB5E-BA0F63CF7C6D}" type="pres">
      <dgm:prSet presAssocID="{DED34415-4C78-47D3-BA14-D4CEF3A90716}" presName="bgRect" presStyleLbl="bgShp" presStyleIdx="2" presStyleCnt="3"/>
      <dgm:spPr/>
    </dgm:pt>
    <dgm:pt modelId="{2A5E966F-531A-452E-B8CD-EE474BF1E797}" type="pres">
      <dgm:prSet presAssocID="{DED34415-4C78-47D3-BA14-D4CEF3A907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CAE7A64D-CD3C-4A78-B2D9-1A9619AFBF95}" type="pres">
      <dgm:prSet presAssocID="{DED34415-4C78-47D3-BA14-D4CEF3A90716}" presName="spaceRect" presStyleCnt="0"/>
      <dgm:spPr/>
    </dgm:pt>
    <dgm:pt modelId="{D3404D44-AE12-4ECE-8427-EF2BB1EAAC96}" type="pres">
      <dgm:prSet presAssocID="{DED34415-4C78-47D3-BA14-D4CEF3A907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7BA50B-316F-4220-A0C6-2B7E36C7DB6E}" type="presOf" srcId="{DED34415-4C78-47D3-BA14-D4CEF3A90716}" destId="{D3404D44-AE12-4ECE-8427-EF2BB1EAAC96}" srcOrd="0" destOrd="0" presId="urn:microsoft.com/office/officeart/2018/2/layout/IconVerticalSolidList"/>
    <dgm:cxn modelId="{25B9E012-B095-4A62-A649-F5A9C7F5E66D}" srcId="{F9AE9346-B9FC-4CE4-B370-4C8A9FD1DAFE}" destId="{18FB7ADC-C169-4D53-BA61-DBB36D240213}" srcOrd="0" destOrd="0" parTransId="{F7F0B44D-A700-4930-A0D8-E92FE3D53DCD}" sibTransId="{54D5AB48-C141-470A-A448-A54BCCB69292}"/>
    <dgm:cxn modelId="{6C81FB34-3DE1-4155-8DB4-69CF5FED93C5}" type="presOf" srcId="{18FB7ADC-C169-4D53-BA61-DBB36D240213}" destId="{DBF58F2B-2D58-4CE1-B1C5-B204747ED05C}" srcOrd="0" destOrd="0" presId="urn:microsoft.com/office/officeart/2018/2/layout/IconVerticalSolidList"/>
    <dgm:cxn modelId="{287EFC5C-309B-48E7-B861-3650F1F3FD41}" type="presOf" srcId="{F9AE9346-B9FC-4CE4-B370-4C8A9FD1DAFE}" destId="{7DFBB93A-4168-4449-B5ED-B4C120701528}" srcOrd="0" destOrd="0" presId="urn:microsoft.com/office/officeart/2018/2/layout/IconVerticalSolidList"/>
    <dgm:cxn modelId="{78236B63-C277-408D-A878-403CF65FC96A}" type="presOf" srcId="{9077B926-5AB0-404F-AEE4-F053C93DE6EE}" destId="{81BBDA33-5831-48D0-857E-4F610C7C46D7}" srcOrd="0" destOrd="0" presId="urn:microsoft.com/office/officeart/2018/2/layout/IconVerticalSolidList"/>
    <dgm:cxn modelId="{9F549E83-807E-400E-BE2C-964CD82866C7}" srcId="{F9AE9346-B9FC-4CE4-B370-4C8A9FD1DAFE}" destId="{9077B926-5AB0-404F-AEE4-F053C93DE6EE}" srcOrd="1" destOrd="0" parTransId="{D1E972D4-3F48-48C8-9F0A-D07D7E11BDF3}" sibTransId="{D0C030AF-94E8-450F-8186-9FAFBC0E0814}"/>
    <dgm:cxn modelId="{B67307E7-E78F-465C-AD7F-E853C321A5A6}" srcId="{F9AE9346-B9FC-4CE4-B370-4C8A9FD1DAFE}" destId="{DED34415-4C78-47D3-BA14-D4CEF3A90716}" srcOrd="2" destOrd="0" parTransId="{6A417E45-49E1-43E5-8C7C-E03BB6F632AB}" sibTransId="{72BEF4D3-56E9-4485-BA9F-DB027BB09C57}"/>
    <dgm:cxn modelId="{F1D03A6F-5727-48E2-B170-58069EF53FC9}" type="presParOf" srcId="{7DFBB93A-4168-4449-B5ED-B4C120701528}" destId="{4B58E435-8B12-478C-9032-F0781E116CA5}" srcOrd="0" destOrd="0" presId="urn:microsoft.com/office/officeart/2018/2/layout/IconVerticalSolidList"/>
    <dgm:cxn modelId="{0A85E0D8-2B04-4934-9944-88E596953E87}" type="presParOf" srcId="{4B58E435-8B12-478C-9032-F0781E116CA5}" destId="{D90C5A78-B38A-4F5A-A16D-CADDEF3AED1E}" srcOrd="0" destOrd="0" presId="urn:microsoft.com/office/officeart/2018/2/layout/IconVerticalSolidList"/>
    <dgm:cxn modelId="{278D1028-A08D-4CA3-A435-3A5921D282FF}" type="presParOf" srcId="{4B58E435-8B12-478C-9032-F0781E116CA5}" destId="{E3DB1630-203E-44B0-B7A8-9D0868859701}" srcOrd="1" destOrd="0" presId="urn:microsoft.com/office/officeart/2018/2/layout/IconVerticalSolidList"/>
    <dgm:cxn modelId="{8E553CB3-76EF-4F66-90C4-CF565326CD4C}" type="presParOf" srcId="{4B58E435-8B12-478C-9032-F0781E116CA5}" destId="{E371B986-8D4F-44EF-9EBD-E148F3A55153}" srcOrd="2" destOrd="0" presId="urn:microsoft.com/office/officeart/2018/2/layout/IconVerticalSolidList"/>
    <dgm:cxn modelId="{0D0C7179-FD97-4042-9324-BCEC083A3C9D}" type="presParOf" srcId="{4B58E435-8B12-478C-9032-F0781E116CA5}" destId="{DBF58F2B-2D58-4CE1-B1C5-B204747ED05C}" srcOrd="3" destOrd="0" presId="urn:microsoft.com/office/officeart/2018/2/layout/IconVerticalSolidList"/>
    <dgm:cxn modelId="{E6B4DED9-260B-4F60-9C6C-F4BF1EE4BF44}" type="presParOf" srcId="{7DFBB93A-4168-4449-B5ED-B4C120701528}" destId="{D09F6E0B-399C-4414-802C-8F6F43968B77}" srcOrd="1" destOrd="0" presId="urn:microsoft.com/office/officeart/2018/2/layout/IconVerticalSolidList"/>
    <dgm:cxn modelId="{09F0CB1A-4FC9-40A0-927D-89B6564108CC}" type="presParOf" srcId="{7DFBB93A-4168-4449-B5ED-B4C120701528}" destId="{99943530-414D-4F8F-AD5B-6E8841E0D703}" srcOrd="2" destOrd="0" presId="urn:microsoft.com/office/officeart/2018/2/layout/IconVerticalSolidList"/>
    <dgm:cxn modelId="{08594F90-9EE5-46DC-9FB1-7EF731F5EDF0}" type="presParOf" srcId="{99943530-414D-4F8F-AD5B-6E8841E0D703}" destId="{41F92491-71AD-497E-9615-588B64179155}" srcOrd="0" destOrd="0" presId="urn:microsoft.com/office/officeart/2018/2/layout/IconVerticalSolidList"/>
    <dgm:cxn modelId="{7F23A7E0-8043-4D6D-A53E-64634E78502E}" type="presParOf" srcId="{99943530-414D-4F8F-AD5B-6E8841E0D703}" destId="{EB00491D-9048-470A-8436-84E69FB66D9A}" srcOrd="1" destOrd="0" presId="urn:microsoft.com/office/officeart/2018/2/layout/IconVerticalSolidList"/>
    <dgm:cxn modelId="{2EDDCEB4-25DB-4B31-A8F9-8CE1BEB43451}" type="presParOf" srcId="{99943530-414D-4F8F-AD5B-6E8841E0D703}" destId="{C1BF4F55-946C-43D6-84C3-664BBFC0DB24}" srcOrd="2" destOrd="0" presId="urn:microsoft.com/office/officeart/2018/2/layout/IconVerticalSolidList"/>
    <dgm:cxn modelId="{FDFAC155-135E-4733-AF10-646AEA995A3D}" type="presParOf" srcId="{99943530-414D-4F8F-AD5B-6E8841E0D703}" destId="{81BBDA33-5831-48D0-857E-4F610C7C46D7}" srcOrd="3" destOrd="0" presId="urn:microsoft.com/office/officeart/2018/2/layout/IconVerticalSolidList"/>
    <dgm:cxn modelId="{5B386755-6CD2-4AFB-8265-4A6D44117A58}" type="presParOf" srcId="{7DFBB93A-4168-4449-B5ED-B4C120701528}" destId="{17439CEE-FD0D-46B2-A747-29D76888C510}" srcOrd="3" destOrd="0" presId="urn:microsoft.com/office/officeart/2018/2/layout/IconVerticalSolidList"/>
    <dgm:cxn modelId="{B290EB7F-E5BD-4E4D-B5CE-5A17D04383EF}" type="presParOf" srcId="{7DFBB93A-4168-4449-B5ED-B4C120701528}" destId="{07145173-C2F1-4BC0-BFC3-F58BFA7AE857}" srcOrd="4" destOrd="0" presId="urn:microsoft.com/office/officeart/2018/2/layout/IconVerticalSolidList"/>
    <dgm:cxn modelId="{92AA50D4-7191-4395-9F0C-BF910982B0F4}" type="presParOf" srcId="{07145173-C2F1-4BC0-BFC3-F58BFA7AE857}" destId="{F2341D2F-DDC1-4A18-AB5E-BA0F63CF7C6D}" srcOrd="0" destOrd="0" presId="urn:microsoft.com/office/officeart/2018/2/layout/IconVerticalSolidList"/>
    <dgm:cxn modelId="{11B4468F-0494-474C-876E-ABCD26B82552}" type="presParOf" srcId="{07145173-C2F1-4BC0-BFC3-F58BFA7AE857}" destId="{2A5E966F-531A-452E-B8CD-EE474BF1E797}" srcOrd="1" destOrd="0" presId="urn:microsoft.com/office/officeart/2018/2/layout/IconVerticalSolidList"/>
    <dgm:cxn modelId="{1F16915B-A1A1-4E52-8828-27A63B5D83A9}" type="presParOf" srcId="{07145173-C2F1-4BC0-BFC3-F58BFA7AE857}" destId="{CAE7A64D-CD3C-4A78-B2D9-1A9619AFBF95}" srcOrd="2" destOrd="0" presId="urn:microsoft.com/office/officeart/2018/2/layout/IconVerticalSolidList"/>
    <dgm:cxn modelId="{2C35D57D-ABCD-40E9-AE4D-5512D5E84145}" type="presParOf" srcId="{07145173-C2F1-4BC0-BFC3-F58BFA7AE857}" destId="{D3404D44-AE12-4ECE-8427-EF2BB1EAAC9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C5A78-B38A-4F5A-A16D-CADDEF3AED1E}">
      <dsp:nvSpPr>
        <dsp:cNvPr id="0" name=""/>
        <dsp:cNvSpPr/>
      </dsp:nvSpPr>
      <dsp:spPr>
        <a:xfrm>
          <a:off x="0" y="465"/>
          <a:ext cx="11029950" cy="108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B1630-203E-44B0-B7A8-9D0868859701}">
      <dsp:nvSpPr>
        <dsp:cNvPr id="0" name=""/>
        <dsp:cNvSpPr/>
      </dsp:nvSpPr>
      <dsp:spPr>
        <a:xfrm>
          <a:off x="329582" y="245609"/>
          <a:ext cx="599240" cy="599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58F2B-2D58-4CE1-B1C5-B204747ED05C}">
      <dsp:nvSpPr>
        <dsp:cNvPr id="0" name=""/>
        <dsp:cNvSpPr/>
      </dsp:nvSpPr>
      <dsp:spPr>
        <a:xfrm>
          <a:off x="1258405" y="465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design an intelligent music recommendation system leveraging advanced data mining techniques to deliver relevant, tailored music suggestions and enhance user engagement.</a:t>
          </a:r>
        </a:p>
      </dsp:txBody>
      <dsp:txXfrm>
        <a:off x="1258405" y="465"/>
        <a:ext cx="9771544" cy="1089528"/>
      </dsp:txXfrm>
    </dsp:sp>
    <dsp:sp modelId="{41F92491-71AD-497E-9615-588B64179155}">
      <dsp:nvSpPr>
        <dsp:cNvPr id="0" name=""/>
        <dsp:cNvSpPr/>
      </dsp:nvSpPr>
      <dsp:spPr>
        <a:xfrm>
          <a:off x="0" y="1362376"/>
          <a:ext cx="11029950" cy="108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0491D-9048-470A-8436-84E69FB66D9A}">
      <dsp:nvSpPr>
        <dsp:cNvPr id="0" name=""/>
        <dsp:cNvSpPr/>
      </dsp:nvSpPr>
      <dsp:spPr>
        <a:xfrm>
          <a:off x="329582" y="1607520"/>
          <a:ext cx="599240" cy="599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BDA33-5831-48D0-857E-4F610C7C46D7}">
      <dsp:nvSpPr>
        <dsp:cNvPr id="0" name=""/>
        <dsp:cNvSpPr/>
      </dsp:nvSpPr>
      <dsp:spPr>
        <a:xfrm>
          <a:off x="1258405" y="136237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Challenges: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Overcoming the complexity of diverse user preferences, large datasets, ensuring scalability, and providing real-time analysis.</a:t>
          </a:r>
        </a:p>
      </dsp:txBody>
      <dsp:txXfrm>
        <a:off x="1258405" y="1362376"/>
        <a:ext cx="9771544" cy="1089528"/>
      </dsp:txXfrm>
    </dsp:sp>
    <dsp:sp modelId="{F2341D2F-DDC1-4A18-AB5E-BA0F63CF7C6D}">
      <dsp:nvSpPr>
        <dsp:cNvPr id="0" name=""/>
        <dsp:cNvSpPr/>
      </dsp:nvSpPr>
      <dsp:spPr>
        <a:xfrm>
          <a:off x="0" y="2724286"/>
          <a:ext cx="11029950" cy="108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E966F-531A-452E-B8CD-EE474BF1E797}">
      <dsp:nvSpPr>
        <dsp:cNvPr id="0" name=""/>
        <dsp:cNvSpPr/>
      </dsp:nvSpPr>
      <dsp:spPr>
        <a:xfrm>
          <a:off x="329582" y="2969430"/>
          <a:ext cx="599240" cy="599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04D44-AE12-4ECE-8427-EF2BB1EAAC96}">
      <dsp:nvSpPr>
        <dsp:cNvPr id="0" name=""/>
        <dsp:cNvSpPr/>
      </dsp:nvSpPr>
      <dsp:spPr>
        <a:xfrm>
          <a:off x="1258405" y="272428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Goal: </a:t>
          </a:r>
          <a:r>
            <a:rPr 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Deliver personalized, accurate, and scalable music recommendations that improve user experience globally through innovative algorithms.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58405" y="2724286"/>
        <a:ext cx="9771544" cy="108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7/20/25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7/20/25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98476-CDE0-7B46-4F5C-BE60CDC4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CB1F2-7602-DD4A-8B2E-2E1738979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1D5D1B-B524-DE53-01D4-2D35D4C79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CA94B-3B89-7855-AAF3-DF6C4EB8F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37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3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5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5" r:id="rId13"/>
    <p:sldLayoutId id="2147483817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ipynb_checkpoi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Placeholder 10" descr="A music note on a square with a few colors&#10;&#10;Description automatically generated with medium confidence">
            <a:extLst>
              <a:ext uri="{FF2B5EF4-FFF2-40B4-BE49-F238E27FC236}">
                <a16:creationId xmlns:a16="http://schemas.microsoft.com/office/drawing/2014/main" id="{1BC25D61-D432-6005-4F27-391949A6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248" b="2250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1402760" cy="57804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RECCOMENDATION  SYSTEM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B573C-1065-B535-258A-F6D8420B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MEANS CLUSTERING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3CB20-66E4-002D-6DDD-DD6EAC228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202" y="2147605"/>
            <a:ext cx="10924433" cy="376617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is an unsupervised machine learning algorithm used for partitioning data into </a:t>
            </a:r>
            <a:r>
              <a:rPr lang="en-US" dirty="0" err="1"/>
              <a:t>kkk</a:t>
            </a:r>
            <a:r>
              <a:rPr lang="en-US" dirty="0"/>
              <a:t> clusters. It aims to group similar data points together while minimizing the variance within each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is iterative and converges to a local minimum.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works best when the clusters are roughly spherical and evenly sized.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of k (number of clusters) needs to be specified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is widely used in customer segmentation, market research, image compression, pattern recognition, and recommendation systems.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6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C55C5-8D02-ABF6-76A7-E41695284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906" y="1639957"/>
            <a:ext cx="3568661" cy="43353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Elbow Method identifies the optimal number of clusters by analyzing the inertia, which decreases as the number of clusters increases.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"elbow" point, where the rate of decrease slows significantly, is observed 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it as the optimal number of clusters.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a balance between model accuracy and computational efficiency.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5B85250-D1DA-1139-628A-E0C7A601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6186" y="702156"/>
            <a:ext cx="6591491" cy="52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3CB1F9EA-68C4-F6AA-45DF-AF62F65FE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52009"/>
            <a:ext cx="40705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VISUALIZATION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5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1076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A02ECFD-2494-7CC7-627B-28892ED4A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1192" y="702156"/>
            <a:ext cx="11029616" cy="1188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kern="1200" cap="all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Song Clustering</a:t>
            </a:r>
          </a:p>
        </p:txBody>
      </p:sp>
      <p:sp>
        <p:nvSpPr>
          <p:cNvPr id="1053" name="Content Placeholder 1030">
            <a:extLst>
              <a:ext uri="{FF2B5EF4-FFF2-40B4-BE49-F238E27FC236}">
                <a16:creationId xmlns:a16="http://schemas.microsoft.com/office/drawing/2014/main" id="{33EE4138-4E57-FD65-2978-C7EB4AAC0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475" y="1762539"/>
            <a:ext cx="7024758" cy="3934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clustering of songs using numerical features reduced to two dimensions via PCA.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reduces high-dimensional feature space into two components (PCA1 and PCA2) for easier visualization and interpretation.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clusters are represented in the scatter plot with distinct colors, showing clear grouping of similar songs.</a:t>
            </a:r>
          </a:p>
          <a:p>
            <a:pPr marL="285750" indent="-28575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separable groups, indicating distinct characteristics among the song clusters based on the selected features.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7B4725BA-3803-7DBC-07C4-60468E25D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9" r="5217"/>
          <a:stretch/>
        </p:blipFill>
        <p:spPr bwMode="auto">
          <a:xfrm>
            <a:off x="8051799" y="2340864"/>
            <a:ext cx="3683001" cy="363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7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9E5E3D-A917-6411-6FDC-7BF6606CD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1192" y="702156"/>
            <a:ext cx="11029616" cy="7489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 SNE Visualizations Highlights</a:t>
            </a:r>
            <a:endParaRPr kumimoji="0" lang="en-US" altLang="en-US" b="1" i="0" u="none" strike="noStrike" kern="1200" cap="all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B4952-8AEA-68E5-E824-95CD8DC2C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1848678"/>
            <a:ext cx="7024758" cy="41266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dirty="0"/>
              <a:t>The t-SNE algorithm projects high-dimensional song features into a 2D space while preserving local relationships, enabling better visualization of clusters.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dirty="0"/>
              <a:t>The plot clearly shows distinct clusters using color coding, revealing patterns and groupings in the song data based on feature similarity.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dirty="0"/>
              <a:t>This visualization aids in understanding the structure of the dataset and highlights how songs with similar features are grouped together.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dirty="0"/>
              <a:t>Unlike PCA, t-SNE captures non-linear relationships in the data, making it ideal for visualizing complex structures and uncovering hidden patterns in the song features.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dirty="0"/>
          </a:p>
        </p:txBody>
      </p:sp>
      <p:pic>
        <p:nvPicPr>
          <p:cNvPr id="2051" name="Picture 3" descr="A colorful circle with numbers and a chart&#10;&#10;Description automatically generated with medium confidence">
            <a:extLst>
              <a:ext uri="{FF2B5EF4-FFF2-40B4-BE49-F238E27FC236}">
                <a16:creationId xmlns:a16="http://schemas.microsoft.com/office/drawing/2014/main" id="{0D1F7817-8628-D25E-F59A-BDF592E27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r="1818" b="4"/>
          <a:stretch/>
        </p:blipFill>
        <p:spPr bwMode="auto">
          <a:xfrm>
            <a:off x="8051799" y="2340864"/>
            <a:ext cx="3683001" cy="363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5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307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2" name="Rectangle 308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4" name="Rectangle 308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CF4A33E-F294-DEA5-8069-06CE40F08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1192" y="702156"/>
            <a:ext cx="11029616" cy="1188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 Batch K-Means Clustering Visualization</a:t>
            </a:r>
            <a:endParaRPr kumimoji="0" lang="en-US" altLang="en-US" b="1" i="0" u="none" strike="noStrik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0C6F5-0A5F-B560-056B-9858406D1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2180496"/>
            <a:ext cx="6917210" cy="40456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visualization uses Mini-Batch K-Means, which is optimized for large datasets by processing data in smaller batches, ensuring faster and more efficient clustering.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reduces the dataset to two components (PCA1 and PCA2), allowing for a clear and interpretable 2D visualization of clusters.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clustering performance was evaluated using the Davies-Bouldin Score and Silhouette Score, highlighting the algorithm's effectiveness in grouping similar songs.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plot showcases four distinct clusters with visually separable boundaries, emphasizing the variation in song features across clusters.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66D32FC3-C6FA-4629-D0F3-CE031A67A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3915" y="2958713"/>
            <a:ext cx="3059782" cy="248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41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70D18-8B99-7F36-7DD1-0640EC67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02156"/>
            <a:ext cx="701141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A3EC57C2-FC71-0F93-1617-83ADC331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200" y="1896533"/>
            <a:ext cx="7011413" cy="39622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two databases: the main dataset with track-level features like valence, energy, and popularity, and the artist dataset with aggregated data such as acousticness and instrumentalness.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results using Silhouette Score and Davies-Bouldin Score for clustering quality.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Davies-Bouldin Score : Lower scores indicate better clustering. The Mini-Batch K-Means algorithm achieved a slightly lower score 1.5157 compared to standard K-Means 1.5293, indicating improved compactness and separation of clusters.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: Measures how well clusters are separated and how cohesive they are. Both algorithms yielded similar scores ~ 0.21 suggesting moderate cluster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B32517FF-C885-8AB4-CA86-F169F6AFBF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15" r="27209"/>
          <a:stretch/>
        </p:blipFill>
        <p:spPr>
          <a:xfrm>
            <a:off x="8042147" y="601201"/>
            <a:ext cx="3703320" cy="57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00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509E11-E0A5-F9C9-D4DE-12FF79799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6533" y="453643"/>
            <a:ext cx="11029616" cy="1188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kern="1200" cap="all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rPr>
              <a:t>Artist-Based Recommendation System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391CDA-87CD-1F20-02AF-6AF628B0ACA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46532" y="1048003"/>
            <a:ext cx="11055985" cy="36344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fontAlgn="base"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provides song recommendations based on both the artist and the cluster, ensuring the results are tailored to the user's preferences.</a:t>
            </a:r>
          </a:p>
          <a:p>
            <a:pPr marL="285750" marR="0" lvl="0" indent="-285750" fontAlgn="base"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Songs are filtered from the same cluster, leveraging clustering algorithms to group similar songs based on features.</a:t>
            </a:r>
          </a:p>
          <a:p>
            <a:pPr marL="285750" marR="0" lvl="0" indent="-285750" fontAlgn="base"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B45AFF3-3C12-8B5D-8FBF-6865EEDC3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57" y="3721037"/>
            <a:ext cx="8773634" cy="20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1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166BA-8581-6724-3B6A-D1D2B88BE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40" y="474908"/>
            <a:ext cx="7995718" cy="1295287"/>
          </a:xfrm>
        </p:spPr>
        <p:txBody>
          <a:bodyPr anchor="ctr"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  <a:r>
              <a:rPr kumimoji="0" lang="en-US" altLang="en-US" i="0" u="none" strike="noStrik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-Based Recommendation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47B038-0068-38F2-8973-D076F43E2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4047" y="1318897"/>
            <a:ext cx="10637730" cy="22563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genre of a song by matching its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tempo with a genre dataset, ensuring precise and relevant genre mapping.  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Recommends songs within the identified genre by leveraging audio features and sorting them by popularity to provide users with high-quality and widely-loved options.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28559-F586-2408-CDA7-948DF77A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33" y="3575287"/>
            <a:ext cx="7848600" cy="227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5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DB40-4AEC-3CBA-0188-AAF283C9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99CFF-E5EC-3B78-326E-CC6B76EA4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531" y="2187361"/>
            <a:ext cx="11158110" cy="363304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 K-Means effectively clustered the dataset into distinct groups, demonstrating the algorithm's efficiency and suitability for large-scale song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visualization revealed meaningful groupings based on song features, enabling better understanding and segmentation of the dataset.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other clustering techniques such as DBSCAN or hierarchical clustering to compare results and identify non-linear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dataset by incorporating additional features like tempo, lyrics sentiment, or genre tags to improve clustering accuracy and relevance.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1603-103C-447E-DFB9-03098F7A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573922"/>
            <a:ext cx="11267440" cy="11430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DCA7-C958-4271-6C9C-DECC3B137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187361"/>
            <a:ext cx="11267440" cy="3633047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7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67440" cy="67047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DABF-A3A5-5E5E-9779-C2512CCC2050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457200" y="1225689"/>
            <a:ext cx="1163872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this project about?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advanced data mining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this important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sheer volume of available music makes it challenging for users to discover tracks that resonate with their preferences.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personalized recommendation system enhances user engagement and satisfaction by delivering tailored music experiences.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bridges the gap between user preferences and the overwhelming diversity of musical options available.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approach?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features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valence, energy, and popularity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cutting-edge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are we doing it?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tools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techniques like clustering and dimensionality reduction.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impact?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the way users interact with music through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F0CDC-2CD9-E7ED-438D-FC19AB780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0B728A4-AB87-6116-23AD-29EE63E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9A69B7-1695-8273-3855-DAF2B151547D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842622" y="2110531"/>
            <a:ext cx="1088201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Dataset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track-level features, including attributes like valence, energy, danceability, and popularity.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Artist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Aggregated data for artists with features such 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acousticness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tempo,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instrumentalness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musical positivity of a track.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Danceability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Indicates the suitability of a track for dancing based on tempo and rhythm.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Represents the intensity and activity of a song. 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track’s popularity among listeners.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https://www.kaggle.com/datasets/vatsalmavani/spotify-dataset/data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43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5601-E944-8861-C191-1526D209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67440" cy="660842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WORK AND ALTERNATIVE APPROACHES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F9485-8B66-BA74-494C-E6E1F3123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11267439" cy="5009321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WORK 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Spotify’s Hybrid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collaborative filtering, NLP, and audio analysis for personalized recommendations.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Last.fm Collaborative Filtering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user activity and listening habits to suggest tracks based on community-driven insights.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APPROACHES 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Filtering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track features (e.g., tempo, energy) for personalized but less diverse recommendations.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audio features with CNNs for advanced and pattern-driven recommendations.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 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with K means and Dimensionality Reduction with PCA(Principal Component Analysis) and t-SNE. </a:t>
            </a:r>
          </a:p>
        </p:txBody>
      </p:sp>
    </p:spTree>
    <p:extLst>
      <p:ext uri="{BB962C8B-B14F-4D97-AF65-F5344CB8AC3E}">
        <p14:creationId xmlns:p14="http://schemas.microsoft.com/office/powerpoint/2010/main" val="136185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448728E-2EDF-4F60-A97C-C0F08E06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CBB40F-4E03-45AE-9020-C27B0AE7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F7CCD1-513F-4B7A-9497-7AA9144DB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graphicFrame>
        <p:nvGraphicFramePr>
          <p:cNvPr id="20" name="Content Placeholder 9">
            <a:extLst>
              <a:ext uri="{FF2B5EF4-FFF2-40B4-BE49-F238E27FC236}">
                <a16:creationId xmlns:a16="http://schemas.microsoft.com/office/drawing/2014/main" id="{C8B30C10-0D3F-B728-E35E-000926DD54A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2761730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8DCF-F19A-D62B-609C-4502C624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67440" cy="551511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32ABA-4634-E58B-42B9-323420B81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1480931"/>
            <a:ext cx="11267440" cy="433947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loading and 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necessary libraries, including pandas,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matplotlib.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track-level and artist-level datasets for analysis.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and confirmed no missing values in the selected features.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key features such as acousticness, danceability, energy, valence, tempo, and popularity for analysis.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numerical features using StandardScaler to ensure uniformity.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correlations among features and visualized them using a heatmap.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and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K-Means clustering to group similar tracks based on musical attributes.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the optimal number of clusters using the Elbow Method.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6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11CF8-B8F1-A370-0444-50856B265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964096"/>
            <a:ext cx="11267440" cy="510871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updated cluster centroids until convergence to ensure accurate grouping.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cluster labels to tracks, identifying groups with distinct musical characteristics.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scalability and efficiency by fine-tuning the clustering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cluster assignments to understand feature patterns and differences between groups.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Principal Component Analysis (PCA) to reduce dimensionality while retaining essential variance.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clusters on a 2D plane after dimensionality reduction for better interpretability.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Plotted feature distributions for each cluster to understand their unique attributes.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detailed visualizations of correlations, relationships, and track groupings using Matplotlib.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cluster insights by adding color-coded visual representations for clarity.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29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2C17-9779-282B-F64B-AF17D997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0880"/>
            <a:ext cx="11267440" cy="62108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AEC7-37D2-70C9-82E8-14D87F0CC55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431236"/>
            <a:ext cx="11267440" cy="43891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Existing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Incorporated techniques like K-Means clustering and PCA, which are widely used in data analysis, to enhance the accuracy and scalability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insights from related works (e.g., Spotify’s hybrid approach) to refine feature selection and clustering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Adapted standard preprocessing techniques, such as feature scaling and normalization, to improve clustering performance.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New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tailored recommendation pipeline combining clustering results and user preferences to deliver personalized music suggestions.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advanced visualizations to interpret cluster characteristics and improve system transparency for end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modular architecture for future integration of additional datasets and new features.</a:t>
            </a:r>
          </a:p>
        </p:txBody>
      </p:sp>
    </p:spTree>
    <p:extLst>
      <p:ext uri="{BB962C8B-B14F-4D97-AF65-F5344CB8AC3E}">
        <p14:creationId xmlns:p14="http://schemas.microsoft.com/office/powerpoint/2010/main" val="14759957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{12B1885B-5215-4E30-94D1-7394EBFC1D22}tf45205285_win32</Template>
  <TotalTime>637</TotalTime>
  <Words>1507</Words>
  <Application>Microsoft Macintosh PowerPoint</Application>
  <PresentationFormat>Widescreen</PresentationFormat>
  <Paragraphs>138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Times New Roman</vt:lpstr>
      <vt:lpstr>Wingdings 2</vt:lpstr>
      <vt:lpstr>DividendVTI</vt:lpstr>
      <vt:lpstr>MUSIC RECCOMENDATION  SYSTEM</vt:lpstr>
      <vt:lpstr>AGENDA</vt:lpstr>
      <vt:lpstr>Introduction/BACKGROUND INFORMATION</vt:lpstr>
      <vt:lpstr>DATASET INFORMATION</vt:lpstr>
      <vt:lpstr>RELATIVE WORK AND ALTERNATIVE APPROACHES</vt:lpstr>
      <vt:lpstr>Problem Definition</vt:lpstr>
      <vt:lpstr>PROPOSED METHODOLOGY</vt:lpstr>
      <vt:lpstr>PowerPoint Presentation</vt:lpstr>
      <vt:lpstr>Proposed solution</vt:lpstr>
      <vt:lpstr>K MEANS CLUSTERING</vt:lpstr>
      <vt:lpstr>ELBOW METHOD VISUALIZATION</vt:lpstr>
      <vt:lpstr>Key Insights from Song Clustering</vt:lpstr>
      <vt:lpstr>t- SNE Visualizations Highlights</vt:lpstr>
      <vt:lpstr>Mini- Batch K-Means Clustering Visualization</vt:lpstr>
      <vt:lpstr>EXPERIMENTAL SETTING</vt:lpstr>
      <vt:lpstr>Artist-Based Recommendation System</vt:lpstr>
      <vt:lpstr>GENRE-Based Recommendation System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Srividya Srinivasula</dc:creator>
  <cp:lastModifiedBy>SanthoshiPriya Sunchu</cp:lastModifiedBy>
  <cp:revision>25</cp:revision>
  <dcterms:created xsi:type="dcterms:W3CDTF">2024-12-06T15:53:12Z</dcterms:created>
  <dcterms:modified xsi:type="dcterms:W3CDTF">2025-07-21T01:00:56Z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