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4"/>
  </p:sldMasterIdLst>
  <p:notesMasterIdLst>
    <p:notesMasterId r:id="rId19"/>
  </p:notesMasterIdLst>
  <p:handoutMasterIdLst>
    <p:handoutMasterId r:id="rId20"/>
  </p:handoutMasterIdLst>
  <p:sldIdLst>
    <p:sldId id="331" r:id="rId5"/>
    <p:sldId id="318" r:id="rId6"/>
    <p:sldId id="332" r:id="rId7"/>
    <p:sldId id="333" r:id="rId8"/>
    <p:sldId id="336" r:id="rId9"/>
    <p:sldId id="330" r:id="rId10"/>
    <p:sldId id="346" r:id="rId11"/>
    <p:sldId id="347" r:id="rId12"/>
    <p:sldId id="348" r:id="rId13"/>
    <p:sldId id="349" r:id="rId14"/>
    <p:sldId id="350" r:id="rId15"/>
    <p:sldId id="351" r:id="rId16"/>
    <p:sldId id="258" r:id="rId17"/>
    <p:sldId id="34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0D7EFA-17C5-46F7-9C11-60FD29DFFDD1}" v="21" dt="2024-05-07T18:49:55.658"/>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361" autoAdjust="0"/>
  </p:normalViewPr>
  <p:slideViewPr>
    <p:cSldViewPr snapToGrid="0">
      <p:cViewPr varScale="1">
        <p:scale>
          <a:sx n="112" d="100"/>
          <a:sy n="112" d="100"/>
        </p:scale>
        <p:origin x="712" y="184"/>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7/4/25</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7/4/25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5A7E-8BC8-2D51-5F7E-728E39E12D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7A2494-9508-BA76-DA87-2591350845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4DB72C-A6E3-DE93-98FC-88A8220C1D49}"/>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E5102DD-DF4C-E496-C676-4CA3D7F547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7735E5-90A4-43DE-35F8-EC1A98C00826}"/>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74636006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DF09-648A-550C-2D89-0B17C81DF0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3B2D12-83FF-A6B0-7054-068CAE918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302AA-E924-A9CE-856D-116CD42F570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6DF83112-D65D-FE91-8DA5-CB85B7E7D4E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29D623-3CD1-03E1-F64E-023525BBEED6}"/>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040716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63D6FA-8802-2338-D719-E3A1A86915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7DB2F2-2266-621A-E03F-8DABE17814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35C70-B08F-3D46-A00D-EA350B24D44E}"/>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72D026C-C100-35CE-EA71-E9646BBA538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8DC52E-8240-B8B8-03D3-D901C93B9ED1}"/>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5746554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56347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0442-E604-707D-0AD6-25D9DDE0B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34429F-CF98-A764-F42A-4DFD6606C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98DA0-46A2-0667-EAF4-36C57533BB7D}"/>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CEE9528C-4A8E-5F60-CEC3-740E758BDE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2AA70C-DF88-6BD9-C7E5-F7B972AC7E38}"/>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0426207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AFD0-A52B-207E-2804-7B52FADBF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AF0598-78B8-11BB-37EA-1F83BADF09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39FBB7-A1C7-2350-97DC-DC60E278A7FD}"/>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D080BDB8-326C-98F9-E8A9-44CD7FF114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C5A6CD-49B9-AE1B-A41E-7AD44CA023B0}"/>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1380355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D3AC0-3053-1312-7EEB-6C9976985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EFC61-B500-1EB3-5436-70D1182A7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E1F720-F4A6-0851-9672-B2035D0519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D9D018-3EB0-48EB-6E44-9802A8B7847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8A9741C0-2C16-6A2E-CE27-4DC51C99FA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2A085A8-044D-E4F5-D5A8-959A2B1E0B8C}"/>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4146612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A0F6B-A465-3CCF-F177-776C7F7316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03C2F9-E578-0B04-4398-573E8A902D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C92870-3B14-4405-3BE9-A37E3D1C4F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ECA9E0-84D4-C2C7-8FE6-8D565C2DB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619326-6863-F0A5-80A9-16E0CB8881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804426-1A1C-A96B-B838-021CC68C203F}"/>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1F274763-13E7-7AB9-3DAB-7CD28811CBF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1145590B-3CF7-2B24-1FE1-BD7F2154AFCC}"/>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7133414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6C20F-BF76-0425-AE39-E38C0E2EE1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C05838-006B-E355-E70C-EDB7564AF35E}"/>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89C81E4F-9030-EE2D-D2EF-535F24AE2C4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035DBCD-E707-E8E5-47EF-2C42B74B7847}"/>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2440748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559465-3258-38C7-F6E4-2C6C2DE6C284}"/>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F0B325B3-B6B3-C926-694E-DD5746235CF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70711F7-9979-152A-2E51-F30B89001FC7}"/>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0051567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C8EC-C629-2BA1-296F-BB1024B7C1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51922-5B39-6533-9F7C-9871D3BFC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19F60E-57D5-E243-67F0-59651AB50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13698-E5CF-ED1A-9C9F-97296729BBCB}"/>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E316284C-42C2-3E7C-281C-EF7F6EF10E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8803A8-DF56-144C-7E7E-7512F720B012}"/>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9931092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2748-BDEC-119A-81EB-09D33B56D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1C350-64DE-7D15-AD28-C5B9FDEB1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3215AB-BDDD-F7C4-4F99-E7A7DAAB9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938C14-7C83-586D-91C9-0B18C39476D1}"/>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F0A26A1-8259-3792-6B8C-87632216B9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1896124-A5FC-F0C6-214E-C4EE957A69C6}"/>
              </a:ext>
            </a:extLst>
          </p:cNvPr>
          <p:cNvSpPr>
            <a:spLocks noGrp="1"/>
          </p:cNvSpPr>
          <p:nvPr>
            <p:ph type="sldNum" sz="quarter" idx="12"/>
          </p:nvPr>
        </p:nvSpPr>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51030155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008A9-2C14-5571-4B9F-6DE434CF1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C50195-1C01-7041-7C12-C9F8AB4C93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01A877-F4D2-F7CF-D5A8-09B680ADD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dirty="0"/>
          </a:p>
        </p:txBody>
      </p:sp>
      <p:sp>
        <p:nvSpPr>
          <p:cNvPr id="5" name="Footer Placeholder 4">
            <a:extLst>
              <a:ext uri="{FF2B5EF4-FFF2-40B4-BE49-F238E27FC236}">
                <a16:creationId xmlns:a16="http://schemas.microsoft.com/office/drawing/2014/main" id="{E0EAC937-8A04-FDF3-6E85-2574FB1830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3EBADEC-666B-02B4-A488-23C9379B10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0556366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11" r:id="rId12"/>
    <p:sldLayoutId id="214748369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publicdomainpictures.net/view-image.php?image=80234&amp;picture=thank-you-text" TargetMode="External"/><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9D850-1482-2C37-586D-0B92912158F6}"/>
              </a:ext>
            </a:extLst>
          </p:cNvPr>
          <p:cNvSpPr>
            <a:spLocks noGrp="1"/>
          </p:cNvSpPr>
          <p:nvPr>
            <p:ph type="ctrTitle"/>
          </p:nvPr>
        </p:nvSpPr>
        <p:spPr>
          <a:xfrm>
            <a:off x="640079" y="320040"/>
            <a:ext cx="11168463" cy="3892669"/>
          </a:xfrm>
        </p:spPr>
        <p:txBody>
          <a:bodyPr>
            <a:normAutofit/>
          </a:bodyPr>
          <a:lstStyle/>
          <a:p>
            <a:pPr algn="l"/>
            <a:r>
              <a:rPr lang="en-US" sz="5400" b="1" dirty="0">
                <a:highlight>
                  <a:srgbClr val="FFFFFF"/>
                </a:highlight>
                <a:latin typeface="Söhne"/>
              </a:rPr>
              <a:t>Comparative Analysis of Predictive Models in Wine Quality Assessment</a:t>
            </a:r>
            <a:br>
              <a:rPr lang="en-US" sz="6600" b="0" i="0" dirty="0">
                <a:effectLst/>
                <a:highlight>
                  <a:srgbClr val="FFFFFF"/>
                </a:highlight>
                <a:latin typeface="Söhne"/>
              </a:rPr>
            </a:br>
            <a:endParaRPr lang="en-US" sz="6600" dirty="0"/>
          </a:p>
        </p:txBody>
      </p:sp>
      <p:sp>
        <p:nvSpPr>
          <p:cNvPr id="3" name="Subtitle 2">
            <a:extLst>
              <a:ext uri="{FF2B5EF4-FFF2-40B4-BE49-F238E27FC236}">
                <a16:creationId xmlns:a16="http://schemas.microsoft.com/office/drawing/2014/main" id="{ACE5F20F-3E26-89FE-84DC-842A200696B2}"/>
              </a:ext>
            </a:extLst>
          </p:cNvPr>
          <p:cNvSpPr>
            <a:spLocks noGrp="1"/>
          </p:cNvSpPr>
          <p:nvPr>
            <p:ph type="subTitle" idx="1"/>
          </p:nvPr>
        </p:nvSpPr>
        <p:spPr>
          <a:xfrm>
            <a:off x="640080" y="4631161"/>
            <a:ext cx="6692827" cy="1569486"/>
          </a:xfrm>
        </p:spPr>
        <p:txBody>
          <a:bodyPr>
            <a:normAutofit/>
          </a:bodyPr>
          <a:lstStyle/>
          <a:p>
            <a:pPr algn="l"/>
            <a:r>
              <a:rPr lang="en-US" sz="1900"/>
              <a:t>By</a:t>
            </a:r>
          </a:p>
          <a:p>
            <a:pPr algn="l"/>
            <a:r>
              <a:rPr lang="en-US" sz="1900"/>
              <a:t>Santhoshi </a:t>
            </a:r>
            <a:r>
              <a:rPr lang="en-US" sz="1900" dirty="0"/>
              <a:t>Priya Sunchu -02131881</a:t>
            </a:r>
          </a:p>
          <a:p>
            <a:pPr algn="l"/>
            <a:endParaRPr lang="en-US" sz="1900" dirty="0"/>
          </a:p>
        </p:txBody>
      </p:sp>
      <p:sp>
        <p:nvSpPr>
          <p:cNvPr id="5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BB4A4609-2121-1A73-60CF-2B3EE9643728}"/>
              </a:ext>
            </a:extLst>
          </p:cNvPr>
          <p:cNvSpPr>
            <a:spLocks noGrp="1"/>
          </p:cNvSpPr>
          <p:nvPr>
            <p:ph type="sldNum" sz="quarter" idx="12"/>
          </p:nvPr>
        </p:nvSpPr>
        <p:spPr>
          <a:xfrm>
            <a:off x="8610600" y="6356350"/>
            <a:ext cx="2743200" cy="365125"/>
          </a:xfrm>
        </p:spPr>
        <p:txBody>
          <a:bodyPr>
            <a:normAutofit/>
          </a:bodyPr>
          <a:lstStyle/>
          <a:p>
            <a:pPr>
              <a:spcAft>
                <a:spcPts val="600"/>
              </a:spcAft>
            </a:pPr>
            <a:fld id="{18D65601-5AE2-46FC-B138-694DDD2B510D}" type="slidenum">
              <a:rPr lang="en-US" smtClean="0"/>
              <a:pPr>
                <a:spcAft>
                  <a:spcPts val="600"/>
                </a:spcAft>
              </a:pPr>
              <a:t>1</a:t>
            </a:fld>
            <a:endParaRPr lang="en-US"/>
          </a:p>
        </p:txBody>
      </p:sp>
    </p:spTree>
    <p:extLst>
      <p:ext uri="{BB962C8B-B14F-4D97-AF65-F5344CB8AC3E}">
        <p14:creationId xmlns:p14="http://schemas.microsoft.com/office/powerpoint/2010/main" val="134934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646707" y="1463737"/>
            <a:ext cx="11018520" cy="700865"/>
          </a:xfrm>
        </p:spPr>
        <p:txBody>
          <a:bodyPr vert="horz" lIns="91440" tIns="45720" rIns="91440" bIns="45720" rtlCol="0" anchor="b">
            <a:normAutofit fontScale="90000"/>
          </a:bodyPr>
          <a:lstStyle/>
          <a:p>
            <a:r>
              <a:rPr lang="en-US" sz="4600" dirty="0"/>
              <a:t>Results:</a:t>
            </a:r>
            <a:br>
              <a:rPr lang="en-US" sz="4600" dirty="0"/>
            </a:br>
            <a:endParaRPr lang="en-US" sz="4600" dirty="0"/>
          </a:p>
        </p:txBody>
      </p:sp>
      <p:sp>
        <p:nvSpPr>
          <p:cNvPr id="4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646707" y="2307290"/>
            <a:ext cx="6713552" cy="4119172"/>
          </a:xfrm>
        </p:spPr>
        <p:txBody>
          <a:bodyPr vert="horz" lIns="91440" tIns="45720" rIns="91440" bIns="45720" rtlCol="0" anchor="t">
            <a:normAutofit/>
          </a:bodyPr>
          <a:lstStyle/>
          <a:p>
            <a:pPr>
              <a:lnSpc>
                <a:spcPct val="90000"/>
              </a:lnSpc>
            </a:pPr>
            <a:endParaRPr lang="en-US" dirty="0"/>
          </a:p>
          <a:p>
            <a:pPr marL="0">
              <a:lnSpc>
                <a:spcPct val="90000"/>
              </a:lnSpc>
            </a:pPr>
            <a:endParaRPr lang="en-US" sz="1700" dirty="0"/>
          </a:p>
          <a:p>
            <a:pPr>
              <a:lnSpc>
                <a:spcPct val="90000"/>
              </a:lnSpc>
            </a:pPr>
            <a:endParaRPr lang="en-US" sz="17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prstClr val="black">
                    <a:tint val="75000"/>
                  </a:prstClr>
                </a:solidFill>
                <a:latin typeface="Calibri" panose="020F0502020204030204"/>
              </a:rPr>
              <a:pPr>
                <a:spcAft>
                  <a:spcPts val="600"/>
                </a:spcAft>
                <a:defRPr/>
              </a:pPr>
              <a:t>10</a:t>
            </a:fld>
            <a:endParaRPr lang="en-US">
              <a:solidFill>
                <a:prstClr val="black">
                  <a:tint val="75000"/>
                </a:prstClr>
              </a:solidFill>
              <a:latin typeface="Calibri" panose="020F0502020204030204"/>
            </a:endParaRPr>
          </a:p>
        </p:txBody>
      </p:sp>
      <p:pic>
        <p:nvPicPr>
          <p:cNvPr id="6" name="Picture 5">
            <a:extLst>
              <a:ext uri="{FF2B5EF4-FFF2-40B4-BE49-F238E27FC236}">
                <a16:creationId xmlns:a16="http://schemas.microsoft.com/office/drawing/2014/main" id="{642C9D35-D55E-2FE3-A101-CB9B1390EEC1}"/>
              </a:ext>
            </a:extLst>
          </p:cNvPr>
          <p:cNvPicPr>
            <a:picLocks noChangeAspect="1"/>
          </p:cNvPicPr>
          <p:nvPr/>
        </p:nvPicPr>
        <p:blipFill>
          <a:blip r:embed="rId2"/>
          <a:stretch>
            <a:fillRect/>
          </a:stretch>
        </p:blipFill>
        <p:spPr>
          <a:xfrm>
            <a:off x="5625547" y="1814169"/>
            <a:ext cx="6385477" cy="4258469"/>
          </a:xfrm>
          <a:prstGeom prst="rect">
            <a:avLst/>
          </a:prstGeom>
        </p:spPr>
      </p:pic>
      <p:sp>
        <p:nvSpPr>
          <p:cNvPr id="7" name="TextBox 6">
            <a:extLst>
              <a:ext uri="{FF2B5EF4-FFF2-40B4-BE49-F238E27FC236}">
                <a16:creationId xmlns:a16="http://schemas.microsoft.com/office/drawing/2014/main" id="{59913AAE-51A1-B11D-9EC6-BBF0419A324B}"/>
              </a:ext>
            </a:extLst>
          </p:cNvPr>
          <p:cNvSpPr txBox="1"/>
          <p:nvPr/>
        </p:nvSpPr>
        <p:spPr>
          <a:xfrm>
            <a:off x="468779" y="3299791"/>
            <a:ext cx="5723299" cy="1091133"/>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sz="1800" dirty="0"/>
              <a:t>Achieved a test accuracy of 76.55%, indicating the model's ability to accurately predict wine quality.</a:t>
            </a:r>
          </a:p>
          <a:p>
            <a:pPr marL="285750" indent="-285750">
              <a:lnSpc>
                <a:spcPct val="90000"/>
              </a:lnSpc>
              <a:buFont typeface="Arial" panose="020B0604020202020204" pitchFamily="34" charset="0"/>
              <a:buChar char="•"/>
            </a:pPr>
            <a:r>
              <a:rPr lang="en-US" sz="1800" dirty="0"/>
              <a:t>Loss value of 0.5709 on the test set reflects the overall model performance.</a:t>
            </a:r>
          </a:p>
        </p:txBody>
      </p:sp>
    </p:spTree>
    <p:extLst>
      <p:ext uri="{BB962C8B-B14F-4D97-AF65-F5344CB8AC3E}">
        <p14:creationId xmlns:p14="http://schemas.microsoft.com/office/powerpoint/2010/main" val="2566427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646707" y="1463737"/>
            <a:ext cx="11018520" cy="700865"/>
          </a:xfrm>
        </p:spPr>
        <p:txBody>
          <a:bodyPr vert="horz" lIns="91440" tIns="45720" rIns="91440" bIns="45720" rtlCol="0" anchor="b">
            <a:normAutofit fontScale="90000"/>
          </a:bodyPr>
          <a:lstStyle/>
          <a:p>
            <a:r>
              <a:rPr lang="en-US" sz="4800" dirty="0"/>
              <a:t>Support Vector Machine (SVM):</a:t>
            </a:r>
            <a:br>
              <a:rPr lang="en-US" sz="4600" dirty="0"/>
            </a:br>
            <a:endParaRPr lang="en-US" sz="4600" dirty="0"/>
          </a:p>
        </p:txBody>
      </p:sp>
      <p:sp>
        <p:nvSpPr>
          <p:cNvPr id="4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684807" y="2100653"/>
            <a:ext cx="10942319" cy="4119172"/>
          </a:xfrm>
        </p:spPr>
        <p:txBody>
          <a:bodyPr vert="horz" lIns="91440" tIns="45720" rIns="91440" bIns="45720" rtlCol="0" anchor="t">
            <a:normAutofit/>
          </a:bodyPr>
          <a:lstStyle/>
          <a:p>
            <a:pPr>
              <a:lnSpc>
                <a:spcPct val="90000"/>
              </a:lnSpc>
            </a:pPr>
            <a:endParaRPr lang="en-US" dirty="0"/>
          </a:p>
          <a:p>
            <a:pPr marL="0">
              <a:lnSpc>
                <a:spcPct val="90000"/>
              </a:lnSpc>
            </a:pPr>
            <a:r>
              <a:rPr lang="en-US" dirty="0"/>
              <a:t>SVM is a supervised learning algorithm used for classification tasks. It aims to find the hyperplane that best separates data points of different classes in a high-dimensional feature space. In this implementation, a linear kernel SVM is utilized.</a:t>
            </a:r>
          </a:p>
          <a:p>
            <a:pPr marL="0">
              <a:lnSpc>
                <a:spcPct val="90000"/>
              </a:lnSpc>
            </a:pPr>
            <a:r>
              <a:rPr lang="en-US" dirty="0"/>
              <a:t>The SVM model demonstrates moderate performance in predicting wine quality. While it achieves high precision and recall for some classes (e.g., class 0), it exhibits lower performance for others. Further model refinement or exploration of alternative algorithms may be warranted to improve overall accuracy and generalization to unseen data.</a:t>
            </a:r>
          </a:p>
          <a:p>
            <a:pPr marL="0">
              <a:lnSpc>
                <a:spcPct val="90000"/>
              </a:lnSpc>
            </a:pPr>
            <a:r>
              <a:rPr lang="en-US" dirty="0"/>
              <a:t>The accuracy of the SVM model on the test set is approximately 64.48%. This indicates that the model correctly predicts the quality of wine about 64.48% of the time.</a:t>
            </a:r>
          </a:p>
          <a:p>
            <a:pPr>
              <a:lnSpc>
                <a:spcPct val="90000"/>
              </a:lnSpc>
            </a:pPr>
            <a:endParaRPr lang="en-US" sz="17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prstClr val="black">
                    <a:tint val="75000"/>
                  </a:prstClr>
                </a:solidFill>
                <a:latin typeface="Calibri" panose="020F0502020204030204"/>
              </a:rPr>
              <a:pPr>
                <a:spcAft>
                  <a:spcPts val="600"/>
                </a:spcAft>
                <a:defRPr/>
              </a:pPr>
              <a:t>11</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69442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646707" y="1463737"/>
            <a:ext cx="11018520" cy="700865"/>
          </a:xfrm>
        </p:spPr>
        <p:txBody>
          <a:bodyPr vert="horz" lIns="91440" tIns="45720" rIns="91440" bIns="45720" rtlCol="0" anchor="b">
            <a:normAutofit fontScale="90000"/>
          </a:bodyPr>
          <a:lstStyle/>
          <a:p>
            <a:r>
              <a:rPr lang="en-US" sz="4600" dirty="0"/>
              <a:t>Conclusion :</a:t>
            </a:r>
            <a:br>
              <a:rPr lang="en-US" sz="4600" dirty="0"/>
            </a:br>
            <a:endParaRPr lang="en-US" sz="4600" dirty="0"/>
          </a:p>
        </p:txBody>
      </p:sp>
      <p:sp>
        <p:nvSpPr>
          <p:cNvPr id="4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646707" y="2307290"/>
            <a:ext cx="6713552" cy="4119172"/>
          </a:xfrm>
        </p:spPr>
        <p:txBody>
          <a:bodyPr vert="horz" lIns="91440" tIns="45720" rIns="91440" bIns="45720" rtlCol="0" anchor="t">
            <a:normAutofit/>
          </a:bodyPr>
          <a:lstStyle/>
          <a:p>
            <a:pPr>
              <a:lnSpc>
                <a:spcPct val="90000"/>
              </a:lnSpc>
            </a:pPr>
            <a:endParaRPr lang="en-US" dirty="0"/>
          </a:p>
          <a:p>
            <a:pPr marL="0">
              <a:lnSpc>
                <a:spcPct val="90000"/>
              </a:lnSpc>
            </a:pPr>
            <a:endParaRPr lang="en-US" sz="1700" dirty="0"/>
          </a:p>
          <a:p>
            <a:pPr>
              <a:lnSpc>
                <a:spcPct val="90000"/>
              </a:lnSpc>
            </a:pPr>
            <a:endParaRPr lang="en-US" sz="17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prstClr val="black">
                    <a:tint val="75000"/>
                  </a:prstClr>
                </a:solidFill>
                <a:latin typeface="Calibri" panose="020F0502020204030204"/>
              </a:rPr>
              <a:pPr>
                <a:spcAft>
                  <a:spcPts val="600"/>
                </a:spcAft>
                <a:defRPr/>
              </a:pPr>
              <a:t>12</a:t>
            </a:fld>
            <a:endParaRPr lang="en-US">
              <a:solidFill>
                <a:prstClr val="black">
                  <a:tint val="75000"/>
                </a:prstClr>
              </a:solidFill>
              <a:latin typeface="Calibri" panose="020F0502020204030204"/>
            </a:endParaRPr>
          </a:p>
        </p:txBody>
      </p:sp>
      <p:sp>
        <p:nvSpPr>
          <p:cNvPr id="6" name="TextBox 5">
            <a:extLst>
              <a:ext uri="{FF2B5EF4-FFF2-40B4-BE49-F238E27FC236}">
                <a16:creationId xmlns:a16="http://schemas.microsoft.com/office/drawing/2014/main" id="{2FEC9D22-FC5B-6BB4-9630-FE60162C2556}"/>
              </a:ext>
            </a:extLst>
          </p:cNvPr>
          <p:cNvSpPr txBox="1"/>
          <p:nvPr/>
        </p:nvSpPr>
        <p:spPr>
          <a:xfrm>
            <a:off x="467139" y="1987826"/>
            <a:ext cx="1065474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Among the tested methods, Neural Network exhibited the highest accuracy in predicting wine quality. This highlights the effectiveness of deep learning approaches in capturing complex relationships within the dataset.</a:t>
            </a:r>
          </a:p>
          <a:p>
            <a:pPr marL="285750" indent="-285750">
              <a:buFont typeface="Arial" panose="020B0604020202020204" pitchFamily="34" charset="0"/>
              <a:buChar char="•"/>
            </a:pPr>
            <a:r>
              <a:rPr lang="en-US" b="1" dirty="0"/>
              <a:t>Model Suitability</a:t>
            </a:r>
            <a:r>
              <a:rPr lang="en-US" dirty="0"/>
              <a:t>: Our findings underscore the importance of selecting appropriate models tailored to the dataset characteristics. </a:t>
            </a:r>
          </a:p>
          <a:p>
            <a:pPr marL="285750" indent="-285750">
              <a:buFont typeface="Arial" panose="020B0604020202020204" pitchFamily="34" charset="0"/>
              <a:buChar char="•"/>
            </a:pPr>
            <a:r>
              <a:rPr lang="en-US" dirty="0"/>
              <a:t>While traditional methods like Logistic Regression provide valuable insights, the superior accuracy achieved by Neural Network suggests its suitability for intricate classification tasks. </a:t>
            </a:r>
          </a:p>
          <a:p>
            <a:pPr marL="285750" indent="-285750">
              <a:buFont typeface="Arial" panose="020B0604020202020204" pitchFamily="34" charset="0"/>
              <a:buChar char="•"/>
            </a:pPr>
            <a:r>
              <a:rPr lang="en-US" b="1" dirty="0"/>
              <a:t>Future</a:t>
            </a:r>
            <a:r>
              <a:rPr lang="en-US" dirty="0"/>
              <a:t> </a:t>
            </a:r>
            <a:r>
              <a:rPr lang="en-US" b="1" dirty="0"/>
              <a:t>Considerations:</a:t>
            </a:r>
          </a:p>
          <a:p>
            <a:pPr marL="285750" indent="-285750">
              <a:buFont typeface="Arial" panose="020B0604020202020204" pitchFamily="34" charset="0"/>
              <a:buChar char="•"/>
            </a:pPr>
            <a:r>
              <a:rPr lang="en-US" dirty="0"/>
              <a:t> Moving forward, further exploration could involve fine-tuning the neural network architecture, exploring ensemble methods, or incorporating advanced feature engineering techniques to enhance predictive performance and gain deeper insights into wine quality </a:t>
            </a:r>
            <a:r>
              <a:rPr lang="en-US"/>
              <a:t>prediction.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8685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E5088163-74DF-1B7B-596E-E316A230C48A}"/>
              </a:ext>
            </a:extLst>
          </p:cNvPr>
          <p:cNvSpPr>
            <a:spLocks noGrp="1"/>
          </p:cNvSpPr>
          <p:nvPr>
            <p:ph type="title"/>
          </p:nvPr>
        </p:nvSpPr>
        <p:spPr>
          <a:xfrm>
            <a:off x="1000941" y="685801"/>
            <a:ext cx="3494859" cy="5491162"/>
          </a:xfrm>
        </p:spPr>
        <p:txBody>
          <a:bodyPr>
            <a:normAutofit/>
          </a:bodyPr>
          <a:lstStyle/>
          <a:p>
            <a:br>
              <a:rPr lang="en-US"/>
            </a:br>
            <a:r>
              <a:rPr lang="en-US"/>
              <a:t>Comparison of Method Accuracy</a:t>
            </a:r>
          </a:p>
        </p:txBody>
      </p:sp>
      <p:graphicFrame>
        <p:nvGraphicFramePr>
          <p:cNvPr id="10" name="Content Placeholder 9">
            <a:extLst>
              <a:ext uri="{FF2B5EF4-FFF2-40B4-BE49-F238E27FC236}">
                <a16:creationId xmlns:a16="http://schemas.microsoft.com/office/drawing/2014/main" id="{DFF9B79E-0705-ED51-750A-641B1DC5FA31}"/>
              </a:ext>
            </a:extLst>
          </p:cNvPr>
          <p:cNvGraphicFramePr>
            <a:graphicFrameLocks noGrp="1"/>
          </p:cNvGraphicFramePr>
          <p:nvPr>
            <p:ph idx="1"/>
            <p:extLst>
              <p:ext uri="{D42A27DB-BD31-4B8C-83A1-F6EECF244321}">
                <p14:modId xmlns:p14="http://schemas.microsoft.com/office/powerpoint/2010/main" val="4031296609"/>
              </p:ext>
            </p:extLst>
          </p:nvPr>
        </p:nvGraphicFramePr>
        <p:xfrm>
          <a:off x="4702547" y="1342903"/>
          <a:ext cx="6651254" cy="4329360"/>
        </p:xfrm>
        <a:graphic>
          <a:graphicData uri="http://schemas.openxmlformats.org/drawingml/2006/table">
            <a:tbl>
              <a:tblPr firstRow="1" bandRow="1">
                <a:solidFill>
                  <a:schemeClr val="bg1">
                    <a:lumMod val="95000"/>
                  </a:schemeClr>
                </a:solidFill>
                <a:tableStyleId>{5C22544A-7EE6-4342-B048-85BDC9FD1C3A}</a:tableStyleId>
              </a:tblPr>
              <a:tblGrid>
                <a:gridCol w="3833884">
                  <a:extLst>
                    <a:ext uri="{9D8B030D-6E8A-4147-A177-3AD203B41FA5}">
                      <a16:colId xmlns:a16="http://schemas.microsoft.com/office/drawing/2014/main" val="1130735245"/>
                    </a:ext>
                  </a:extLst>
                </a:gridCol>
                <a:gridCol w="2817370">
                  <a:extLst>
                    <a:ext uri="{9D8B030D-6E8A-4147-A177-3AD203B41FA5}">
                      <a16:colId xmlns:a16="http://schemas.microsoft.com/office/drawing/2014/main" val="345127581"/>
                    </a:ext>
                  </a:extLst>
                </a:gridCol>
              </a:tblGrid>
              <a:tr h="966867">
                <a:tc>
                  <a:txBody>
                    <a:bodyPr/>
                    <a:lstStyle/>
                    <a:p>
                      <a:pPr algn="ctr"/>
                      <a:r>
                        <a:rPr lang="en-US" sz="3600" b="0" cap="none" spc="0">
                          <a:solidFill>
                            <a:schemeClr val="bg1"/>
                          </a:solidFill>
                        </a:rPr>
                        <a:t>Methods</a:t>
                      </a:r>
                    </a:p>
                  </a:txBody>
                  <a:tcPr marL="363373" marR="363373" marT="205423" marB="181689"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3600" b="0" cap="none" spc="0">
                          <a:solidFill>
                            <a:schemeClr val="bg1"/>
                          </a:solidFill>
                        </a:rPr>
                        <a:t>Accuracy</a:t>
                      </a:r>
                    </a:p>
                  </a:txBody>
                  <a:tcPr marL="363373" marR="363373" marT="205423" marB="181689"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855675224"/>
                  </a:ext>
                </a:extLst>
              </a:tr>
              <a:tr h="871303">
                <a:tc>
                  <a:txBody>
                    <a:bodyPr/>
                    <a:lstStyle/>
                    <a:p>
                      <a:pPr algn="ctr"/>
                      <a:r>
                        <a:rPr lang="en-US" sz="2600" cap="none" spc="0">
                          <a:solidFill>
                            <a:schemeClr val="tx1"/>
                          </a:solidFill>
                        </a:rPr>
                        <a:t>Logistic Regression</a:t>
                      </a:r>
                    </a:p>
                  </a:txBody>
                  <a:tcPr marL="363373" marR="363373" marT="205423" marB="181689">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2900"/>
                        <a:t>0.65 </a:t>
                      </a:r>
                      <a:endParaRPr lang="en-US" sz="2600" cap="none" spc="0">
                        <a:solidFill>
                          <a:schemeClr val="tx1"/>
                        </a:solidFill>
                      </a:endParaRPr>
                    </a:p>
                  </a:txBody>
                  <a:tcPr marL="363373" marR="363373" marT="205423" marB="181689">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928056527"/>
                  </a:ext>
                </a:extLst>
              </a:tr>
              <a:tr h="871303">
                <a:tc>
                  <a:txBody>
                    <a:bodyPr/>
                    <a:lstStyle/>
                    <a:p>
                      <a:pPr algn="ctr"/>
                      <a:r>
                        <a:rPr lang="en-US" sz="2600" cap="none" spc="0">
                          <a:solidFill>
                            <a:schemeClr val="tx1"/>
                          </a:solidFill>
                        </a:rPr>
                        <a:t>Neural Network</a:t>
                      </a:r>
                    </a:p>
                  </a:txBody>
                  <a:tcPr marL="363373" marR="363373" marT="205423" marB="181689">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2900"/>
                        <a:t>0.76</a:t>
                      </a:r>
                      <a:endParaRPr lang="en-US" sz="2600" cap="none" spc="0">
                        <a:solidFill>
                          <a:schemeClr val="tx1"/>
                        </a:solidFill>
                      </a:endParaRPr>
                    </a:p>
                  </a:txBody>
                  <a:tcPr marL="363373" marR="363373" marT="205423" marB="181689">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208427411"/>
                  </a:ext>
                </a:extLst>
              </a:tr>
              <a:tr h="16198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600" cap="none" spc="0">
                          <a:solidFill>
                            <a:schemeClr val="tx1"/>
                          </a:solidFill>
                        </a:rPr>
                        <a:t>Support Vector Machine</a:t>
                      </a:r>
                    </a:p>
                    <a:p>
                      <a:pPr algn="ctr"/>
                      <a:endParaRPr lang="en-US" sz="2600" cap="none" spc="0">
                        <a:solidFill>
                          <a:schemeClr val="tx1"/>
                        </a:solidFill>
                      </a:endParaRPr>
                    </a:p>
                  </a:txBody>
                  <a:tcPr marL="363373" marR="363373" marT="205423" marB="181689">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2900" dirty="0"/>
                        <a:t>0.64</a:t>
                      </a:r>
                      <a:endParaRPr lang="en-US" sz="2600" cap="none" spc="0" dirty="0">
                        <a:solidFill>
                          <a:schemeClr val="tx1"/>
                        </a:solidFill>
                      </a:endParaRPr>
                    </a:p>
                  </a:txBody>
                  <a:tcPr marL="363373" marR="363373" marT="205423" marB="181689">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400021678"/>
                  </a:ext>
                </a:extLst>
              </a:tr>
            </a:tbl>
          </a:graphicData>
        </a:graphic>
      </p:graphicFrame>
    </p:spTree>
    <p:extLst>
      <p:ext uri="{BB962C8B-B14F-4D97-AF65-F5344CB8AC3E}">
        <p14:creationId xmlns:p14="http://schemas.microsoft.com/office/powerpoint/2010/main" val="4184805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Slide Number Placeholder 1">
            <a:extLst>
              <a:ext uri="{FF2B5EF4-FFF2-40B4-BE49-F238E27FC236}">
                <a16:creationId xmlns:a16="http://schemas.microsoft.com/office/drawing/2014/main" id="{C9105CC0-0299-60C1-310E-313E9D6089C1}"/>
              </a:ext>
            </a:extLst>
          </p:cNvPr>
          <p:cNvSpPr>
            <a:spLocks/>
          </p:cNvSpPr>
          <p:nvPr/>
        </p:nvSpPr>
        <p:spPr>
          <a:xfrm>
            <a:off x="10588513" y="6131532"/>
            <a:ext cx="3060666" cy="407380"/>
          </a:xfrm>
          <a:prstGeom prst="rect">
            <a:avLst/>
          </a:prstGeom>
        </p:spPr>
        <p:txBody>
          <a:bodyPr/>
          <a:lstStyle/>
          <a:p>
            <a:pPr defTabSz="1014984">
              <a:spcAft>
                <a:spcPts val="600"/>
              </a:spcAft>
            </a:pPr>
            <a:fld id="{18D65601-5AE2-46FC-B138-694DDD2B510D}" type="slidenum">
              <a:rPr lang="en-US" sz="1100" kern="1200">
                <a:solidFill>
                  <a:schemeClr val="tx1"/>
                </a:solidFill>
                <a:latin typeface="+mn-lt"/>
                <a:ea typeface="+mn-ea"/>
                <a:cs typeface="+mn-cs"/>
              </a:rPr>
              <a:pPr defTabSz="1014984">
                <a:spcAft>
                  <a:spcPts val="600"/>
                </a:spcAft>
              </a:pPr>
              <a:t>14</a:t>
            </a:fld>
            <a:endParaRPr lang="en-US" dirty="0"/>
          </a:p>
        </p:txBody>
      </p:sp>
      <p:pic>
        <p:nvPicPr>
          <p:cNvPr id="3" name="Content Placeholder 18" descr="A black text on a white background&#10;&#10;Description automatically generated">
            <a:extLst>
              <a:ext uri="{FF2B5EF4-FFF2-40B4-BE49-F238E27FC236}">
                <a16:creationId xmlns:a16="http://schemas.microsoft.com/office/drawing/2014/main" id="{F4170E16-D785-9070-3439-D646D9F0801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08339" y="1097902"/>
            <a:ext cx="8381939" cy="3352775"/>
          </a:xfrm>
          <a:prstGeom prst="rect">
            <a:avLst/>
          </a:prstGeom>
        </p:spPr>
      </p:pic>
    </p:spTree>
    <p:extLst>
      <p:ext uri="{BB962C8B-B14F-4D97-AF65-F5344CB8AC3E}">
        <p14:creationId xmlns:p14="http://schemas.microsoft.com/office/powerpoint/2010/main" val="2412766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dirty="0"/>
              <a:t>Introduction</a:t>
            </a:r>
          </a:p>
        </p:txBody>
      </p:sp>
      <p:sp>
        <p:nvSpPr>
          <p:cNvPr id="4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464337" y="1726711"/>
            <a:ext cx="11080956" cy="4716171"/>
          </a:xfrm>
        </p:spPr>
        <p:txBody>
          <a:bodyPr vert="horz" lIns="91440" tIns="45720" rIns="91440" bIns="45720" rtlCol="0" anchor="t">
            <a:normAutofit/>
          </a:bodyPr>
          <a:lstStyle/>
          <a:p>
            <a:pPr>
              <a:lnSpc>
                <a:spcPct val="90000"/>
              </a:lnSpc>
            </a:pPr>
            <a:endParaRPr lang="en-US" sz="1700" dirty="0"/>
          </a:p>
          <a:p>
            <a:pPr>
              <a:lnSpc>
                <a:spcPct val="90000"/>
              </a:lnSpc>
            </a:pPr>
            <a:r>
              <a:rPr lang="en-US" sz="1800" dirty="0"/>
              <a:t>Objective: To evaluate the effectiveness of various machine learning models, including Logistic Regression, Support Vector Machines (SVM), and Neural Networks, in accurately predicting the quality of wine. This evaluation is based on physicochemical properties such as acidity, sugar content, and alcohol level, among others.</a:t>
            </a:r>
          </a:p>
          <a:p>
            <a:pPr>
              <a:lnSpc>
                <a:spcPct val="90000"/>
              </a:lnSpc>
            </a:pPr>
            <a:r>
              <a:rPr lang="en-US" sz="1800" dirty="0"/>
              <a:t>By applying these models to the widely recognized Wine Quality Dataset, we aim to identify which model best predicts wine quality. This involves preprocessing the data, handling imbalanced classes with techniques like SMOTE, scaling features for optimum performance, and assessing each model's accuracy, precision, recall, and F1 score.</a:t>
            </a:r>
          </a:p>
          <a:p>
            <a:pPr>
              <a:lnSpc>
                <a:spcPct val="90000"/>
              </a:lnSpc>
            </a:pPr>
            <a:r>
              <a:rPr lang="en-US" sz="1800" dirty="0"/>
              <a:t>In the wine industry, quality control is paramount. Accurately predicting wine quality before  reaching consumers can significantly enhance a vintner's ability to ensure only the best products go to market. This predictive capability allows for adjustments in the winemaking process to optimize the quality of the output.</a:t>
            </a:r>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prstClr val="black">
                    <a:tint val="75000"/>
                  </a:prstClr>
                </a:solidFill>
                <a:latin typeface="Calibri" panose="020F0502020204030204"/>
              </a:rPr>
              <a:pPr>
                <a:spcAft>
                  <a:spcPts val="600"/>
                </a:spcAft>
                <a:defRPr/>
              </a:pPr>
              <a:t>2</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2906152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Dataset Description</a:t>
            </a:r>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6017342" y="745648"/>
            <a:ext cx="5840361" cy="5610702"/>
          </a:xfrm>
        </p:spPr>
        <p:txBody>
          <a:bodyPr vert="horz" lIns="91440" tIns="45720" rIns="91440" bIns="45720" rtlCol="0">
            <a:normAutofit/>
          </a:bodyPr>
          <a:lstStyle/>
          <a:p>
            <a:pPr marL="0" indent="0">
              <a:lnSpc>
                <a:spcPct val="90000"/>
              </a:lnSpc>
              <a:buNone/>
            </a:pPr>
            <a:endParaRPr lang="en-US" sz="2200"/>
          </a:p>
          <a:p>
            <a:pPr marL="0">
              <a:lnSpc>
                <a:spcPct val="90000"/>
              </a:lnSpc>
            </a:pPr>
            <a:endParaRPr lang="en-US" sz="2200" dirty="0"/>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schemeClr val="tx1">
                    <a:tint val="75000"/>
                  </a:schemeClr>
                </a:solidFill>
              </a:rPr>
              <a:pPr>
                <a:spcAft>
                  <a:spcPts val="600"/>
                </a:spcAft>
                <a:defRPr/>
              </a:pPr>
              <a:t>3</a:t>
            </a:fld>
            <a:endParaRPr lang="en-US">
              <a:solidFill>
                <a:schemeClr val="tx1">
                  <a:tint val="75000"/>
                </a:schemeClr>
              </a:solidFill>
            </a:endParaRPr>
          </a:p>
        </p:txBody>
      </p:sp>
      <p:sp>
        <p:nvSpPr>
          <p:cNvPr id="6" name="TextBox 5">
            <a:extLst>
              <a:ext uri="{FF2B5EF4-FFF2-40B4-BE49-F238E27FC236}">
                <a16:creationId xmlns:a16="http://schemas.microsoft.com/office/drawing/2014/main" id="{E47B1345-EFEA-C41A-8CB8-71F734E821B3}"/>
              </a:ext>
            </a:extLst>
          </p:cNvPr>
          <p:cNvSpPr txBox="1"/>
          <p:nvPr/>
        </p:nvSpPr>
        <p:spPr>
          <a:xfrm>
            <a:off x="5442505" y="2107953"/>
            <a:ext cx="6096000" cy="3693319"/>
          </a:xfrm>
          <a:prstGeom prst="rect">
            <a:avLst/>
          </a:prstGeom>
          <a:noFill/>
        </p:spPr>
        <p:txBody>
          <a:bodyPr wrap="square">
            <a:spAutoFit/>
          </a:bodyPr>
          <a:lstStyle/>
          <a:p>
            <a:pPr marL="285750" indent="-285750">
              <a:buFont typeface="Arial" panose="020B0604020202020204" pitchFamily="34" charset="0"/>
              <a:buChar char="•"/>
            </a:pPr>
            <a:r>
              <a:rPr lang="en-US" dirty="0"/>
              <a:t>The Wine Quality Dataset available on Kaggle is a popular dataset that contains the physicochemical properties of red and white variants of Portuguese wine.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 total of 6497 instances in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dataset contains 12 input features, including fixed acidity, volatile acidity, citric acid, residual sugar, chlorides, free sulfur dioxide, total sulfur dioxide, density, pH, sulfates, alcohol, and type of wine (red or white).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Each instance is associated with a quality rating, scored between 0 and 10, indicating the quality of the wine.</a:t>
            </a:r>
          </a:p>
        </p:txBody>
      </p:sp>
    </p:spTree>
    <p:extLst>
      <p:ext uri="{BB962C8B-B14F-4D97-AF65-F5344CB8AC3E}">
        <p14:creationId xmlns:p14="http://schemas.microsoft.com/office/powerpoint/2010/main" val="1096152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4600" kern="1200" dirty="0">
                <a:solidFill>
                  <a:schemeClr val="tx1"/>
                </a:solidFill>
                <a:latin typeface="+mj-lt"/>
                <a:ea typeface="+mj-ea"/>
                <a:cs typeface="+mj-cs"/>
              </a:rPr>
              <a:t>Data Preprocessing</a:t>
            </a:r>
          </a:p>
        </p:txBody>
      </p:sp>
      <p:sp>
        <p:nvSpPr>
          <p:cNvPr id="8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5126418" y="552091"/>
            <a:ext cx="6224335" cy="5431536"/>
          </a:xfrm>
        </p:spPr>
        <p:txBody>
          <a:bodyPr vert="horz" lIns="91440" tIns="45720" rIns="91440" bIns="45720" rtlCol="0" anchor="ctr">
            <a:normAutofit/>
          </a:bodyPr>
          <a:lstStyle/>
          <a:p>
            <a:pPr marL="0">
              <a:lnSpc>
                <a:spcPct val="90000"/>
              </a:lnSpc>
            </a:pPr>
            <a:r>
              <a:rPr lang="en-US" sz="2200" b="1" dirty="0"/>
              <a:t>Data Loading and Splitting the Data:</a:t>
            </a:r>
          </a:p>
          <a:p>
            <a:pPr>
              <a:lnSpc>
                <a:spcPct val="90000"/>
              </a:lnSpc>
            </a:pPr>
            <a:r>
              <a:rPr lang="en-US" sz="2200" dirty="0"/>
              <a:t>Using pandas, the Wine Quality dataset was loaded from a CSV file (WineQT.csv).</a:t>
            </a:r>
          </a:p>
          <a:p>
            <a:pPr>
              <a:lnSpc>
                <a:spcPct val="90000"/>
              </a:lnSpc>
            </a:pPr>
            <a:r>
              <a:rPr lang="en-US" sz="2200" dirty="0"/>
              <a:t>This dataset </a:t>
            </a:r>
            <a:r>
              <a:rPr lang="en-US" sz="2200" dirty="0" err="1"/>
              <a:t>doesnot</a:t>
            </a:r>
            <a:r>
              <a:rPr lang="en-US" sz="2200" dirty="0"/>
              <a:t> contain any missing values.</a:t>
            </a:r>
          </a:p>
          <a:p>
            <a:pPr>
              <a:lnSpc>
                <a:spcPct val="90000"/>
              </a:lnSpc>
            </a:pPr>
            <a:r>
              <a:rPr lang="en-US" sz="2200" dirty="0"/>
              <a:t>The 'Id' column was removed using </a:t>
            </a:r>
            <a:r>
              <a:rPr lang="en-US" sz="2200" dirty="0" err="1"/>
              <a:t>data.drop</a:t>
            </a:r>
            <a:r>
              <a:rPr lang="en-US" sz="2200" dirty="0"/>
              <a:t>(columns='Id', </a:t>
            </a:r>
            <a:r>
              <a:rPr lang="en-US" sz="2200" dirty="0" err="1"/>
              <a:t>inplace</a:t>
            </a:r>
            <a:r>
              <a:rPr lang="en-US" sz="2200" dirty="0"/>
              <a:t>=True). This step cleans the dataset by eliminating columns that do not contribute to the analysis, such as identifiers that have no predictive power.</a:t>
            </a:r>
          </a:p>
          <a:p>
            <a:pPr>
              <a:lnSpc>
                <a:spcPct val="90000"/>
              </a:lnSpc>
            </a:pPr>
            <a:r>
              <a:rPr lang="en-US" sz="2200" dirty="0"/>
              <a:t>Splitting Data: The dataset was split into training and testing sets using </a:t>
            </a:r>
            <a:r>
              <a:rPr lang="en-US" sz="2200" dirty="0" err="1"/>
              <a:t>train_test_split</a:t>
            </a:r>
            <a:r>
              <a:rPr lang="en-US" sz="2200" dirty="0"/>
              <a:t>, with 80% of the data allocated for training and 20% reserved for testing. </a:t>
            </a:r>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schemeClr val="tx1">
                    <a:tint val="75000"/>
                  </a:schemeClr>
                </a:solidFill>
              </a:rPr>
              <a:pPr>
                <a:spcAft>
                  <a:spcPts val="600"/>
                </a:spcAft>
                <a:defRPr/>
              </a:pPr>
              <a:t>4</a:t>
            </a:fld>
            <a:endParaRPr lang="en-US" dirty="0">
              <a:solidFill>
                <a:schemeClr val="tx1">
                  <a:tint val="75000"/>
                </a:schemeClr>
              </a:solidFill>
            </a:endParaRPr>
          </a:p>
        </p:txBody>
      </p:sp>
    </p:spTree>
    <p:extLst>
      <p:ext uri="{BB962C8B-B14F-4D97-AF65-F5344CB8AC3E}">
        <p14:creationId xmlns:p14="http://schemas.microsoft.com/office/powerpoint/2010/main" val="2712694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Methods Used:</a:t>
            </a:r>
          </a:p>
        </p:txBody>
      </p:sp>
      <p:sp>
        <p:nvSpPr>
          <p:cNvPr id="5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3E036A1-E3E1-BF00-A963-F68BF5546B05}"/>
              </a:ext>
            </a:extLst>
          </p:cNvPr>
          <p:cNvSpPr>
            <a:spLocks noGrp="1"/>
          </p:cNvSpPr>
          <p:nvPr>
            <p:ph sz="quarter" idx="12"/>
          </p:nvPr>
        </p:nvSpPr>
        <p:spPr>
          <a:xfrm>
            <a:off x="640080" y="2872899"/>
            <a:ext cx="4243589" cy="3320668"/>
          </a:xfrm>
        </p:spPr>
        <p:txBody>
          <a:bodyPr vert="horz" lIns="91440" tIns="45720" rIns="91440" bIns="45720" rtlCol="0">
            <a:normAutofit/>
          </a:bodyPr>
          <a:lstStyle/>
          <a:p>
            <a:pPr>
              <a:lnSpc>
                <a:spcPct val="90000"/>
              </a:lnSpc>
            </a:pPr>
            <a:r>
              <a:rPr lang="en-US" sz="2200"/>
              <a:t>Logistic Regression</a:t>
            </a:r>
          </a:p>
          <a:p>
            <a:pPr>
              <a:lnSpc>
                <a:spcPct val="90000"/>
              </a:lnSpc>
            </a:pPr>
            <a:r>
              <a:rPr lang="en-US" sz="2200"/>
              <a:t>Neural Networks</a:t>
            </a:r>
          </a:p>
          <a:p>
            <a:pPr>
              <a:lnSpc>
                <a:spcPct val="90000"/>
              </a:lnSpc>
            </a:pPr>
            <a:r>
              <a:rPr lang="en-US" sz="2200"/>
              <a:t>Support Vector Machine</a:t>
            </a:r>
          </a:p>
        </p:txBody>
      </p:sp>
      <p:pic>
        <p:nvPicPr>
          <p:cNvPr id="44" name="Picture 43">
            <a:extLst>
              <a:ext uri="{FF2B5EF4-FFF2-40B4-BE49-F238E27FC236}">
                <a16:creationId xmlns:a16="http://schemas.microsoft.com/office/drawing/2014/main" id="{A07B3FBE-2475-7C3F-3D4B-69F4758C0307}"/>
              </a:ext>
            </a:extLst>
          </p:cNvPr>
          <p:cNvPicPr>
            <a:picLocks noChangeAspect="1"/>
          </p:cNvPicPr>
          <p:nvPr/>
        </p:nvPicPr>
        <p:blipFill rotWithShape="1">
          <a:blip r:embed="rId2"/>
          <a:srcRect l="19758" r="-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a:xfrm>
            <a:off x="10439400" y="6356350"/>
            <a:ext cx="914400" cy="365125"/>
          </a:xfrm>
        </p:spPr>
        <p:txBody>
          <a:bodyPr vert="horz" lIns="91440" tIns="45720" rIns="91440" bIns="45720" rtlCol="0" anchor="ctr">
            <a:normAutofit/>
          </a:bodyPr>
          <a:lstStyle/>
          <a:p>
            <a:pPr>
              <a:spcAft>
                <a:spcPts val="600"/>
              </a:spcAft>
              <a:defRPr/>
            </a:pPr>
            <a:fld id="{18D65601-5AE2-46FC-B138-694DDD2B510D}" type="slidenum">
              <a:rPr lang="en-US">
                <a:solidFill>
                  <a:srgbClr val="FFFFFF"/>
                </a:solidFill>
                <a:latin typeface="Calibri" panose="020F0502020204030204"/>
              </a:rPr>
              <a:pPr>
                <a:spcAft>
                  <a:spcPts val="600"/>
                </a:spcAft>
                <a:defRPr/>
              </a:pPr>
              <a:t>5</a:t>
            </a:fld>
            <a:endParaRPr lang="en-US">
              <a:solidFill>
                <a:srgbClr val="FFFFFF"/>
              </a:solidFill>
              <a:latin typeface="Calibri" panose="020F0502020204030204"/>
            </a:endParaRPr>
          </a:p>
        </p:txBody>
      </p:sp>
    </p:spTree>
    <p:extLst>
      <p:ext uri="{BB962C8B-B14F-4D97-AF65-F5344CB8AC3E}">
        <p14:creationId xmlns:p14="http://schemas.microsoft.com/office/powerpoint/2010/main" val="1474082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646707" y="1463737"/>
            <a:ext cx="11018520" cy="700865"/>
          </a:xfrm>
        </p:spPr>
        <p:txBody>
          <a:bodyPr vert="horz" lIns="91440" tIns="45720" rIns="91440" bIns="45720" rtlCol="0" anchor="b">
            <a:normAutofit fontScale="90000"/>
          </a:bodyPr>
          <a:lstStyle/>
          <a:p>
            <a:r>
              <a:rPr lang="en-US" sz="4600" dirty="0"/>
              <a:t>Logistic Regression:</a:t>
            </a:r>
            <a:br>
              <a:rPr lang="en-US" sz="4600" dirty="0"/>
            </a:br>
            <a:endParaRPr lang="en-US" sz="4600" dirty="0"/>
          </a:p>
        </p:txBody>
      </p:sp>
      <p:sp>
        <p:nvSpPr>
          <p:cNvPr id="4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646706" y="2307290"/>
            <a:ext cx="10707093" cy="4119172"/>
          </a:xfrm>
        </p:spPr>
        <p:txBody>
          <a:bodyPr vert="horz" lIns="91440" tIns="45720" rIns="91440" bIns="45720" rtlCol="0" anchor="t">
            <a:normAutofit/>
          </a:bodyPr>
          <a:lstStyle/>
          <a:p>
            <a:pPr>
              <a:lnSpc>
                <a:spcPct val="90000"/>
              </a:lnSpc>
            </a:pPr>
            <a:r>
              <a:rPr lang="en-US" dirty="0"/>
              <a:t>Logistic regression is a statistical method used for binary classification, where the target variable is categorical with two levels. It predicts the probability of occurrence of an event by fitting data to a logistic function. In the context of your program, logistic regression is applied to predict the quality of wine based on various features such as acidity, alcohol content, </a:t>
            </a:r>
            <a:r>
              <a:rPr lang="en-US" dirty="0" err="1"/>
              <a:t>etc</a:t>
            </a:r>
            <a:endParaRPr lang="en-US" dirty="0"/>
          </a:p>
          <a:p>
            <a:pPr>
              <a:lnSpc>
                <a:spcPct val="90000"/>
              </a:lnSpc>
            </a:pPr>
            <a:r>
              <a:rPr lang="en-US" dirty="0"/>
              <a:t>The dataset is loaded using pandas and visualized using histograms to understand the distribution of features.</a:t>
            </a:r>
          </a:p>
          <a:p>
            <a:pPr>
              <a:lnSpc>
                <a:spcPct val="90000"/>
              </a:lnSpc>
            </a:pPr>
            <a:r>
              <a:rPr lang="en-US" dirty="0"/>
              <a:t>A heatmap is plotted to visualize the correlation between different features</a:t>
            </a:r>
          </a:p>
          <a:p>
            <a:pPr>
              <a:lnSpc>
                <a:spcPct val="90000"/>
              </a:lnSpc>
            </a:pPr>
            <a:r>
              <a:rPr lang="en-US" dirty="0"/>
              <a:t>The 'Id' column is dropped as it's not relevant for modeling and the data is split into features (X) and target (y).</a:t>
            </a:r>
          </a:p>
          <a:p>
            <a:pPr>
              <a:lnSpc>
                <a:spcPct val="90000"/>
              </a:lnSpc>
            </a:pPr>
            <a:endParaRPr lang="en-US" sz="17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prstClr val="black">
                    <a:tint val="75000"/>
                  </a:prstClr>
                </a:solidFill>
                <a:latin typeface="Calibri" panose="020F0502020204030204"/>
              </a:rPr>
              <a:pPr>
                <a:spcAft>
                  <a:spcPts val="600"/>
                </a:spcAft>
                <a:defRPr/>
              </a:pPr>
              <a:t>6</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00024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646707" y="1463737"/>
            <a:ext cx="11018520" cy="700865"/>
          </a:xfrm>
        </p:spPr>
        <p:txBody>
          <a:bodyPr vert="horz" lIns="91440" tIns="45720" rIns="91440" bIns="45720" rtlCol="0" anchor="b">
            <a:normAutofit fontScale="90000"/>
          </a:bodyPr>
          <a:lstStyle/>
          <a:p>
            <a:r>
              <a:rPr lang="en-US" sz="4600" dirty="0"/>
              <a:t>Logistic Regression :</a:t>
            </a:r>
            <a:br>
              <a:rPr lang="en-US" sz="4600" dirty="0"/>
            </a:br>
            <a:endParaRPr lang="en-US" sz="4600" dirty="0"/>
          </a:p>
        </p:txBody>
      </p:sp>
      <p:sp>
        <p:nvSpPr>
          <p:cNvPr id="4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5099438" y="4351368"/>
            <a:ext cx="2775352" cy="1540212"/>
          </a:xfrm>
        </p:spPr>
        <p:txBody>
          <a:bodyPr vert="horz" lIns="91440" tIns="45720" rIns="91440" bIns="45720" rtlCol="0" anchor="t">
            <a:normAutofit/>
          </a:bodyPr>
          <a:lstStyle/>
          <a:p>
            <a:pPr>
              <a:lnSpc>
                <a:spcPct val="90000"/>
              </a:lnSpc>
            </a:pPr>
            <a:endParaRPr lang="en-US" dirty="0"/>
          </a:p>
          <a:p>
            <a:pPr marL="0">
              <a:lnSpc>
                <a:spcPct val="90000"/>
              </a:lnSpc>
            </a:pPr>
            <a:endParaRPr lang="en-US" sz="1700" dirty="0"/>
          </a:p>
          <a:p>
            <a:pPr>
              <a:lnSpc>
                <a:spcPct val="90000"/>
              </a:lnSpc>
            </a:pPr>
            <a:endParaRPr lang="en-US" sz="17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prstClr val="black">
                    <a:tint val="75000"/>
                  </a:prstClr>
                </a:solidFill>
                <a:latin typeface="Calibri" panose="020F0502020204030204"/>
              </a:rPr>
              <a:pPr>
                <a:spcAft>
                  <a:spcPts val="600"/>
                </a:spcAft>
                <a:defRPr/>
              </a:pPr>
              <a:t>7</a:t>
            </a:fld>
            <a:endParaRPr lang="en-US">
              <a:solidFill>
                <a:prstClr val="black">
                  <a:tint val="75000"/>
                </a:prstClr>
              </a:solidFill>
              <a:latin typeface="Calibri" panose="020F0502020204030204"/>
            </a:endParaRPr>
          </a:p>
        </p:txBody>
      </p:sp>
      <p:pic>
        <p:nvPicPr>
          <p:cNvPr id="2050" name="Picture 2">
            <a:extLst>
              <a:ext uri="{FF2B5EF4-FFF2-40B4-BE49-F238E27FC236}">
                <a16:creationId xmlns:a16="http://schemas.microsoft.com/office/drawing/2014/main" id="{3EE1FAAD-11EC-9628-C049-4674FC027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606" y="2044077"/>
            <a:ext cx="5279472" cy="46168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F362C32-9707-4788-DC30-A31A9986D9E7}"/>
              </a:ext>
            </a:extLst>
          </p:cNvPr>
          <p:cNvSpPr txBox="1"/>
          <p:nvPr/>
        </p:nvSpPr>
        <p:spPr>
          <a:xfrm>
            <a:off x="646707" y="2280172"/>
            <a:ext cx="605226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Strong Positive Correlation Between Alcohol and Quality</a:t>
            </a:r>
          </a:p>
          <a:p>
            <a:pPr marL="285750" indent="-285750">
              <a:buFont typeface="Arial" panose="020B0604020202020204" pitchFamily="34" charset="0"/>
              <a:buChar char="•"/>
            </a:pPr>
            <a:r>
              <a:rPr lang="en-US" dirty="0"/>
              <a:t>Notably strong negative correlation (-0.69) between fixed acidity and </a:t>
            </a:r>
            <a:r>
              <a:rPr lang="en-US" dirty="0" err="1"/>
              <a:t>pH.</a:t>
            </a:r>
            <a:endParaRPr lang="en-US" dirty="0"/>
          </a:p>
          <a:p>
            <a:pPr marL="285750" indent="-285750">
              <a:buFont typeface="Arial" panose="020B0604020202020204" pitchFamily="34" charset="0"/>
              <a:buChar char="•"/>
            </a:pPr>
            <a:r>
              <a:rPr lang="en-US" dirty="0"/>
              <a:t>Sulphates and alcohol show a positive correlation with quality but not as strong with each other</a:t>
            </a:r>
          </a:p>
          <a:p>
            <a:pPr marL="285750" indent="-285750">
              <a:buFont typeface="Arial" panose="020B0604020202020204" pitchFamily="34" charset="0"/>
              <a:buChar char="•"/>
            </a:pPr>
            <a:r>
              <a:rPr lang="en-US" dirty="0"/>
              <a:t>Correlations help in identifying features that might be redundant or highly predictive. For instance, since alcohol has a strong positive correlation with quality, it could be a key feature in your predictive models.</a:t>
            </a:r>
          </a:p>
          <a:p>
            <a:pPr marL="285750" indent="-285750">
              <a:buFont typeface="Arial" panose="020B0604020202020204" pitchFamily="34" charset="0"/>
              <a:buChar char="•"/>
            </a:pPr>
            <a:r>
              <a:rPr lang="en-US" dirty="0"/>
              <a:t>Understanding which features are strongly correlated helps in simplifying models by removing multicollinearity, which can improve the model’s performance and interpretability.</a:t>
            </a:r>
          </a:p>
        </p:txBody>
      </p:sp>
    </p:spTree>
    <p:extLst>
      <p:ext uri="{BB962C8B-B14F-4D97-AF65-F5344CB8AC3E}">
        <p14:creationId xmlns:p14="http://schemas.microsoft.com/office/powerpoint/2010/main" val="3120607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646707" y="1463737"/>
            <a:ext cx="11018520" cy="700865"/>
          </a:xfrm>
        </p:spPr>
        <p:txBody>
          <a:bodyPr vert="horz" lIns="91440" tIns="45720" rIns="91440" bIns="45720" rtlCol="0" anchor="b">
            <a:normAutofit fontScale="90000"/>
          </a:bodyPr>
          <a:lstStyle/>
          <a:p>
            <a:r>
              <a:rPr lang="en-US" sz="4600" dirty="0"/>
              <a:t>Logistic Regression</a:t>
            </a:r>
            <a:br>
              <a:rPr lang="en-US" sz="4600" dirty="0"/>
            </a:br>
            <a:endParaRPr lang="en-US" sz="4600" dirty="0"/>
          </a:p>
        </p:txBody>
      </p:sp>
      <p:sp>
        <p:nvSpPr>
          <p:cNvPr id="4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646707" y="2307290"/>
            <a:ext cx="6713552" cy="4119172"/>
          </a:xfrm>
        </p:spPr>
        <p:txBody>
          <a:bodyPr vert="horz" lIns="91440" tIns="45720" rIns="91440" bIns="45720" rtlCol="0" anchor="t">
            <a:normAutofit/>
          </a:bodyPr>
          <a:lstStyle/>
          <a:p>
            <a:pPr>
              <a:lnSpc>
                <a:spcPct val="90000"/>
              </a:lnSpc>
            </a:pPr>
            <a:endParaRPr lang="en-US" dirty="0"/>
          </a:p>
          <a:p>
            <a:pPr marL="0">
              <a:lnSpc>
                <a:spcPct val="90000"/>
              </a:lnSpc>
            </a:pPr>
            <a:endParaRPr lang="en-US" sz="1700" dirty="0"/>
          </a:p>
          <a:p>
            <a:pPr>
              <a:lnSpc>
                <a:spcPct val="90000"/>
              </a:lnSpc>
            </a:pPr>
            <a:endParaRPr lang="en-US" sz="1700" dirty="0"/>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prstClr val="black">
                    <a:tint val="75000"/>
                  </a:prstClr>
                </a:solidFill>
                <a:latin typeface="Calibri" panose="020F0502020204030204"/>
              </a:rPr>
              <a:pPr>
                <a:spcAft>
                  <a:spcPts val="600"/>
                </a:spcAft>
                <a:defRPr/>
              </a:pPr>
              <a:t>8</a:t>
            </a:fld>
            <a:endParaRPr lang="en-US">
              <a:solidFill>
                <a:prstClr val="black">
                  <a:tint val="75000"/>
                </a:prstClr>
              </a:solidFill>
              <a:latin typeface="Calibri" panose="020F0502020204030204"/>
            </a:endParaRPr>
          </a:p>
        </p:txBody>
      </p:sp>
      <p:pic>
        <p:nvPicPr>
          <p:cNvPr id="6" name="Picture 5">
            <a:extLst>
              <a:ext uri="{FF2B5EF4-FFF2-40B4-BE49-F238E27FC236}">
                <a16:creationId xmlns:a16="http://schemas.microsoft.com/office/drawing/2014/main" id="{BD043C48-ABAD-4553-D1B9-AC48D09FD810}"/>
              </a:ext>
            </a:extLst>
          </p:cNvPr>
          <p:cNvPicPr>
            <a:picLocks noChangeAspect="1"/>
          </p:cNvPicPr>
          <p:nvPr/>
        </p:nvPicPr>
        <p:blipFill>
          <a:blip r:embed="rId2"/>
          <a:stretch>
            <a:fillRect/>
          </a:stretch>
        </p:blipFill>
        <p:spPr>
          <a:xfrm>
            <a:off x="6361043" y="2164602"/>
            <a:ext cx="5378398" cy="3138221"/>
          </a:xfrm>
          <a:prstGeom prst="rect">
            <a:avLst/>
          </a:prstGeom>
        </p:spPr>
      </p:pic>
      <p:sp>
        <p:nvSpPr>
          <p:cNvPr id="7" name="TextBox 6">
            <a:extLst>
              <a:ext uri="{FF2B5EF4-FFF2-40B4-BE49-F238E27FC236}">
                <a16:creationId xmlns:a16="http://schemas.microsoft.com/office/drawing/2014/main" id="{F5D91967-D494-8D47-B70F-1CE36A7EFFD1}"/>
              </a:ext>
            </a:extLst>
          </p:cNvPr>
          <p:cNvSpPr txBox="1"/>
          <p:nvPr/>
        </p:nvSpPr>
        <p:spPr>
          <a:xfrm>
            <a:off x="934278" y="2544417"/>
            <a:ext cx="5378398" cy="1477328"/>
          </a:xfrm>
          <a:prstGeom prst="rect">
            <a:avLst/>
          </a:prstGeom>
          <a:noFill/>
        </p:spPr>
        <p:txBody>
          <a:bodyPr wrap="square" rtlCol="0">
            <a:spAutoFit/>
          </a:bodyPr>
          <a:lstStyle/>
          <a:p>
            <a:r>
              <a:rPr lang="en-US" dirty="0"/>
              <a:t>The overall accuracy in this report is 0.45, which means the model correctly predicted 45% of the instances in the dataset</a:t>
            </a:r>
          </a:p>
          <a:p>
            <a:endParaRPr lang="en-US" dirty="0"/>
          </a:p>
          <a:p>
            <a:endParaRPr lang="en-US" dirty="0"/>
          </a:p>
        </p:txBody>
      </p:sp>
    </p:spTree>
    <p:extLst>
      <p:ext uri="{BB962C8B-B14F-4D97-AF65-F5344CB8AC3E}">
        <p14:creationId xmlns:p14="http://schemas.microsoft.com/office/powerpoint/2010/main" val="4149231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3BA431-76DB-5746-973C-2675D5A4B8DE}"/>
              </a:ext>
            </a:extLst>
          </p:cNvPr>
          <p:cNvSpPr>
            <a:spLocks noGrp="1"/>
          </p:cNvSpPr>
          <p:nvPr>
            <p:ph type="title"/>
          </p:nvPr>
        </p:nvSpPr>
        <p:spPr>
          <a:xfrm>
            <a:off x="646707" y="1463737"/>
            <a:ext cx="11018520" cy="700865"/>
          </a:xfrm>
        </p:spPr>
        <p:txBody>
          <a:bodyPr vert="horz" lIns="91440" tIns="45720" rIns="91440" bIns="45720" rtlCol="0" anchor="b">
            <a:normAutofit fontScale="90000"/>
          </a:bodyPr>
          <a:lstStyle/>
          <a:p>
            <a:r>
              <a:rPr lang="en-US" sz="4600" dirty="0"/>
              <a:t>Neural Networks:</a:t>
            </a:r>
            <a:br>
              <a:rPr lang="en-US" sz="4600" dirty="0"/>
            </a:br>
            <a:endParaRPr lang="en-US" sz="4600" dirty="0"/>
          </a:p>
        </p:txBody>
      </p:sp>
      <p:sp>
        <p:nvSpPr>
          <p:cNvPr id="4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54F561-31E7-7B87-5B65-36F42E6BCA91}"/>
              </a:ext>
            </a:extLst>
          </p:cNvPr>
          <p:cNvSpPr>
            <a:spLocks noGrp="1"/>
          </p:cNvSpPr>
          <p:nvPr>
            <p:ph sz="quarter" idx="12"/>
          </p:nvPr>
        </p:nvSpPr>
        <p:spPr>
          <a:xfrm>
            <a:off x="646707" y="1718120"/>
            <a:ext cx="11250432" cy="4708342"/>
          </a:xfrm>
        </p:spPr>
        <p:txBody>
          <a:bodyPr vert="horz" lIns="91440" tIns="45720" rIns="91440" bIns="45720" rtlCol="0" anchor="t">
            <a:normAutofit/>
          </a:bodyPr>
          <a:lstStyle/>
          <a:p>
            <a:pPr>
              <a:lnSpc>
                <a:spcPct val="90000"/>
              </a:lnSpc>
            </a:pPr>
            <a:endParaRPr lang="en-US" dirty="0"/>
          </a:p>
          <a:p>
            <a:pPr marL="0">
              <a:lnSpc>
                <a:spcPct val="90000"/>
              </a:lnSpc>
            </a:pPr>
            <a:r>
              <a:rPr lang="en-US" sz="1700" dirty="0"/>
              <a:t>A neural network is a computational model inspired by the structure and functioning of the human brain. It consists of interconnected nodes, called neurons, organized in layers. Each neuron receives input signals, processes them using an activation function, and passes the result to the next layer. Neural networks are trained using large datasets to learn complex patterns and relationships between inputs and outputs.</a:t>
            </a:r>
          </a:p>
          <a:p>
            <a:pPr>
              <a:lnSpc>
                <a:spcPct val="90000"/>
              </a:lnSpc>
            </a:pPr>
            <a:r>
              <a:rPr lang="en-US" sz="1700" dirty="0"/>
              <a:t>In our program, a neural network is a machine learning model designed to predict the quality of wine based on chemical properties</a:t>
            </a:r>
          </a:p>
          <a:p>
            <a:pPr>
              <a:lnSpc>
                <a:spcPct val="90000"/>
              </a:lnSpc>
            </a:pPr>
            <a:r>
              <a:rPr lang="en-US" sz="1700" dirty="0"/>
              <a:t>We specified the test size parameter to allocate 20% of the data for testing, leaving the remaining 80% for training.</a:t>
            </a:r>
          </a:p>
          <a:p>
            <a:pPr>
              <a:lnSpc>
                <a:spcPct val="90000"/>
              </a:lnSpc>
            </a:pPr>
            <a:r>
              <a:rPr lang="en-US" sz="1700" dirty="0"/>
              <a:t>We set the random state parameter to 42 for reproducibility, ensuring that the split is consistent across runs.</a:t>
            </a:r>
          </a:p>
        </p:txBody>
      </p:sp>
      <p:sp>
        <p:nvSpPr>
          <p:cNvPr id="4" name="Slide Number Placeholder 3">
            <a:extLst>
              <a:ext uri="{FF2B5EF4-FFF2-40B4-BE49-F238E27FC236}">
                <a16:creationId xmlns:a16="http://schemas.microsoft.com/office/drawing/2014/main" id="{41541B4A-5D9A-61E1-CB85-3A4173501D87}"/>
              </a:ext>
            </a:extLst>
          </p:cNvPr>
          <p:cNvSpPr>
            <a:spLocks noGrp="1"/>
          </p:cNvSpPr>
          <p:nvPr>
            <p:ph type="sldNum" sz="quarter" idx="15"/>
          </p:nvPr>
        </p:nvSpPr>
        <p:spPr>
          <a:xfrm>
            <a:off x="8610600" y="6356350"/>
            <a:ext cx="2743200" cy="365125"/>
          </a:xfrm>
        </p:spPr>
        <p:txBody>
          <a:bodyPr vert="horz" lIns="91440" tIns="45720" rIns="91440" bIns="45720" rtlCol="0" anchor="ctr">
            <a:normAutofit/>
          </a:bodyPr>
          <a:lstStyle/>
          <a:p>
            <a:pPr>
              <a:spcAft>
                <a:spcPts val="600"/>
              </a:spcAft>
              <a:defRPr/>
            </a:pPr>
            <a:fld id="{18D65601-5AE2-46FC-B138-694DDD2B510D}" type="slidenum">
              <a:rPr lang="en-US" smtClean="0">
                <a:solidFill>
                  <a:prstClr val="black">
                    <a:tint val="75000"/>
                  </a:prstClr>
                </a:solidFill>
                <a:latin typeface="Calibri" panose="020F0502020204030204"/>
              </a:rPr>
              <a:pPr>
                <a:spcAft>
                  <a:spcPts val="600"/>
                </a:spcAft>
                <a:defRPr/>
              </a:pPr>
              <a:t>9</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389861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9F4FB20-B69A-BD42-BABF-757D2A1F654D}">
  <we:reference id="wa200005566" version="3.0.0.2" store="en-GB"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710A4CB-648F-114B-8367-A0483CB14A9F}">
  <we:reference id="wa200005669" version="2.0.0.0" store="en-GB" storeType="OMEX"/>
  <we:alternateReferences>
    <we:reference id="wa200005669" version="2.0.0.0" store="wa20000566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DE3707C-8CAB-4302-B7E1-D32E1543E05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3055</TotalTime>
  <Words>1125</Words>
  <Application>Microsoft Macintosh PowerPoint</Application>
  <PresentationFormat>Widescreen</PresentationFormat>
  <Paragraphs>85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Calibri</vt:lpstr>
      <vt:lpstr>Söhne</vt:lpstr>
      <vt:lpstr>Office Theme</vt:lpstr>
      <vt:lpstr>Comparative Analysis of Predictive Models in Wine Quality Assessment </vt:lpstr>
      <vt:lpstr>Introduction</vt:lpstr>
      <vt:lpstr>Dataset Description</vt:lpstr>
      <vt:lpstr>Data Preprocessing</vt:lpstr>
      <vt:lpstr>Methods Used:</vt:lpstr>
      <vt:lpstr>Logistic Regression: </vt:lpstr>
      <vt:lpstr>Logistic Regression : </vt:lpstr>
      <vt:lpstr>Logistic Regression </vt:lpstr>
      <vt:lpstr>Neural Networks: </vt:lpstr>
      <vt:lpstr>Results: </vt:lpstr>
      <vt:lpstr>Support Vector Machine (SVM): </vt:lpstr>
      <vt:lpstr>Conclusion : </vt:lpstr>
      <vt:lpstr> Comparison of Method Accuracy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Washington post :  Analyzing Pattern’s of Police Shooting Data</dc:title>
  <dc:creator>Srividya Srinivasula</dc:creator>
  <cp:lastModifiedBy>SanthoshiPriya Sunchu</cp:lastModifiedBy>
  <cp:revision>34</cp:revision>
  <dcterms:created xsi:type="dcterms:W3CDTF">2024-04-30T05:30:24Z</dcterms:created>
  <dcterms:modified xsi:type="dcterms:W3CDTF">2025-07-04T22:39:34Z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