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D3D1-67BB-4F95-BB8E-DA7449C5510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362A-E453-421D-99E3-38CD4BCA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5813946" y="2782668"/>
            <a:ext cx="637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上一个分支搜索无果后，对当前待证命题将尝试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88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95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588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  <p:sp>
        <p:nvSpPr>
          <p:cNvPr id="3" name="文本框 2"/>
          <p:cNvSpPr txBox="1"/>
          <p:nvPr/>
        </p:nvSpPr>
        <p:spPr>
          <a:xfrm>
            <a:off x="5459104" y="1787857"/>
            <a:ext cx="31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没有待证命题，证毕。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5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12191238" cy="6858000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3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4107"/>
            <a:ext cx="12191238" cy="5903893"/>
          </a:xfrm>
        </p:spPr>
        <p:txBody>
          <a:bodyPr anchor="ctr" anchorCtr="0"/>
          <a:lstStyle/>
          <a:p>
            <a:r>
              <a:rPr lang="zh-CN" altLang="en-US" dirty="0"/>
              <a:t>本程序采用自顶向下的搜索算法，求出一个命题的“最短”的直接证明，前提是该命题是可证的（在命题逻辑中，这等价为该命题为真）。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注意：</a:t>
            </a:r>
            <a:endParaRPr lang="en-US" dirty="0"/>
          </a:p>
          <a:p>
            <a:r>
              <a:rPr lang="zh-CN" altLang="en-US" dirty="0"/>
              <a:t>这里“最短”的附加条件是，证明中所有的定理仅使用一次，哪怕是完全一样的命题，使用多次也需要多次重复证明。这大大简化了搜索，一个命题的“最短”证明中包含的的子定理的证明一定是“最短”的（在这一限制下，证明的步数显然为奇数步），搜索“仅”需要指数级的运行时间，否则按照课本上“证明”的定义对应的“最短”，我们需要考虑每个定理的所有可能的证明而不仅仅是最短证明，这至少需要指数的指数级的运算时间。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简介</a:t>
            </a:r>
            <a:endParaRPr lang="en-US" sz="4800" dirty="0" smtClean="0"/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44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4107"/>
            <a:ext cx="12191238" cy="5903893"/>
          </a:xfrm>
        </p:spPr>
        <p:txBody>
          <a:bodyPr anchor="ctr" anchorCtr="0">
            <a:normAutofit/>
          </a:bodyPr>
          <a:lstStyle/>
          <a:p>
            <a:r>
              <a:rPr lang="zh-CN" altLang="en-US" dirty="0"/>
              <a:t>本程序采用自顶向下的</a:t>
            </a:r>
            <a:r>
              <a:rPr lang="en-US" dirty="0"/>
              <a:t>IDA*</a:t>
            </a:r>
            <a:r>
              <a:rPr lang="zh-CN" altLang="en-US" dirty="0"/>
              <a:t>搜索算法（基于迭代加深的</a:t>
            </a:r>
            <a:r>
              <a:rPr lang="en-US" dirty="0"/>
              <a:t>A*</a:t>
            </a:r>
            <a:r>
              <a:rPr lang="zh-CN" altLang="en-US" dirty="0"/>
              <a:t>算法）：</a:t>
            </a:r>
            <a:endParaRPr lang="en-US" dirty="0"/>
          </a:p>
          <a:p>
            <a:r>
              <a:rPr lang="en-US" dirty="0"/>
              <a:t>        1. </a:t>
            </a:r>
            <a:r>
              <a:rPr lang="zh-CN" altLang="en-US" dirty="0"/>
              <a:t>初始待证明命题集</a:t>
            </a:r>
            <a:r>
              <a:rPr lang="en-US" dirty="0"/>
              <a:t>P</a:t>
            </a:r>
            <a:r>
              <a:rPr lang="zh-CN" altLang="en-US" dirty="0"/>
              <a:t>中只有目标命题</a:t>
            </a:r>
            <a:r>
              <a:rPr lang="en-US" dirty="0"/>
              <a:t>p0</a:t>
            </a:r>
            <a:r>
              <a:rPr lang="zh-CN" altLang="en-US" dirty="0"/>
              <a:t>，迭代深度限制</a:t>
            </a:r>
            <a:r>
              <a:rPr lang="en-US" dirty="0"/>
              <a:t>bound</a:t>
            </a:r>
            <a:r>
              <a:rPr lang="zh-CN" altLang="en-US" dirty="0"/>
              <a:t>初始为</a:t>
            </a:r>
            <a:r>
              <a:rPr lang="en-US" dirty="0"/>
              <a:t>1</a:t>
            </a:r>
            <a:r>
              <a:rPr lang="zh-CN" altLang="en-US" dirty="0"/>
              <a:t>，若</a:t>
            </a:r>
            <a:r>
              <a:rPr lang="en-US" dirty="0"/>
              <a:t>IDA*</a:t>
            </a:r>
            <a:r>
              <a:rPr lang="zh-CN" altLang="en-US" dirty="0"/>
              <a:t>搜索结果为</a:t>
            </a:r>
            <a:r>
              <a:rPr lang="en-US" dirty="0"/>
              <a:t>false</a:t>
            </a:r>
            <a:r>
              <a:rPr lang="zh-CN" altLang="en-US" dirty="0"/>
              <a:t>，</a:t>
            </a:r>
            <a:r>
              <a:rPr lang="en-US" dirty="0"/>
              <a:t>bound=bound+2</a:t>
            </a:r>
            <a:r>
              <a:rPr lang="zh-CN" altLang="en-US" dirty="0"/>
              <a:t>，再对</a:t>
            </a:r>
            <a:r>
              <a:rPr lang="en-US" dirty="0"/>
              <a:t>P={p0}</a:t>
            </a:r>
            <a:r>
              <a:rPr lang="zh-CN" altLang="en-US" dirty="0"/>
              <a:t>进行</a:t>
            </a:r>
            <a:r>
              <a:rPr lang="en-US" dirty="0"/>
              <a:t>IDA*</a:t>
            </a:r>
            <a:r>
              <a:rPr lang="zh-CN" altLang="en-US" dirty="0"/>
              <a:t>搜索直至搜索结果为</a:t>
            </a:r>
            <a:r>
              <a:rPr lang="en-US" dirty="0"/>
              <a:t>true</a:t>
            </a:r>
            <a:r>
              <a:rPr lang="zh-CN" altLang="en-US" dirty="0"/>
              <a:t>；</a:t>
            </a:r>
            <a:endParaRPr lang="en-US" dirty="0"/>
          </a:p>
          <a:p>
            <a:r>
              <a:rPr lang="en-US" dirty="0"/>
              <a:t>        2. </a:t>
            </a:r>
            <a:r>
              <a:rPr lang="zh-CN" altLang="en-US" dirty="0"/>
              <a:t>每步迭代对</a:t>
            </a:r>
            <a:r>
              <a:rPr lang="en-US" dirty="0"/>
              <a:t>P</a:t>
            </a:r>
            <a:r>
              <a:rPr lang="zh-CN" altLang="en-US" dirty="0"/>
              <a:t>中的一个命题</a:t>
            </a:r>
            <a:r>
              <a:rPr lang="en-US" dirty="0"/>
              <a:t>pi</a:t>
            </a:r>
            <a:r>
              <a:rPr lang="zh-CN" altLang="en-US" dirty="0"/>
              <a:t>依次匹配</a:t>
            </a:r>
            <a:r>
              <a:rPr lang="en-US" dirty="0"/>
              <a:t>L1</a:t>
            </a:r>
            <a:r>
              <a:rPr lang="zh-CN" altLang="en-US" dirty="0"/>
              <a:t>、</a:t>
            </a:r>
            <a:r>
              <a:rPr lang="en-US" dirty="0"/>
              <a:t>L2</a:t>
            </a:r>
            <a:r>
              <a:rPr lang="zh-CN" altLang="en-US" dirty="0"/>
              <a:t>、</a:t>
            </a:r>
            <a:r>
              <a:rPr lang="en-US" dirty="0"/>
              <a:t>L3</a:t>
            </a:r>
            <a:r>
              <a:rPr lang="zh-CN" altLang="en-US" dirty="0"/>
              <a:t>，若其可能匹配成功，则对相应分支进行迭代（</a:t>
            </a:r>
            <a:r>
              <a:rPr lang="en-US" dirty="0"/>
              <a:t>bound</a:t>
            </a:r>
            <a:r>
              <a:rPr lang="zh-CN" altLang="en-US" dirty="0"/>
              <a:t>减</a:t>
            </a:r>
            <a:r>
              <a:rPr lang="en-US" dirty="0"/>
              <a:t>1</a:t>
            </a:r>
            <a:r>
              <a:rPr lang="zh-CN" altLang="en-US" dirty="0"/>
              <a:t>，从</a:t>
            </a:r>
            <a:r>
              <a:rPr lang="en-US" dirty="0"/>
              <a:t>P</a:t>
            </a:r>
            <a:r>
              <a:rPr lang="zh-CN" altLang="en-US" dirty="0"/>
              <a:t>中去掉</a:t>
            </a:r>
            <a:r>
              <a:rPr lang="en-US" dirty="0"/>
              <a:t>pi</a:t>
            </a:r>
            <a:r>
              <a:rPr lang="zh-CN" altLang="en-US" dirty="0"/>
              <a:t>），迭代结果为</a:t>
            </a:r>
            <a:r>
              <a:rPr lang="en-US" dirty="0"/>
              <a:t>true</a:t>
            </a:r>
            <a:r>
              <a:rPr lang="zh-CN" altLang="en-US" dirty="0"/>
              <a:t>则输出证明并返回</a:t>
            </a:r>
            <a:r>
              <a:rPr lang="en-US" dirty="0"/>
              <a:t>true</a:t>
            </a:r>
            <a:r>
              <a:rPr lang="zh-CN" altLang="en-US" dirty="0"/>
              <a:t>，否则匹配下一个公理；若三个公理均匹配失败或迭代返回</a:t>
            </a:r>
            <a:r>
              <a:rPr lang="en-US" dirty="0"/>
              <a:t>false</a:t>
            </a:r>
            <a:r>
              <a:rPr lang="zh-CN" altLang="en-US" dirty="0"/>
              <a:t>，新建一个待定节点</a:t>
            </a:r>
            <a:r>
              <a:rPr lang="en-US" dirty="0" err="1"/>
              <a:t>pj</a:t>
            </a:r>
            <a:r>
              <a:rPr lang="zh-CN" altLang="en-US" dirty="0"/>
              <a:t>作为</a:t>
            </a:r>
            <a:r>
              <a:rPr lang="en-US" dirty="0"/>
              <a:t>MP</a:t>
            </a:r>
            <a:r>
              <a:rPr lang="zh-CN" altLang="en-US" dirty="0"/>
              <a:t>证明的前件，新建一个蕴含节点</a:t>
            </a:r>
            <a:r>
              <a:rPr lang="en-US" dirty="0" err="1"/>
              <a:t>pk</a:t>
            </a:r>
            <a:r>
              <a:rPr lang="zh-CN" altLang="en-US" dirty="0"/>
              <a:t>，其左节点为</a:t>
            </a:r>
            <a:r>
              <a:rPr lang="en-US" dirty="0" err="1"/>
              <a:t>pj</a:t>
            </a:r>
            <a:r>
              <a:rPr lang="zh-CN" altLang="en-US" dirty="0"/>
              <a:t>，右节点为</a:t>
            </a:r>
            <a:r>
              <a:rPr lang="en-US" dirty="0"/>
              <a:t>pi</a:t>
            </a:r>
            <a:r>
              <a:rPr lang="zh-CN" altLang="en-US" dirty="0"/>
              <a:t>，从</a:t>
            </a:r>
            <a:r>
              <a:rPr lang="en-US" dirty="0"/>
              <a:t>P</a:t>
            </a:r>
            <a:r>
              <a:rPr lang="zh-CN" altLang="en-US" dirty="0"/>
              <a:t>中去掉</a:t>
            </a:r>
            <a:r>
              <a:rPr lang="en-US" dirty="0"/>
              <a:t>pi</a:t>
            </a:r>
            <a:r>
              <a:rPr lang="zh-CN" altLang="en-US" dirty="0"/>
              <a:t>并加入</a:t>
            </a:r>
            <a:r>
              <a:rPr lang="en-US" dirty="0" err="1"/>
              <a:t>pj</a:t>
            </a:r>
            <a:r>
              <a:rPr lang="zh-CN" altLang="en-US" dirty="0"/>
              <a:t>、</a:t>
            </a:r>
            <a:r>
              <a:rPr lang="en-US" dirty="0" err="1"/>
              <a:t>pk</a:t>
            </a:r>
            <a:r>
              <a:rPr lang="zh-CN" altLang="en-US" dirty="0"/>
              <a:t>，</a:t>
            </a:r>
            <a:r>
              <a:rPr lang="en-US" dirty="0"/>
              <a:t>bound</a:t>
            </a:r>
            <a:r>
              <a:rPr lang="zh-CN" altLang="en-US" dirty="0"/>
              <a:t>减</a:t>
            </a:r>
            <a:r>
              <a:rPr lang="en-US" dirty="0"/>
              <a:t>1</a:t>
            </a:r>
            <a:r>
              <a:rPr lang="zh-CN" altLang="en-US" dirty="0"/>
              <a:t>，进行下一步迭代，若迭代结果为</a:t>
            </a:r>
            <a:r>
              <a:rPr lang="en-US" dirty="0"/>
              <a:t>false</a:t>
            </a:r>
            <a:r>
              <a:rPr lang="zh-CN" altLang="en-US" dirty="0"/>
              <a:t>，返回</a:t>
            </a:r>
            <a:r>
              <a:rPr lang="en-US" dirty="0"/>
              <a:t>false</a:t>
            </a:r>
            <a:r>
              <a:rPr lang="zh-CN" altLang="en-US" dirty="0"/>
              <a:t>，否则输出证明并返回</a:t>
            </a:r>
            <a:r>
              <a:rPr lang="en-US" dirty="0"/>
              <a:t>true</a:t>
            </a:r>
            <a:r>
              <a:rPr lang="zh-CN" altLang="en-US" dirty="0"/>
              <a:t>；</a:t>
            </a:r>
            <a:endParaRPr lang="en-US" dirty="0"/>
          </a:p>
          <a:p>
            <a:r>
              <a:rPr lang="en-US" dirty="0"/>
              <a:t>        3. </a:t>
            </a:r>
            <a:r>
              <a:rPr lang="zh-CN" altLang="en-US" dirty="0"/>
              <a:t>迭代终止条件为</a:t>
            </a:r>
            <a:r>
              <a:rPr lang="en-US" dirty="0"/>
              <a:t>bound</a:t>
            </a:r>
            <a:r>
              <a:rPr lang="zh-CN" altLang="en-US" dirty="0"/>
              <a:t>归</a:t>
            </a:r>
            <a:r>
              <a:rPr lang="en-US" dirty="0"/>
              <a:t>0</a:t>
            </a:r>
            <a:r>
              <a:rPr lang="zh-CN" altLang="en-US" dirty="0"/>
              <a:t>且</a:t>
            </a:r>
            <a:r>
              <a:rPr lang="en-US" dirty="0"/>
              <a:t>P</a:t>
            </a:r>
            <a:r>
              <a:rPr lang="zh-CN" altLang="en-US" dirty="0"/>
              <a:t>不为空（此时返回</a:t>
            </a:r>
            <a:r>
              <a:rPr lang="en-US" dirty="0"/>
              <a:t>false</a:t>
            </a:r>
            <a:r>
              <a:rPr lang="zh-CN" altLang="en-US" dirty="0"/>
              <a:t>）或</a:t>
            </a:r>
            <a:r>
              <a:rPr lang="en-US" dirty="0"/>
              <a:t>P</a:t>
            </a:r>
            <a:r>
              <a:rPr lang="zh-CN" altLang="en-US" dirty="0"/>
              <a:t>为空（此时返回</a:t>
            </a:r>
            <a:r>
              <a:rPr lang="en-US" dirty="0"/>
              <a:t>true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算法简述</a:t>
            </a:r>
            <a:endParaRPr lang="en-US" sz="4800" dirty="0" smtClean="0"/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263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4107"/>
            <a:ext cx="12191238" cy="5903893"/>
          </a:xfrm>
        </p:spPr>
        <p:txBody>
          <a:bodyPr anchor="ctr" anchorCtr="0"/>
          <a:lstStyle/>
          <a:p>
            <a:r>
              <a:rPr lang="zh-CN" altLang="en-US" dirty="0"/>
              <a:t>首先证明：若程序能输出结果，其一定是</a:t>
            </a:r>
            <a:r>
              <a:rPr lang="en-US" dirty="0"/>
              <a:t>p0</a:t>
            </a:r>
            <a:r>
              <a:rPr lang="zh-CN" altLang="en-US" dirty="0"/>
              <a:t>的一个证明</a:t>
            </a:r>
            <a:endParaRPr lang="en-US" dirty="0"/>
          </a:p>
          <a:p>
            <a:r>
              <a:rPr lang="en-US" dirty="0"/>
              <a:t>        </a:t>
            </a:r>
            <a:r>
              <a:rPr lang="zh-CN" altLang="en-US" dirty="0"/>
              <a:t>每一步迭代证明的命题</a:t>
            </a:r>
            <a:r>
              <a:rPr lang="en-US" dirty="0"/>
              <a:t>pi</a:t>
            </a:r>
            <a:r>
              <a:rPr lang="zh-CN" altLang="en-US" dirty="0"/>
              <a:t>，都是</a:t>
            </a:r>
            <a:r>
              <a:rPr lang="en-US" dirty="0"/>
              <a:t>L</a:t>
            </a:r>
            <a:r>
              <a:rPr lang="zh-CN" altLang="en-US" dirty="0"/>
              <a:t>型公理或由</a:t>
            </a:r>
            <a:r>
              <a:rPr lang="en-US" dirty="0"/>
              <a:t>MP</a:t>
            </a:r>
            <a:r>
              <a:rPr lang="zh-CN" altLang="en-US" dirty="0"/>
              <a:t>规则得到，对于待定节点，在匹配</a:t>
            </a:r>
            <a:r>
              <a:rPr lang="en-US" dirty="0"/>
              <a:t>L</a:t>
            </a:r>
            <a:r>
              <a:rPr lang="zh-CN" altLang="en-US" dirty="0"/>
              <a:t>型公理时，</a:t>
            </a:r>
            <a:r>
              <a:rPr lang="en-US" dirty="0"/>
              <a:t>equal</a:t>
            </a:r>
            <a:r>
              <a:rPr lang="zh-CN" altLang="en-US" dirty="0"/>
              <a:t>函数会将其变为虚节点指向被匹配的节点，从而建立相等约束，因此匹配</a:t>
            </a:r>
            <a:r>
              <a:rPr lang="en-US" dirty="0"/>
              <a:t>L</a:t>
            </a:r>
            <a:r>
              <a:rPr lang="zh-CN" altLang="en-US" dirty="0"/>
              <a:t>型公理的命题即使内部有待定节点，未来对待定节点的修改不会影响其匹配</a:t>
            </a:r>
            <a:r>
              <a:rPr lang="en-US" dirty="0"/>
              <a:t>L</a:t>
            </a:r>
            <a:r>
              <a:rPr lang="zh-CN" altLang="en-US" dirty="0"/>
              <a:t>型公理的正确性，因此输出结果一定是</a:t>
            </a:r>
            <a:r>
              <a:rPr lang="en-US" dirty="0"/>
              <a:t>p0</a:t>
            </a:r>
            <a:r>
              <a:rPr lang="zh-CN" altLang="en-US" dirty="0"/>
              <a:t>的一个证明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证明</a:t>
            </a:r>
            <a:endParaRPr lang="en-US" sz="4800" dirty="0" smtClean="0"/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19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4107"/>
            <a:ext cx="12191238" cy="5903893"/>
          </a:xfrm>
        </p:spPr>
        <p:txBody>
          <a:bodyPr anchor="ctr" anchorCtr="0">
            <a:normAutofit lnSpcReduction="10000"/>
          </a:bodyPr>
          <a:lstStyle/>
          <a:p>
            <a:r>
              <a:rPr lang="zh-CN" altLang="en-US" dirty="0" smtClean="0"/>
              <a:t>证明</a:t>
            </a:r>
            <a:r>
              <a:rPr lang="zh-CN" altLang="en-US" dirty="0"/>
              <a:t>：当输入一个可证明的命题时，程序可停机，并给出最短的证明</a:t>
            </a:r>
            <a:endParaRPr lang="en-US" dirty="0"/>
          </a:p>
          <a:p>
            <a:r>
              <a:rPr lang="en-US" dirty="0"/>
              <a:t>        </a:t>
            </a:r>
            <a:r>
              <a:rPr lang="zh-CN" altLang="en-US" dirty="0"/>
              <a:t>程序有三个递归函数</a:t>
            </a:r>
            <a:r>
              <a:rPr lang="en-US" dirty="0" err="1"/>
              <a:t>ida</a:t>
            </a:r>
            <a:r>
              <a:rPr lang="zh-CN" altLang="en-US" dirty="0"/>
              <a:t>、</a:t>
            </a:r>
            <a:r>
              <a:rPr lang="en-US" dirty="0"/>
              <a:t>equal</a:t>
            </a:r>
            <a:r>
              <a:rPr lang="zh-CN" altLang="en-US" dirty="0"/>
              <a:t>、</a:t>
            </a:r>
            <a:r>
              <a:rPr lang="en-US" dirty="0"/>
              <a:t>main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ida</a:t>
            </a:r>
            <a:r>
              <a:rPr lang="zh-CN" altLang="en-US" dirty="0"/>
              <a:t>的参数</a:t>
            </a:r>
            <a:r>
              <a:rPr lang="en-US" dirty="0"/>
              <a:t>bound</a:t>
            </a:r>
            <a:r>
              <a:rPr lang="zh-CN" altLang="en-US" dirty="0"/>
              <a:t>每一次递归都会递减，归</a:t>
            </a:r>
            <a:r>
              <a:rPr lang="en-US" dirty="0"/>
              <a:t>0</a:t>
            </a:r>
            <a:r>
              <a:rPr lang="zh-CN" altLang="en-US" dirty="0"/>
              <a:t>时函数会结束递归，显然</a:t>
            </a:r>
            <a:r>
              <a:rPr lang="en-US" dirty="0" err="1"/>
              <a:t>ida</a:t>
            </a:r>
            <a:r>
              <a:rPr lang="zh-CN" altLang="en-US" dirty="0"/>
              <a:t>不会无限递归；</a:t>
            </a:r>
            <a:endParaRPr lang="en-US" dirty="0"/>
          </a:p>
          <a:p>
            <a:r>
              <a:rPr lang="en-US" dirty="0"/>
              <a:t>        </a:t>
            </a:r>
            <a:r>
              <a:rPr lang="zh-CN" altLang="en-US" dirty="0"/>
              <a:t>对</a:t>
            </a:r>
            <a:r>
              <a:rPr lang="en-US" dirty="0"/>
              <a:t>equal</a:t>
            </a:r>
            <a:r>
              <a:rPr lang="zh-CN" altLang="en-US" dirty="0"/>
              <a:t>函数，情况复杂一些，反证，假设</a:t>
            </a:r>
            <a:r>
              <a:rPr lang="en-US" dirty="0"/>
              <a:t>equal</a:t>
            </a:r>
            <a:r>
              <a:rPr lang="zh-CN" altLang="en-US" dirty="0"/>
              <a:t>会无限递归，由于节点的生成只在</a:t>
            </a:r>
            <a:r>
              <a:rPr lang="en-US" dirty="0" err="1"/>
              <a:t>ida</a:t>
            </a:r>
            <a:r>
              <a:rPr lang="zh-CN" altLang="en-US" dirty="0"/>
              <a:t>函数中发生，因此节点数有限，而</a:t>
            </a:r>
            <a:r>
              <a:rPr lang="en-US" dirty="0"/>
              <a:t>equal</a:t>
            </a:r>
            <a:r>
              <a:rPr lang="zh-CN" altLang="en-US" dirty="0"/>
              <a:t>函数比较两个节点</a:t>
            </a:r>
            <a:r>
              <a:rPr lang="en-US" dirty="0"/>
              <a:t>a</a:t>
            </a:r>
            <a:r>
              <a:rPr lang="zh-CN" altLang="en-US" dirty="0"/>
              <a:t>、</a:t>
            </a:r>
            <a:r>
              <a:rPr lang="en-US" dirty="0"/>
              <a:t>b</a:t>
            </a:r>
            <a:r>
              <a:rPr lang="zh-CN" altLang="en-US" dirty="0"/>
              <a:t>时，递归比较只发生在</a:t>
            </a:r>
            <a:r>
              <a:rPr lang="en-US" dirty="0"/>
              <a:t>{a</a:t>
            </a:r>
            <a:r>
              <a:rPr lang="zh-CN" altLang="en-US" dirty="0"/>
              <a:t>及其后代</a:t>
            </a:r>
            <a:r>
              <a:rPr lang="en-US" dirty="0"/>
              <a:t>}</a:t>
            </a:r>
            <a:r>
              <a:rPr lang="zh-CN" altLang="en-US" dirty="0"/>
              <a:t>和</a:t>
            </a:r>
            <a:r>
              <a:rPr lang="en-US" dirty="0"/>
              <a:t>{b</a:t>
            </a:r>
            <a:r>
              <a:rPr lang="zh-CN" altLang="en-US" dirty="0"/>
              <a:t>及其后代</a:t>
            </a:r>
            <a:r>
              <a:rPr lang="en-US" dirty="0"/>
              <a:t>}</a:t>
            </a:r>
            <a:r>
              <a:rPr lang="zh-CN" altLang="en-US" dirty="0"/>
              <a:t>之间，若产生无限递归，</a:t>
            </a:r>
            <a:r>
              <a:rPr lang="en-US" dirty="0"/>
              <a:t>a</a:t>
            </a:r>
            <a:r>
              <a:rPr lang="zh-CN" altLang="en-US" dirty="0"/>
              <a:t>一定在一个环中，</a:t>
            </a:r>
            <a:r>
              <a:rPr lang="en-US" dirty="0"/>
              <a:t>b</a:t>
            </a:r>
            <a:r>
              <a:rPr lang="zh-CN" altLang="en-US" dirty="0"/>
              <a:t>也同样（成环意味着一个命题内部的子命题包含自身，这会导致悖论），而这种情况仅可能在将一个节点设为另一个节点的后代时发生，因此在</a:t>
            </a:r>
            <a:r>
              <a:rPr lang="en-US" dirty="0"/>
              <a:t>equal</a:t>
            </a:r>
            <a:r>
              <a:rPr lang="zh-CN" altLang="en-US" dirty="0"/>
              <a:t>中将一个待定节点</a:t>
            </a:r>
            <a:r>
              <a:rPr lang="en-US" dirty="0"/>
              <a:t>a</a:t>
            </a:r>
            <a:r>
              <a:rPr lang="zh-CN" altLang="en-US" dirty="0"/>
              <a:t>变为虚节点指向被匹配的节点</a:t>
            </a:r>
            <a:r>
              <a:rPr lang="en-US" dirty="0"/>
              <a:t>b</a:t>
            </a:r>
            <a:r>
              <a:rPr lang="zh-CN" altLang="en-US" dirty="0"/>
              <a:t>时，需要先判断</a:t>
            </a:r>
            <a:r>
              <a:rPr lang="en-US" dirty="0"/>
              <a:t>a</a:t>
            </a:r>
            <a:r>
              <a:rPr lang="zh-CN" altLang="en-US" dirty="0"/>
              <a:t>不是</a:t>
            </a:r>
            <a:r>
              <a:rPr lang="en-US" dirty="0"/>
              <a:t>b</a:t>
            </a:r>
            <a:r>
              <a:rPr lang="zh-CN" altLang="en-US" dirty="0"/>
              <a:t>的后代，避免成环后，</a:t>
            </a:r>
            <a:r>
              <a:rPr lang="en-US" dirty="0"/>
              <a:t>equal</a:t>
            </a:r>
            <a:r>
              <a:rPr lang="zh-CN" altLang="en-US" dirty="0"/>
              <a:t>就是可停机的；</a:t>
            </a:r>
            <a:endParaRPr lang="en-US" dirty="0"/>
          </a:p>
          <a:p>
            <a:r>
              <a:rPr lang="en-US" dirty="0"/>
              <a:t>        </a:t>
            </a:r>
            <a:r>
              <a:rPr lang="zh-CN" altLang="en-US" dirty="0"/>
              <a:t>对</a:t>
            </a:r>
            <a:r>
              <a:rPr lang="en-US" dirty="0"/>
              <a:t>main</a:t>
            </a:r>
            <a:r>
              <a:rPr lang="zh-CN" altLang="en-US" dirty="0"/>
              <a:t>中的循环，若命题可证，</a:t>
            </a:r>
            <a:r>
              <a:rPr lang="en-US" dirty="0"/>
              <a:t>bound</a:t>
            </a:r>
            <a:r>
              <a:rPr lang="zh-CN" altLang="en-US" dirty="0"/>
              <a:t>递增，在有限时间内，程序总会找到一个证明，并且显然程序搜索了所有可能，</a:t>
            </a:r>
            <a:r>
              <a:rPr lang="en-US" dirty="0"/>
              <a:t>bound</a:t>
            </a:r>
            <a:r>
              <a:rPr lang="zh-CN" altLang="en-US" dirty="0"/>
              <a:t>的递增足够紧，因此给出的证明还是最短的证明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证明</a:t>
            </a:r>
            <a:endParaRPr lang="en-US" sz="4800" dirty="0" smtClean="0"/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8163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23" y="3599994"/>
            <a:ext cx="1876687" cy="6573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081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087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5813946" y="2782668"/>
            <a:ext cx="637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¬1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，这是一个错误的分支，永远不会找到证明。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87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307"/>
            <a:ext cx="2743583" cy="5858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Example</a:t>
            </a:r>
          </a:p>
          <a:p>
            <a:pPr algn="ctr"/>
            <a:r>
              <a:rPr lang="en-US" sz="800" dirty="0" smtClean="0"/>
              <a:t>============================================================================================================================================================================================================================================</a:t>
            </a:r>
            <a:endParaRPr lang="en-US" sz="800" dirty="0"/>
          </a:p>
        </p:txBody>
      </p:sp>
      <p:sp>
        <p:nvSpPr>
          <p:cNvPr id="3" name="文本框 2"/>
          <p:cNvSpPr txBox="1"/>
          <p:nvPr/>
        </p:nvSpPr>
        <p:spPr>
          <a:xfrm>
            <a:off x="5445457" y="2782668"/>
            <a:ext cx="674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¬1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，这是一个错误的分支，永远不会找到证明。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bound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耗尽后结束对该分支的搜索。该分支剩下的搜索略。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47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892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zym</dc:creator>
  <cp:revision>14</cp:revision>
  <dcterms:created xsi:type="dcterms:W3CDTF">2017-04-21T02:30:43Z</dcterms:created>
  <dcterms:modified xsi:type="dcterms:W3CDTF">2017-04-21T06:07:10Z</dcterms:modified>
</cp:coreProperties>
</file>