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2" r:id="rId3"/>
    <p:sldId id="775" r:id="rId4"/>
    <p:sldId id="776" r:id="rId5"/>
    <p:sldId id="774" r:id="rId6"/>
    <p:sldId id="769" r:id="rId7"/>
    <p:sldId id="770" r:id="rId8"/>
    <p:sldId id="771" r:id="rId9"/>
    <p:sldId id="772" r:id="rId10"/>
    <p:sldId id="7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667A9E"/>
    <a:srgbClr val="969EAC"/>
    <a:srgbClr val="C0C0C0"/>
    <a:srgbClr val="599AD5"/>
    <a:srgbClr val="B9C8DD"/>
    <a:srgbClr val="9AB0CE"/>
    <a:srgbClr val="F1F4F9"/>
    <a:srgbClr val="D5DEEB"/>
    <a:srgbClr val="B1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9423749" y="6406211"/>
            <a:ext cx="24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CS399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5" y="1684421"/>
            <a:ext cx="9858862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19" y="1684421"/>
            <a:ext cx="9859568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364" y="165004"/>
            <a:ext cx="11726636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Project 7: Capstone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CD12D-16C3-4AC6-A1C2-F384BC0FDA1F}"/>
              </a:ext>
            </a:extLst>
          </p:cNvPr>
          <p:cNvSpPr txBox="1"/>
          <p:nvPr/>
        </p:nvSpPr>
        <p:spPr>
          <a:xfrm>
            <a:off x="0" y="3246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Project 7: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DEB3-A98F-4D89-9BB3-266A6D581F41}"/>
              </a:ext>
            </a:extLst>
          </p:cNvPr>
          <p:cNvSpPr txBox="1"/>
          <p:nvPr/>
        </p:nvSpPr>
        <p:spPr>
          <a:xfrm>
            <a:off x="957556" y="1266005"/>
            <a:ext cx="1123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 #4: Code Smells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peculiar “code smells” and visualize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might indicate bugs or bad programming habits</a:t>
            </a:r>
          </a:p>
        </p:txBody>
      </p:sp>
    </p:spTree>
    <p:extLst>
      <p:ext uri="{BB962C8B-B14F-4D97-AF65-F5344CB8AC3E}">
        <p14:creationId xmlns:p14="http://schemas.microsoft.com/office/powerpoint/2010/main" val="27235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310367"/>
            <a:ext cx="11209566" cy="525543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Goal is to visualize something deep about a codebase</a:t>
            </a:r>
          </a:p>
          <a:p>
            <a:pPr marL="1200150" lvl="1" indent="-514350"/>
            <a:r>
              <a:rPr lang="en-US" sz="2400" dirty="0"/>
              <a:t>Either a static or dynamic analysis of the codebase</a:t>
            </a:r>
          </a:p>
          <a:p>
            <a:pPr marL="1200150" lvl="1" indent="-514350"/>
            <a:r>
              <a:rPr lang="en-US" sz="2400" dirty="0"/>
              <a:t>Make sure it’s possible to apply it to another codebase – make a general solution</a:t>
            </a:r>
          </a:p>
          <a:p>
            <a:r>
              <a:rPr lang="en-US" sz="2800" dirty="0"/>
              <a:t>Phase 1: Collect the data</a:t>
            </a:r>
          </a:p>
          <a:p>
            <a:pPr marL="1200150" lvl="1" indent="-514350"/>
            <a:r>
              <a:rPr lang="en-US" sz="2400" dirty="0"/>
              <a:t>Make a repeatable/automated/systematic data collection procedure that should work other code bases of the same language (probably a C++ codebase, but you could build this for a different language)</a:t>
            </a:r>
          </a:p>
          <a:p>
            <a:pPr marL="1657350" lvl="2" indent="-514350"/>
            <a:r>
              <a:rPr lang="en-US" sz="2000" dirty="0"/>
              <a:t>No hand counting things – you have to write a script or other piece of code that can automatically collect the data</a:t>
            </a:r>
          </a:p>
          <a:p>
            <a:pPr marL="1657350" lvl="2" indent="-514350"/>
            <a:r>
              <a:rPr lang="en-US" sz="2000" dirty="0"/>
              <a:t>You can hand instrument the code with function calls to log and then dump data to a file</a:t>
            </a:r>
            <a:endParaRPr lang="en-US" sz="2800" dirty="0"/>
          </a:p>
          <a:p>
            <a:r>
              <a:rPr lang="en-US" sz="2800" dirty="0"/>
              <a:t>Phase 2: Visualize the data</a:t>
            </a:r>
          </a:p>
          <a:p>
            <a:pPr marL="1200150" lvl="1" indent="-514350"/>
            <a:r>
              <a:rPr lang="en-US" sz="2400" dirty="0"/>
              <a:t>Visualization must be in JavaScript with D3</a:t>
            </a:r>
          </a:p>
          <a:p>
            <a:pPr marL="1657350" lvl="2" indent="-514350"/>
            <a:r>
              <a:rPr lang="en-US" sz="2000" dirty="0"/>
              <a:t>Must have 2 or more graphs</a:t>
            </a:r>
          </a:p>
          <a:p>
            <a:pPr marL="1200150" lvl="1" indent="-514350"/>
            <a:r>
              <a:rPr lang="en-US" sz="2400" dirty="0"/>
              <a:t>Interaction</a:t>
            </a:r>
          </a:p>
          <a:p>
            <a:pPr marL="1657350" lvl="2" indent="-514350"/>
            <a:r>
              <a:rPr lang="en-US" sz="2000" dirty="0"/>
              <a:t>Must be tool tips somewhere on the data</a:t>
            </a:r>
          </a:p>
          <a:p>
            <a:pPr marL="1657350" lvl="2" indent="-514350"/>
            <a:r>
              <a:rPr lang="en-US" sz="2000" dirty="0"/>
              <a:t>Must be some kind of real-time interaction with the data other than tool tips (for example: brushing, toggling, selecting, paging)</a:t>
            </a:r>
          </a:p>
          <a:p>
            <a:r>
              <a:rPr lang="en-US" sz="2800" dirty="0"/>
              <a:t>Phase 3: PowerPoint presentation + Live Demo explaining what you did (Due </a:t>
            </a:r>
            <a:r>
              <a:rPr lang="en-US" sz="2800" b="1" dirty="0">
                <a:solidFill>
                  <a:srgbClr val="C00000"/>
                </a:solidFill>
              </a:rPr>
              <a:t>Week 14</a:t>
            </a:r>
            <a:r>
              <a:rPr lang="en-US" sz="2800" dirty="0"/>
              <a:t>, presenting on 4/16/2024)</a:t>
            </a:r>
          </a:p>
          <a:p>
            <a:pPr marL="1200150" lvl="1" indent="-514350"/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1657350" lvl="2" indent="-514350"/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364" y="165004"/>
            <a:ext cx="11726636" cy="1006571"/>
          </a:xfrm>
        </p:spPr>
        <p:txBody>
          <a:bodyPr>
            <a:normAutofit/>
          </a:bodyPr>
          <a:lstStyle/>
          <a:p>
            <a:r>
              <a:rPr lang="en-US" sz="4000" dirty="0"/>
              <a:t>Project 7: Software Visualization in D3</a:t>
            </a:r>
          </a:p>
        </p:txBody>
      </p:sp>
    </p:spTree>
    <p:extLst>
      <p:ext uri="{BB962C8B-B14F-4D97-AF65-F5344CB8AC3E}">
        <p14:creationId xmlns:p14="http://schemas.microsoft.com/office/powerpoint/2010/main" val="12747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44926-091D-C4DF-5BC8-E8FB40A0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B2601-97B4-DB8F-B856-8DB4F617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310367"/>
            <a:ext cx="11209566" cy="525543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Phase 1: Make simulation of your trading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Something simple to start, like buy and hold Mon-</a:t>
            </a:r>
            <a:r>
              <a:rPr lang="en-US" sz="2800" dirty="0" err="1"/>
              <a:t>Thur</a:t>
            </a:r>
            <a:r>
              <a:rPr lang="en-US" sz="2800" dirty="0"/>
              <a:t>, short on Friday.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knowing the day of week, buying 1-3x and shorting 1-3x.</a:t>
            </a:r>
          </a:p>
          <a:p>
            <a:r>
              <a:rPr lang="en-US" sz="2800" dirty="0"/>
              <a:t>Phase 2: Visualize raw data and your trading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Visualization must be in JavaScript with D3</a:t>
            </a:r>
          </a:p>
          <a:p>
            <a:pPr marL="1200150" lvl="1" indent="-514350"/>
            <a:r>
              <a:rPr lang="en-US" sz="2400" dirty="0"/>
              <a:t>Draw the 2 line graphs together</a:t>
            </a:r>
          </a:p>
          <a:p>
            <a:pPr marL="1200150" lvl="1" indent="-514350"/>
            <a:r>
              <a:rPr lang="en-US" sz="2400" dirty="0"/>
              <a:t>Log scale on y-axis</a:t>
            </a:r>
          </a:p>
          <a:p>
            <a:pPr marL="1200150" lvl="1" indent="-514350"/>
            <a:r>
              <a:rPr lang="en-US" sz="2400" dirty="0"/>
              <a:t>Text summary (final account balance and yearly percentage increase)</a:t>
            </a:r>
          </a:p>
          <a:p>
            <a:pPr marL="1200150" lvl="1" indent="-514350"/>
            <a:r>
              <a:rPr lang="en-US" sz="2400" dirty="0"/>
              <a:t>(bonus) Highlight drawdown with percentage of drawdown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Interaction</a:t>
            </a:r>
          </a:p>
          <a:p>
            <a:pPr marL="1200150" lvl="1" indent="-514350"/>
            <a:r>
              <a:rPr lang="en-US" sz="2400" dirty="0"/>
              <a:t>Must be tool tips somewhere on the data</a:t>
            </a:r>
          </a:p>
          <a:p>
            <a:pPr marL="1200150" lvl="1" indent="-514350"/>
            <a:r>
              <a:rPr lang="en-US" sz="2400" dirty="0"/>
              <a:t>Must be some kind of real-time interaction with the data other than tool tips (for example: brushing, toggling, selecting, paging)</a:t>
            </a:r>
          </a:p>
          <a:p>
            <a:r>
              <a:rPr lang="en-US" sz="2800" dirty="0"/>
              <a:t>Phase 3: Research stock trading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to beat just holding QQQ or SPY</a:t>
            </a:r>
          </a:p>
          <a:p>
            <a:r>
              <a:rPr lang="en-US" sz="2800" dirty="0"/>
              <a:t>Phase 4: PowerPoint presentation + Live Demo explaining what you did (Due </a:t>
            </a:r>
            <a:r>
              <a:rPr lang="en-US" sz="2800" b="1" dirty="0">
                <a:solidFill>
                  <a:srgbClr val="C00000"/>
                </a:solidFill>
              </a:rPr>
              <a:t>Week 14</a:t>
            </a:r>
            <a:r>
              <a:rPr lang="en-US" sz="2800" dirty="0"/>
              <a:t>, presenting on 4/16/2024)</a:t>
            </a:r>
          </a:p>
          <a:p>
            <a:pPr marL="1200150" lvl="1" indent="-514350"/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1657350" lvl="2" indent="-514350"/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2ABA-99F4-F1F5-6C18-B33683D758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364" y="165004"/>
            <a:ext cx="11726636" cy="1006571"/>
          </a:xfrm>
        </p:spPr>
        <p:txBody>
          <a:bodyPr>
            <a:normAutofit/>
          </a:bodyPr>
          <a:lstStyle/>
          <a:p>
            <a:r>
              <a:rPr lang="en-US" sz="4000" dirty="0"/>
              <a:t>Project 7: (ALT) Trading Algorithm Viz</a:t>
            </a:r>
          </a:p>
        </p:txBody>
      </p:sp>
    </p:spTree>
    <p:extLst>
      <p:ext uri="{BB962C8B-B14F-4D97-AF65-F5344CB8AC3E}">
        <p14:creationId xmlns:p14="http://schemas.microsoft.com/office/powerpoint/2010/main" val="317901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B21E9-AD66-6443-0472-3A75419D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69C2D5-47C3-9477-24C7-383E351B7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310367"/>
            <a:ext cx="11209566" cy="525543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Phase 1: Make an overview page of all the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it aesthetically pleasing and inviting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Maybe floating/animating or slowing moving leftward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Maybe a tapestry of cards</a:t>
            </a:r>
          </a:p>
          <a:p>
            <a:r>
              <a:rPr lang="en-US" sz="2800" dirty="0"/>
              <a:t>Phase 2: Make a way to zoom into a particular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creative in how you make the interaction</a:t>
            </a:r>
          </a:p>
          <a:p>
            <a:r>
              <a:rPr lang="en-US" sz="2800" dirty="0"/>
              <a:t>Phase 3: Make a way to flip to see the back of the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Perhaps zooming in on it makes it spin in 3D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Perhaps it flips open to the front and back both shown at the same time</a:t>
            </a:r>
          </a:p>
          <a:p>
            <a:r>
              <a:rPr lang="en-US" sz="2800" dirty="0"/>
              <a:t>Phase 4: PowerPoint presentation + Live Demo explaining what you did (Due </a:t>
            </a:r>
            <a:r>
              <a:rPr lang="en-US" sz="2800" b="1" dirty="0">
                <a:solidFill>
                  <a:srgbClr val="C00000"/>
                </a:solidFill>
              </a:rPr>
              <a:t>Week 14</a:t>
            </a:r>
            <a:r>
              <a:rPr lang="en-US" sz="2800" dirty="0"/>
              <a:t>, presenting on 4/16/2024)</a:t>
            </a:r>
          </a:p>
          <a:p>
            <a:pPr marL="1200150" lvl="1" indent="-514350"/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1657350" lvl="2" indent="-514350"/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759B-278A-E386-69EB-C336F7AA61A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364" y="165004"/>
            <a:ext cx="11726636" cy="100657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Project 7: (ALT) Museum of Game Designer Business Cards</a:t>
            </a:r>
          </a:p>
        </p:txBody>
      </p:sp>
    </p:spTree>
    <p:extLst>
      <p:ext uri="{BB962C8B-B14F-4D97-AF65-F5344CB8AC3E}">
        <p14:creationId xmlns:p14="http://schemas.microsoft.com/office/powerpoint/2010/main" val="24332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310367"/>
            <a:ext cx="11209566" cy="5255437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15% final grade: D3 Visualization + Collection Code</a:t>
            </a:r>
          </a:p>
          <a:p>
            <a:pPr marL="1200150" lvl="1" indent="-514350"/>
            <a:r>
              <a:rPr lang="en-US" dirty="0"/>
              <a:t>50% Shows insight into the software</a:t>
            </a:r>
          </a:p>
          <a:p>
            <a:pPr marL="1200150" lvl="1" indent="-514350"/>
            <a:r>
              <a:rPr lang="en-US" dirty="0"/>
              <a:t>50% Follows visualization best practices (refer to the pledge)</a:t>
            </a:r>
          </a:p>
          <a:p>
            <a:pPr marL="514350" indent="-514350"/>
            <a:r>
              <a:rPr lang="en-US" dirty="0"/>
              <a:t>5% final grade: Presentation quality</a:t>
            </a:r>
          </a:p>
          <a:p>
            <a:pPr marL="1200150" lvl="1" indent="-514350"/>
            <a:r>
              <a:rPr lang="en-US" dirty="0"/>
              <a:t>Note: what you show will be used to grade the other 15%</a:t>
            </a:r>
          </a:p>
          <a:p>
            <a:pPr marL="1200150" lvl="1" indent="-514350"/>
            <a:r>
              <a:rPr lang="en-US" dirty="0"/>
              <a:t>You can not get graded on the 15% without a presentation</a:t>
            </a:r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23708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CD12D-16C3-4AC6-A1C2-F384BC0FDA1F}"/>
              </a:ext>
            </a:extLst>
          </p:cNvPr>
          <p:cNvSpPr txBox="1"/>
          <p:nvPr/>
        </p:nvSpPr>
        <p:spPr>
          <a:xfrm>
            <a:off x="0" y="3246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Project 7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DEB3-A98F-4D89-9BB3-266A6D581F41}"/>
              </a:ext>
            </a:extLst>
          </p:cNvPr>
          <p:cNvSpPr txBox="1"/>
          <p:nvPr/>
        </p:nvSpPr>
        <p:spPr>
          <a:xfrm>
            <a:off x="957557" y="1266005"/>
            <a:ext cx="11080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Come up with a way to </a:t>
            </a:r>
            <a:r>
              <a:rPr lang="en-US" sz="2400" dirty="0">
                <a:solidFill>
                  <a:schemeClr val="accent1"/>
                </a:solidFill>
              </a:rPr>
              <a:t>systematically analyze a code base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1"/>
                </a:solidFill>
              </a:rPr>
              <a:t>visualize the results in a dashboard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Static analysis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looking only at properties of the code itself without watching it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 of variables 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time complexity (loops inside loops)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Frequencies or patterns in the code statements or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hierarchies, file structure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Dynamic analysis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looking only at properties of the application as it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Timings, rhythms, patterns in the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Threads and distribution of work across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 of work being executed (physics, graphics, AI, animation, audio,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complexity (loops inside loops)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8387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CD12D-16C3-4AC6-A1C2-F384BC0FDA1F}"/>
              </a:ext>
            </a:extLst>
          </p:cNvPr>
          <p:cNvSpPr txBox="1"/>
          <p:nvPr/>
        </p:nvSpPr>
        <p:spPr>
          <a:xfrm>
            <a:off x="0" y="3246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Project 7: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DEB3-A98F-4D89-9BB3-266A6D581F41}"/>
              </a:ext>
            </a:extLst>
          </p:cNvPr>
          <p:cNvSpPr txBox="1"/>
          <p:nvPr/>
        </p:nvSpPr>
        <p:spPr>
          <a:xfrm>
            <a:off x="957557" y="1266005"/>
            <a:ext cx="11080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 #1: Codebase Fingerprints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a 2D visualization using aspects of the code to make a fingerprint.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the fingerprints of different code bases (for example off of GitHub).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static, dynamic, or a mixture.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fingerprints would look at frequencies and patterns in the code statements, either the keywords used or possibly in the function/variable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fingerprints would look at code rhythms, distribution of work on threads/cores, or timings of any kind.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output could be highly artistic, like a painting, or highly analytical with graphs and tables of all kinds. </a:t>
            </a:r>
          </a:p>
        </p:txBody>
      </p:sp>
    </p:spTree>
    <p:extLst>
      <p:ext uri="{BB962C8B-B14F-4D97-AF65-F5344CB8AC3E}">
        <p14:creationId xmlns:p14="http://schemas.microsoft.com/office/powerpoint/2010/main" val="967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CD12D-16C3-4AC6-A1C2-F384BC0FDA1F}"/>
              </a:ext>
            </a:extLst>
          </p:cNvPr>
          <p:cNvSpPr txBox="1"/>
          <p:nvPr/>
        </p:nvSpPr>
        <p:spPr>
          <a:xfrm>
            <a:off x="0" y="3246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Project 7: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DEB3-A98F-4D89-9BB3-266A6D581F41}"/>
              </a:ext>
            </a:extLst>
          </p:cNvPr>
          <p:cNvSpPr txBox="1"/>
          <p:nvPr/>
        </p:nvSpPr>
        <p:spPr>
          <a:xfrm>
            <a:off x="957557" y="1266005"/>
            <a:ext cx="11080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 #2: Logger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dynamic data of some kind and visualize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variables logged to a data file and then the data file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Imagine logging all of the interesting data from a pathfinding execution (content of open list over time, time to find cheapest item on the open list over time,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profile data of different wrapped sections and how long it took</a:t>
            </a:r>
          </a:p>
        </p:txBody>
      </p:sp>
    </p:spTree>
    <p:extLst>
      <p:ext uri="{BB962C8B-B14F-4D97-AF65-F5344CB8AC3E}">
        <p14:creationId xmlns:p14="http://schemas.microsoft.com/office/powerpoint/2010/main" val="13872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CD12D-16C3-4AC6-A1C2-F384BC0FDA1F}"/>
              </a:ext>
            </a:extLst>
          </p:cNvPr>
          <p:cNvSpPr txBox="1"/>
          <p:nvPr/>
        </p:nvSpPr>
        <p:spPr>
          <a:xfrm>
            <a:off x="0" y="3246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Project 7: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DEB3-A98F-4D89-9BB3-266A6D581F41}"/>
              </a:ext>
            </a:extLst>
          </p:cNvPr>
          <p:cNvSpPr txBox="1"/>
          <p:nvPr/>
        </p:nvSpPr>
        <p:spPr>
          <a:xfrm>
            <a:off x="957556" y="1266005"/>
            <a:ext cx="11234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 #3: Visualize Project/Code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 paper called “Code City”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the class hierarchy or file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 any other structure in the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percent of comments, white space, code (either across the project or per file)</a:t>
            </a:r>
          </a:p>
        </p:txBody>
      </p:sp>
    </p:spTree>
    <p:extLst>
      <p:ext uri="{BB962C8B-B14F-4D97-AF65-F5344CB8AC3E}">
        <p14:creationId xmlns:p14="http://schemas.microsoft.com/office/powerpoint/2010/main" val="280921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952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Data Visualization Project 7: Capstone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Steve Rabin</cp:lastModifiedBy>
  <cp:revision>337</cp:revision>
  <dcterms:created xsi:type="dcterms:W3CDTF">2017-03-23T22:38:01Z</dcterms:created>
  <dcterms:modified xsi:type="dcterms:W3CDTF">2025-03-26T00:39:42Z</dcterms:modified>
</cp:coreProperties>
</file>