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3" r:id="rId4"/>
    <p:sldId id="264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Kim jung chul Myungjo Bold" panose="02030803000000000000" pitchFamily="18" charset="-127"/>
                <a:ea typeface="Kim jung chul Myungjo Bold" panose="0203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7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4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9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Kim jung chul Myungjo Bold" panose="02030803000000000000" pitchFamily="18" charset="-127"/>
                <a:ea typeface="Kim jung chul Myungjo Bold" panose="0203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1pPr>
            <a:lvl2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2pPr>
            <a:lvl3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3pPr>
            <a:lvl4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4pPr>
            <a:lvl5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1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2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2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6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7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9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D56240-FF79-4EFE-8A2D-762AE83F03A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9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0FDB0-3F8E-49C6-94B0-96DF1583F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[KT DS] MS AI </a:t>
            </a:r>
            <a:r>
              <a:rPr lang="ko-KR" altLang="en-US" sz="4400" dirty="0"/>
              <a:t>개발역량 향상 과정 </a:t>
            </a:r>
            <a:r>
              <a:rPr lang="en-US" altLang="ko-KR" sz="4400" dirty="0"/>
              <a:t>6</a:t>
            </a:r>
            <a:r>
              <a:rPr lang="ko-KR" altLang="en-US" sz="4400" dirty="0"/>
              <a:t>기</a:t>
            </a:r>
            <a:br>
              <a:rPr lang="en-US" altLang="ko-KR" sz="4400" dirty="0"/>
            </a:br>
            <a:r>
              <a:rPr lang="en-US" altLang="ko-KR" sz="4400" dirty="0"/>
              <a:t>MVP </a:t>
            </a:r>
            <a:r>
              <a:rPr lang="ko-KR" altLang="en-US" sz="4400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54BF80-9775-4B3B-ADD8-63CA490EF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구독서비스팀 </a:t>
            </a:r>
            <a:r>
              <a:rPr lang="ko-KR" altLang="en-US" dirty="0" err="1"/>
              <a:t>최순덕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B5BA3-CD76-4C7B-9D89-9EF4B09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436"/>
            <a:ext cx="10058400" cy="145075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8649B-CF99-4E34-B8F0-D860358A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80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APP</a:t>
            </a:r>
            <a:r>
              <a:rPr lang="ko-KR" altLang="en-US" dirty="0"/>
              <a:t> 서비스 </a:t>
            </a:r>
            <a:r>
              <a:rPr lang="en-US" altLang="ko-KR" dirty="0"/>
              <a:t>ITO </a:t>
            </a:r>
            <a:r>
              <a:rPr lang="ko-KR" altLang="en-US" dirty="0"/>
              <a:t>운영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우리 서비스를 어떻게 하면 더 개선할 수 있을까</a:t>
            </a:r>
            <a:r>
              <a:rPr lang="en-US" altLang="ko-KR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모든 발명은 </a:t>
            </a:r>
            <a:r>
              <a:rPr lang="ko-KR" altLang="en-US" dirty="0" err="1"/>
              <a:t>불편함에서부터</a:t>
            </a:r>
            <a:r>
              <a:rPr lang="ko-KR" altLang="en-US" dirty="0"/>
              <a:t> 시작된다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사용자들은 어떤 점에서 불편함을 느꼈을까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5B176C-3027-42C9-B4A9-9AC0CBF3475E}"/>
              </a:ext>
            </a:extLst>
          </p:cNvPr>
          <p:cNvSpPr txBox="1">
            <a:spLocks/>
          </p:cNvSpPr>
          <p:nvPr/>
        </p:nvSpPr>
        <p:spPr>
          <a:xfrm>
            <a:off x="1097280" y="3256482"/>
            <a:ext cx="10058400" cy="2548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대상 사용자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: APP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서비스 운영 담당자 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(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개발자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,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기획자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,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마케터 등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)</a:t>
            </a:r>
          </a:p>
          <a:p>
            <a:pPr marL="457200" indent="-457200">
              <a:buAutoNum type="arabicPeriod"/>
            </a:pP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Google Play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리뷰 자동 수집</a:t>
            </a:r>
            <a:endParaRPr lang="en-US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GPT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를 통해 주요 불만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/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칭찬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/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개선안 요약 보고서 생성</a:t>
            </a:r>
            <a:endParaRPr lang="en-US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웹 형태로 누구나 쉽게 접근 가능</a:t>
            </a:r>
            <a:endParaRPr lang="en-US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98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B5BA3-CD76-4C7B-9D89-9EF4B09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436"/>
            <a:ext cx="10058400" cy="1450757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아키텍처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8649B-CF99-4E34-B8F0-D860358A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379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프론트엔드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streamlit</a:t>
            </a:r>
            <a:r>
              <a:rPr lang="en-US" altLang="ko-KR" dirty="0"/>
              <a:t> (</a:t>
            </a:r>
            <a:r>
              <a:rPr lang="ko-KR" altLang="en-US" dirty="0"/>
              <a:t>사용자 입력</a:t>
            </a:r>
            <a:r>
              <a:rPr lang="en-US" altLang="ko-KR" dirty="0"/>
              <a:t>, </a:t>
            </a:r>
            <a:r>
              <a:rPr lang="ko-KR" altLang="en-US" dirty="0"/>
              <a:t>결과 출력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백엔드</a:t>
            </a:r>
            <a:br>
              <a:rPr lang="en-US" altLang="ko-KR" dirty="0"/>
            </a:br>
            <a:r>
              <a:rPr lang="en-US" altLang="ko-KR" dirty="0"/>
              <a:t>- google-play-scraper </a:t>
            </a:r>
            <a:r>
              <a:rPr lang="en-US" altLang="ko-KR" sz="1600" dirty="0"/>
              <a:t>(Google Play </a:t>
            </a:r>
            <a:r>
              <a:rPr lang="ko-KR" altLang="en-US" sz="1600" dirty="0"/>
              <a:t>앱 리뷰 수집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dirty="0"/>
              <a:t>- </a:t>
            </a:r>
            <a:r>
              <a:rPr lang="en-US" altLang="ko-KR" dirty="0" err="1"/>
              <a:t>LangChain</a:t>
            </a:r>
            <a:r>
              <a:rPr lang="ko-KR" altLang="en-US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리뷰 수집 및 </a:t>
            </a:r>
            <a:r>
              <a:rPr lang="en-US" altLang="ko-KR" sz="1600" dirty="0"/>
              <a:t>Azure </a:t>
            </a:r>
            <a:r>
              <a:rPr lang="en-US" altLang="ko-KR" sz="1600" dirty="0" err="1"/>
              <a:t>OpenAI</a:t>
            </a:r>
            <a:r>
              <a:rPr lang="en-US" altLang="ko-KR" sz="1600" dirty="0"/>
              <a:t> </a:t>
            </a:r>
            <a:r>
              <a:rPr lang="ko-KR" altLang="en-US" sz="1600" dirty="0"/>
              <a:t>호출 </a:t>
            </a:r>
            <a:r>
              <a:rPr lang="en-US" altLang="ko-KR" sz="1600" dirty="0"/>
              <a:t>Chain </a:t>
            </a:r>
            <a:r>
              <a:rPr lang="ko-KR" altLang="en-US" sz="1600" dirty="0"/>
              <a:t>연결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dirty="0"/>
              <a:t>- Python </a:t>
            </a:r>
            <a:r>
              <a:rPr lang="en-US" altLang="ko-KR" sz="1600" dirty="0"/>
              <a:t>(</a:t>
            </a:r>
            <a:r>
              <a:rPr lang="ko-KR" altLang="en-US" sz="1600" dirty="0"/>
              <a:t>사용자 요청 처리 및 세션 상태 관리</a:t>
            </a:r>
            <a:r>
              <a:rPr lang="en-US" altLang="ko-KR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AI</a:t>
            </a:r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모델</a:t>
            </a:r>
            <a:br>
              <a:rPr lang="en-US" altLang="ko-KR" dirty="0"/>
            </a:br>
            <a:r>
              <a:rPr lang="en-US" altLang="ko-KR" dirty="0"/>
              <a:t>- Azure </a:t>
            </a:r>
            <a:r>
              <a:rPr lang="en-US" altLang="ko-KR" dirty="0" err="1"/>
              <a:t>OpenAI</a:t>
            </a:r>
            <a:r>
              <a:rPr lang="en-US" altLang="ko-KR" dirty="0"/>
              <a:t> GPT-4.1-mini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커스텀 프롬프트 </a:t>
            </a:r>
            <a:r>
              <a:rPr lang="en-US" altLang="ko-KR" sz="1600" dirty="0"/>
              <a:t>(</a:t>
            </a:r>
            <a:r>
              <a:rPr lang="ko-KR" altLang="en-US" sz="1600" dirty="0"/>
              <a:t>주요 불만사항</a:t>
            </a:r>
            <a:r>
              <a:rPr lang="en-US" altLang="ko-KR" sz="1600" dirty="0"/>
              <a:t>, </a:t>
            </a:r>
            <a:r>
              <a:rPr lang="ko-KR" altLang="en-US" sz="1600" dirty="0"/>
              <a:t>긍정 피드백</a:t>
            </a:r>
            <a:r>
              <a:rPr lang="en-US" altLang="ko-KR" sz="1600" dirty="0"/>
              <a:t>, </a:t>
            </a:r>
            <a:r>
              <a:rPr lang="ko-KR" altLang="en-US" sz="1600" dirty="0"/>
              <a:t>개선안</a:t>
            </a:r>
            <a:r>
              <a:rPr lang="en-US" altLang="ko-KR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데이터 흐름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앱 이름 입력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검색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후보 선택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리뷰 수집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분석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보고서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064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B5BA3-CD76-4C7B-9D89-9EF4B09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436"/>
            <a:ext cx="10058400" cy="1450757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핵심 기술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8649B-CF99-4E34-B8F0-D860358A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379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 </a:t>
            </a:r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커스텀 프롬프트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단순 요약이 아닌 보고서 출력을 위한 구조화된 분석 요청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사용자 경험을 고려한 </a:t>
            </a:r>
            <a:r>
              <a:rPr lang="ko-KR" altLang="en-US" dirty="0" err="1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인터렉션</a:t>
            </a:r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 설계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앱 아이콘과 이름을 함께 보여줌으로써 정확한 앱 선택 로직 추가</a:t>
            </a:r>
            <a:br>
              <a:rPr lang="en-US" altLang="ko-KR" dirty="0"/>
            </a:br>
            <a:r>
              <a:rPr lang="en-US" altLang="ko-KR" dirty="0"/>
              <a:t>- ‘</a:t>
            </a:r>
            <a:r>
              <a:rPr lang="ko-KR" altLang="en-US" dirty="0" err="1"/>
              <a:t>아니오</a:t>
            </a:r>
            <a:r>
              <a:rPr lang="en-US" altLang="ko-KR" dirty="0"/>
              <a:t>’ </a:t>
            </a:r>
            <a:r>
              <a:rPr lang="ko-KR" altLang="en-US" dirty="0"/>
              <a:t>클릭 횟수 카운트하여 무한 루프 방지 및 사용자 피로도 감소</a:t>
            </a:r>
            <a:br>
              <a:rPr lang="en-US" altLang="ko-KR" dirty="0"/>
            </a:br>
            <a:r>
              <a:rPr lang="en-US" altLang="ko-KR" dirty="0"/>
              <a:t>- ‘</a:t>
            </a:r>
            <a:r>
              <a:rPr lang="ko-KR" altLang="en-US" dirty="0"/>
              <a:t>네</a:t>
            </a:r>
            <a:r>
              <a:rPr lang="en-US" altLang="ko-KR" dirty="0"/>
              <a:t>’ </a:t>
            </a:r>
            <a:r>
              <a:rPr lang="ko-KR" altLang="en-US" dirty="0"/>
              <a:t>버튼 클릭 시 버튼 비활성화 처리하여 불필요한 추가 선택 방지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선택된 앱</a:t>
            </a:r>
            <a:r>
              <a:rPr lang="en-US" altLang="ko-KR" dirty="0"/>
              <a:t>, </a:t>
            </a:r>
            <a:r>
              <a:rPr lang="ko-KR" altLang="en-US" dirty="0"/>
              <a:t>총 리뷰 수집 건수</a:t>
            </a:r>
            <a:r>
              <a:rPr lang="en-US" altLang="ko-KR" dirty="0"/>
              <a:t>, </a:t>
            </a:r>
            <a:r>
              <a:rPr lang="ko-KR" altLang="en-US" dirty="0"/>
              <a:t>현재 처리 중 업무에 대한 실시간 안내로 사용자 이해도 향상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 </a:t>
            </a:r>
            <a:r>
              <a:rPr lang="en-US" altLang="ko-KR" dirty="0" err="1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LangChain</a:t>
            </a:r>
            <a:r>
              <a:rPr lang="en-US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 + Azure </a:t>
            </a:r>
            <a:r>
              <a:rPr lang="en-US" altLang="ko-KR" dirty="0" err="1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OpenAI</a:t>
            </a:r>
            <a:r>
              <a:rPr lang="en-US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 </a:t>
            </a:r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통합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리뷰 수집 결과를 기반으로 </a:t>
            </a:r>
            <a:r>
              <a:rPr lang="en-US" altLang="ko-KR" dirty="0"/>
              <a:t>GPT </a:t>
            </a:r>
            <a:r>
              <a:rPr lang="ko-KR" altLang="en-US" dirty="0"/>
              <a:t>분석을 수행하는 </a:t>
            </a:r>
            <a:r>
              <a:rPr lang="en-US" altLang="ko-KR" dirty="0" err="1"/>
              <a:t>LLMChain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LangChain</a:t>
            </a:r>
            <a:r>
              <a:rPr lang="ko-KR" altLang="en-US" dirty="0"/>
              <a:t>을 통해 프롬프트 템플릿 관리 및 결과 정제 과정 모듈화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98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76C15-D815-4441-B8AE-7D1129B1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향후 개선 및 확장 계획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FBED474-6E63-4708-96FF-2CE741EF7E5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23628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defTabSz="914400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84048" indent="-18288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기능 고도화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-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더 많은 리뷰 수집 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(</a:t>
            </a:r>
            <a:r>
              <a:rPr lang="ko-KR" altLang="en-US" sz="1600" dirty="0" err="1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페이징</a:t>
            </a:r>
            <a:r>
              <a:rPr lang="ko-KR" altLang="en-US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처리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)</a:t>
            </a:r>
            <a:b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-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리뷰 분석 정확도 향상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(</a:t>
            </a:r>
            <a:r>
              <a:rPr lang="ko-KR" altLang="en-US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감성 분석 모델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)</a:t>
            </a:r>
            <a:r>
              <a:rPr lang="ko-KR" altLang="en-US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</a:t>
            </a:r>
            <a:endParaRPr lang="en-US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  <a:p>
            <a:r>
              <a:rPr lang="en-US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 </a:t>
            </a:r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사용자 편의 개선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-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분석 보고서 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PDF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다운로드 기능 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-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기간별 감성 추이 시각화 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(</a:t>
            </a:r>
            <a:r>
              <a:rPr lang="ko-KR" altLang="en-US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시간 필터링 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+ </a:t>
            </a:r>
            <a:r>
              <a:rPr lang="ko-KR" altLang="en-US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긍정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/</a:t>
            </a:r>
            <a:r>
              <a:rPr lang="ko-KR" altLang="en-US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부정 리뷰 분류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)</a:t>
            </a:r>
          </a:p>
          <a:p>
            <a:r>
              <a:rPr lang="en-US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 </a:t>
            </a:r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멀티 플랫폼 확장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- iOS App Store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리뷰 수집 기능 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- SNS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기반 소셜 </a:t>
            </a:r>
            <a:r>
              <a:rPr lang="ko-KR" altLang="en-US" dirty="0" err="1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리스닝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기능 </a:t>
            </a:r>
            <a:endParaRPr lang="en-US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  <a:p>
            <a:r>
              <a:rPr lang="en-US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 AI</a:t>
            </a:r>
            <a:r>
              <a:rPr lang="ko-KR" altLang="en-US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성능 강화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- </a:t>
            </a:r>
            <a:r>
              <a:rPr lang="en-US" altLang="ko-KR" dirty="0" err="1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LangChain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에이전트 적용 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사용자와 대화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(Q&amp;A)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가능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-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사용자 맞춤형 분석 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특정 키워드 필터링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기간별 변화 추이 분석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다른 앱과의 비교 분석 등</a:t>
            </a:r>
            <a:r>
              <a:rPr lang="en-US" altLang="ko-KR" sz="16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  <a:sym typeface="Wingdings" panose="05000000000000000000" pitchFamily="2" charset="2"/>
              </a:rPr>
              <a:t>)</a:t>
            </a:r>
            <a:endParaRPr lang="en-US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2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B725-289A-487F-A320-2D024393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부록</a:t>
            </a:r>
            <a:r>
              <a:rPr lang="en-US" altLang="ko-KR" dirty="0"/>
              <a:t>) </a:t>
            </a:r>
            <a:r>
              <a:rPr lang="ko-KR" altLang="en-US" dirty="0"/>
              <a:t>주요 라이브러리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FD4E6C6-15EA-4740-ACBC-22BFC87B6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21937"/>
              </p:ext>
            </p:extLst>
          </p:nvPr>
        </p:nvGraphicFramePr>
        <p:xfrm>
          <a:off x="929184" y="2194560"/>
          <a:ext cx="10058400" cy="1463040"/>
        </p:xfrm>
        <a:graphic>
          <a:graphicData uri="http://schemas.openxmlformats.org/drawingml/2006/table">
            <a:tbl>
              <a:tblPr/>
              <a:tblGrid>
                <a:gridCol w="1562346">
                  <a:extLst>
                    <a:ext uri="{9D8B030D-6E8A-4147-A177-3AD203B41FA5}">
                      <a16:colId xmlns:a16="http://schemas.microsoft.com/office/drawing/2014/main" val="1282977633"/>
                    </a:ext>
                  </a:extLst>
                </a:gridCol>
                <a:gridCol w="3582099">
                  <a:extLst>
                    <a:ext uri="{9D8B030D-6E8A-4147-A177-3AD203B41FA5}">
                      <a16:colId xmlns:a16="http://schemas.microsoft.com/office/drawing/2014/main" val="2997625792"/>
                    </a:ext>
                  </a:extLst>
                </a:gridCol>
                <a:gridCol w="4913955">
                  <a:extLst>
                    <a:ext uri="{9D8B030D-6E8A-4147-A177-3AD203B41FA5}">
                      <a16:colId xmlns:a16="http://schemas.microsoft.com/office/drawing/2014/main" val="2633698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라이브러리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latin typeface="Kim jung chul Myungjo Bold" panose="02030803000000000000" pitchFamily="18" charset="-127"/>
                          <a:ea typeface="Kim jung chul Myungjo Bold" panose="02030803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443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google_play_scraper</a:t>
                      </a:r>
                      <a:endParaRPr lang="en-US" dirty="0">
                        <a:latin typeface="Kim jung chul Myungjo Regular" panose="02030503000000000000" pitchFamily="18" charset="-127"/>
                        <a:ea typeface="Kim jung chul Myungjo Regular" panose="02030503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앱 검색</a:t>
                      </a:r>
                      <a:r>
                        <a:rPr lang="en-US" altLang="ko-KR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리뷰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178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AI </a:t>
                      </a:r>
                      <a:r>
                        <a:rPr lang="ko-KR" altLang="en-US" b="0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langchain</a:t>
                      </a:r>
                      <a:r>
                        <a:rPr lang="en-US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, </a:t>
                      </a:r>
                      <a:r>
                        <a:rPr lang="en-US" dirty="0" err="1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AzureChatOpenAI</a:t>
                      </a:r>
                      <a:endParaRPr lang="en-US" dirty="0">
                        <a:latin typeface="Kim jung chul Myungjo Regular" panose="02030503000000000000" pitchFamily="18" charset="-127"/>
                        <a:ea typeface="Kim jung chul Myungjo Regular" panose="02030503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GPT</a:t>
                      </a:r>
                      <a:r>
                        <a:rPr lang="ko-KR" altLang="en-US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와 프롬프트 연결</a:t>
                      </a:r>
                      <a:r>
                        <a:rPr lang="en-US" altLang="ko-KR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응답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70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웹 </a:t>
                      </a:r>
                      <a:r>
                        <a:rPr lang="en-US" b="0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streamlit</a:t>
                      </a:r>
                      <a:endParaRPr lang="en-US" dirty="0">
                        <a:latin typeface="Kim jung chul Myungjo Regular" panose="02030503000000000000" pitchFamily="18" charset="-127"/>
                        <a:ea typeface="Kim jung chul Myungjo Regular" panose="02030503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사용자 입력</a:t>
                      </a:r>
                      <a:r>
                        <a:rPr lang="en-US" altLang="ko-KR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결과 출력</a:t>
                      </a:r>
                      <a:r>
                        <a:rPr lang="en-US" altLang="ko-KR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, </a:t>
                      </a:r>
                      <a:r>
                        <a:rPr lang="ko-KR" altLang="en-US" dirty="0">
                          <a:latin typeface="Kim jung chul Myungjo Regular" panose="02030503000000000000" pitchFamily="18" charset="-127"/>
                          <a:ea typeface="Kim jung chul Myungjo Regular" panose="02030503000000000000" pitchFamily="18" charset="-127"/>
                        </a:rPr>
                        <a:t>상태 관리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82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00454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</TotalTime>
  <Words>462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Kim jung chul Myungjo Bold</vt:lpstr>
      <vt:lpstr>Kim jung chul Myungjo Regular</vt:lpstr>
      <vt:lpstr>맑은 고딕</vt:lpstr>
      <vt:lpstr>Arial</vt:lpstr>
      <vt:lpstr>Calibri</vt:lpstr>
      <vt:lpstr>Calibri Light</vt:lpstr>
      <vt:lpstr>Wingdings</vt:lpstr>
      <vt:lpstr>추억</vt:lpstr>
      <vt:lpstr>[KT DS] MS AI 개발역량 향상 과정 6기 MVP 발표</vt:lpstr>
      <vt:lpstr>1. 프로젝트 개요</vt:lpstr>
      <vt:lpstr>2. 아키텍처 구성</vt:lpstr>
      <vt:lpstr>3. 핵심 기술 포인트</vt:lpstr>
      <vt:lpstr>4. 향후 개선 및 확장 계획</vt:lpstr>
      <vt:lpstr>(부록) 주요 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[KT DS] MS AI 개발역량 향상 과정 6기 MVP 발표</dc:title>
  <dc:creator>KTDS3 User 20</dc:creator>
  <cp:lastModifiedBy>KTDS3 User 20</cp:lastModifiedBy>
  <cp:revision>22</cp:revision>
  <dcterms:created xsi:type="dcterms:W3CDTF">2025-09-29T08:06:10Z</dcterms:created>
  <dcterms:modified xsi:type="dcterms:W3CDTF">2025-09-30T06:09:18Z</dcterms:modified>
</cp:coreProperties>
</file>